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B7D33-6EE5-4DCE-9688-99D19402205F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169C1-C9DE-4008-B069-74B88EC8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</p:spPr>
        <p:txBody>
          <a:bodyPr>
            <a:normAutofit/>
          </a:bodyPr>
          <a:lstStyle/>
          <a:p>
            <a:r>
              <a:rPr lang="en-US" b="1" dirty="0" smtClean="0"/>
              <a:t>PROBLEM PENGELOLAAN SUMBER DAYA ALAM DI INDONESIA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74138"/>
            <a:ext cx="6400800" cy="1752600"/>
          </a:xfrm>
        </p:spPr>
        <p:txBody>
          <a:bodyPr>
            <a:normAutofit/>
          </a:bodyPr>
          <a:lstStyle/>
          <a:p>
            <a:r>
              <a:rPr lang="id-ID" smtClean="0"/>
              <a:t>Jaka Trwidaryanta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86670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smtClean="0"/>
              <a:t>8. </a:t>
            </a:r>
            <a:r>
              <a:rPr lang="sv-SE" sz="3200" b="1" dirty="0"/>
              <a:t>Sistem pengelolaan hutan secara berkelanjutan belum optimal dilaksanakan.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1970-an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log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didominasi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pengusahaan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(HPH)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transparan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mengikutsertakan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28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hektar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pengelolaannya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267 </a:t>
            </a:r>
            <a:r>
              <a:rPr lang="en-US" dirty="0" err="1"/>
              <a:t>perusahaan</a:t>
            </a:r>
            <a:r>
              <a:rPr lang="en-US" dirty="0"/>
              <a:t> HPH </a:t>
            </a:r>
            <a:r>
              <a:rPr lang="en-US" dirty="0" err="1"/>
              <a:t>atau</a:t>
            </a:r>
            <a:r>
              <a:rPr lang="en-US" dirty="0"/>
              <a:t> rata-rata 105.000 </a:t>
            </a:r>
            <a:r>
              <a:rPr lang="en-US" dirty="0" err="1"/>
              <a:t>hektar</a:t>
            </a:r>
            <a:r>
              <a:rPr lang="en-US" dirty="0"/>
              <a:t> per HPH.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, </a:t>
            </a:r>
            <a:r>
              <a:rPr lang="en-US" dirty="0" err="1"/>
              <a:t>kasus</a:t>
            </a:r>
            <a:r>
              <a:rPr lang="en-US" dirty="0"/>
              <a:t> KKN </a:t>
            </a:r>
            <a:r>
              <a:rPr lang="en-US" dirty="0" err="1"/>
              <a:t>marak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mengejar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sebesar-besarnya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lestari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i="1" dirty="0"/>
              <a:t>(sustainable forest management) </a:t>
            </a:r>
            <a:r>
              <a:rPr lang="en-US" dirty="0"/>
              <a:t>yang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– </a:t>
            </a:r>
            <a:r>
              <a:rPr lang="en-US" dirty="0" err="1"/>
              <a:t>sosial</a:t>
            </a:r>
            <a:r>
              <a:rPr lang="en-US" dirty="0"/>
              <a:t> –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4225701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9. </a:t>
            </a:r>
            <a:r>
              <a:rPr lang="en-US" sz="3600" b="1" dirty="0" err="1"/>
              <a:t>Pembagian</a:t>
            </a:r>
            <a:r>
              <a:rPr lang="en-US" sz="3600" b="1" dirty="0"/>
              <a:t> </a:t>
            </a:r>
            <a:r>
              <a:rPr lang="en-US" sz="3600" b="1" dirty="0" err="1"/>
              <a:t>wewenang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tanggung</a:t>
            </a:r>
            <a:r>
              <a:rPr lang="en-US" sz="3600" b="1" dirty="0"/>
              <a:t> </a:t>
            </a:r>
            <a:r>
              <a:rPr lang="en-US" sz="3600" b="1" dirty="0" err="1"/>
              <a:t>jawab</a:t>
            </a:r>
            <a:r>
              <a:rPr lang="en-US" sz="3600" b="1" dirty="0"/>
              <a:t> </a:t>
            </a:r>
            <a:r>
              <a:rPr lang="en-US" sz="3600" b="1" dirty="0" err="1"/>
              <a:t>pengelolaan</a:t>
            </a:r>
            <a:r>
              <a:rPr lang="en-US" sz="3600" b="1" dirty="0"/>
              <a:t> </a:t>
            </a:r>
            <a:r>
              <a:rPr lang="en-US" sz="3600" b="1" dirty="0" err="1"/>
              <a:t>hutan</a:t>
            </a:r>
            <a:r>
              <a:rPr lang="en-US" sz="3600" b="1" dirty="0"/>
              <a:t> </a:t>
            </a:r>
            <a:r>
              <a:rPr lang="en-US" sz="3600" b="1" dirty="0" err="1"/>
              <a:t>belum</a:t>
            </a:r>
            <a:r>
              <a:rPr lang="en-US" sz="3600" b="1" dirty="0"/>
              <a:t> </a:t>
            </a:r>
            <a:r>
              <a:rPr lang="en-US" sz="3600" b="1" dirty="0" err="1"/>
              <a:t>jelas</a:t>
            </a:r>
            <a:r>
              <a:rPr lang="en-US" sz="3600" b="1" dirty="0"/>
              <a:t>.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merubah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–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di </a:t>
            </a:r>
            <a:r>
              <a:rPr lang="en-US" dirty="0" err="1"/>
              <a:t>Kabupaten</a:t>
            </a:r>
            <a:r>
              <a:rPr lang="en-US" dirty="0"/>
              <a:t>/Kota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–</a:t>
            </a:r>
            <a:r>
              <a:rPr lang="en-US" dirty="0" err="1"/>
              <a:t>Propinsi</a:t>
            </a:r>
            <a:r>
              <a:rPr lang="en-US" dirty="0"/>
              <a:t>–</a:t>
            </a:r>
            <a:r>
              <a:rPr lang="en-US" dirty="0" err="1"/>
              <a:t>Kabupaten</a:t>
            </a:r>
            <a:r>
              <a:rPr lang="en-US" dirty="0"/>
              <a:t>/Kota </a:t>
            </a:r>
            <a:r>
              <a:rPr lang="en-US" dirty="0" err="1"/>
              <a:t>berubah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,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berbeda-beda</a:t>
            </a:r>
            <a:r>
              <a:rPr lang="en-US" dirty="0"/>
              <a:t> </a:t>
            </a:r>
            <a:r>
              <a:rPr lang="en-US" dirty="0" err="1"/>
              <a:t>penafsirannya</a:t>
            </a:r>
            <a:r>
              <a:rPr lang="en-US" dirty="0"/>
              <a:t>. </a:t>
            </a:r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tertekan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kesepahaman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41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menitikberatkan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ideal,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terakomodasi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32 </a:t>
            </a:r>
            <a:r>
              <a:rPr lang="en-US" dirty="0" err="1"/>
              <a:t>Tahun</a:t>
            </a:r>
            <a:r>
              <a:rPr lang="en-US" dirty="0"/>
              <a:t> 2004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revisi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22 </a:t>
            </a:r>
            <a:r>
              <a:rPr lang="en-US" dirty="0" err="1"/>
              <a:t>Tahun</a:t>
            </a:r>
            <a:r>
              <a:rPr lang="en-US" dirty="0"/>
              <a:t> 1999,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,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, </a:t>
            </a:r>
            <a:r>
              <a:rPr lang="en-US" dirty="0" err="1"/>
              <a:t>pemanfaatan</a:t>
            </a:r>
            <a:r>
              <a:rPr lang="en-US" dirty="0"/>
              <a:t>, </a:t>
            </a:r>
            <a:r>
              <a:rPr lang="en-US" dirty="0" err="1"/>
              <a:t>pemeliharaan</a:t>
            </a:r>
            <a:r>
              <a:rPr lang="en-US" dirty="0"/>
              <a:t>, </a:t>
            </a:r>
            <a:r>
              <a:rPr lang="en-US" dirty="0" err="1"/>
              <a:t>pengendalian</a:t>
            </a:r>
            <a:r>
              <a:rPr lang="en-US" dirty="0"/>
              <a:t>,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, </a:t>
            </a:r>
            <a:r>
              <a:rPr lang="en-US" dirty="0" err="1"/>
              <a:t>penyerasian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,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538047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10. </a:t>
            </a:r>
            <a:r>
              <a:rPr lang="en-US" sz="2400" b="1" dirty="0" err="1"/>
              <a:t>Lemahnya</a:t>
            </a:r>
            <a:r>
              <a:rPr lang="en-US" sz="2400" b="1" dirty="0"/>
              <a:t> </a:t>
            </a:r>
            <a:r>
              <a:rPr lang="en-US" sz="2400" b="1" dirty="0" err="1"/>
              <a:t>penegakan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pembalakan</a:t>
            </a:r>
            <a:r>
              <a:rPr lang="en-US" sz="2400" b="1" dirty="0"/>
              <a:t> liar </a:t>
            </a:r>
            <a:r>
              <a:rPr lang="en-US" sz="2400" b="1" i="1" dirty="0"/>
              <a:t>(illegal logging)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penyelundupan</a:t>
            </a:r>
            <a:r>
              <a:rPr lang="en-US" sz="2400" b="1" dirty="0"/>
              <a:t> </a:t>
            </a:r>
            <a:r>
              <a:rPr lang="en-US" sz="2400" b="1" dirty="0" err="1"/>
              <a:t>kayu</a:t>
            </a:r>
            <a:r>
              <a:rPr lang="en-US" sz="2400" b="1" dirty="0"/>
              <a:t>.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lemahnya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.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tebang</a:t>
            </a:r>
            <a:r>
              <a:rPr lang="en-US" dirty="0"/>
              <a:t> </a:t>
            </a:r>
            <a:r>
              <a:rPr lang="en-US" dirty="0" err="1"/>
              <a:t>berlebih</a:t>
            </a:r>
            <a:r>
              <a:rPr lang="en-US" dirty="0"/>
              <a:t> (</a:t>
            </a:r>
            <a:r>
              <a:rPr lang="en-US" i="1" dirty="0"/>
              <a:t>over cutting)</a:t>
            </a:r>
            <a:r>
              <a:rPr lang="en-US" dirty="0"/>
              <a:t>, </a:t>
            </a:r>
            <a:r>
              <a:rPr lang="en-US" dirty="0" err="1"/>
              <a:t>pembalakan</a:t>
            </a:r>
            <a:r>
              <a:rPr lang="en-US" dirty="0"/>
              <a:t> liar </a:t>
            </a:r>
            <a:r>
              <a:rPr lang="en-US" i="1" dirty="0"/>
              <a:t>(illegal logging)</a:t>
            </a:r>
            <a:r>
              <a:rPr lang="en-US" dirty="0"/>
              <a:t>, </a:t>
            </a:r>
            <a:r>
              <a:rPr lang="en-US" dirty="0" err="1"/>
              <a:t>penyelundupan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i="1" dirty="0"/>
              <a:t>illegal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kegiatan-kegiatan</a:t>
            </a:r>
            <a:r>
              <a:rPr lang="en-US" dirty="0"/>
              <a:t> </a:t>
            </a:r>
            <a:r>
              <a:rPr lang="en-US" i="1" dirty="0"/>
              <a:t>illegal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hilangnya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seluas</a:t>
            </a:r>
            <a:r>
              <a:rPr lang="en-US" dirty="0"/>
              <a:t> 1,2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hektar</a:t>
            </a:r>
            <a:r>
              <a:rPr lang="en-US" dirty="0"/>
              <a:t> per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yang </a:t>
            </a:r>
            <a:r>
              <a:rPr lang="en-US" dirty="0" err="1"/>
              <a:t>ditebang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lemah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i="1" dirty="0"/>
              <a:t>(land tenure) </a:t>
            </a:r>
            <a:r>
              <a:rPr lang="en-US" dirty="0"/>
              <a:t>yang </a:t>
            </a:r>
            <a:r>
              <a:rPr lang="en-US" dirty="0" err="1"/>
              <a:t>sarat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lestari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terhambatnya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661761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11. </a:t>
            </a:r>
            <a:r>
              <a:rPr lang="en-US" b="1" dirty="0" err="1"/>
              <a:t>Rendahnya</a:t>
            </a:r>
            <a:r>
              <a:rPr lang="en-US" b="1" dirty="0"/>
              <a:t> </a:t>
            </a:r>
            <a:r>
              <a:rPr lang="en-US" b="1" dirty="0" err="1"/>
              <a:t>kapasitas</a:t>
            </a:r>
            <a:r>
              <a:rPr lang="en-US" b="1" dirty="0"/>
              <a:t> </a:t>
            </a:r>
            <a:r>
              <a:rPr lang="en-US" b="1" dirty="0" err="1"/>
              <a:t>pengelola</a:t>
            </a:r>
            <a:r>
              <a:rPr lang="en-US" b="1" dirty="0"/>
              <a:t> </a:t>
            </a:r>
            <a:r>
              <a:rPr lang="en-US" b="1" dirty="0" err="1"/>
              <a:t>kehutanan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pendanaan</a:t>
            </a:r>
            <a:r>
              <a:rPr lang="en-US" dirty="0"/>
              <a:t>, </a:t>
            </a:r>
            <a:r>
              <a:rPr lang="en-US" dirty="0" err="1"/>
              <a:t>sarana-prasarana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cakupan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dikelolanya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mempersulit</a:t>
            </a: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kehutanan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pencurian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, </a:t>
            </a:r>
            <a:r>
              <a:rPr lang="en-US" dirty="0" err="1"/>
              <a:t>kebakaran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pemantapan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lain-lain.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8.108 orang.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orang </a:t>
            </a:r>
            <a:r>
              <a:rPr lang="en-US" dirty="0" err="1"/>
              <a:t>polisi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14.000 </a:t>
            </a:r>
            <a:r>
              <a:rPr lang="en-US" dirty="0" err="1"/>
              <a:t>hektar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,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yang </a:t>
            </a:r>
            <a:r>
              <a:rPr lang="en-US" dirty="0" err="1"/>
              <a:t>terbatas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ideal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100 </a:t>
            </a:r>
            <a:r>
              <a:rPr lang="en-US" dirty="0" err="1"/>
              <a:t>hektar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konservasi</a:t>
            </a:r>
            <a:r>
              <a:rPr lang="en-US" dirty="0"/>
              <a:t> di </a:t>
            </a:r>
            <a:r>
              <a:rPr lang="en-US" dirty="0" err="1"/>
              <a:t>Jawa</a:t>
            </a:r>
            <a:r>
              <a:rPr lang="en-US" dirty="0"/>
              <a:t>),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konservasi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5.000 </a:t>
            </a:r>
            <a:r>
              <a:rPr lang="en-US" dirty="0" err="1"/>
              <a:t>hektar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mengamankan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907701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12. </a:t>
            </a:r>
            <a:r>
              <a:rPr lang="en-US" sz="3200" b="1" dirty="0" err="1"/>
              <a:t>Belum</a:t>
            </a:r>
            <a:r>
              <a:rPr lang="en-US" sz="3200" b="1" dirty="0"/>
              <a:t> </a:t>
            </a:r>
            <a:r>
              <a:rPr lang="en-US" sz="3200" b="1" dirty="0" err="1"/>
              <a:t>berkembangnya</a:t>
            </a:r>
            <a:r>
              <a:rPr lang="en-US" sz="3200" b="1" dirty="0"/>
              <a:t> </a:t>
            </a:r>
            <a:r>
              <a:rPr lang="en-US" sz="3200" b="1" dirty="0" err="1"/>
              <a:t>pemanfaatan</a:t>
            </a:r>
            <a:r>
              <a:rPr lang="en-US" sz="3200" b="1" dirty="0"/>
              <a:t> </a:t>
            </a:r>
            <a:r>
              <a:rPr lang="en-US" sz="3200" b="1" dirty="0" err="1"/>
              <a:t>hasil</a:t>
            </a:r>
            <a:r>
              <a:rPr lang="en-US" sz="3200" b="1" dirty="0"/>
              <a:t> </a:t>
            </a:r>
            <a:r>
              <a:rPr lang="en-US" sz="3200" b="1" dirty="0" err="1"/>
              <a:t>hutan</a:t>
            </a:r>
            <a:r>
              <a:rPr lang="en-US" sz="3200" b="1" dirty="0"/>
              <a:t> non-</a:t>
            </a:r>
            <a:r>
              <a:rPr lang="en-US" sz="3200" b="1" dirty="0" err="1"/>
              <a:t>kayu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jasa-jasa</a:t>
            </a:r>
            <a:r>
              <a:rPr lang="en-US" sz="3200" b="1" dirty="0"/>
              <a:t> </a:t>
            </a:r>
            <a:r>
              <a:rPr lang="en-US" sz="3200" b="1" dirty="0" err="1"/>
              <a:t>lingkungan</a:t>
            </a:r>
            <a:r>
              <a:rPr lang="en-US" sz="3200" b="1" dirty="0"/>
              <a:t>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non-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air, </a:t>
            </a:r>
            <a:r>
              <a:rPr lang="en-US" dirty="0" err="1"/>
              <a:t>keanekaragaman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,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keindahan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asimilasi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penyangga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.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kayunya</a:t>
            </a:r>
            <a:r>
              <a:rPr lang="en-US" dirty="0"/>
              <a:t>.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7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total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sisanya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non-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air </a:t>
            </a:r>
            <a:r>
              <a:rPr lang="en-US" dirty="0" err="1"/>
              <a:t>minum</a:t>
            </a:r>
            <a:r>
              <a:rPr lang="en-US" dirty="0"/>
              <a:t> </a:t>
            </a:r>
            <a:r>
              <a:rPr lang="en-US" dirty="0" err="1"/>
              <a:t>kemasan</a:t>
            </a:r>
            <a:r>
              <a:rPr lang="en-US" dirty="0"/>
              <a:t>,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 </a:t>
            </a:r>
            <a:r>
              <a:rPr lang="en-US" dirty="0" err="1"/>
              <a:t>Permasalahannya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pemanfaatannya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437368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13.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terselesaikannya</a:t>
            </a:r>
            <a:r>
              <a:rPr lang="en-US" b="1" dirty="0"/>
              <a:t> </a:t>
            </a:r>
            <a:r>
              <a:rPr lang="en-US" b="1" dirty="0" err="1"/>
              <a:t>batas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laut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tetangga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Wilayah </a:t>
            </a:r>
            <a:r>
              <a:rPr lang="en-US" dirty="0" err="1"/>
              <a:t>laut</a:t>
            </a:r>
            <a:r>
              <a:rPr lang="en-US" dirty="0"/>
              <a:t> ZEEI (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Ekslusif</a:t>
            </a:r>
            <a:r>
              <a:rPr lang="en-US" dirty="0"/>
              <a:t> Indonesia)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Malaysia, Filipina, Palau, Papua New Guinea, Timor </a:t>
            </a:r>
            <a:r>
              <a:rPr lang="en-US" dirty="0" err="1"/>
              <a:t>Leste</a:t>
            </a:r>
            <a:r>
              <a:rPr lang="en-US" dirty="0"/>
              <a:t>, India, </a:t>
            </a:r>
            <a:r>
              <a:rPr lang="en-US" dirty="0" err="1"/>
              <a:t>Singapura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Thailand.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teritorial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(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), Malaysia, </a:t>
            </a:r>
            <a:r>
              <a:rPr lang="en-US" dirty="0" err="1"/>
              <a:t>dan</a:t>
            </a:r>
            <a:r>
              <a:rPr lang="en-US" dirty="0"/>
              <a:t> Timor </a:t>
            </a:r>
            <a:r>
              <a:rPr lang="en-US" dirty="0" err="1"/>
              <a:t>Leste</a:t>
            </a:r>
            <a:r>
              <a:rPr lang="en-US" dirty="0"/>
              <a:t>.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Indonesia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otorita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diplomasi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kancah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kendala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diatasi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471667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14. </a:t>
            </a:r>
            <a:r>
              <a:rPr lang="en-US" b="1" dirty="0" err="1"/>
              <a:t>Potensi</a:t>
            </a:r>
            <a:r>
              <a:rPr lang="en-US" b="1" dirty="0"/>
              <a:t> </a:t>
            </a:r>
            <a:r>
              <a:rPr lang="en-US" b="1" dirty="0" err="1"/>
              <a:t>kelautan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didayagunakan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optimal.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kelautan</a:t>
            </a:r>
            <a:r>
              <a:rPr lang="en-US" dirty="0"/>
              <a:t> </a:t>
            </a:r>
            <a:r>
              <a:rPr lang="en-US" dirty="0" err="1"/>
              <a:t>menyumbang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20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PDB </a:t>
            </a:r>
            <a:r>
              <a:rPr lang="en-US" dirty="0" err="1"/>
              <a:t>nasional</a:t>
            </a:r>
            <a:r>
              <a:rPr lang="en-US" dirty="0"/>
              <a:t> (2002).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migas</a:t>
            </a:r>
            <a:r>
              <a:rPr lang="en-US" dirty="0"/>
              <a:t>,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maritim</a:t>
            </a:r>
            <a:r>
              <a:rPr lang="en-US" dirty="0"/>
              <a:t>, </a:t>
            </a:r>
            <a:r>
              <a:rPr lang="en-US" dirty="0" err="1"/>
              <a:t>perikanan</a:t>
            </a:r>
            <a:r>
              <a:rPr lang="en-US" dirty="0"/>
              <a:t>,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angkutan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bahari</a:t>
            </a:r>
            <a:r>
              <a:rPr lang="en-US" dirty="0"/>
              <a:t>,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jasa-jasa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potensinya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tergarap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optimal.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daratan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44758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15. </a:t>
            </a:r>
            <a:r>
              <a:rPr lang="en-US" sz="3200" b="1" dirty="0" err="1"/>
              <a:t>Belum</a:t>
            </a:r>
            <a:r>
              <a:rPr lang="en-US" sz="3200" b="1" dirty="0"/>
              <a:t> </a:t>
            </a:r>
            <a:r>
              <a:rPr lang="en-US" sz="3200" b="1" dirty="0" err="1"/>
              <a:t>berkembangnya</a:t>
            </a:r>
            <a:r>
              <a:rPr lang="en-US" sz="3200" b="1" dirty="0"/>
              <a:t> </a:t>
            </a:r>
            <a:r>
              <a:rPr lang="en-US" sz="3200" b="1" dirty="0" err="1"/>
              <a:t>pemanfaatan</a:t>
            </a:r>
            <a:r>
              <a:rPr lang="en-US" sz="3200" b="1" dirty="0"/>
              <a:t> </a:t>
            </a:r>
            <a:r>
              <a:rPr lang="en-US" sz="3200" b="1" dirty="0" err="1"/>
              <a:t>hasil</a:t>
            </a:r>
            <a:r>
              <a:rPr lang="en-US" sz="3200" b="1" dirty="0"/>
              <a:t> </a:t>
            </a:r>
            <a:r>
              <a:rPr lang="en-US" sz="3200" b="1" dirty="0" err="1"/>
              <a:t>hutan</a:t>
            </a:r>
            <a:r>
              <a:rPr lang="en-US" sz="3200" b="1" dirty="0"/>
              <a:t> non-</a:t>
            </a:r>
            <a:r>
              <a:rPr lang="en-US" sz="3200" b="1" dirty="0" err="1"/>
              <a:t>kayu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jasa-jasa</a:t>
            </a:r>
            <a:r>
              <a:rPr lang="en-US" sz="3200" b="1" dirty="0"/>
              <a:t> </a:t>
            </a:r>
            <a:r>
              <a:rPr lang="en-US" sz="3200" b="1" dirty="0" err="1"/>
              <a:t>lingkungan</a:t>
            </a:r>
            <a:r>
              <a:rPr lang="en-US" sz="3200" b="1" dirty="0"/>
              <a:t>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non-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air, </a:t>
            </a:r>
            <a:r>
              <a:rPr lang="en-US" dirty="0" err="1"/>
              <a:t>keanekaragaman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,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keindahan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asimilasi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penyangga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.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kayunya</a:t>
            </a:r>
            <a:r>
              <a:rPr lang="en-US" dirty="0"/>
              <a:t>.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7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total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sisanya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non-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air </a:t>
            </a:r>
            <a:r>
              <a:rPr lang="en-US" dirty="0" err="1"/>
              <a:t>minum</a:t>
            </a:r>
            <a:r>
              <a:rPr lang="en-US" dirty="0"/>
              <a:t> </a:t>
            </a:r>
            <a:r>
              <a:rPr lang="en-US" dirty="0" err="1"/>
              <a:t>kemasan</a:t>
            </a:r>
            <a:r>
              <a:rPr lang="en-US" dirty="0"/>
              <a:t>,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 </a:t>
            </a:r>
            <a:r>
              <a:rPr lang="en-US" dirty="0" err="1"/>
              <a:t>Permasalahannya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pemanfaatannya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758288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16.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terselesaikannya</a:t>
            </a:r>
            <a:r>
              <a:rPr lang="en-US" b="1" dirty="0"/>
              <a:t> </a:t>
            </a:r>
            <a:r>
              <a:rPr lang="en-US" b="1" dirty="0" err="1"/>
              <a:t>batas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 </a:t>
            </a:r>
            <a:r>
              <a:rPr lang="en-US" b="1" dirty="0" err="1"/>
              <a:t>laut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tetangga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Wilayah </a:t>
            </a:r>
            <a:r>
              <a:rPr lang="en-US" dirty="0" err="1"/>
              <a:t>laut</a:t>
            </a:r>
            <a:r>
              <a:rPr lang="en-US" dirty="0"/>
              <a:t> ZEEI (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Ekslusif</a:t>
            </a:r>
            <a:r>
              <a:rPr lang="en-US" dirty="0"/>
              <a:t> Indonesia)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Malaysia, Filipina, Palau, Papua New Guinea, Timor </a:t>
            </a:r>
            <a:r>
              <a:rPr lang="en-US" dirty="0" err="1"/>
              <a:t>Leste</a:t>
            </a:r>
            <a:r>
              <a:rPr lang="en-US" dirty="0"/>
              <a:t>, India, </a:t>
            </a:r>
            <a:r>
              <a:rPr lang="en-US" dirty="0" err="1"/>
              <a:t>Singapura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Thailand.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teritorial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(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), Malaysia, </a:t>
            </a:r>
            <a:r>
              <a:rPr lang="en-US" dirty="0" err="1"/>
              <a:t>dan</a:t>
            </a:r>
            <a:r>
              <a:rPr lang="en-US" dirty="0"/>
              <a:t> Timor </a:t>
            </a:r>
            <a:r>
              <a:rPr lang="en-US" dirty="0" err="1"/>
              <a:t>Leste</a:t>
            </a:r>
            <a:r>
              <a:rPr lang="en-US" dirty="0"/>
              <a:t>.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Indonesia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otorita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diplomasi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kancah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kendala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diatasi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570135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17. </a:t>
            </a:r>
            <a:r>
              <a:rPr lang="en-US" b="1" dirty="0" err="1"/>
              <a:t>Potensi</a:t>
            </a:r>
            <a:r>
              <a:rPr lang="en-US" b="1" dirty="0"/>
              <a:t> </a:t>
            </a:r>
            <a:r>
              <a:rPr lang="en-US" b="1" dirty="0" err="1"/>
              <a:t>kelautan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didayagunakan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optimal.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kelautan</a:t>
            </a:r>
            <a:r>
              <a:rPr lang="en-US" dirty="0"/>
              <a:t> </a:t>
            </a:r>
            <a:r>
              <a:rPr lang="en-US" dirty="0" err="1"/>
              <a:t>menyumbang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20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PDB </a:t>
            </a:r>
            <a:r>
              <a:rPr lang="en-US" dirty="0" err="1"/>
              <a:t>nasional</a:t>
            </a:r>
            <a:r>
              <a:rPr lang="en-US" dirty="0"/>
              <a:t> (2002).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migas</a:t>
            </a:r>
            <a:r>
              <a:rPr lang="en-US" dirty="0"/>
              <a:t>,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maritim</a:t>
            </a:r>
            <a:r>
              <a:rPr lang="en-US" dirty="0"/>
              <a:t>, </a:t>
            </a:r>
            <a:r>
              <a:rPr lang="en-US" dirty="0" err="1"/>
              <a:t>perikanan</a:t>
            </a:r>
            <a:r>
              <a:rPr lang="en-US" dirty="0"/>
              <a:t>,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angkutan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bahari</a:t>
            </a:r>
            <a:r>
              <a:rPr lang="en-US" dirty="0"/>
              <a:t>,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jasa-jasa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potensinya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tergarap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optimal.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daratan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828309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Daya</a:t>
            </a:r>
            <a:r>
              <a:rPr lang="en-US" b="1" dirty="0" smtClean="0"/>
              <a:t> </a:t>
            </a:r>
            <a:r>
              <a:rPr lang="en-US" b="1" dirty="0" err="1" smtClean="0"/>
              <a:t>Alam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ganda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modal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i="1" dirty="0"/>
              <a:t>(resource based economy)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penopang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i="1" dirty="0"/>
              <a:t>(life support system)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tulang</a:t>
            </a:r>
            <a:r>
              <a:rPr lang="en-US" dirty="0"/>
              <a:t> </a:t>
            </a:r>
            <a:r>
              <a:rPr lang="en-US" dirty="0" err="1"/>
              <a:t>punggung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diandalkan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perikanan</a:t>
            </a:r>
            <a:r>
              <a:rPr lang="en-US" dirty="0"/>
              <a:t>, </a:t>
            </a:r>
            <a:r>
              <a:rPr lang="en-US" dirty="0" err="1"/>
              <a:t>pertambangan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24,8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(PDB)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2002,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menyerap</a:t>
            </a:r>
            <a:r>
              <a:rPr lang="en-US" dirty="0"/>
              <a:t> 45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total </a:t>
            </a:r>
            <a:r>
              <a:rPr lang="en-US" dirty="0" err="1"/>
              <a:t>angkatan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/>
              <a:t>di lain </a:t>
            </a:r>
            <a:r>
              <a:rPr lang="en-US" dirty="0" err="1"/>
              <a:t>pihak</a:t>
            </a:r>
            <a:r>
              <a:rPr lang="en-US" dirty="0"/>
              <a:t>,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berpihak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memicu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 yang </a:t>
            </a:r>
            <a:r>
              <a:rPr lang="en-US" dirty="0" err="1"/>
              <a:t>agresif</a:t>
            </a:r>
            <a:r>
              <a:rPr lang="en-US" dirty="0"/>
              <a:t>, </a:t>
            </a:r>
            <a:r>
              <a:rPr lang="en-US" dirty="0" err="1"/>
              <a:t>eksploitatif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ekspansif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hidupnya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mengkhawatirkan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4231913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18. </a:t>
            </a:r>
            <a:r>
              <a:rPr lang="en-US" sz="3600" b="1" dirty="0" err="1"/>
              <a:t>Merebaknya</a:t>
            </a:r>
            <a:r>
              <a:rPr lang="en-US" sz="3600" b="1" dirty="0"/>
              <a:t> </a:t>
            </a:r>
            <a:r>
              <a:rPr lang="en-US" sz="3600" b="1" dirty="0" err="1"/>
              <a:t>pencurian</a:t>
            </a:r>
            <a:r>
              <a:rPr lang="en-US" sz="3600" b="1" dirty="0"/>
              <a:t> </a:t>
            </a:r>
            <a:r>
              <a:rPr lang="en-US" sz="3600" b="1" dirty="0" err="1"/>
              <a:t>ikan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pola</a:t>
            </a:r>
            <a:r>
              <a:rPr lang="en-US" sz="3600" b="1" dirty="0"/>
              <a:t> </a:t>
            </a:r>
            <a:r>
              <a:rPr lang="en-US" sz="3600" b="1" dirty="0" err="1"/>
              <a:t>penangkapan</a:t>
            </a:r>
            <a:r>
              <a:rPr lang="en-US" sz="3600" b="1" dirty="0"/>
              <a:t> </a:t>
            </a:r>
            <a:r>
              <a:rPr lang="en-US" sz="3600" b="1" dirty="0" err="1"/>
              <a:t>ikan</a:t>
            </a:r>
            <a:r>
              <a:rPr lang="en-US" sz="3600" b="1" dirty="0"/>
              <a:t> yang </a:t>
            </a:r>
            <a:r>
              <a:rPr lang="en-US" sz="3600" b="1" dirty="0" err="1"/>
              <a:t>merusak</a:t>
            </a:r>
            <a:r>
              <a:rPr lang="en-US" sz="3600" b="1" dirty="0"/>
              <a:t>.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Pencurian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</a:t>
            </a:r>
            <a:r>
              <a:rPr lang="en-US" i="1" dirty="0"/>
              <a:t>(illegal fishing),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kapal-kapal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kapal-kapal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di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teritorial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di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Eksklusif</a:t>
            </a:r>
            <a:r>
              <a:rPr lang="en-US" dirty="0"/>
              <a:t> Indonesia (ZEEI),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hilangnya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1-1,5 </a:t>
            </a:r>
            <a:r>
              <a:rPr lang="en-US" dirty="0" err="1"/>
              <a:t>juta</a:t>
            </a:r>
            <a:r>
              <a:rPr lang="en-US" dirty="0"/>
              <a:t> ton per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US$ 2 </a:t>
            </a:r>
            <a:r>
              <a:rPr lang="en-US" dirty="0" err="1"/>
              <a:t>milyar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diperburuk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optimal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di </a:t>
            </a:r>
            <a:r>
              <a:rPr lang="en-US" dirty="0" err="1"/>
              <a:t>laut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.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penangkapan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yang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i="1" dirty="0"/>
              <a:t>(destructive fishing)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peledak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racun</a:t>
            </a:r>
            <a:r>
              <a:rPr lang="en-US" dirty="0"/>
              <a:t> </a:t>
            </a:r>
            <a:r>
              <a:rPr lang="en-US" i="1" dirty="0"/>
              <a:t>(</a:t>
            </a:r>
            <a:r>
              <a:rPr lang="en-US" i="1" dirty="0" err="1"/>
              <a:t>potasium</a:t>
            </a:r>
            <a:r>
              <a:rPr lang="en-US" i="1" dirty="0"/>
              <a:t>)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yang </a:t>
            </a:r>
            <a:r>
              <a:rPr lang="en-US" dirty="0" err="1"/>
              <a:t>dipicu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</a:t>
            </a:r>
            <a:r>
              <a:rPr lang="en-US" dirty="0" err="1"/>
              <a:t>karang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rusaknya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terumbu</a:t>
            </a:r>
            <a:r>
              <a:rPr lang="en-US" dirty="0"/>
              <a:t> </a:t>
            </a:r>
            <a:r>
              <a:rPr lang="en-US" dirty="0" err="1"/>
              <a:t>karang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habitat </a:t>
            </a:r>
            <a:r>
              <a:rPr lang="en-US" dirty="0" err="1"/>
              <a:t>ikan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800642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19. </a:t>
            </a: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pulau-pulau</a:t>
            </a:r>
            <a:r>
              <a:rPr lang="en-US" b="1" dirty="0"/>
              <a:t> </a:t>
            </a:r>
            <a:r>
              <a:rPr lang="en-US" b="1" dirty="0" err="1"/>
              <a:t>kecil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optimal</a:t>
            </a:r>
            <a:r>
              <a:rPr lang="en-US" dirty="0"/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Indonesia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dasawarsa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tersentuh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.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yang </a:t>
            </a:r>
            <a:r>
              <a:rPr lang="en-US" dirty="0" err="1"/>
              <a:t>luasnya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10.000 km² yang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penduduknya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200.000 </a:t>
            </a:r>
            <a:r>
              <a:rPr lang="en-US" dirty="0" err="1"/>
              <a:t>jiwa</a:t>
            </a:r>
            <a:r>
              <a:rPr lang="en-US" dirty="0"/>
              <a:t>,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spesies</a:t>
            </a:r>
            <a:r>
              <a:rPr lang="en-US" dirty="0"/>
              <a:t> </a:t>
            </a:r>
            <a:r>
              <a:rPr lang="en-US" dirty="0" err="1"/>
              <a:t>endemik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.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“</a:t>
            </a:r>
            <a:r>
              <a:rPr lang="en-US" dirty="0" err="1"/>
              <a:t>memarjinalkan</a:t>
            </a:r>
            <a:r>
              <a:rPr lang="en-US" dirty="0"/>
              <a:t>”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 Hal lain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92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i="1" dirty="0"/>
              <a:t>base point </a:t>
            </a:r>
            <a:r>
              <a:rPr lang="en-US" dirty="0"/>
              <a:t>(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pangkal</a:t>
            </a:r>
            <a:r>
              <a:rPr lang="en-US" dirty="0"/>
              <a:t>) </a:t>
            </a:r>
            <a:r>
              <a:rPr lang="en-US" dirty="0" err="1"/>
              <a:t>perbatasan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RI </a:t>
            </a:r>
            <a:r>
              <a:rPr lang="en-US" dirty="0" err="1"/>
              <a:t>dengan</a:t>
            </a:r>
            <a:r>
              <a:rPr lang="en-US" dirty="0"/>
              <a:t> 10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.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Australia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Nusantara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pangkal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pendekatannya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(</a:t>
            </a:r>
            <a:r>
              <a:rPr lang="en-US" dirty="0" err="1"/>
              <a:t>Jakstranas</a:t>
            </a:r>
            <a:r>
              <a:rPr lang="en-US" dirty="0"/>
              <a:t>)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Kecil yang </a:t>
            </a:r>
            <a:r>
              <a:rPr lang="en-US" dirty="0" err="1"/>
              <a:t>integratif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pengembangannya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864298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20.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mitigasi</a:t>
            </a:r>
            <a:r>
              <a:rPr lang="en-US" b="1" dirty="0"/>
              <a:t> </a:t>
            </a:r>
            <a:r>
              <a:rPr lang="en-US" b="1" dirty="0" err="1"/>
              <a:t>bencana</a:t>
            </a:r>
            <a:r>
              <a:rPr lang="en-US" b="1" dirty="0"/>
              <a:t> </a:t>
            </a:r>
            <a:r>
              <a:rPr lang="en-US" b="1" dirty="0" err="1"/>
              <a:t>alam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dikembangkan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Indonesia yang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geografis</a:t>
            </a:r>
            <a:r>
              <a:rPr lang="en-US" dirty="0"/>
              <a:t> Indonesia </a:t>
            </a:r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lempeng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lempeng</a:t>
            </a:r>
            <a:r>
              <a:rPr lang="en-US" dirty="0"/>
              <a:t> Indo-Australia, Eurasia,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Pasifik</a:t>
            </a:r>
            <a:r>
              <a:rPr lang="en-US" dirty="0"/>
              <a:t>.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panas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dingin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Banda </a:t>
            </a:r>
            <a:r>
              <a:rPr lang="en-US" dirty="0" err="1"/>
              <a:t>dan</a:t>
            </a:r>
            <a:r>
              <a:rPr lang="en-US" dirty="0"/>
              <a:t> Arafura.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,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rentannya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Indonesia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gempa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, tsunami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taufan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disikapi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kewaspadaan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(</a:t>
            </a:r>
            <a:r>
              <a:rPr lang="en-US" i="1" dirty="0"/>
              <a:t>early warning system</a:t>
            </a:r>
            <a:r>
              <a:rPr lang="en-US" dirty="0"/>
              <a:t>)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flora, fauna,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;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di NAD, Sumatra Utara, Papua, </a:t>
            </a:r>
            <a:r>
              <a:rPr lang="en-US" dirty="0" err="1"/>
              <a:t>dan</a:t>
            </a:r>
            <a:r>
              <a:rPr lang="en-US" dirty="0"/>
              <a:t> Nusa Tenggara </a:t>
            </a:r>
            <a:r>
              <a:rPr lang="en-US" dirty="0" err="1"/>
              <a:t>Timur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mitigasi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, yang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“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rawan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geologi</a:t>
            </a:r>
            <a:r>
              <a:rPr lang="en-US" dirty="0"/>
              <a:t>” (</a:t>
            </a:r>
            <a:r>
              <a:rPr lang="en-US" i="1" dirty="0"/>
              <a:t>Geological Hazards Mapping</a:t>
            </a:r>
            <a:r>
              <a:rPr lang="en-US" dirty="0"/>
              <a:t>)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dipetakan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yang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memperhitungkan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rawan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geologi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 </a:t>
            </a:r>
            <a:r>
              <a:rPr lang="en-US" dirty="0" err="1"/>
              <a:t>Upaya-upaya</a:t>
            </a:r>
            <a:r>
              <a:rPr lang="en-US" dirty="0"/>
              <a:t> lain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sabuk</a:t>
            </a:r>
            <a:r>
              <a:rPr lang="en-US" dirty="0"/>
              <a:t> </a:t>
            </a:r>
            <a:r>
              <a:rPr lang="en-US" dirty="0" err="1"/>
              <a:t>alami</a:t>
            </a:r>
            <a:r>
              <a:rPr lang="en-US" dirty="0"/>
              <a:t> (</a:t>
            </a:r>
            <a:r>
              <a:rPr lang="en-US" dirty="0" err="1"/>
              <a:t>hutan</a:t>
            </a:r>
            <a:r>
              <a:rPr lang="en-US" dirty="0"/>
              <a:t> mangrove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terumbu</a:t>
            </a:r>
            <a:r>
              <a:rPr lang="en-US" dirty="0"/>
              <a:t> </a:t>
            </a:r>
            <a:r>
              <a:rPr lang="en-US" dirty="0" err="1"/>
              <a:t>karang</a:t>
            </a:r>
            <a:r>
              <a:rPr lang="en-US" dirty="0"/>
              <a:t>)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pesisir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518508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21. </a:t>
            </a:r>
            <a:r>
              <a:rPr lang="sv-SE" sz="3200" b="1" dirty="0"/>
              <a:t>Terjadinya penurunan kontribusi migas dan hasil tambang pada penerimaan negara.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migas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1996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43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APBN,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2003 </a:t>
            </a:r>
            <a:r>
              <a:rPr lang="en-US" dirty="0" err="1"/>
              <a:t>menurun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22,9 </a:t>
            </a:r>
            <a:r>
              <a:rPr lang="en-US" dirty="0" err="1"/>
              <a:t>persen</a:t>
            </a:r>
            <a:r>
              <a:rPr lang="en-US" dirty="0"/>
              <a:t>.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tampaknya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</a:t>
            </a:r>
            <a:r>
              <a:rPr lang="en-US" dirty="0" err="1"/>
              <a:t>Cadangan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5,8 </a:t>
            </a:r>
            <a:r>
              <a:rPr lang="en-US" dirty="0" err="1"/>
              <a:t>miliar</a:t>
            </a:r>
            <a:r>
              <a:rPr lang="en-US" dirty="0"/>
              <a:t> </a:t>
            </a:r>
            <a:r>
              <a:rPr lang="en-US" dirty="0" err="1"/>
              <a:t>barel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500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barel</a:t>
            </a:r>
            <a:r>
              <a:rPr lang="en-US" dirty="0"/>
              <a:t> per </a:t>
            </a:r>
            <a:r>
              <a:rPr lang="en-US" dirty="0" err="1"/>
              <a:t>tahun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cadangan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pengurasan</a:t>
            </a:r>
            <a:r>
              <a:rPr lang="en-US" dirty="0"/>
              <a:t> </a:t>
            </a:r>
            <a:r>
              <a:rPr lang="en-US" i="1" dirty="0"/>
              <a:t>(recovery rate)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sebelas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cadangan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. </a:t>
            </a:r>
            <a:r>
              <a:rPr lang="en-US" dirty="0" err="1"/>
              <a:t>Cadangan</a:t>
            </a:r>
            <a:r>
              <a:rPr lang="en-US" dirty="0"/>
              <a:t> gas-</a:t>
            </a:r>
            <a:r>
              <a:rPr lang="en-US" dirty="0" err="1"/>
              <a:t>bumi</a:t>
            </a:r>
            <a:r>
              <a:rPr lang="en-US" dirty="0"/>
              <a:t>-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2002 </a:t>
            </a:r>
            <a:r>
              <a:rPr lang="en-US" dirty="0" err="1"/>
              <a:t>sebesar</a:t>
            </a:r>
            <a:r>
              <a:rPr lang="en-US" dirty="0"/>
              <a:t> 90 TCF </a:t>
            </a:r>
            <a:r>
              <a:rPr lang="en-US" i="1" dirty="0"/>
              <a:t>(trillion cubic feet)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2,9 TCF </a:t>
            </a:r>
            <a:r>
              <a:rPr lang="en-US" dirty="0" err="1"/>
              <a:t>saja</a:t>
            </a:r>
            <a:r>
              <a:rPr lang="en-US" dirty="0"/>
              <a:t>. </a:t>
            </a:r>
            <a:r>
              <a:rPr lang="en-US" dirty="0" err="1"/>
              <a:t>Rendahnya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saing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suplai</a:t>
            </a:r>
            <a:r>
              <a:rPr lang="en-US" dirty="0"/>
              <a:t>.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Malaysia </a:t>
            </a:r>
            <a:r>
              <a:rPr lang="en-US" dirty="0" err="1"/>
              <a:t>dan</a:t>
            </a:r>
            <a:r>
              <a:rPr lang="en-US" dirty="0"/>
              <a:t> Australia yang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produksinya</a:t>
            </a:r>
            <a:r>
              <a:rPr lang="en-US" dirty="0"/>
              <a:t>, </a:t>
            </a:r>
            <a:r>
              <a:rPr lang="en-US" dirty="0" err="1"/>
              <a:t>ladang</a:t>
            </a:r>
            <a:r>
              <a:rPr lang="en-US" dirty="0"/>
              <a:t> gas di Indonesia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i="1" dirty="0"/>
              <a:t>supply readiness </a:t>
            </a:r>
            <a:r>
              <a:rPr lang="en-US" dirty="0"/>
              <a:t>Indonesia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. </a:t>
            </a:r>
            <a:r>
              <a:rPr lang="en-US" dirty="0" err="1"/>
              <a:t>Pertambangan</a:t>
            </a:r>
            <a:r>
              <a:rPr lang="en-US" dirty="0"/>
              <a:t> mineral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timah</a:t>
            </a:r>
            <a:r>
              <a:rPr lang="en-US" dirty="0"/>
              <a:t>, </a:t>
            </a:r>
            <a:r>
              <a:rPr lang="en-US" dirty="0" err="1"/>
              <a:t>nikel</a:t>
            </a:r>
            <a:r>
              <a:rPr lang="en-US" dirty="0"/>
              <a:t>, </a:t>
            </a:r>
            <a:r>
              <a:rPr lang="en-US" dirty="0" err="1"/>
              <a:t>bauksit</a:t>
            </a:r>
            <a:r>
              <a:rPr lang="en-US" dirty="0"/>
              <a:t>, </a:t>
            </a:r>
            <a:r>
              <a:rPr lang="en-US" dirty="0" err="1"/>
              <a:t>tembaga</a:t>
            </a:r>
            <a:r>
              <a:rPr lang="en-US" dirty="0"/>
              <a:t>, </a:t>
            </a:r>
            <a:r>
              <a:rPr lang="en-US" dirty="0" err="1"/>
              <a:t>perak</a:t>
            </a:r>
            <a:r>
              <a:rPr lang="en-US" dirty="0"/>
              <a:t>, </a:t>
            </a:r>
            <a:r>
              <a:rPr lang="en-US" dirty="0" err="1"/>
              <a:t>emas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batubara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penerimaannya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.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2001 </a:t>
            </a:r>
            <a:r>
              <a:rPr lang="en-US" dirty="0" err="1"/>
              <a:t>sebesar</a:t>
            </a:r>
            <a:r>
              <a:rPr lang="en-US" dirty="0"/>
              <a:t> Rp2,3 </a:t>
            </a:r>
            <a:r>
              <a:rPr lang="en-US" dirty="0" err="1"/>
              <a:t>triliun</a:t>
            </a:r>
            <a:r>
              <a:rPr lang="en-US" dirty="0"/>
              <a:t>, </a:t>
            </a:r>
            <a:r>
              <a:rPr lang="en-US" dirty="0" err="1"/>
              <a:t>tahun</a:t>
            </a:r>
            <a:r>
              <a:rPr lang="en-US" dirty="0"/>
              <a:t> 2002 </a:t>
            </a:r>
            <a:r>
              <a:rPr lang="en-US" dirty="0" err="1"/>
              <a:t>menjadi</a:t>
            </a:r>
            <a:r>
              <a:rPr lang="en-US" dirty="0"/>
              <a:t> Rp1,4 </a:t>
            </a:r>
            <a:r>
              <a:rPr lang="en-US" dirty="0" err="1"/>
              <a:t>triliun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2003 Rp1,5 </a:t>
            </a:r>
            <a:r>
              <a:rPr lang="en-US" dirty="0" err="1"/>
              <a:t>triliun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4592886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22. </a:t>
            </a:r>
            <a:r>
              <a:rPr lang="nn-NO" b="1" dirty="0"/>
              <a:t>Ketidakpastian hukum di bidang pertambangan.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selesainya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RUU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11 </a:t>
            </a:r>
            <a:r>
              <a:rPr lang="en-US" dirty="0" err="1"/>
              <a:t>Tahun</a:t>
            </a:r>
            <a:r>
              <a:rPr lang="en-US" dirty="0"/>
              <a:t> 1967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Pokok-pokok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menghambat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retribusi</a:t>
            </a:r>
            <a:r>
              <a:rPr lang="en-US" dirty="0"/>
              <a:t>,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memperpanjang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perijinan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dilalui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7785105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23. </a:t>
            </a:r>
            <a:r>
              <a:rPr lang="sv-SE" sz="2800" b="1" dirty="0"/>
              <a:t>Tingginya tingkat pencemaran dan belum dilaksanakannya pengelolaan limbah secara terpadu dan sistematis.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r>
              <a:rPr lang="en-US" sz="1600" dirty="0" err="1"/>
              <a:t>Meningkatnya</a:t>
            </a:r>
            <a:r>
              <a:rPr lang="en-US" sz="1600" dirty="0"/>
              <a:t> </a:t>
            </a:r>
            <a:r>
              <a:rPr lang="en-US" sz="1600" dirty="0" err="1"/>
              <a:t>pendapatan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r>
              <a:rPr lang="en-US" sz="1600" dirty="0"/>
              <a:t> </a:t>
            </a:r>
            <a:r>
              <a:rPr lang="en-US" sz="1600" dirty="0" err="1"/>
              <a:t>gaya</a:t>
            </a:r>
            <a:r>
              <a:rPr lang="en-US" sz="1600" dirty="0"/>
              <a:t> </a:t>
            </a:r>
            <a:r>
              <a:rPr lang="en-US" sz="1600" dirty="0" err="1"/>
              <a:t>hidup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</a:t>
            </a:r>
            <a:r>
              <a:rPr lang="en-US" sz="1600" dirty="0" err="1"/>
              <a:t>perkotaan</a:t>
            </a:r>
            <a:r>
              <a:rPr lang="en-US" sz="1600" dirty="0"/>
              <a:t> </a:t>
            </a:r>
            <a:r>
              <a:rPr lang="en-US" sz="1600" dirty="0" err="1"/>
              <a:t>berdampak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peningkatan</a:t>
            </a:r>
            <a:r>
              <a:rPr lang="en-US" sz="1600" dirty="0"/>
              <a:t> </a:t>
            </a:r>
            <a:r>
              <a:rPr lang="en-US" sz="1600" dirty="0" err="1"/>
              <a:t>pencemaran</a:t>
            </a:r>
            <a:r>
              <a:rPr lang="en-US" sz="1600" dirty="0"/>
              <a:t> </a:t>
            </a:r>
            <a:r>
              <a:rPr lang="en-US" sz="1600" dirty="0" err="1"/>
              <a:t>akibat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</a:t>
            </a:r>
            <a:r>
              <a:rPr lang="en-US" sz="1600" dirty="0" err="1"/>
              <a:t>padat</a:t>
            </a:r>
            <a:r>
              <a:rPr lang="en-US" sz="1600" dirty="0"/>
              <a:t>, </a:t>
            </a:r>
            <a:r>
              <a:rPr lang="en-US" sz="1600" dirty="0" err="1"/>
              <a:t>cair</a:t>
            </a:r>
            <a:r>
              <a:rPr lang="en-US" sz="1600" dirty="0"/>
              <a:t>, </a:t>
            </a:r>
            <a:r>
              <a:rPr lang="en-US" sz="1600" dirty="0" err="1"/>
              <a:t>maupun</a:t>
            </a:r>
            <a:r>
              <a:rPr lang="en-US" sz="1600" dirty="0"/>
              <a:t> gas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signifikan</a:t>
            </a:r>
            <a:r>
              <a:rPr lang="en-US" sz="1600" dirty="0"/>
              <a:t>.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</a:t>
            </a:r>
            <a:r>
              <a:rPr lang="en-US" sz="1600" dirty="0" err="1"/>
              <a:t>padat</a:t>
            </a:r>
            <a:r>
              <a:rPr lang="en-US" sz="1600" dirty="0"/>
              <a:t>, </a:t>
            </a:r>
            <a:r>
              <a:rPr lang="en-US" sz="1600" dirty="0" err="1"/>
              <a:t>hal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membebani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pengelolaan</a:t>
            </a:r>
            <a:r>
              <a:rPr lang="en-US" sz="1600" dirty="0"/>
              <a:t> </a:t>
            </a:r>
            <a:r>
              <a:rPr lang="en-US" sz="1600" dirty="0" err="1"/>
              <a:t>sampah</a:t>
            </a:r>
            <a:r>
              <a:rPr lang="en-US" sz="1600" dirty="0"/>
              <a:t>, </a:t>
            </a:r>
            <a:r>
              <a:rPr lang="en-US" sz="1600" dirty="0" err="1"/>
              <a:t>khususnya</a:t>
            </a:r>
            <a:r>
              <a:rPr lang="en-US" sz="1600" dirty="0"/>
              <a:t> </a:t>
            </a:r>
            <a:r>
              <a:rPr lang="en-US" sz="1600" dirty="0" err="1"/>
              <a:t>tempat</a:t>
            </a:r>
            <a:r>
              <a:rPr lang="en-US" sz="1600" dirty="0"/>
              <a:t> </a:t>
            </a:r>
            <a:r>
              <a:rPr lang="en-US" sz="1600" dirty="0" err="1"/>
              <a:t>pembuangan</a:t>
            </a:r>
            <a:r>
              <a:rPr lang="en-US" sz="1600" dirty="0"/>
              <a:t> </a:t>
            </a:r>
            <a:r>
              <a:rPr lang="en-US" sz="1600" dirty="0" err="1"/>
              <a:t>akhir</a:t>
            </a:r>
            <a:r>
              <a:rPr lang="en-US" sz="1600" dirty="0"/>
              <a:t> </a:t>
            </a:r>
            <a:r>
              <a:rPr lang="en-US" sz="1600" dirty="0" err="1"/>
              <a:t>sampah</a:t>
            </a:r>
            <a:r>
              <a:rPr lang="en-US" sz="1600" dirty="0"/>
              <a:t> (TPA).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gambaran</a:t>
            </a:r>
            <a:r>
              <a:rPr lang="en-US" sz="1600" dirty="0"/>
              <a:t>, di Jakarta-Bogor-</a:t>
            </a:r>
            <a:r>
              <a:rPr lang="en-US" sz="1600" dirty="0" err="1"/>
              <a:t>Depok</a:t>
            </a:r>
            <a:r>
              <a:rPr lang="en-US" sz="1600" dirty="0"/>
              <a:t>-</a:t>
            </a:r>
            <a:r>
              <a:rPr lang="en-US" sz="1600" dirty="0" err="1"/>
              <a:t>Tangerang-Bekasi</a:t>
            </a:r>
            <a:r>
              <a:rPr lang="en-US" sz="1600" dirty="0"/>
              <a:t> (</a:t>
            </a:r>
            <a:r>
              <a:rPr lang="en-US" sz="1600" dirty="0" err="1"/>
              <a:t>Jabodetabek</a:t>
            </a:r>
            <a:r>
              <a:rPr lang="en-US" sz="1600" dirty="0"/>
              <a:t>) </a:t>
            </a:r>
            <a:r>
              <a:rPr lang="en-US" sz="1600" dirty="0" err="1"/>
              <a:t>umur</a:t>
            </a:r>
            <a:r>
              <a:rPr lang="en-US" sz="1600" dirty="0"/>
              <a:t> </a:t>
            </a:r>
            <a:r>
              <a:rPr lang="en-US" sz="1600" dirty="0" err="1"/>
              <a:t>operasi</a:t>
            </a:r>
            <a:r>
              <a:rPr lang="en-US" sz="1600" dirty="0"/>
              <a:t> TPA rata-rata </a:t>
            </a:r>
            <a:r>
              <a:rPr lang="en-US" sz="1600" dirty="0" err="1"/>
              <a:t>tinggal</a:t>
            </a:r>
            <a:r>
              <a:rPr lang="en-US" sz="1600" dirty="0"/>
              <a:t> 3-5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err="1"/>
              <a:t>lagi</a:t>
            </a:r>
            <a:r>
              <a:rPr lang="en-US" sz="1600" dirty="0"/>
              <a:t>, </a:t>
            </a:r>
            <a:r>
              <a:rPr lang="en-US" sz="1600" dirty="0" err="1"/>
              <a:t>sementara</a:t>
            </a:r>
            <a:r>
              <a:rPr lang="en-US" sz="1600" dirty="0"/>
              <a:t> </a:t>
            </a:r>
            <a:r>
              <a:rPr lang="en-US" sz="1600" dirty="0" err="1"/>
              <a:t>potensi</a:t>
            </a:r>
            <a:r>
              <a:rPr lang="en-US" sz="1600" dirty="0"/>
              <a:t> </a:t>
            </a:r>
            <a:r>
              <a:rPr lang="en-US" sz="1600" dirty="0" err="1"/>
              <a:t>lahan</a:t>
            </a:r>
            <a:r>
              <a:rPr lang="en-US" sz="1600" dirty="0"/>
              <a:t> </a:t>
            </a:r>
            <a:r>
              <a:rPr lang="en-US" sz="1600" dirty="0" err="1"/>
              <a:t>sangat</a:t>
            </a:r>
            <a:r>
              <a:rPr lang="en-US" sz="1600" dirty="0"/>
              <a:t> </a:t>
            </a:r>
            <a:r>
              <a:rPr lang="en-US" sz="1600" dirty="0" err="1"/>
              <a:t>terbatas</a:t>
            </a:r>
            <a:r>
              <a:rPr lang="en-US" sz="1600" dirty="0"/>
              <a:t>. </a:t>
            </a:r>
            <a:r>
              <a:rPr lang="en-US" sz="1600" dirty="0" err="1"/>
              <a:t>Selain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sampah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/>
              <a:t>diolah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dikelola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sistematis</a:t>
            </a:r>
            <a:r>
              <a:rPr lang="en-US" sz="1600" dirty="0"/>
              <a:t>,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ditimbun</a:t>
            </a:r>
            <a:r>
              <a:rPr lang="en-US" sz="1600" dirty="0"/>
              <a:t> </a:t>
            </a:r>
            <a:r>
              <a:rPr lang="en-US" sz="1600" dirty="0" err="1"/>
              <a:t>begitu</a:t>
            </a:r>
            <a:r>
              <a:rPr lang="en-US" sz="1600" dirty="0"/>
              <a:t> </a:t>
            </a:r>
            <a:r>
              <a:rPr lang="en-US" sz="1600" dirty="0" err="1"/>
              <a:t>saja</a:t>
            </a:r>
            <a:r>
              <a:rPr lang="en-US" sz="1600" dirty="0"/>
              <a:t>, </a:t>
            </a:r>
            <a:r>
              <a:rPr lang="en-US" sz="1600" dirty="0" err="1"/>
              <a:t>sehingga</a:t>
            </a:r>
            <a:r>
              <a:rPr lang="en-US" sz="1600" dirty="0"/>
              <a:t> </a:t>
            </a:r>
            <a:r>
              <a:rPr lang="en-US" sz="1600" dirty="0" err="1"/>
              <a:t>mencemari</a:t>
            </a:r>
            <a:r>
              <a:rPr lang="en-US" sz="1600" dirty="0"/>
              <a:t> </a:t>
            </a:r>
            <a:r>
              <a:rPr lang="en-US" sz="1600" dirty="0" err="1"/>
              <a:t>tanah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air, </a:t>
            </a:r>
            <a:r>
              <a:rPr lang="en-US" sz="1600" dirty="0" err="1"/>
              <a:t>menimbulkan</a:t>
            </a:r>
            <a:r>
              <a:rPr lang="en-US" sz="1600" dirty="0"/>
              <a:t> </a:t>
            </a:r>
            <a:r>
              <a:rPr lang="en-US" sz="1600" dirty="0" err="1"/>
              <a:t>genangan</a:t>
            </a:r>
            <a:r>
              <a:rPr lang="en-US" sz="1600" dirty="0"/>
              <a:t> </a:t>
            </a:r>
            <a:r>
              <a:rPr lang="en-US" sz="1600" i="1" dirty="0" err="1"/>
              <a:t>leacheate</a:t>
            </a:r>
            <a:r>
              <a:rPr lang="en-US" sz="1600" i="1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mengancam</a:t>
            </a:r>
            <a:r>
              <a:rPr lang="en-US" sz="1600" dirty="0"/>
              <a:t> </a:t>
            </a:r>
            <a:r>
              <a:rPr lang="en-US" sz="1600" dirty="0" err="1"/>
              <a:t>kesehatan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. </a:t>
            </a:r>
            <a:r>
              <a:rPr lang="en-US" sz="1600" dirty="0" err="1"/>
              <a:t>Penurunan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air di </a:t>
            </a:r>
            <a:r>
              <a:rPr lang="en-US" sz="1600" dirty="0" err="1"/>
              <a:t>badan-badan</a:t>
            </a:r>
            <a:r>
              <a:rPr lang="en-US" sz="1600" dirty="0"/>
              <a:t> air </a:t>
            </a:r>
            <a:r>
              <a:rPr lang="en-US" sz="1600" dirty="0" err="1"/>
              <a:t>akibat</a:t>
            </a:r>
            <a:r>
              <a:rPr lang="en-US" sz="1600" dirty="0"/>
              <a:t> </a:t>
            </a:r>
            <a:r>
              <a:rPr lang="en-US" sz="1600" dirty="0" err="1"/>
              <a:t>kegiatan</a:t>
            </a:r>
            <a:r>
              <a:rPr lang="en-US" sz="1600" dirty="0"/>
              <a:t> </a:t>
            </a:r>
            <a:r>
              <a:rPr lang="en-US" sz="1600" dirty="0" err="1"/>
              <a:t>rumah</a:t>
            </a:r>
            <a:r>
              <a:rPr lang="en-US" sz="1600" dirty="0"/>
              <a:t> </a:t>
            </a:r>
            <a:r>
              <a:rPr lang="en-US" sz="1600" dirty="0" err="1"/>
              <a:t>tangga</a:t>
            </a:r>
            <a:r>
              <a:rPr lang="en-US" sz="1600" dirty="0"/>
              <a:t>, </a:t>
            </a:r>
            <a:r>
              <a:rPr lang="en-US" sz="1600" dirty="0" err="1"/>
              <a:t>pertanian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industri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memerlukan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pengelolaan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</a:t>
            </a:r>
            <a:r>
              <a:rPr lang="en-US" sz="1600" dirty="0" err="1"/>
              <a:t>cair</a:t>
            </a:r>
            <a:r>
              <a:rPr lang="en-US" sz="1600" dirty="0"/>
              <a:t> yang </a:t>
            </a:r>
            <a:r>
              <a:rPr lang="en-US" sz="1600" dirty="0" err="1"/>
              <a:t>terpadu</a:t>
            </a:r>
            <a:r>
              <a:rPr lang="en-US" sz="1600" dirty="0"/>
              <a:t> </a:t>
            </a:r>
            <a:r>
              <a:rPr lang="en-US" sz="1600" dirty="0" err="1"/>
              <a:t>antar</a:t>
            </a:r>
            <a:r>
              <a:rPr lang="en-US" sz="1600" dirty="0"/>
              <a:t> </a:t>
            </a:r>
            <a:r>
              <a:rPr lang="en-US" sz="1600" dirty="0" err="1"/>
              <a:t>sektor</a:t>
            </a:r>
            <a:r>
              <a:rPr lang="en-US" sz="1600" dirty="0"/>
              <a:t> </a:t>
            </a:r>
            <a:r>
              <a:rPr lang="en-US" sz="1600" dirty="0" err="1"/>
              <a:t>terkait</a:t>
            </a:r>
            <a:r>
              <a:rPr lang="en-US" sz="1600" dirty="0"/>
              <a:t>. </a:t>
            </a:r>
            <a:r>
              <a:rPr lang="en-US" sz="1600" dirty="0" err="1"/>
              <a:t>Semakin</a:t>
            </a:r>
            <a:r>
              <a:rPr lang="en-US" sz="1600" dirty="0"/>
              <a:t> </a:t>
            </a:r>
            <a:r>
              <a:rPr lang="en-US" sz="1600" dirty="0" err="1"/>
              <a:t>tingginya</a:t>
            </a:r>
            <a:r>
              <a:rPr lang="en-US" sz="1600" dirty="0"/>
              <a:t> </a:t>
            </a:r>
            <a:r>
              <a:rPr lang="en-US" sz="1600" dirty="0" err="1"/>
              <a:t>intensitas</a:t>
            </a:r>
            <a:r>
              <a:rPr lang="en-US" sz="1600" dirty="0"/>
              <a:t> </a:t>
            </a:r>
            <a:r>
              <a:rPr lang="en-US" sz="1600" dirty="0" err="1"/>
              <a:t>kegiatan</a:t>
            </a:r>
            <a:r>
              <a:rPr lang="en-US" sz="1600" dirty="0"/>
              <a:t> </a:t>
            </a:r>
            <a:r>
              <a:rPr lang="en-US" sz="1600" dirty="0" err="1"/>
              <a:t>industri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pergerakan</a:t>
            </a:r>
            <a:r>
              <a:rPr lang="en-US" sz="1600" dirty="0"/>
              <a:t> </a:t>
            </a:r>
            <a:r>
              <a:rPr lang="en-US" sz="1600" dirty="0" err="1"/>
              <a:t>penduduk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pemicu</a:t>
            </a:r>
            <a:r>
              <a:rPr lang="en-US" sz="1600" dirty="0"/>
              <a:t> </a:t>
            </a:r>
            <a:r>
              <a:rPr lang="en-US" sz="1600" dirty="0" err="1"/>
              <a:t>memburuknya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</a:t>
            </a:r>
            <a:r>
              <a:rPr lang="en-US" sz="1600" dirty="0" err="1"/>
              <a:t>udara</a:t>
            </a:r>
            <a:r>
              <a:rPr lang="en-US" sz="1600" dirty="0"/>
              <a:t>, </a:t>
            </a:r>
            <a:r>
              <a:rPr lang="en-US" sz="1600" dirty="0" err="1"/>
              <a:t>terutama</a:t>
            </a:r>
            <a:r>
              <a:rPr lang="en-US" sz="1600" dirty="0"/>
              <a:t> di </a:t>
            </a:r>
            <a:r>
              <a:rPr lang="en-US" sz="1600" dirty="0" err="1"/>
              <a:t>perkotaan</a:t>
            </a:r>
            <a:r>
              <a:rPr lang="en-US" sz="1600" dirty="0"/>
              <a:t>. </a:t>
            </a:r>
            <a:r>
              <a:rPr lang="en-US" sz="1600" dirty="0" err="1"/>
              <a:t>Pengaturan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pengelolaan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pengendalian</a:t>
            </a:r>
            <a:r>
              <a:rPr lang="en-US" sz="1600" dirty="0"/>
              <a:t> gas </a:t>
            </a:r>
            <a:r>
              <a:rPr lang="en-US" sz="1600" dirty="0" err="1"/>
              <a:t>buang</a:t>
            </a:r>
            <a:r>
              <a:rPr lang="en-US" sz="1600" dirty="0"/>
              <a:t> (</a:t>
            </a:r>
            <a:r>
              <a:rPr lang="en-US" sz="1600" dirty="0" err="1"/>
              <a:t>emisi</a:t>
            </a:r>
            <a:r>
              <a:rPr lang="en-US" sz="1600" dirty="0"/>
              <a:t>),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industri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</a:t>
            </a:r>
            <a:r>
              <a:rPr lang="en-US" sz="1600" dirty="0" err="1"/>
              <a:t>transportasi</a:t>
            </a:r>
            <a:r>
              <a:rPr lang="en-US" sz="1600" dirty="0"/>
              <a:t> </a:t>
            </a:r>
            <a:r>
              <a:rPr lang="en-US" sz="1600" dirty="0" err="1"/>
              <a:t>diperlukan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peningkatan</a:t>
            </a:r>
            <a:r>
              <a:rPr lang="en-US" sz="1600" dirty="0"/>
              <a:t> </a:t>
            </a:r>
            <a:r>
              <a:rPr lang="en-US" sz="1600" dirty="0" err="1"/>
              <a:t>perbaikan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</a:t>
            </a:r>
            <a:r>
              <a:rPr lang="en-US" sz="1600" dirty="0" err="1"/>
              <a:t>udara</a:t>
            </a:r>
            <a:r>
              <a:rPr lang="en-US" sz="1600" dirty="0"/>
              <a:t>. </a:t>
            </a:r>
            <a:r>
              <a:rPr lang="en-US" sz="1600" dirty="0" err="1"/>
              <a:t>Selain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limbah</a:t>
            </a:r>
            <a:r>
              <a:rPr lang="en-US" sz="1600" dirty="0"/>
              <a:t> B3 (</a:t>
            </a:r>
            <a:r>
              <a:rPr lang="en-US" sz="1600" dirty="0" err="1"/>
              <a:t>bahan</a:t>
            </a:r>
            <a:r>
              <a:rPr lang="en-US" sz="1600" dirty="0"/>
              <a:t> </a:t>
            </a:r>
            <a:r>
              <a:rPr lang="en-US" sz="1600" dirty="0" err="1"/>
              <a:t>berbahaya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beracun</a:t>
            </a:r>
            <a:r>
              <a:rPr lang="en-US" sz="1600" dirty="0"/>
              <a:t>) yang </a:t>
            </a:r>
            <a:r>
              <a:rPr lang="en-US" sz="1600" dirty="0" err="1"/>
              <a:t>berasal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rumah</a:t>
            </a:r>
            <a:r>
              <a:rPr lang="en-US" sz="1600" dirty="0"/>
              <a:t> </a:t>
            </a:r>
            <a:r>
              <a:rPr lang="en-US" sz="1600" dirty="0" err="1"/>
              <a:t>sakit</a:t>
            </a:r>
            <a:r>
              <a:rPr lang="en-US" sz="1600" dirty="0"/>
              <a:t>, </a:t>
            </a:r>
            <a:r>
              <a:rPr lang="en-US" sz="1600" dirty="0" err="1"/>
              <a:t>industri</a:t>
            </a:r>
            <a:r>
              <a:rPr lang="en-US" sz="1600" dirty="0"/>
              <a:t>, </a:t>
            </a:r>
            <a:r>
              <a:rPr lang="en-US" sz="1600" dirty="0" err="1"/>
              <a:t>pertambangan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permukiman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/>
              <a:t>dikelola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serius</a:t>
            </a:r>
            <a:r>
              <a:rPr lang="en-US" sz="1600" dirty="0"/>
              <a:t>. </a:t>
            </a:r>
            <a:r>
              <a:rPr lang="en-US" sz="1600" dirty="0" err="1"/>
              <a:t>Walaupun</a:t>
            </a:r>
            <a:r>
              <a:rPr lang="en-US" sz="1600" dirty="0"/>
              <a:t> Indonesia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meratifikasi</a:t>
            </a:r>
            <a:r>
              <a:rPr lang="en-US" sz="1600" dirty="0"/>
              <a:t> </a:t>
            </a:r>
            <a:r>
              <a:rPr lang="en-US" sz="1600" i="1" dirty="0"/>
              <a:t>Basel Convention,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fasilitas</a:t>
            </a:r>
            <a:r>
              <a:rPr lang="en-US" sz="1600" dirty="0"/>
              <a:t> </a:t>
            </a:r>
            <a:r>
              <a:rPr lang="en-US" sz="1600" dirty="0" err="1"/>
              <a:t>pengolahan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B3 yang </a:t>
            </a:r>
            <a:r>
              <a:rPr lang="en-US" sz="1600" dirty="0" err="1"/>
              <a:t>dikelola</a:t>
            </a:r>
            <a:r>
              <a:rPr lang="en-US" sz="1600" dirty="0"/>
              <a:t> </a:t>
            </a:r>
            <a:r>
              <a:rPr lang="en-US" sz="1600" dirty="0" err="1"/>
              <a:t>swasta</a:t>
            </a:r>
            <a:r>
              <a:rPr lang="en-US" sz="1600" dirty="0"/>
              <a:t> di Cibinong. </a:t>
            </a:r>
            <a:r>
              <a:rPr lang="en-US" sz="1600" dirty="0" err="1"/>
              <a:t>Tingginya</a:t>
            </a:r>
            <a:r>
              <a:rPr lang="en-US" sz="1600" dirty="0"/>
              <a:t> </a:t>
            </a:r>
            <a:r>
              <a:rPr lang="en-US" sz="1600" dirty="0" err="1"/>
              <a:t>biaya</a:t>
            </a:r>
            <a:r>
              <a:rPr lang="en-US" sz="1600" dirty="0"/>
              <a:t>, </a:t>
            </a:r>
            <a:r>
              <a:rPr lang="en-US" sz="1600" dirty="0" err="1"/>
              <a:t>rumitnya</a:t>
            </a:r>
            <a:r>
              <a:rPr lang="en-US" sz="1600" dirty="0"/>
              <a:t> </a:t>
            </a:r>
            <a:r>
              <a:rPr lang="en-US" sz="1600" dirty="0" err="1"/>
              <a:t>pengelolaan</a:t>
            </a:r>
            <a:r>
              <a:rPr lang="en-US" sz="1600" dirty="0"/>
              <a:t> B3,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rendahnya</a:t>
            </a:r>
            <a:r>
              <a:rPr lang="en-US" sz="1600" dirty="0"/>
              <a:t> </a:t>
            </a:r>
            <a:r>
              <a:rPr lang="en-US" sz="1600" dirty="0" err="1"/>
              <a:t>pemahaman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kendala</a:t>
            </a:r>
            <a:r>
              <a:rPr lang="en-US" sz="1600" dirty="0"/>
              <a:t> </a:t>
            </a:r>
            <a:r>
              <a:rPr lang="en-US" sz="1600" dirty="0" err="1"/>
              <a:t>tersendiri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mengurangi</a:t>
            </a:r>
            <a:r>
              <a:rPr lang="en-US" sz="1600" dirty="0"/>
              <a:t> </a:t>
            </a:r>
            <a:r>
              <a:rPr lang="en-US" sz="1600" dirty="0" err="1"/>
              <a:t>dampak</a:t>
            </a:r>
            <a:r>
              <a:rPr lang="en-US" sz="1600" dirty="0"/>
              <a:t> </a:t>
            </a:r>
            <a:r>
              <a:rPr lang="en-US" sz="1600" dirty="0" err="1"/>
              <a:t>negatif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</a:t>
            </a:r>
            <a:r>
              <a:rPr lang="en-US" sz="1600" dirty="0" err="1"/>
              <a:t>terutama</a:t>
            </a:r>
            <a:r>
              <a:rPr lang="en-US" sz="1600" dirty="0"/>
              <a:t> </a:t>
            </a:r>
            <a:r>
              <a:rPr lang="en-US" sz="1600" dirty="0" err="1"/>
              <a:t>limbah</a:t>
            </a:r>
            <a:r>
              <a:rPr lang="en-US" sz="1600" dirty="0"/>
              <a:t> B3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4296130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24. </a:t>
            </a:r>
            <a:r>
              <a:rPr lang="en-US" sz="2800" b="1" dirty="0" err="1"/>
              <a:t>Adaptasi</a:t>
            </a:r>
            <a:r>
              <a:rPr lang="en-US" sz="2800" b="1" dirty="0"/>
              <a:t> </a:t>
            </a:r>
            <a:r>
              <a:rPr lang="en-US" sz="2800" b="1" dirty="0" err="1"/>
              <a:t>kebijakan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</a:t>
            </a:r>
            <a:r>
              <a:rPr lang="en-US" sz="2800" b="1" dirty="0" err="1"/>
              <a:t>perubahan</a:t>
            </a:r>
            <a:r>
              <a:rPr lang="en-US" sz="2800" b="1" dirty="0"/>
              <a:t> </a:t>
            </a:r>
            <a:r>
              <a:rPr lang="en-US" sz="2800" b="1" dirty="0" err="1"/>
              <a:t>iklim</a:t>
            </a:r>
            <a:r>
              <a:rPr lang="en-US" sz="2800" b="1" dirty="0"/>
              <a:t> </a:t>
            </a:r>
            <a:r>
              <a:rPr lang="en-US" sz="2800" b="1" i="1" dirty="0"/>
              <a:t>(climate change)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pemanasan</a:t>
            </a:r>
            <a:r>
              <a:rPr lang="en-US" sz="2800" b="1" dirty="0"/>
              <a:t> global </a:t>
            </a:r>
            <a:r>
              <a:rPr lang="en-US" sz="2800" b="1" i="1" dirty="0"/>
              <a:t>(global warming) </a:t>
            </a:r>
            <a:r>
              <a:rPr lang="en-US" sz="2800" b="1" dirty="0" err="1"/>
              <a:t>belum</a:t>
            </a:r>
            <a:r>
              <a:rPr lang="en-US" sz="2800" b="1" dirty="0"/>
              <a:t> </a:t>
            </a:r>
            <a:r>
              <a:rPr lang="en-US" sz="2800" b="1" dirty="0" err="1"/>
              <a:t>dilaksanakan</a:t>
            </a:r>
            <a:r>
              <a:rPr lang="en-US" sz="2800" b="1" dirty="0"/>
              <a:t>.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kekeringan</a:t>
            </a:r>
            <a:r>
              <a:rPr lang="en-US" dirty="0"/>
              <a:t> </a:t>
            </a:r>
            <a:r>
              <a:rPr lang="en-US" i="1" dirty="0"/>
              <a:t>(El Niño)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banjir</a:t>
            </a:r>
            <a:r>
              <a:rPr lang="en-US" dirty="0"/>
              <a:t> </a:t>
            </a:r>
            <a:r>
              <a:rPr lang="en-US" i="1" dirty="0"/>
              <a:t>(La Niña) </a:t>
            </a:r>
            <a:r>
              <a:rPr lang="en-US" dirty="0"/>
              <a:t>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1990-an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global. </a:t>
            </a:r>
            <a:r>
              <a:rPr lang="en-US" dirty="0" err="1"/>
              <a:t>Dibandingkan</a:t>
            </a:r>
            <a:r>
              <a:rPr lang="en-US" dirty="0"/>
              <a:t> 150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, </a:t>
            </a:r>
            <a:r>
              <a:rPr lang="en-US" dirty="0" err="1"/>
              <a:t>suhu</a:t>
            </a:r>
            <a:r>
              <a:rPr lang="en-US" dirty="0"/>
              <a:t> rata-rata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0,6 °C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emisi</a:t>
            </a:r>
            <a:r>
              <a:rPr lang="en-US" dirty="0"/>
              <a:t> gas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kaca</a:t>
            </a:r>
            <a:r>
              <a:rPr lang="en-US" dirty="0"/>
              <a:t> </a:t>
            </a:r>
            <a:r>
              <a:rPr lang="en-US" i="1" dirty="0"/>
              <a:t>(greenhouse gases) </a:t>
            </a:r>
            <a:r>
              <a:rPr lang="en-US" dirty="0" err="1"/>
              <a:t>seperti</a:t>
            </a:r>
            <a:r>
              <a:rPr lang="en-US" dirty="0"/>
              <a:t> CO</a:t>
            </a:r>
            <a:r>
              <a:rPr lang="en-US" baseline="30000" dirty="0"/>
              <a:t>2</a:t>
            </a:r>
            <a:r>
              <a:rPr lang="en-US" dirty="0"/>
              <a:t>, CH</a:t>
            </a:r>
            <a:r>
              <a:rPr lang="en-US" baseline="30000" dirty="0"/>
              <a:t>4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NOx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.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2100 </a:t>
            </a:r>
            <a:r>
              <a:rPr lang="en-US" dirty="0" err="1"/>
              <a:t>mendatang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rata-rata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1,4-5,8 °C.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global </a:t>
            </a:r>
            <a:r>
              <a:rPr lang="en-US" dirty="0" err="1"/>
              <a:t>terganggu</a:t>
            </a:r>
            <a:r>
              <a:rPr lang="en-US" dirty="0"/>
              <a:t>, </a:t>
            </a:r>
            <a:r>
              <a:rPr lang="en-US" i="1" dirty="0"/>
              <a:t>glacier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di </a:t>
            </a:r>
            <a:r>
              <a:rPr lang="en-US" dirty="0" err="1"/>
              <a:t>kutub</a:t>
            </a:r>
            <a:r>
              <a:rPr lang="en-US" dirty="0"/>
              <a:t> </a:t>
            </a:r>
            <a:r>
              <a:rPr lang="en-US" dirty="0" err="1"/>
              <a:t>mencair</a:t>
            </a:r>
            <a:r>
              <a:rPr lang="en-US" dirty="0"/>
              <a:t>,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global </a:t>
            </a:r>
            <a:r>
              <a:rPr lang="en-US" dirty="0" err="1"/>
              <a:t>berubah</a:t>
            </a:r>
            <a:r>
              <a:rPr lang="en-US" dirty="0"/>
              <a:t>. Indonesia,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tropis</a:t>
            </a:r>
            <a:r>
              <a:rPr lang="en-US" dirty="0"/>
              <a:t>,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terkena</a:t>
            </a:r>
            <a:r>
              <a:rPr lang="en-US" dirty="0"/>
              <a:t> </a:t>
            </a:r>
            <a:r>
              <a:rPr lang="en-US" dirty="0" err="1"/>
              <a:t>dampaknya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986112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25. </a:t>
            </a:r>
            <a:r>
              <a:rPr lang="en-US" b="1" dirty="0" err="1"/>
              <a:t>Alternatif</a:t>
            </a:r>
            <a:r>
              <a:rPr lang="en-US" b="1" dirty="0"/>
              <a:t> </a:t>
            </a:r>
            <a:r>
              <a:rPr lang="en-US" b="1" dirty="0" err="1"/>
              <a:t>pendanaan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dikembangkan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. Dari total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,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tahunnya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terbatasnya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diperjuangkan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amanat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23 </a:t>
            </a:r>
            <a:r>
              <a:rPr lang="en-US" dirty="0" err="1"/>
              <a:t>Tahun</a:t>
            </a:r>
            <a:r>
              <a:rPr lang="en-US" dirty="0"/>
              <a:t> 1997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DNS </a:t>
            </a:r>
            <a:r>
              <a:rPr lang="en-US" i="1" dirty="0"/>
              <a:t>(debt for nature swap)</a:t>
            </a:r>
            <a:r>
              <a:rPr lang="en-US" dirty="0"/>
              <a:t>, CDM </a:t>
            </a:r>
            <a:r>
              <a:rPr lang="en-US" i="1" dirty="0"/>
              <a:t>(Clean Development Mechanism)</a:t>
            </a:r>
            <a:r>
              <a:rPr lang="en-US" dirty="0"/>
              <a:t>, </a:t>
            </a:r>
            <a:r>
              <a:rPr lang="en-US" i="1" dirty="0"/>
              <a:t>Trust Fund Mechanism,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green tax</a:t>
            </a:r>
            <a:r>
              <a:rPr lang="en-US" dirty="0"/>
              <a:t>.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tersendat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fleksibel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mengantisipasi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inovatif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pula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1032031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26. </a:t>
            </a:r>
            <a:r>
              <a:rPr lang="en-US" sz="2800" b="1" dirty="0" err="1"/>
              <a:t>Isu</a:t>
            </a:r>
            <a:r>
              <a:rPr lang="en-US" sz="2800" b="1" dirty="0"/>
              <a:t> </a:t>
            </a:r>
            <a:r>
              <a:rPr lang="en-US" sz="2800" b="1" dirty="0" err="1"/>
              <a:t>lingkungan</a:t>
            </a:r>
            <a:r>
              <a:rPr lang="en-US" sz="2800" b="1" dirty="0"/>
              <a:t> global </a:t>
            </a:r>
            <a:r>
              <a:rPr lang="en-US" sz="2800" b="1" dirty="0" err="1"/>
              <a:t>belum</a:t>
            </a:r>
            <a:r>
              <a:rPr lang="en-US" sz="2800" b="1" dirty="0"/>
              <a:t> </a:t>
            </a:r>
            <a:r>
              <a:rPr lang="en-US" sz="2800" b="1" dirty="0" err="1"/>
              <a:t>dipahami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diterapkan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pembangunan</a:t>
            </a:r>
            <a:r>
              <a:rPr lang="en-US" sz="2800" b="1" dirty="0"/>
              <a:t> </a:t>
            </a:r>
            <a:r>
              <a:rPr lang="en-US" sz="2800" b="1" dirty="0" err="1"/>
              <a:t>nasional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daerah</a:t>
            </a:r>
            <a:r>
              <a:rPr lang="en-US" sz="2800" b="1" dirty="0"/>
              <a:t>.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Tumbuhnya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global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mendesak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merubah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pembangunannya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ekonomi-konvensional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ekonomi-ekologis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dihasilkan</a:t>
            </a:r>
            <a:r>
              <a:rPr lang="en-US" dirty="0"/>
              <a:t> 154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multilateral agreement </a:t>
            </a:r>
            <a:r>
              <a:rPr lang="en-US" dirty="0"/>
              <a:t>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global. Indonesia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meratifikasi</a:t>
            </a:r>
            <a:r>
              <a:rPr lang="en-US" dirty="0"/>
              <a:t> 14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sosialisasi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pemanfaatannya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masukan</a:t>
            </a:r>
            <a:r>
              <a:rPr lang="en-US" dirty="0"/>
              <a:t> Indonesia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mengingat</a:t>
            </a:r>
            <a:r>
              <a:rPr lang="en-US" dirty="0"/>
              <a:t> </a:t>
            </a:r>
            <a:r>
              <a:rPr lang="en-US" dirty="0" err="1"/>
              <a:t>lemahnya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Indonesia di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19511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27. </a:t>
            </a:r>
            <a:r>
              <a:rPr lang="sv-SE" b="1" dirty="0"/>
              <a:t>Belum harmonisnya peraturan perundangan lingkungan hidup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bersinergi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inkonsistensi</a:t>
            </a:r>
            <a:r>
              <a:rPr lang="en-US" dirty="0"/>
              <a:t>, </a:t>
            </a:r>
            <a:r>
              <a:rPr lang="en-US" dirty="0" err="1"/>
              <a:t>tumpang</a:t>
            </a:r>
            <a:r>
              <a:rPr lang="en-US" dirty="0"/>
              <a:t> </a:t>
            </a:r>
            <a:r>
              <a:rPr lang="en-US" dirty="0" err="1"/>
              <a:t>tindih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pengarusutamaan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88320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Permasalahan</a:t>
            </a:r>
            <a:r>
              <a:rPr lang="en-US" b="1" dirty="0" smtClean="0"/>
              <a:t> </a:t>
            </a:r>
            <a:r>
              <a:rPr lang="en-US" b="1" dirty="0" err="1" smtClean="0"/>
              <a:t>Utama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Terus</a:t>
            </a:r>
            <a:r>
              <a:rPr lang="en-US" b="1" dirty="0" smtClean="0"/>
              <a:t> </a:t>
            </a:r>
            <a:r>
              <a:rPr lang="en-US" b="1" dirty="0" err="1"/>
              <a:t>menurunnya</a:t>
            </a:r>
            <a:r>
              <a:rPr lang="en-US" b="1" dirty="0"/>
              <a:t> </a:t>
            </a:r>
            <a:r>
              <a:rPr lang="en-US" b="1" dirty="0" err="1"/>
              <a:t>kondisi</a:t>
            </a:r>
            <a:r>
              <a:rPr lang="en-US" b="1" dirty="0"/>
              <a:t> </a:t>
            </a:r>
            <a:r>
              <a:rPr lang="en-US" b="1" dirty="0" err="1"/>
              <a:t>hutan</a:t>
            </a:r>
            <a:r>
              <a:rPr lang="en-US" b="1" dirty="0"/>
              <a:t> Indonesia.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Indonesia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ASEAN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bersama</a:t>
            </a:r>
            <a:r>
              <a:rPr lang="en-US" dirty="0"/>
              <a:t> Filipina, Indonesia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deforestasi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.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deforestasi</a:t>
            </a:r>
            <a:r>
              <a:rPr lang="en-US" dirty="0"/>
              <a:t> 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1985-1997 </a:t>
            </a:r>
            <a:r>
              <a:rPr lang="en-US" dirty="0" err="1"/>
              <a:t>adalah</a:t>
            </a:r>
            <a:r>
              <a:rPr lang="en-US" dirty="0"/>
              <a:t> 1,6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hektar</a:t>
            </a:r>
            <a:r>
              <a:rPr lang="en-US" dirty="0"/>
              <a:t> per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2,1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hektar</a:t>
            </a:r>
            <a:r>
              <a:rPr lang="en-US" dirty="0"/>
              <a:t> per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1997-2001.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satwa</a:t>
            </a:r>
            <a:r>
              <a:rPr lang="en-US" dirty="0"/>
              <a:t> Indonesia yang </a:t>
            </a:r>
            <a:r>
              <a:rPr lang="en-US" dirty="0" err="1"/>
              <a:t>terancam</a:t>
            </a:r>
            <a:r>
              <a:rPr lang="en-US" dirty="0"/>
              <a:t> </a:t>
            </a:r>
            <a:r>
              <a:rPr lang="en-US" dirty="0" err="1"/>
              <a:t>punah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ASEAN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0058470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28. </a:t>
            </a:r>
            <a:r>
              <a:rPr lang="en-US" sz="3200" b="1" dirty="0" err="1"/>
              <a:t>Masih</a:t>
            </a:r>
            <a:r>
              <a:rPr lang="en-US" sz="3200" b="1" dirty="0"/>
              <a:t> </a:t>
            </a:r>
            <a:r>
              <a:rPr lang="en-US" sz="3200" b="1" dirty="0" err="1"/>
              <a:t>rendahnya</a:t>
            </a:r>
            <a:r>
              <a:rPr lang="en-US" sz="3200" b="1" dirty="0"/>
              <a:t> </a:t>
            </a:r>
            <a:r>
              <a:rPr lang="en-US" sz="3200" b="1" dirty="0" err="1"/>
              <a:t>kesadaran</a:t>
            </a:r>
            <a:r>
              <a:rPr lang="en-US" sz="3200" b="1" dirty="0"/>
              <a:t> </a:t>
            </a:r>
            <a:r>
              <a:rPr lang="en-US" sz="3200" b="1" dirty="0" err="1"/>
              <a:t>masyarakat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pemeliharaan</a:t>
            </a:r>
            <a:r>
              <a:rPr lang="en-US" sz="3200" b="1" dirty="0"/>
              <a:t> </a:t>
            </a:r>
            <a:r>
              <a:rPr lang="en-US" sz="3200" b="1" dirty="0" err="1"/>
              <a:t>lingkungan</a:t>
            </a:r>
            <a:r>
              <a:rPr lang="en-US" sz="3200" b="1" dirty="0"/>
              <a:t>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selamanya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cuma-cuma</a:t>
            </a:r>
            <a:r>
              <a:rPr lang="en-US" dirty="0"/>
              <a:t>. Air, </a:t>
            </a:r>
            <a:r>
              <a:rPr lang="en-US" dirty="0" err="1"/>
              <a:t>udara</a:t>
            </a:r>
            <a:r>
              <a:rPr lang="en-US" dirty="0"/>
              <a:t>,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anugerah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pula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memulihkan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kelestarian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menyesatkan</a:t>
            </a:r>
            <a:r>
              <a:rPr lang="en-US" dirty="0"/>
              <a:t>, </a:t>
            </a:r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termotivasi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di </a:t>
            </a:r>
            <a:r>
              <a:rPr lang="en-US" dirty="0" err="1"/>
              <a:t>sekitarnya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dipersulit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, </a:t>
            </a:r>
            <a:r>
              <a:rPr lang="en-US" dirty="0" err="1"/>
              <a:t>kebodohan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keserakahan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730538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2. </a:t>
            </a:r>
            <a:r>
              <a:rPr lang="en-US" sz="3600" b="1" dirty="0" err="1" smtClean="0"/>
              <a:t>Kerusakan</a:t>
            </a:r>
            <a:r>
              <a:rPr lang="en-US" sz="3600" b="1" dirty="0" smtClean="0"/>
              <a:t> </a:t>
            </a:r>
            <a:r>
              <a:rPr lang="en-US" sz="3600" b="1" dirty="0"/>
              <a:t>DAS (Daerah </a:t>
            </a:r>
            <a:r>
              <a:rPr lang="en-US" sz="3600" b="1" dirty="0" err="1"/>
              <a:t>Aliran</a:t>
            </a:r>
            <a:r>
              <a:rPr lang="en-US" sz="3600" b="1" dirty="0"/>
              <a:t> Sungai).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/>
              <a:t>penebangan</a:t>
            </a:r>
            <a:r>
              <a:rPr lang="en-US" dirty="0"/>
              <a:t> liar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tatanan</a:t>
            </a:r>
            <a:r>
              <a:rPr lang="en-US" dirty="0"/>
              <a:t> DAS. </a:t>
            </a:r>
            <a:r>
              <a:rPr lang="en-US" dirty="0" err="1"/>
              <a:t>Akibatnya</a:t>
            </a:r>
            <a:r>
              <a:rPr lang="en-US" dirty="0"/>
              <a:t>, DAS </a:t>
            </a:r>
            <a:r>
              <a:rPr lang="en-US" dirty="0" err="1"/>
              <a:t>berkondisi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yang </a:t>
            </a:r>
            <a:r>
              <a:rPr lang="en-US" dirty="0" err="1"/>
              <a:t>semula</a:t>
            </a:r>
            <a:r>
              <a:rPr lang="en-US" dirty="0"/>
              <a:t> 22 DAS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1984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berturut-turut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39 </a:t>
            </a:r>
            <a:r>
              <a:rPr lang="en-US" dirty="0" err="1"/>
              <a:t>dan</a:t>
            </a:r>
            <a:r>
              <a:rPr lang="en-US" dirty="0"/>
              <a:t> 62 DAS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1992 </a:t>
            </a:r>
            <a:r>
              <a:rPr lang="en-US" dirty="0" err="1"/>
              <a:t>dan</a:t>
            </a:r>
            <a:r>
              <a:rPr lang="en-US" dirty="0"/>
              <a:t> 1998.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282 DAS </a:t>
            </a:r>
            <a:r>
              <a:rPr lang="en-US" dirty="0" err="1" smtClean="0"/>
              <a:t>dalam</a:t>
            </a:r>
            <a:r>
              <a:rPr lang="en-US" dirty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/>
              <a:t>kritis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/>
              <a:t>DAS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dipacu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DAS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terkoordinasi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hulu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hilir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cadangan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pasokan</a:t>
            </a:r>
            <a:r>
              <a:rPr lang="en-US" dirty="0"/>
              <a:t> air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irigasi</a:t>
            </a:r>
            <a:r>
              <a:rPr lang="en-US" dirty="0"/>
              <a:t>,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industri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18802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3. </a:t>
            </a:r>
            <a:r>
              <a:rPr lang="en-US" b="1" dirty="0"/>
              <a:t>Habitat </a:t>
            </a:r>
            <a:r>
              <a:rPr lang="en-US" b="1" dirty="0" err="1"/>
              <a:t>ekosistem</a:t>
            </a:r>
            <a:r>
              <a:rPr lang="en-US" b="1" dirty="0"/>
              <a:t> </a:t>
            </a:r>
            <a:r>
              <a:rPr lang="en-US" b="1" dirty="0" err="1"/>
              <a:t>pesisir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laut</a:t>
            </a:r>
            <a:r>
              <a:rPr lang="en-US" b="1" dirty="0"/>
              <a:t> </a:t>
            </a:r>
            <a:r>
              <a:rPr lang="en-US" b="1" dirty="0" err="1"/>
              <a:t>semakin</a:t>
            </a:r>
            <a:r>
              <a:rPr lang="en-US" b="1" dirty="0"/>
              <a:t> </a:t>
            </a:r>
            <a:r>
              <a:rPr lang="en-US" b="1" dirty="0" err="1"/>
              <a:t>rusak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err="1"/>
              <a:t>Kerusakan</a:t>
            </a:r>
            <a:r>
              <a:rPr lang="en-US" sz="1800" dirty="0"/>
              <a:t> habitat </a:t>
            </a:r>
            <a:r>
              <a:rPr lang="en-US" sz="1800" dirty="0" err="1"/>
              <a:t>ekosistem</a:t>
            </a:r>
            <a:r>
              <a:rPr lang="en-US" sz="1800" dirty="0"/>
              <a:t> di </a:t>
            </a:r>
            <a:r>
              <a:rPr lang="en-US" sz="1800" dirty="0" err="1"/>
              <a:t>wilayah</a:t>
            </a:r>
            <a:r>
              <a:rPr lang="en-US" sz="1800" dirty="0"/>
              <a:t> </a:t>
            </a:r>
            <a:r>
              <a:rPr lang="en-US" sz="1800" dirty="0" err="1"/>
              <a:t>pesisir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laut</a:t>
            </a:r>
            <a:r>
              <a:rPr lang="en-US" sz="1800" dirty="0"/>
              <a:t> </a:t>
            </a:r>
            <a:r>
              <a:rPr lang="en-US" sz="1800" dirty="0" err="1"/>
              <a:t>semakin</a:t>
            </a:r>
            <a:r>
              <a:rPr lang="en-US" sz="1800" dirty="0"/>
              <a:t> </a:t>
            </a:r>
            <a:r>
              <a:rPr lang="en-US" sz="1800" dirty="0" err="1"/>
              <a:t>meningkat</a:t>
            </a:r>
            <a:r>
              <a:rPr lang="en-US" sz="1800" dirty="0"/>
              <a:t>, </a:t>
            </a:r>
            <a:r>
              <a:rPr lang="en-US" sz="1800" dirty="0" err="1"/>
              <a:t>khususnya</a:t>
            </a:r>
            <a:r>
              <a:rPr lang="en-US" sz="1800" dirty="0"/>
              <a:t> di </a:t>
            </a:r>
            <a:r>
              <a:rPr lang="en-US" sz="1800" dirty="0" err="1"/>
              <a:t>wilayah</a:t>
            </a:r>
            <a:r>
              <a:rPr lang="en-US" sz="1800" dirty="0"/>
              <a:t> </a:t>
            </a:r>
            <a:r>
              <a:rPr lang="en-US" sz="1800" dirty="0" err="1"/>
              <a:t>padat</a:t>
            </a:r>
            <a:r>
              <a:rPr lang="en-US" sz="1800" dirty="0"/>
              <a:t> </a:t>
            </a:r>
            <a:r>
              <a:rPr lang="en-US" sz="1800" dirty="0" err="1"/>
              <a:t>kegiatan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 </a:t>
            </a:r>
            <a:r>
              <a:rPr lang="en-US" sz="1800" dirty="0" err="1"/>
              <a:t>utara</a:t>
            </a:r>
            <a:r>
              <a:rPr lang="en-US" sz="1800" dirty="0"/>
              <a:t> </a:t>
            </a:r>
            <a:r>
              <a:rPr lang="en-US" sz="1800" dirty="0" err="1"/>
              <a:t>Pulau</a:t>
            </a:r>
            <a:r>
              <a:rPr lang="en-US" sz="1800" dirty="0"/>
              <a:t> </a:t>
            </a:r>
            <a:r>
              <a:rPr lang="en-US" sz="1800" dirty="0" err="1"/>
              <a:t>Jawa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 </a:t>
            </a:r>
            <a:r>
              <a:rPr lang="en-US" sz="1800" dirty="0" err="1"/>
              <a:t>timur</a:t>
            </a:r>
            <a:r>
              <a:rPr lang="en-US" sz="1800" dirty="0"/>
              <a:t> </a:t>
            </a:r>
            <a:r>
              <a:rPr lang="en-US" sz="1800" dirty="0" err="1"/>
              <a:t>Pulau</a:t>
            </a:r>
            <a:r>
              <a:rPr lang="en-US" sz="1800" dirty="0"/>
              <a:t> Sumatera. </a:t>
            </a:r>
            <a:r>
              <a:rPr lang="en-US" sz="1800" dirty="0" err="1"/>
              <a:t>Rusaknya</a:t>
            </a:r>
            <a:r>
              <a:rPr lang="en-US" sz="1800" dirty="0"/>
              <a:t> habitat </a:t>
            </a:r>
            <a:r>
              <a:rPr lang="en-US" sz="1800" dirty="0" err="1"/>
              <a:t>ekosistem</a:t>
            </a:r>
            <a:r>
              <a:rPr lang="en-US" sz="1800" dirty="0"/>
              <a:t> </a:t>
            </a:r>
            <a:r>
              <a:rPr lang="en-US" sz="1800" dirty="0" err="1"/>
              <a:t>pesisir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deforestasi</a:t>
            </a:r>
            <a:r>
              <a:rPr lang="en-US" sz="1800" dirty="0"/>
              <a:t> </a:t>
            </a:r>
            <a:r>
              <a:rPr lang="en-US" sz="1800" dirty="0" err="1"/>
              <a:t>hutan</a:t>
            </a:r>
            <a:r>
              <a:rPr lang="en-US" sz="1800" dirty="0"/>
              <a:t> mangrove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terjadinya</a:t>
            </a:r>
            <a:r>
              <a:rPr lang="en-US" sz="1800" dirty="0"/>
              <a:t> </a:t>
            </a:r>
            <a:r>
              <a:rPr lang="en-US" sz="1800" dirty="0" err="1"/>
              <a:t>degradasi</a:t>
            </a:r>
            <a:r>
              <a:rPr lang="en-US" sz="1800" dirty="0"/>
              <a:t> </a:t>
            </a:r>
            <a:r>
              <a:rPr lang="en-US" sz="1800" dirty="0" err="1"/>
              <a:t>sebagian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terumbu</a:t>
            </a:r>
            <a:r>
              <a:rPr lang="en-US" sz="1800" dirty="0"/>
              <a:t> </a:t>
            </a:r>
            <a:r>
              <a:rPr lang="en-US" sz="1800" dirty="0" err="1"/>
              <a:t>karang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padang</a:t>
            </a:r>
            <a:r>
              <a:rPr lang="en-US" sz="1800" dirty="0"/>
              <a:t> </a:t>
            </a:r>
            <a:r>
              <a:rPr lang="en-US" sz="1800" dirty="0" err="1"/>
              <a:t>lamun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mengakibatkan</a:t>
            </a:r>
            <a:r>
              <a:rPr lang="en-US" sz="1800" dirty="0"/>
              <a:t> </a:t>
            </a:r>
            <a:r>
              <a:rPr lang="en-US" sz="1800" dirty="0" err="1"/>
              <a:t>erosi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berkurangnya</a:t>
            </a:r>
            <a:r>
              <a:rPr lang="en-US" sz="1800" dirty="0"/>
              <a:t> </a:t>
            </a:r>
            <a:r>
              <a:rPr lang="en-US" sz="1800" dirty="0" err="1"/>
              <a:t>keanekaragaman</a:t>
            </a:r>
            <a:r>
              <a:rPr lang="en-US" sz="1800" dirty="0"/>
              <a:t> </a:t>
            </a:r>
            <a:r>
              <a:rPr lang="en-US" sz="1800" dirty="0" err="1"/>
              <a:t>hayati</a:t>
            </a:r>
            <a:r>
              <a:rPr lang="en-US" sz="1800" dirty="0"/>
              <a:t> (</a:t>
            </a:r>
            <a:r>
              <a:rPr lang="en-US" sz="1800" i="1" dirty="0"/>
              <a:t>biodiversity</a:t>
            </a:r>
            <a:r>
              <a:rPr lang="en-US" sz="1800" dirty="0"/>
              <a:t>). </a:t>
            </a:r>
            <a:endParaRPr lang="en-US" sz="1800" dirty="0" smtClean="0"/>
          </a:p>
          <a:p>
            <a:r>
              <a:rPr lang="en-US" sz="1800" dirty="0" err="1" smtClean="0"/>
              <a:t>Erosi</a:t>
            </a:r>
            <a:r>
              <a:rPr lang="en-US" sz="1800" dirty="0" smtClean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diperburuk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perencanaan</a:t>
            </a:r>
            <a:r>
              <a:rPr lang="en-US" sz="1800" dirty="0"/>
              <a:t> </a:t>
            </a:r>
            <a:r>
              <a:rPr lang="en-US" sz="1800" dirty="0" err="1"/>
              <a:t>tata</a:t>
            </a:r>
            <a:r>
              <a:rPr lang="en-US" sz="1800" dirty="0"/>
              <a:t> </a:t>
            </a:r>
            <a:r>
              <a:rPr lang="en-US" sz="1800" dirty="0" err="1"/>
              <a:t>ruang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pengembangan</a:t>
            </a:r>
            <a:r>
              <a:rPr lang="en-US" sz="1800" dirty="0"/>
              <a:t> </a:t>
            </a:r>
            <a:r>
              <a:rPr lang="en-US" sz="1800" dirty="0" err="1"/>
              <a:t>wilayah</a:t>
            </a:r>
            <a:r>
              <a:rPr lang="en-US" sz="1800" dirty="0"/>
              <a:t> yang </a:t>
            </a:r>
            <a:r>
              <a:rPr lang="en-US" sz="1800" dirty="0" err="1"/>
              <a:t>kurang</a:t>
            </a:r>
            <a:r>
              <a:rPr lang="en-US" sz="1800" dirty="0"/>
              <a:t> </a:t>
            </a:r>
            <a:r>
              <a:rPr lang="en-US" sz="1800" dirty="0" err="1"/>
              <a:t>tepat</a:t>
            </a:r>
            <a:r>
              <a:rPr lang="en-US" sz="1800" dirty="0"/>
              <a:t>. </a:t>
            </a: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kegiatan</a:t>
            </a:r>
            <a:r>
              <a:rPr lang="en-US" sz="1800" dirty="0"/>
              <a:t> yang </a:t>
            </a:r>
            <a:r>
              <a:rPr lang="en-US" sz="1800" dirty="0" err="1"/>
              <a:t>diduga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penyebab</a:t>
            </a:r>
            <a:r>
              <a:rPr lang="en-US" sz="1800" dirty="0"/>
              <a:t> </a:t>
            </a:r>
            <a:r>
              <a:rPr lang="en-US" sz="1800" dirty="0" err="1"/>
              <a:t>terjadinya</a:t>
            </a:r>
            <a:r>
              <a:rPr lang="en-US" sz="1800" dirty="0"/>
              <a:t> </a:t>
            </a:r>
            <a:r>
              <a:rPr lang="en-US" sz="1800" dirty="0" err="1"/>
              <a:t>erosi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, </a:t>
            </a:r>
            <a:r>
              <a:rPr lang="en-US" sz="1800" dirty="0" err="1"/>
              <a:t>antara</a:t>
            </a:r>
            <a:r>
              <a:rPr lang="en-US" sz="1800" dirty="0"/>
              <a:t> lain </a:t>
            </a:r>
            <a:r>
              <a:rPr lang="en-US" sz="1800" dirty="0" err="1"/>
              <a:t>pengambilan</a:t>
            </a:r>
            <a:r>
              <a:rPr lang="en-US" sz="1800" dirty="0"/>
              <a:t> </a:t>
            </a:r>
            <a:r>
              <a:rPr lang="en-US" sz="1800" dirty="0" err="1"/>
              <a:t>pasir</a:t>
            </a:r>
            <a:r>
              <a:rPr lang="en-US" sz="1800" dirty="0"/>
              <a:t> </a:t>
            </a:r>
            <a:r>
              <a:rPr lang="en-US" sz="1800" dirty="0" err="1"/>
              <a:t>laut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reklamasi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, </a:t>
            </a:r>
            <a:r>
              <a:rPr lang="en-US" sz="1800" dirty="0" err="1"/>
              <a:t>pembangunan</a:t>
            </a:r>
            <a:r>
              <a:rPr lang="en-US" sz="1800" dirty="0"/>
              <a:t> hotel,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kegiatan-kegiatan</a:t>
            </a:r>
            <a:r>
              <a:rPr lang="en-US" sz="1800" dirty="0"/>
              <a:t> lain yang </a:t>
            </a:r>
            <a:r>
              <a:rPr lang="en-US" sz="1800" dirty="0" err="1"/>
              <a:t>bertujuan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memanfaatkan</a:t>
            </a:r>
            <a:r>
              <a:rPr lang="en-US" sz="1800" dirty="0"/>
              <a:t> </a:t>
            </a:r>
            <a:r>
              <a:rPr lang="en-US" sz="1800" dirty="0" err="1"/>
              <a:t>pantai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perairannya</a:t>
            </a:r>
            <a:r>
              <a:rPr lang="en-US" sz="1800" dirty="0"/>
              <a:t>. </a:t>
            </a:r>
            <a:r>
              <a:rPr lang="en-US" sz="1800" dirty="0" err="1"/>
              <a:t>Sementara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, </a:t>
            </a:r>
            <a:r>
              <a:rPr lang="en-US" sz="1800" dirty="0" err="1"/>
              <a:t>laju</a:t>
            </a:r>
            <a:r>
              <a:rPr lang="en-US" sz="1800" dirty="0"/>
              <a:t> </a:t>
            </a:r>
            <a:r>
              <a:rPr lang="en-US" sz="1800" dirty="0" err="1"/>
              <a:t>sedimentasi</a:t>
            </a:r>
            <a:r>
              <a:rPr lang="en-US" sz="1800" dirty="0"/>
              <a:t> yang </a:t>
            </a:r>
            <a:r>
              <a:rPr lang="en-US" sz="1800" dirty="0" err="1"/>
              <a:t>merusak</a:t>
            </a:r>
            <a:r>
              <a:rPr lang="en-US" sz="1800" dirty="0"/>
              <a:t> </a:t>
            </a:r>
            <a:r>
              <a:rPr lang="en-US" sz="1800" dirty="0" err="1"/>
              <a:t>perairan</a:t>
            </a:r>
            <a:r>
              <a:rPr lang="en-US" sz="1800" dirty="0"/>
              <a:t> </a:t>
            </a:r>
            <a:r>
              <a:rPr lang="en-US" sz="1800" dirty="0" err="1"/>
              <a:t>pesisir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terus</a:t>
            </a:r>
            <a:r>
              <a:rPr lang="en-US" sz="1800" dirty="0"/>
              <a:t> </a:t>
            </a:r>
            <a:r>
              <a:rPr lang="en-US" sz="1800" dirty="0" err="1"/>
              <a:t>meningkat</a:t>
            </a:r>
            <a:r>
              <a:rPr lang="en-US" sz="1800" dirty="0"/>
              <a:t>. </a:t>
            </a: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muara</a:t>
            </a:r>
            <a:r>
              <a:rPr lang="en-US" sz="1800" dirty="0"/>
              <a:t> </a:t>
            </a:r>
            <a:r>
              <a:rPr lang="en-US" sz="1800" dirty="0" err="1"/>
              <a:t>sungai</a:t>
            </a:r>
            <a:r>
              <a:rPr lang="en-US" sz="1800" dirty="0"/>
              <a:t> di Sumatera, Kalimantan,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Jawa</a:t>
            </a:r>
            <a:r>
              <a:rPr lang="en-US" sz="1800" dirty="0"/>
              <a:t> </a:t>
            </a:r>
            <a:r>
              <a:rPr lang="en-US" sz="1800" dirty="0" err="1"/>
              <a:t>mengalami</a:t>
            </a:r>
            <a:r>
              <a:rPr lang="en-US" sz="1800" dirty="0"/>
              <a:t> </a:t>
            </a:r>
            <a:r>
              <a:rPr lang="en-US" sz="1800" dirty="0" err="1"/>
              <a:t>pendangkalan</a:t>
            </a:r>
            <a:r>
              <a:rPr lang="en-US" sz="1800" dirty="0"/>
              <a:t> yang </a:t>
            </a:r>
            <a:r>
              <a:rPr lang="en-US" sz="1800" dirty="0" err="1"/>
              <a:t>cepat</a:t>
            </a:r>
            <a:r>
              <a:rPr lang="en-US" sz="1800" dirty="0"/>
              <a:t>, </a:t>
            </a:r>
            <a:r>
              <a:rPr lang="en-US" sz="1800" dirty="0" err="1"/>
              <a:t>akibat</a:t>
            </a:r>
            <a:r>
              <a:rPr lang="en-US" sz="1800" dirty="0"/>
              <a:t> </a:t>
            </a:r>
            <a:r>
              <a:rPr lang="en-US" sz="1800" dirty="0" err="1"/>
              <a:t>tingginya</a:t>
            </a:r>
            <a:r>
              <a:rPr lang="en-US" sz="1800" dirty="0"/>
              <a:t> </a:t>
            </a:r>
            <a:r>
              <a:rPr lang="en-US" sz="1800" dirty="0" err="1"/>
              <a:t>laju</a:t>
            </a:r>
            <a:r>
              <a:rPr lang="en-US" sz="1800" dirty="0"/>
              <a:t> </a:t>
            </a:r>
            <a:r>
              <a:rPr lang="en-US" sz="1800" dirty="0" err="1"/>
              <a:t>sedimentasi</a:t>
            </a:r>
            <a:r>
              <a:rPr lang="en-US" sz="1800" dirty="0"/>
              <a:t> yang </a:t>
            </a:r>
            <a:r>
              <a:rPr lang="en-US" sz="1800" dirty="0" err="1"/>
              <a:t>disebabkan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kegiatan</a:t>
            </a:r>
            <a:r>
              <a:rPr lang="en-US" sz="1800" dirty="0"/>
              <a:t> di </a:t>
            </a:r>
            <a:r>
              <a:rPr lang="en-US" sz="1800" dirty="0" err="1"/>
              <a:t>lahan</a:t>
            </a:r>
            <a:r>
              <a:rPr lang="en-US" sz="1800" dirty="0"/>
              <a:t> </a:t>
            </a:r>
            <a:r>
              <a:rPr lang="en-US" sz="1800" dirty="0" err="1"/>
              <a:t>atas</a:t>
            </a:r>
            <a:r>
              <a:rPr lang="en-US" sz="1800" dirty="0"/>
              <a:t> yang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benar</a:t>
            </a:r>
            <a:r>
              <a:rPr lang="en-US" sz="1800" dirty="0"/>
              <a:t>, </a:t>
            </a:r>
            <a:r>
              <a:rPr lang="en-US" sz="1800" dirty="0" err="1"/>
              <a:t>bahkan</a:t>
            </a:r>
            <a:r>
              <a:rPr lang="en-US" sz="1800" dirty="0"/>
              <a:t> </a:t>
            </a:r>
            <a:r>
              <a:rPr lang="en-US" sz="1800" dirty="0" err="1"/>
              <a:t>mengabaikan</a:t>
            </a:r>
            <a:r>
              <a:rPr lang="en-US" sz="1800" dirty="0"/>
              <a:t> </a:t>
            </a:r>
            <a:r>
              <a:rPr lang="en-US" sz="1800" dirty="0" err="1"/>
              <a:t>asas</a:t>
            </a:r>
            <a:r>
              <a:rPr lang="en-US" sz="1800" dirty="0"/>
              <a:t> </a:t>
            </a:r>
            <a:r>
              <a:rPr lang="en-US" sz="1800" dirty="0" err="1"/>
              <a:t>konservasi</a:t>
            </a:r>
            <a:r>
              <a:rPr lang="en-US" sz="1800" dirty="0"/>
              <a:t> </a:t>
            </a:r>
            <a:r>
              <a:rPr lang="en-US" sz="1800" dirty="0" err="1"/>
              <a:t>tanah</a:t>
            </a:r>
            <a:r>
              <a:rPr lang="en-US" sz="18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45863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4. </a:t>
            </a:r>
            <a:r>
              <a:rPr lang="en-US" b="1" dirty="0"/>
              <a:t>Citra </a:t>
            </a:r>
            <a:r>
              <a:rPr lang="en-US" b="1" dirty="0" err="1"/>
              <a:t>pertambangan</a:t>
            </a:r>
            <a:r>
              <a:rPr lang="en-US" b="1" dirty="0"/>
              <a:t> yang </a:t>
            </a:r>
            <a:r>
              <a:rPr lang="en-US" b="1" dirty="0" err="1"/>
              <a:t>merusak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tambang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i="1" dirty="0"/>
              <a:t>(open pit mining)</a:t>
            </a:r>
            <a:r>
              <a:rPr lang="en-US" dirty="0"/>
              <a:t>,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merubah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habitat </a:t>
            </a:r>
            <a:r>
              <a:rPr lang="en-US" dirty="0" err="1"/>
              <a:t>aslinya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citra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Citra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diperburuk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(PETI)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900464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5. </a:t>
            </a:r>
            <a:r>
              <a:rPr lang="en-US" b="1" dirty="0" err="1"/>
              <a:t>Tingginya</a:t>
            </a:r>
            <a:r>
              <a:rPr lang="en-US" b="1" dirty="0"/>
              <a:t> </a:t>
            </a:r>
            <a:r>
              <a:rPr lang="en-US" b="1" dirty="0" err="1"/>
              <a:t>ancaman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keanekaragaman</a:t>
            </a:r>
            <a:r>
              <a:rPr lang="en-US" b="1" dirty="0"/>
              <a:t> </a:t>
            </a:r>
            <a:r>
              <a:rPr lang="en-US" b="1" dirty="0" err="1"/>
              <a:t>hayati</a:t>
            </a:r>
            <a:r>
              <a:rPr lang="en-US" b="1" dirty="0"/>
              <a:t> </a:t>
            </a:r>
            <a:r>
              <a:rPr lang="en-US" b="1" i="1" dirty="0"/>
              <a:t>(biodiversity).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4656"/>
            <a:ext cx="8229600" cy="470916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90 </a:t>
            </a:r>
            <a:r>
              <a:rPr lang="en-US" dirty="0" err="1"/>
              <a:t>jenis</a:t>
            </a:r>
            <a:r>
              <a:rPr lang="en-US" dirty="0"/>
              <a:t> flora </a:t>
            </a:r>
            <a:r>
              <a:rPr lang="en-US" dirty="0" err="1"/>
              <a:t>dan</a:t>
            </a:r>
            <a:r>
              <a:rPr lang="en-US" dirty="0"/>
              <a:t> 176 fauna di </a:t>
            </a:r>
            <a:r>
              <a:rPr lang="en-US" dirty="0" err="1"/>
              <a:t>Pulau</a:t>
            </a:r>
            <a:r>
              <a:rPr lang="en-US" dirty="0"/>
              <a:t> Sumatera </a:t>
            </a:r>
            <a:r>
              <a:rPr lang="en-US" dirty="0" err="1"/>
              <a:t>terancam</a:t>
            </a:r>
            <a:r>
              <a:rPr lang="en-US" dirty="0"/>
              <a:t> </a:t>
            </a:r>
            <a:r>
              <a:rPr lang="en-US" dirty="0" err="1"/>
              <a:t>punah</a:t>
            </a:r>
            <a:r>
              <a:rPr lang="en-US" dirty="0"/>
              <a:t>. </a:t>
            </a:r>
            <a:r>
              <a:rPr lang="en-US" dirty="0" err="1"/>
              <a:t>Populasi</a:t>
            </a:r>
            <a:r>
              <a:rPr lang="en-US" dirty="0"/>
              <a:t> orang-</a:t>
            </a:r>
            <a:r>
              <a:rPr lang="en-US" dirty="0" err="1"/>
              <a:t>utan</a:t>
            </a:r>
            <a:r>
              <a:rPr lang="en-US" dirty="0"/>
              <a:t> di Kalimantan </a:t>
            </a:r>
            <a:r>
              <a:rPr lang="en-US" dirty="0" err="1"/>
              <a:t>menyusut</a:t>
            </a:r>
            <a:r>
              <a:rPr lang="en-US" dirty="0"/>
              <a:t> </a:t>
            </a:r>
            <a:r>
              <a:rPr lang="en-US" dirty="0" err="1"/>
              <a:t>tajam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315.000 </a:t>
            </a:r>
            <a:r>
              <a:rPr lang="en-US" dirty="0" err="1"/>
              <a:t>ekor</a:t>
            </a:r>
            <a:r>
              <a:rPr lang="en-US" dirty="0"/>
              <a:t> di </a:t>
            </a:r>
            <a:r>
              <a:rPr lang="en-US" dirty="0" err="1"/>
              <a:t>tahun</a:t>
            </a:r>
            <a:r>
              <a:rPr lang="en-US" dirty="0"/>
              <a:t> 1900 </a:t>
            </a:r>
            <a:r>
              <a:rPr lang="en-US" dirty="0" err="1"/>
              <a:t>menjadi</a:t>
            </a:r>
            <a:r>
              <a:rPr lang="en-US" dirty="0"/>
              <a:t> 20.000 </a:t>
            </a:r>
            <a:r>
              <a:rPr lang="en-US" dirty="0" err="1"/>
              <a:t>ekor</a:t>
            </a:r>
            <a:r>
              <a:rPr lang="en-US" dirty="0"/>
              <a:t> di </a:t>
            </a:r>
            <a:r>
              <a:rPr lang="en-US" dirty="0" err="1"/>
              <a:t>tahun</a:t>
            </a:r>
            <a:r>
              <a:rPr lang="en-US" dirty="0"/>
              <a:t> 2002.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bakau</a:t>
            </a:r>
            <a:r>
              <a:rPr lang="en-US" dirty="0"/>
              <a:t> di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Kalimantan </a:t>
            </a:r>
            <a:r>
              <a:rPr lang="en-US" dirty="0" err="1"/>
              <a:t>menyusut</a:t>
            </a:r>
            <a:r>
              <a:rPr lang="en-US" dirty="0"/>
              <a:t> </a:t>
            </a:r>
            <a:r>
              <a:rPr lang="en-US" dirty="0" err="1"/>
              <a:t>tajam</a:t>
            </a:r>
            <a:r>
              <a:rPr lang="en-US" dirty="0"/>
              <a:t>,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rusaknya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Indonesia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i="1" dirty="0"/>
              <a:t>Red Data Book </a:t>
            </a:r>
            <a:r>
              <a:rPr lang="en-US" dirty="0"/>
              <a:t>IUCN </a:t>
            </a:r>
            <a:r>
              <a:rPr lang="en-US" i="1" dirty="0"/>
              <a:t>(International Union for the Conservation of Nature)</a:t>
            </a:r>
            <a:r>
              <a:rPr lang="en-US" dirty="0"/>
              <a:t>. Di </a:t>
            </a:r>
            <a:r>
              <a:rPr lang="en-US" dirty="0" err="1"/>
              <a:t>sisi</a:t>
            </a:r>
            <a:r>
              <a:rPr lang="en-US" dirty="0"/>
              <a:t> lain, </a:t>
            </a:r>
            <a:r>
              <a:rPr lang="en-US" dirty="0" err="1"/>
              <a:t>pelestarian</a:t>
            </a:r>
            <a:r>
              <a:rPr lang="en-US" dirty="0"/>
              <a:t> plasma </a:t>
            </a:r>
            <a:r>
              <a:rPr lang="en-US" dirty="0" err="1"/>
              <a:t>nutfah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Indonesia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perburuan</a:t>
            </a:r>
            <a:r>
              <a:rPr lang="en-US" dirty="0"/>
              <a:t> liar, yang </a:t>
            </a:r>
            <a:r>
              <a:rPr lang="en-US" dirty="0" err="1"/>
              <a:t>dilatarbelakangi</a:t>
            </a:r>
            <a:r>
              <a:rPr lang="en-US" dirty="0"/>
              <a:t> </a:t>
            </a:r>
            <a:r>
              <a:rPr lang="en-US" dirty="0" err="1"/>
              <a:t>rendahnya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keanekaragaman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 di Indonesia. </a:t>
            </a:r>
          </a:p>
        </p:txBody>
      </p:sp>
    </p:spTree>
    <p:extLst>
      <p:ext uri="{BB962C8B-B14F-4D97-AF65-F5344CB8AC3E}">
        <p14:creationId xmlns="" xmlns:p14="http://schemas.microsoft.com/office/powerpoint/2010/main" val="3433298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6.</a:t>
            </a:r>
            <a:r>
              <a:rPr lang="en-US" b="1" dirty="0"/>
              <a:t> </a:t>
            </a:r>
            <a:r>
              <a:rPr lang="en-US" b="1" dirty="0" err="1"/>
              <a:t>Pencemaran</a:t>
            </a:r>
            <a:r>
              <a:rPr lang="en-US" b="1" dirty="0"/>
              <a:t> air </a:t>
            </a:r>
            <a:r>
              <a:rPr lang="en-US" b="1" dirty="0" err="1"/>
              <a:t>semakin</a:t>
            </a:r>
            <a:r>
              <a:rPr lang="en-US" b="1" dirty="0"/>
              <a:t> </a:t>
            </a:r>
            <a:r>
              <a:rPr lang="en-US" b="1" dirty="0" err="1"/>
              <a:t>meningkat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Penelitian</a:t>
            </a:r>
            <a:r>
              <a:rPr lang="en-US" dirty="0"/>
              <a:t> di 20 </a:t>
            </a:r>
            <a:r>
              <a:rPr lang="en-US" dirty="0" err="1"/>
              <a:t>sungai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2000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BOD </a:t>
            </a:r>
            <a:r>
              <a:rPr lang="en-US" i="1" dirty="0"/>
              <a:t>(Biochemical Oxygen Demand) </a:t>
            </a:r>
            <a:r>
              <a:rPr lang="en-US" dirty="0" err="1"/>
              <a:t>dan</a:t>
            </a:r>
            <a:r>
              <a:rPr lang="en-US" dirty="0"/>
              <a:t> COD </a:t>
            </a:r>
            <a:r>
              <a:rPr lang="en-US" i="1" dirty="0"/>
              <a:t>(Chemical Oxygen Demand)</a:t>
            </a:r>
            <a:r>
              <a:rPr lang="en-US" dirty="0"/>
              <a:t>-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ambang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. </a:t>
            </a:r>
            <a:r>
              <a:rPr lang="en-US" dirty="0" err="1"/>
              <a:t>Indikasi</a:t>
            </a:r>
            <a:r>
              <a:rPr lang="en-US" dirty="0"/>
              <a:t> </a:t>
            </a:r>
            <a:r>
              <a:rPr lang="en-US" dirty="0" err="1"/>
              <a:t>serupa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pula di DAS </a:t>
            </a:r>
            <a:r>
              <a:rPr lang="en-US" dirty="0" err="1"/>
              <a:t>Brantas</a:t>
            </a:r>
            <a:r>
              <a:rPr lang="en-US" dirty="0"/>
              <a:t>,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/>
              <a:t>amoniak</a:t>
            </a:r>
            <a:r>
              <a:rPr lang="en-US" dirty="0"/>
              <a:t>.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,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penyumbang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air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Kualitas</a:t>
            </a:r>
            <a:r>
              <a:rPr lang="en-US" dirty="0"/>
              <a:t> air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danau</a:t>
            </a:r>
            <a:r>
              <a:rPr lang="en-US" dirty="0"/>
              <a:t>, situ,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memprihatinkan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43143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7. </a:t>
            </a:r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udara</a:t>
            </a:r>
            <a:r>
              <a:rPr lang="en-US" b="1" dirty="0"/>
              <a:t>, </a:t>
            </a:r>
            <a:r>
              <a:rPr lang="en-US" b="1" dirty="0" err="1"/>
              <a:t>khususnya</a:t>
            </a:r>
            <a:r>
              <a:rPr lang="en-US" b="1" dirty="0"/>
              <a:t> di </a:t>
            </a:r>
            <a:r>
              <a:rPr lang="en-US" b="1" dirty="0" err="1"/>
              <a:t>kota-kota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b="1" dirty="0"/>
              <a:t>, </a:t>
            </a:r>
            <a:r>
              <a:rPr lang="en-US" b="1" dirty="0" err="1"/>
              <a:t>semakin</a:t>
            </a:r>
            <a:r>
              <a:rPr lang="en-US" b="1" dirty="0"/>
              <a:t> </a:t>
            </a:r>
            <a:r>
              <a:rPr lang="en-US" b="1" dirty="0" err="1"/>
              <a:t>menurun</a:t>
            </a:r>
            <a:r>
              <a:rPr lang="en-US" b="1" dirty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err="1"/>
              <a:t>Kualitas</a:t>
            </a:r>
            <a:r>
              <a:rPr lang="en-US" sz="1800" dirty="0"/>
              <a:t> </a:t>
            </a:r>
            <a:r>
              <a:rPr lang="en-US" sz="1800" dirty="0" err="1"/>
              <a:t>udara</a:t>
            </a:r>
            <a:r>
              <a:rPr lang="en-US" sz="1800" dirty="0"/>
              <a:t> di 10 </a:t>
            </a:r>
            <a:r>
              <a:rPr lang="en-US" sz="1800" dirty="0" err="1"/>
              <a:t>kota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Indonesia </a:t>
            </a:r>
            <a:r>
              <a:rPr lang="en-US" sz="1800" dirty="0" err="1"/>
              <a:t>cukup</a:t>
            </a:r>
            <a:r>
              <a:rPr lang="en-US" sz="1800" dirty="0"/>
              <a:t> </a:t>
            </a:r>
            <a:r>
              <a:rPr lang="en-US" sz="1800" dirty="0" err="1"/>
              <a:t>mengkhawatirkan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di </a:t>
            </a:r>
            <a:r>
              <a:rPr lang="en-US" sz="1800" dirty="0" err="1"/>
              <a:t>enam</a:t>
            </a:r>
            <a:r>
              <a:rPr lang="en-US" sz="1800" dirty="0"/>
              <a:t> </a:t>
            </a:r>
            <a:r>
              <a:rPr lang="en-US" sz="1800" dirty="0" err="1"/>
              <a:t>kota</a:t>
            </a:r>
            <a:r>
              <a:rPr lang="en-US" sz="1800" dirty="0"/>
              <a:t> </a:t>
            </a:r>
            <a:r>
              <a:rPr lang="en-US" sz="1800" dirty="0" err="1"/>
              <a:t>diantaranya</a:t>
            </a:r>
            <a:r>
              <a:rPr lang="en-US" sz="1800" dirty="0"/>
              <a:t>, </a:t>
            </a:r>
            <a:r>
              <a:rPr lang="en-US" sz="1800" dirty="0" err="1"/>
              <a:t>yaitu</a:t>
            </a:r>
            <a:r>
              <a:rPr lang="en-US" sz="1800" dirty="0"/>
              <a:t> Jakarta, Surabaya, Bandung, Medan, Jambi,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Pekan</a:t>
            </a:r>
            <a:r>
              <a:rPr lang="en-US" sz="1800" dirty="0"/>
              <a:t> </a:t>
            </a:r>
            <a:r>
              <a:rPr lang="en-US" sz="1800" dirty="0" err="1"/>
              <a:t>Baru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dinikmati</a:t>
            </a:r>
            <a:r>
              <a:rPr lang="en-US" sz="1800" dirty="0"/>
              <a:t> </a:t>
            </a:r>
            <a:r>
              <a:rPr lang="en-US" sz="1800" dirty="0" err="1"/>
              <a:t>udara</a:t>
            </a:r>
            <a:r>
              <a:rPr lang="en-US" sz="1800" dirty="0"/>
              <a:t> </a:t>
            </a:r>
            <a:r>
              <a:rPr lang="en-US" sz="1800" dirty="0" err="1"/>
              <a:t>bersih</a:t>
            </a:r>
            <a:r>
              <a:rPr lang="en-US" sz="1800" dirty="0"/>
              <a:t> </a:t>
            </a:r>
            <a:r>
              <a:rPr lang="en-US" sz="1800" dirty="0" err="1"/>
              <a:t>selama</a:t>
            </a:r>
            <a:r>
              <a:rPr lang="en-US" sz="1800" dirty="0"/>
              <a:t> 22 </a:t>
            </a:r>
            <a:r>
              <a:rPr lang="en-US" sz="1800" dirty="0" err="1"/>
              <a:t>sampai</a:t>
            </a:r>
            <a:r>
              <a:rPr lang="en-US" sz="1800" dirty="0"/>
              <a:t> 62 </a:t>
            </a:r>
            <a:r>
              <a:rPr lang="en-US" sz="1800" dirty="0" err="1"/>
              <a:t>hari</a:t>
            </a:r>
            <a:r>
              <a:rPr lang="en-US" sz="1800" dirty="0"/>
              <a:t> </a:t>
            </a:r>
            <a:r>
              <a:rPr lang="en-US" sz="1800" dirty="0" err="1"/>
              <a:t>saja</a:t>
            </a:r>
            <a:r>
              <a:rPr lang="en-US" sz="1800" dirty="0"/>
              <a:t>. </a:t>
            </a:r>
            <a:r>
              <a:rPr lang="en-US" sz="1800" dirty="0" err="1"/>
              <a:t>Senyawa</a:t>
            </a:r>
            <a:r>
              <a:rPr lang="en-US" sz="1800" dirty="0"/>
              <a:t> yang </a:t>
            </a:r>
            <a:r>
              <a:rPr lang="en-US" sz="1800" dirty="0" err="1"/>
              <a:t>perlu</a:t>
            </a:r>
            <a:r>
              <a:rPr lang="en-US" sz="1800" dirty="0"/>
              <a:t> </a:t>
            </a:r>
            <a:r>
              <a:rPr lang="en-US" sz="1800" dirty="0" err="1"/>
              <a:t>mendapat</a:t>
            </a:r>
            <a:r>
              <a:rPr lang="en-US" sz="1800" dirty="0"/>
              <a:t> </a:t>
            </a:r>
            <a:r>
              <a:rPr lang="en-US" sz="1800" dirty="0" err="1"/>
              <a:t>perhatian</a:t>
            </a:r>
            <a:r>
              <a:rPr lang="en-US" sz="1800" dirty="0"/>
              <a:t> </a:t>
            </a:r>
            <a:r>
              <a:rPr lang="en-US" sz="1800" dirty="0" err="1"/>
              <a:t>serius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partikulat</a:t>
            </a:r>
            <a:r>
              <a:rPr lang="en-US" sz="1800" dirty="0"/>
              <a:t> (PM10), </a:t>
            </a:r>
            <a:r>
              <a:rPr lang="en-US" sz="1800" dirty="0" err="1"/>
              <a:t>karbon</a:t>
            </a:r>
            <a:r>
              <a:rPr lang="en-US" sz="1800" dirty="0"/>
              <a:t> </a:t>
            </a:r>
            <a:r>
              <a:rPr lang="en-US" sz="1800" dirty="0" err="1"/>
              <a:t>monoksida</a:t>
            </a:r>
            <a:r>
              <a:rPr lang="en-US" sz="1800" dirty="0"/>
              <a:t> (CO), </a:t>
            </a:r>
            <a:r>
              <a:rPr lang="en-US" sz="1800" dirty="0" err="1"/>
              <a:t>dan</a:t>
            </a:r>
            <a:r>
              <a:rPr lang="en-US" sz="1800" dirty="0"/>
              <a:t> nitrogen </a:t>
            </a:r>
            <a:r>
              <a:rPr lang="en-US" sz="1800" dirty="0" err="1"/>
              <a:t>oksida</a:t>
            </a:r>
            <a:r>
              <a:rPr lang="en-US" sz="1800" dirty="0"/>
              <a:t> (</a:t>
            </a:r>
            <a:r>
              <a:rPr lang="en-US" sz="1800" dirty="0" err="1"/>
              <a:t>NOx</a:t>
            </a:r>
            <a:r>
              <a:rPr lang="en-US" sz="1800" dirty="0"/>
              <a:t>). </a:t>
            </a:r>
            <a:r>
              <a:rPr lang="en-US" sz="1800" dirty="0" err="1"/>
              <a:t>Pencemaran</a:t>
            </a:r>
            <a:r>
              <a:rPr lang="en-US" sz="1800" dirty="0"/>
              <a:t> </a:t>
            </a:r>
            <a:r>
              <a:rPr lang="en-US" sz="1800" dirty="0" err="1"/>
              <a:t>udara</a:t>
            </a:r>
            <a:r>
              <a:rPr lang="en-US" sz="1800" dirty="0"/>
              <a:t> </a:t>
            </a:r>
            <a:r>
              <a:rPr lang="en-US" sz="1800" dirty="0" err="1"/>
              <a:t>utamanya</a:t>
            </a:r>
            <a:r>
              <a:rPr lang="en-US" sz="1800" dirty="0"/>
              <a:t> </a:t>
            </a:r>
            <a:r>
              <a:rPr lang="en-US" sz="1800" dirty="0" err="1"/>
              <a:t>disebabkan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gas </a:t>
            </a:r>
            <a:r>
              <a:rPr lang="en-US" sz="1800" dirty="0" err="1"/>
              <a:t>buang</a:t>
            </a:r>
            <a:r>
              <a:rPr lang="en-US" sz="1800" dirty="0"/>
              <a:t> </a:t>
            </a:r>
            <a:r>
              <a:rPr lang="en-US" sz="1800" dirty="0" err="1"/>
              <a:t>kendaraan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industri</a:t>
            </a:r>
            <a:r>
              <a:rPr lang="en-US" sz="1800" dirty="0"/>
              <a:t>, </a:t>
            </a:r>
            <a:r>
              <a:rPr lang="en-US" sz="1800" dirty="0" err="1"/>
              <a:t>kebakaran</a:t>
            </a:r>
            <a:r>
              <a:rPr lang="en-US" sz="1800" dirty="0"/>
              <a:t> </a:t>
            </a:r>
            <a:r>
              <a:rPr lang="en-US" sz="1800" dirty="0" err="1"/>
              <a:t>hutan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kurangnya</a:t>
            </a:r>
            <a:r>
              <a:rPr lang="en-US" sz="1800" dirty="0"/>
              <a:t> </a:t>
            </a:r>
            <a:r>
              <a:rPr lang="en-US" sz="1800" dirty="0" err="1"/>
              <a:t>tutupan</a:t>
            </a:r>
            <a:r>
              <a:rPr lang="en-US" sz="1800" dirty="0"/>
              <a:t> </a:t>
            </a:r>
            <a:r>
              <a:rPr lang="en-US" sz="1800" dirty="0" err="1"/>
              <a:t>hijau</a:t>
            </a:r>
            <a:r>
              <a:rPr lang="en-US" sz="1800" dirty="0"/>
              <a:t> di </a:t>
            </a:r>
            <a:r>
              <a:rPr lang="en-US" sz="1800" dirty="0" err="1"/>
              <a:t>perkotaan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dirty="0" smtClean="0"/>
              <a:t>Hal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diperburuk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kualitas</a:t>
            </a:r>
            <a:r>
              <a:rPr lang="en-US" sz="1800" dirty="0"/>
              <a:t> </a:t>
            </a:r>
            <a:r>
              <a:rPr lang="en-US" sz="1800" dirty="0" err="1"/>
              <a:t>atmosfer</a:t>
            </a:r>
            <a:r>
              <a:rPr lang="en-US" sz="1800" dirty="0"/>
              <a:t> global yang </a:t>
            </a:r>
            <a:r>
              <a:rPr lang="en-US" sz="1800" dirty="0" err="1"/>
              <a:t>menurun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rusaknya</a:t>
            </a:r>
            <a:r>
              <a:rPr lang="en-US" sz="1800" dirty="0"/>
              <a:t> </a:t>
            </a:r>
            <a:r>
              <a:rPr lang="en-US" sz="1800" dirty="0" err="1"/>
              <a:t>lapisan</a:t>
            </a:r>
            <a:r>
              <a:rPr lang="en-US" sz="1800" dirty="0"/>
              <a:t> </a:t>
            </a:r>
            <a:r>
              <a:rPr lang="en-US" sz="1800" dirty="0" err="1"/>
              <a:t>ozon</a:t>
            </a:r>
            <a:r>
              <a:rPr lang="en-US" sz="1800" dirty="0"/>
              <a:t> di </a:t>
            </a:r>
            <a:r>
              <a:rPr lang="en-US" sz="1800" dirty="0" err="1"/>
              <a:t>stratosfer</a:t>
            </a:r>
            <a:r>
              <a:rPr lang="en-US" sz="1800" dirty="0"/>
              <a:t> </a:t>
            </a:r>
            <a:r>
              <a:rPr lang="en-US" sz="1800" dirty="0" err="1"/>
              <a:t>akibat</a:t>
            </a:r>
            <a:r>
              <a:rPr lang="en-US" sz="1800" dirty="0"/>
              <a:t> </a:t>
            </a:r>
            <a:r>
              <a:rPr lang="en-US" sz="1800" dirty="0" err="1"/>
              <a:t>akumulasi</a:t>
            </a:r>
            <a:r>
              <a:rPr lang="en-US" sz="1800" dirty="0"/>
              <a:t> </a:t>
            </a:r>
            <a:r>
              <a:rPr lang="en-US" sz="1800" dirty="0" err="1"/>
              <a:t>senyawa</a:t>
            </a:r>
            <a:r>
              <a:rPr lang="en-US" sz="1800" dirty="0"/>
              <a:t> </a:t>
            </a:r>
            <a:r>
              <a:rPr lang="en-US" sz="1800" dirty="0" err="1"/>
              <a:t>kimia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i="1" dirty="0"/>
              <a:t>chlorofluorocarbons </a:t>
            </a:r>
            <a:r>
              <a:rPr lang="en-US" sz="1800" dirty="0"/>
              <a:t>(CFCs), </a:t>
            </a:r>
            <a:r>
              <a:rPr lang="en-US" sz="1800" i="1" dirty="0" err="1"/>
              <a:t>halon</a:t>
            </a:r>
            <a:r>
              <a:rPr lang="en-US" sz="1800" i="1" dirty="0"/>
              <a:t>, carbon tetrachloride, methyl bromide </a:t>
            </a:r>
            <a:r>
              <a:rPr lang="en-US" sz="1800" dirty="0"/>
              <a:t>yang </a:t>
            </a:r>
            <a:r>
              <a:rPr lang="en-US" sz="1800" dirty="0" err="1"/>
              <a:t>biasa</a:t>
            </a:r>
            <a:r>
              <a:rPr lang="en-US" sz="1800" dirty="0"/>
              <a:t> </a:t>
            </a:r>
            <a:r>
              <a:rPr lang="en-US" sz="1800" dirty="0" err="1"/>
              <a:t>digunakan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i="1" dirty="0"/>
              <a:t>refrigerant </a:t>
            </a:r>
            <a:r>
              <a:rPr lang="en-US" sz="1800" dirty="0" err="1"/>
              <a:t>mesin</a:t>
            </a:r>
            <a:r>
              <a:rPr lang="en-US" sz="1800" dirty="0"/>
              <a:t> </a:t>
            </a:r>
            <a:r>
              <a:rPr lang="en-US" sz="1800" dirty="0" err="1"/>
              <a:t>penyejuk</a:t>
            </a:r>
            <a:r>
              <a:rPr lang="en-US" sz="1800" dirty="0"/>
              <a:t> </a:t>
            </a:r>
            <a:r>
              <a:rPr lang="en-US" sz="1800" dirty="0" err="1"/>
              <a:t>udara</a:t>
            </a:r>
            <a:r>
              <a:rPr lang="en-US" sz="1800" dirty="0"/>
              <a:t>, </a:t>
            </a:r>
            <a:r>
              <a:rPr lang="en-US" sz="1800" dirty="0" err="1"/>
              <a:t>lemari</a:t>
            </a:r>
            <a:r>
              <a:rPr lang="en-US" sz="1800" dirty="0"/>
              <a:t> </a:t>
            </a:r>
            <a:r>
              <a:rPr lang="en-US" sz="1800" dirty="0" err="1"/>
              <a:t>es</a:t>
            </a:r>
            <a:r>
              <a:rPr lang="en-US" sz="1800" dirty="0"/>
              <a:t>, </a:t>
            </a:r>
            <a:r>
              <a:rPr lang="en-US" sz="1800" i="1" dirty="0"/>
              <a:t>spray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i="1" dirty="0"/>
              <a:t>foam</a:t>
            </a:r>
            <a:r>
              <a:rPr lang="en-US" sz="1800" dirty="0"/>
              <a:t>. </a:t>
            </a:r>
            <a:r>
              <a:rPr lang="en-US" sz="1800" dirty="0" err="1"/>
              <a:t>Senyawa-senyawa</a:t>
            </a:r>
            <a:r>
              <a:rPr lang="en-US" sz="1800" dirty="0"/>
              <a:t>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bahan</a:t>
            </a:r>
            <a:r>
              <a:rPr lang="en-US" sz="1800" dirty="0"/>
              <a:t> </a:t>
            </a:r>
            <a:r>
              <a:rPr lang="en-US" sz="1800" dirty="0" err="1"/>
              <a:t>perusak</a:t>
            </a:r>
            <a:r>
              <a:rPr lang="en-US" sz="1800" dirty="0"/>
              <a:t> </a:t>
            </a:r>
            <a:r>
              <a:rPr lang="en-US" sz="1800" dirty="0" err="1"/>
              <a:t>ozon</a:t>
            </a:r>
            <a:r>
              <a:rPr lang="en-US" sz="1800" dirty="0"/>
              <a:t> (BPO) </a:t>
            </a:r>
            <a:r>
              <a:rPr lang="en-US" sz="1800" dirty="0" err="1"/>
              <a:t>atau</a:t>
            </a:r>
            <a:r>
              <a:rPr lang="en-US" sz="1800" dirty="0"/>
              <a:t> ODS </a:t>
            </a:r>
            <a:r>
              <a:rPr lang="en-US" sz="1800" i="1" dirty="0"/>
              <a:t>(ozone depleting substances)</a:t>
            </a:r>
            <a:r>
              <a:rPr lang="en-US" sz="1800" dirty="0"/>
              <a:t>. Indonesia </a:t>
            </a:r>
            <a:r>
              <a:rPr lang="en-US" sz="1800" dirty="0" err="1"/>
              <a:t>terikat</a:t>
            </a:r>
            <a:r>
              <a:rPr lang="en-US" sz="1800" dirty="0"/>
              <a:t> </a:t>
            </a:r>
            <a:r>
              <a:rPr lang="en-US" sz="1800" i="1" dirty="0"/>
              <a:t>Montreal Protocol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i="1" dirty="0"/>
              <a:t>Kyoto Protocol </a:t>
            </a:r>
            <a:r>
              <a:rPr lang="en-US" sz="1800" dirty="0"/>
              <a:t>yang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diratifikasi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ikut</a:t>
            </a:r>
            <a:r>
              <a:rPr lang="en-US" sz="1800" dirty="0"/>
              <a:t>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mengurangi</a:t>
            </a:r>
            <a:r>
              <a:rPr lang="en-US" sz="1800" dirty="0"/>
              <a:t> </a:t>
            </a:r>
            <a:r>
              <a:rPr lang="en-US" sz="1800" dirty="0" err="1"/>
              <a:t>penggunaan</a:t>
            </a:r>
            <a:r>
              <a:rPr lang="en-US" sz="1800" dirty="0"/>
              <a:t> BPO </a:t>
            </a:r>
            <a:r>
              <a:rPr lang="en-US" sz="1800" dirty="0" err="1"/>
              <a:t>tersebut</a:t>
            </a:r>
            <a:r>
              <a:rPr lang="en-US" sz="1800" dirty="0"/>
              <a:t>, </a:t>
            </a:r>
            <a:r>
              <a:rPr lang="en-US" sz="1800" dirty="0" err="1"/>
              <a:t>namun</a:t>
            </a:r>
            <a:r>
              <a:rPr lang="en-US" sz="1800" dirty="0"/>
              <a:t> </a:t>
            </a:r>
            <a:r>
              <a:rPr lang="en-US" sz="1800" dirty="0" err="1"/>
              <a:t>demikian</a:t>
            </a:r>
            <a:r>
              <a:rPr lang="en-US" sz="1800" dirty="0"/>
              <a:t> </a:t>
            </a:r>
            <a:r>
              <a:rPr lang="en-US" sz="1800" dirty="0" err="1"/>
              <a:t>sulit</a:t>
            </a:r>
            <a:r>
              <a:rPr lang="en-US" sz="1800" dirty="0"/>
              <a:t> </a:t>
            </a:r>
            <a:r>
              <a:rPr lang="en-US" sz="1800" dirty="0" err="1"/>
              <a:t>dilaksanakan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bahan</a:t>
            </a:r>
            <a:r>
              <a:rPr lang="en-US" sz="1800" dirty="0"/>
              <a:t> </a:t>
            </a:r>
            <a:r>
              <a:rPr lang="en-US" sz="1800" dirty="0" err="1"/>
              <a:t>penggantinya</a:t>
            </a:r>
            <a:r>
              <a:rPr lang="en-US" sz="1800" dirty="0"/>
              <a:t> </a:t>
            </a:r>
            <a:r>
              <a:rPr lang="en-US" sz="1800" dirty="0" err="1"/>
              <a:t>masih</a:t>
            </a:r>
            <a:r>
              <a:rPr lang="en-US" sz="1800" dirty="0"/>
              <a:t> </a:t>
            </a:r>
            <a:r>
              <a:rPr lang="en-US" sz="1800" dirty="0" err="1"/>
              <a:t>langka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harganya</a:t>
            </a:r>
            <a:r>
              <a:rPr lang="en-US" sz="1800" dirty="0"/>
              <a:t> </a:t>
            </a:r>
            <a:r>
              <a:rPr lang="en-US" sz="1800" dirty="0" err="1"/>
              <a:t>relatif</a:t>
            </a:r>
            <a:r>
              <a:rPr lang="en-US" sz="1800" dirty="0"/>
              <a:t> </a:t>
            </a:r>
            <a:r>
              <a:rPr lang="en-US" sz="1800" dirty="0" err="1"/>
              <a:t>mahal</a:t>
            </a:r>
            <a:r>
              <a:rPr lang="en-US" sz="18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626089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3929</Words>
  <Application>Microsoft Office PowerPoint</Application>
  <PresentationFormat>On-screen Show (4:3)</PresentationFormat>
  <Paragraphs>66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PROBLEM PENGELOLAAN SUMBER DAYA ALAM DI INDONESIA</vt:lpstr>
      <vt:lpstr>Tentang Sumber Daya Alam</vt:lpstr>
      <vt:lpstr>Permasalahan Utama</vt:lpstr>
      <vt:lpstr>2. Kerusakan DAS (Daerah Aliran Sungai). </vt:lpstr>
      <vt:lpstr>3. Habitat ekosistem pesisir dan laut semakin rusak. </vt:lpstr>
      <vt:lpstr>4. Citra pertambangan yang merusak lingkungan. </vt:lpstr>
      <vt:lpstr>5. Tingginya ancaman terhadap keanekaragaman hayati (biodiversity). </vt:lpstr>
      <vt:lpstr>6. Pencemaran air semakin meningkat. </vt:lpstr>
      <vt:lpstr>7. Kualitas udara, khususnya di kota-kota besar, semakin menurun. </vt:lpstr>
      <vt:lpstr>8. Sistem pengelolaan hutan secara berkelanjutan belum optimal dilaksanakan. </vt:lpstr>
      <vt:lpstr>9. Pembagian wewenang dan tanggung jawab pengelolaan hutan belum jelas. </vt:lpstr>
      <vt:lpstr>10. Lemahnya penegakan hukum terhadap pembalakan liar (illegal logging) dan penyelundupan kayu. </vt:lpstr>
      <vt:lpstr>11. Rendahnya kapasitas pengelola kehutanan. </vt:lpstr>
      <vt:lpstr>12. Belum berkembangnya pemanfaatan hasil hutan non-kayu dan jasa-jasa lingkungan. </vt:lpstr>
      <vt:lpstr>13. Belum terselesaikannya batas wilayah laut dengan negara tetangga. </vt:lpstr>
      <vt:lpstr>14. Potensi kelautan belum didayagunakan secara optimal. </vt:lpstr>
      <vt:lpstr>15. Belum berkembangnya pemanfaatan hasil hutan non-kayu dan jasa-jasa lingkungan. </vt:lpstr>
      <vt:lpstr>16. Belum terselesaikannya batas wilayah laut dengan negara tetangga. </vt:lpstr>
      <vt:lpstr>17. Potensi kelautan belum didayagunakan secara optimal. </vt:lpstr>
      <vt:lpstr>18. Merebaknya pencurian ikan dan pola penangkapan ikan yang merusak. </vt:lpstr>
      <vt:lpstr>19. Pengelolaan pulau-pulau kecil belum optimal. </vt:lpstr>
      <vt:lpstr>20. Sistem mitigasi bencana alam belum dikembangkan. </vt:lpstr>
      <vt:lpstr>21. Terjadinya penurunan kontribusi migas dan hasil tambang pada penerimaan negara. </vt:lpstr>
      <vt:lpstr>22. Ketidakpastian hukum di bidang pertambangan. </vt:lpstr>
      <vt:lpstr>23. Tingginya tingkat pencemaran dan belum dilaksanakannya pengelolaan limbah secara terpadu dan sistematis. </vt:lpstr>
      <vt:lpstr>24. Adaptasi kebijakan terhadap perubahan iklim (climate change) dan pemanasan global (global warming) belum dilaksanakan. </vt:lpstr>
      <vt:lpstr>25. Alternatif pendanaan lingkungan belum dikembangkan </vt:lpstr>
      <vt:lpstr>26. Isu lingkungan global belum dipahami dan diterapkan dalam pembangunan nasional dan daerah. </vt:lpstr>
      <vt:lpstr>27. Belum harmonisnya peraturan perundangan lingkungan hidup </vt:lpstr>
      <vt:lpstr>28. Masih rendahnya kesadaran masyarakat dalam pemeliharaan lingkungan.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PENGELEOLAAN SUMBER DAYA ALAM DI INDONESIA</dc:title>
  <dc:creator>HP</dc:creator>
  <cp:lastModifiedBy>Jaka</cp:lastModifiedBy>
  <cp:revision>8</cp:revision>
  <dcterms:created xsi:type="dcterms:W3CDTF">2013-05-31T02:32:08Z</dcterms:created>
  <dcterms:modified xsi:type="dcterms:W3CDTF">2019-05-15T05:50:06Z</dcterms:modified>
</cp:coreProperties>
</file>