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77" r:id="rId3"/>
    <p:sldId id="285" r:id="rId4"/>
    <p:sldId id="279" r:id="rId5"/>
    <p:sldId id="286" r:id="rId6"/>
    <p:sldId id="287" r:id="rId7"/>
    <p:sldId id="288" r:id="rId8"/>
    <p:sldId id="289" r:id="rId9"/>
    <p:sldId id="290" r:id="rId10"/>
    <p:sldId id="291" r:id="rId11"/>
    <p:sldId id="292" r:id="rId12"/>
    <p:sldId id="293" r:id="rId13"/>
    <p:sldId id="284"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a:t>4/5/2021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a:t>4/5/2021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a:t>4/5/2021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a:t>4/5/2021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a:pPr/>
              <a:t>4/5/2021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6CA77-ECB8-49F8-AB7F-84632B17C335}"/>
              </a:ext>
            </a:extLst>
          </p:cNvPr>
          <p:cNvSpPr>
            <a:spLocks noGrp="1"/>
          </p:cNvSpPr>
          <p:nvPr>
            <p:ph type="ctrTitle"/>
          </p:nvPr>
        </p:nvSpPr>
        <p:spPr>
          <a:xfrm>
            <a:off x="1322015" y="828261"/>
            <a:ext cx="9966960" cy="1510748"/>
          </a:xfrm>
        </p:spPr>
        <p:txBody>
          <a:bodyPr>
            <a:normAutofit/>
          </a:bodyPr>
          <a:lstStyle/>
          <a:p>
            <a:r>
              <a:rPr lang="en-US" sz="4000" b="0" smtClean="0">
                <a:latin typeface="Berlin Sans FB" panose="020E0602020502020306" pitchFamily="34" charset="0"/>
              </a:rPr>
              <a:t>KAJIAN </a:t>
            </a:r>
            <a:r>
              <a:rPr lang="en-US" sz="4000" b="0" smtClean="0">
                <a:latin typeface="Berlin Sans FB" panose="020E0602020502020306" pitchFamily="34" charset="0"/>
              </a:rPr>
              <a:t>PUSTAKA DALAM </a:t>
            </a:r>
            <a:br>
              <a:rPr lang="en-US" sz="4000" b="0" smtClean="0">
                <a:latin typeface="Berlin Sans FB" panose="020E0602020502020306" pitchFamily="34" charset="0"/>
              </a:rPr>
            </a:br>
            <a:r>
              <a:rPr lang="en-US" sz="4000" b="0" smtClean="0">
                <a:latin typeface="Berlin Sans FB" panose="020E0602020502020306" pitchFamily="34" charset="0"/>
              </a:rPr>
              <a:t>PENELITIAN KUALITATIF</a:t>
            </a:r>
            <a:endParaRPr lang="en-ID" sz="4000" b="0">
              <a:latin typeface="Berlin Sans FB" panose="020E0602020502020306" pitchFamily="34" charset="0"/>
            </a:endParaRPr>
          </a:p>
        </p:txBody>
      </p:sp>
      <p:sp>
        <p:nvSpPr>
          <p:cNvPr id="3" name="Subtitle 2">
            <a:extLst>
              <a:ext uri="{FF2B5EF4-FFF2-40B4-BE49-F238E27FC236}">
                <a16:creationId xmlns:a16="http://schemas.microsoft.com/office/drawing/2014/main" id="{26CED7BF-A657-4833-88FE-3910D88DA308}"/>
              </a:ext>
            </a:extLst>
          </p:cNvPr>
          <p:cNvSpPr>
            <a:spLocks noGrp="1"/>
          </p:cNvSpPr>
          <p:nvPr>
            <p:ph type="subTitle" idx="1"/>
          </p:nvPr>
        </p:nvSpPr>
        <p:spPr>
          <a:xfrm>
            <a:off x="1709530" y="4518991"/>
            <a:ext cx="8767860" cy="1510748"/>
          </a:xfrm>
        </p:spPr>
        <p:txBody>
          <a:bodyPr/>
          <a:lstStyle/>
          <a:p>
            <a:r>
              <a:rPr lang="en-ID" err="1" smtClean="0">
                <a:latin typeface="Berlin Sans FB" panose="020E0602020502020306" pitchFamily="34" charset="0"/>
              </a:rPr>
              <a:t>Dr.</a:t>
            </a:r>
            <a:r>
              <a:rPr lang="en-ID" smtClean="0">
                <a:latin typeface="Berlin Sans FB" panose="020E0602020502020306" pitchFamily="34" charset="0"/>
              </a:rPr>
              <a:t> Sri </a:t>
            </a:r>
            <a:r>
              <a:rPr lang="en-ID" err="1" smtClean="0">
                <a:latin typeface="Berlin Sans FB" panose="020E0602020502020306" pitchFamily="34" charset="0"/>
              </a:rPr>
              <a:t>Widayanti</a:t>
            </a:r>
            <a:r>
              <a:rPr lang="en-ID" smtClean="0">
                <a:latin typeface="Berlin Sans FB" panose="020E0602020502020306" pitchFamily="34" charset="0"/>
              </a:rPr>
              <a:t>, </a:t>
            </a:r>
            <a:r>
              <a:rPr lang="en-ID" err="1" smtClean="0">
                <a:latin typeface="Berlin Sans FB" panose="020E0602020502020306" pitchFamily="34" charset="0"/>
              </a:rPr>
              <a:t>S.Pd.I</a:t>
            </a:r>
            <a:r>
              <a:rPr lang="en-ID" smtClean="0">
                <a:latin typeface="Berlin Sans FB" panose="020E0602020502020306" pitchFamily="34" charset="0"/>
              </a:rPr>
              <a:t>., M.A</a:t>
            </a:r>
            <a:r>
              <a:rPr lang="en-ID" smtClean="0"/>
              <a:t>.</a:t>
            </a:r>
            <a:endParaRPr lang="en-ID"/>
          </a:p>
        </p:txBody>
      </p:sp>
    </p:spTree>
    <p:extLst>
      <p:ext uri="{BB962C8B-B14F-4D97-AF65-F5344CB8AC3E}">
        <p14:creationId xmlns:p14="http://schemas.microsoft.com/office/powerpoint/2010/main" val="82704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82639"/>
            <a:ext cx="9872871" cy="5113361"/>
          </a:xfrm>
        </p:spPr>
        <p:txBody>
          <a:bodyPr>
            <a:normAutofit lnSpcReduction="10000"/>
          </a:bodyPr>
          <a:lstStyle/>
          <a:p>
            <a:pPr marL="46038" indent="0" algn="ctr">
              <a:buNone/>
            </a:pPr>
            <a:r>
              <a:rPr lang="en-US" smtClean="0">
                <a:solidFill>
                  <a:schemeClr val="tx1"/>
                </a:solidFill>
                <a:latin typeface="Berlin Sans FB" panose="020E0602020502020306" pitchFamily="34" charset="0"/>
              </a:rPr>
              <a:t>TEKNIK-TEKNIK DESAIN DALAM PENGGUNAAN PUSTAKA</a:t>
            </a:r>
          </a:p>
          <a:p>
            <a:pPr marL="46037" indent="0" algn="just">
              <a:buNone/>
            </a:pPr>
            <a:r>
              <a:rPr lang="en-US" smtClean="0">
                <a:solidFill>
                  <a:schemeClr val="tx1"/>
                </a:solidFill>
                <a:latin typeface="Berlin Sans FB" panose="020E0602020502020306" pitchFamily="34" charset="0"/>
              </a:rPr>
              <a:t>Beberapa teknik dalam mengidentifikasi, menulis, merencanakan, dan menempatkan pustaka dalam penelitian:</a:t>
            </a:r>
          </a:p>
          <a:p>
            <a:pPr marL="463550" indent="-419100" algn="just">
              <a:lnSpc>
                <a:spcPct val="100000"/>
              </a:lnSpc>
              <a:spcBef>
                <a:spcPts val="0"/>
              </a:spcBef>
              <a:spcAft>
                <a:spcPts val="600"/>
              </a:spcAft>
              <a:buFont typeface="Wingdings" panose="05000000000000000000" pitchFamily="2" charset="2"/>
              <a:buChar char="§"/>
            </a:pPr>
            <a:r>
              <a:rPr lang="en-US" smtClean="0">
                <a:solidFill>
                  <a:schemeClr val="tx1"/>
                </a:solidFill>
                <a:latin typeface="Berlin Sans FB" panose="020E0602020502020306" pitchFamily="34" charset="0"/>
              </a:rPr>
              <a:t>Masukkan informasi penting dari artikel-artikel, menyaring hasil-hasil penelitian dan merangkumnya dalam suatu bagian ‘tinjauan pustaka yang terkait/previous research/penelitian terdahulu’.</a:t>
            </a:r>
          </a:p>
          <a:p>
            <a:pPr marL="463550" indent="-419100" algn="just">
              <a:lnSpc>
                <a:spcPct val="100000"/>
              </a:lnSpc>
              <a:spcBef>
                <a:spcPts val="0"/>
              </a:spcBef>
              <a:spcAft>
                <a:spcPts val="600"/>
              </a:spcAft>
              <a:buFont typeface="Wingdings" panose="05000000000000000000" pitchFamily="2" charset="2"/>
              <a:buChar char="§"/>
            </a:pPr>
            <a:r>
              <a:rPr lang="en-US" smtClean="0">
                <a:solidFill>
                  <a:schemeClr val="tx1"/>
                </a:solidFill>
                <a:latin typeface="Berlin Sans FB" panose="020E0602020502020306" pitchFamily="34" charset="0"/>
              </a:rPr>
              <a:t>Mengetahui apa yang harus dirangkum dan bagaimana merangkumnya merupakan masalah penting ketika peneliti merangkum ratusan penelitian.</a:t>
            </a:r>
          </a:p>
          <a:p>
            <a:pPr marL="463550" indent="-419100" algn="just">
              <a:lnSpc>
                <a:spcPct val="100000"/>
              </a:lnSpc>
              <a:spcBef>
                <a:spcPts val="0"/>
              </a:spcBef>
              <a:spcAft>
                <a:spcPts val="600"/>
              </a:spcAft>
              <a:buFont typeface="Wingdings" panose="05000000000000000000" pitchFamily="2" charset="2"/>
              <a:buChar char="§"/>
            </a:pPr>
            <a:r>
              <a:rPr lang="en-US" smtClean="0">
                <a:solidFill>
                  <a:schemeClr val="tx1"/>
                </a:solidFill>
                <a:latin typeface="Berlin Sans FB" panose="020E0602020502020306" pitchFamily="34" charset="0"/>
              </a:rPr>
              <a:t>Rangkuman sebaiknya mencakup:</a:t>
            </a:r>
          </a:p>
          <a:p>
            <a:pPr marL="806450" indent="-342900" algn="just">
              <a:lnSpc>
                <a:spcPct val="100000"/>
              </a:lnSpc>
              <a:spcBef>
                <a:spcPts val="0"/>
              </a:spcBef>
              <a:spcAft>
                <a:spcPts val="600"/>
              </a:spcAft>
              <a:buFontTx/>
              <a:buChar char="-"/>
            </a:pPr>
            <a:r>
              <a:rPr lang="en-US" smtClean="0">
                <a:solidFill>
                  <a:schemeClr val="tx1"/>
                </a:solidFill>
                <a:latin typeface="Berlin Sans FB" panose="020E0602020502020306" pitchFamily="34" charset="0"/>
              </a:rPr>
              <a:t>Masalah yang diteliti</a:t>
            </a:r>
          </a:p>
          <a:p>
            <a:pPr marL="806450" indent="-342900" algn="just">
              <a:lnSpc>
                <a:spcPct val="100000"/>
              </a:lnSpc>
              <a:spcBef>
                <a:spcPts val="0"/>
              </a:spcBef>
              <a:spcAft>
                <a:spcPts val="600"/>
              </a:spcAft>
              <a:buFontTx/>
              <a:buChar char="-"/>
            </a:pPr>
            <a:r>
              <a:rPr lang="en-US" smtClean="0">
                <a:solidFill>
                  <a:schemeClr val="tx1"/>
                </a:solidFill>
                <a:latin typeface="Berlin Sans FB" panose="020E0602020502020306" pitchFamily="34" charset="0"/>
              </a:rPr>
              <a:t>Tujuan utama/focus penelitian</a:t>
            </a:r>
          </a:p>
          <a:p>
            <a:pPr marL="806450" indent="-342900" algn="just">
              <a:lnSpc>
                <a:spcPct val="100000"/>
              </a:lnSpc>
              <a:spcBef>
                <a:spcPts val="0"/>
              </a:spcBef>
              <a:spcAft>
                <a:spcPts val="600"/>
              </a:spcAft>
              <a:buFontTx/>
              <a:buChar char="-"/>
            </a:pPr>
            <a:r>
              <a:rPr lang="en-US" smtClean="0">
                <a:solidFill>
                  <a:schemeClr val="tx1"/>
                </a:solidFill>
                <a:latin typeface="Berlin Sans FB" panose="020E0602020502020306" pitchFamily="34" charset="0"/>
              </a:rPr>
              <a:t>Penjelasan ringkas tentang sampel, populasi, atau subyek</a:t>
            </a:r>
          </a:p>
          <a:p>
            <a:pPr marL="806450" indent="-342900" algn="just">
              <a:lnSpc>
                <a:spcPct val="100000"/>
              </a:lnSpc>
              <a:spcBef>
                <a:spcPts val="0"/>
              </a:spcBef>
              <a:spcAft>
                <a:spcPts val="600"/>
              </a:spcAft>
              <a:buFontTx/>
              <a:buChar char="-"/>
            </a:pPr>
            <a:r>
              <a:rPr lang="en-US" smtClean="0">
                <a:solidFill>
                  <a:schemeClr val="tx1"/>
                </a:solidFill>
                <a:latin typeface="Berlin Sans FB" panose="020E0602020502020306" pitchFamily="34" charset="0"/>
              </a:rPr>
              <a:t>Hasil-hasil kunci yang terkait dengan penelitian</a:t>
            </a:r>
          </a:p>
          <a:p>
            <a:pPr marL="806450" indent="-342900" algn="just">
              <a:lnSpc>
                <a:spcPct val="100000"/>
              </a:lnSpc>
              <a:spcBef>
                <a:spcPts val="0"/>
              </a:spcBef>
              <a:spcAft>
                <a:spcPts val="600"/>
              </a:spcAft>
              <a:buFontTx/>
              <a:buChar char="-"/>
            </a:pPr>
            <a:r>
              <a:rPr lang="en-US" smtClean="0">
                <a:solidFill>
                  <a:schemeClr val="tx1"/>
                </a:solidFill>
                <a:latin typeface="Berlin Sans FB" panose="020E0602020502020306" pitchFamily="34" charset="0"/>
              </a:rPr>
              <a:t>Jelaskan kekurangan teknis/metodologis dalam penelitian tersebut.</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894292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41696"/>
            <a:ext cx="9872871" cy="5154304"/>
          </a:xfrm>
        </p:spPr>
        <p:txBody>
          <a:bodyPr/>
          <a:lstStyle/>
          <a:p>
            <a:pPr marL="45720" indent="0" algn="ctr">
              <a:buNone/>
            </a:pPr>
            <a:r>
              <a:rPr lang="en-US" smtClean="0">
                <a:solidFill>
                  <a:schemeClr val="tx1"/>
                </a:solidFill>
                <a:latin typeface="Berlin Sans FB" panose="020E0602020502020306" pitchFamily="34" charset="0"/>
              </a:rPr>
              <a:t>PRIORITAS PENINJAUAN PUSTAKA</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Mulailah dengan artikel-artikel dalam jurnal penelitian nasional, atau terakreditasi. Dimulai dari penelitain-penelitian terbaru kemudian diteruskan dengan penelitian sebelumnya.</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Tinjaulah buku-buku yang berhubungan dengan topik penelitian. </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Membaca naskah-naskah konferensi baru mengenai topik yang diteliti, karena seringkali naskah konferensi melaporkan perkembangan penelitian terbaru. </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Membaca ikhtisar/rangkuman skripsi, thesis, disertasi yang terkait dengan topik penelitian.</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187679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28048"/>
            <a:ext cx="9872871" cy="5167952"/>
          </a:xfrm>
        </p:spPr>
        <p:txBody>
          <a:bodyPr/>
          <a:lstStyle/>
          <a:p>
            <a:pPr marL="46038" indent="0" algn="ctr">
              <a:buNone/>
            </a:pPr>
            <a:r>
              <a:rPr lang="en-US" smtClean="0">
                <a:solidFill>
                  <a:schemeClr val="tx1"/>
                </a:solidFill>
                <a:latin typeface="Berlin Sans FB" panose="020E0602020502020306" pitchFamily="34" charset="0"/>
              </a:rPr>
              <a:t>PETA PENELITIAN PUSTAKA</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Salah satu tugas utama peneliti adalah mengorganisir kajian pustaka tentang topik yang akan diteliti.</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Pemetaan ini akan membantu peneliti memahami bagaimana topik penelitiannya akan menambah, mengembangkan atau meniru penelitian-penelitian yang sudah ada.</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Salah satu cara yang bisa diterapkan adalah dengan ‘mindmap’. </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Salah satu cara untuk menuliskan referensi (footnote, in-note, daftar pustaka/bibliografi), bisa menggunakan aplikasi ‘mendeley’ atau ‘zootero’</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3646256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564107"/>
          </a:xfrm>
        </p:spPr>
        <p:txBody>
          <a:bodyPr>
            <a:normAutofit/>
          </a:bodyPr>
          <a:lstStyle/>
          <a:p>
            <a:r>
              <a:rPr lang="en-US" sz="2400" u="sng" err="1" smtClean="0">
                <a:solidFill>
                  <a:schemeClr val="tx1"/>
                </a:solidFill>
                <a:latin typeface="Berlin Sans FB" panose="020E0602020502020306" pitchFamily="34" charset="0"/>
              </a:rPr>
              <a:t>Referensi</a:t>
            </a:r>
            <a:r>
              <a:rPr lang="en-US" sz="2400" smtClean="0">
                <a:solidFill>
                  <a:schemeClr val="tx1"/>
                </a:solidFill>
                <a:latin typeface="Berlin Sans FB" panose="020E0602020502020306" pitchFamily="34" charset="0"/>
              </a:rPr>
              <a:t>:</a:t>
            </a:r>
            <a:endParaRPr lang="en-US" sz="2400">
              <a:solidFill>
                <a:schemeClr val="tx1"/>
              </a:solidFill>
              <a:latin typeface="Berlin Sans FB" panose="020E0602020502020306" pitchFamily="34" charset="0"/>
            </a:endParaRPr>
          </a:p>
        </p:txBody>
      </p:sp>
      <p:sp>
        <p:nvSpPr>
          <p:cNvPr id="3" name="Content Placeholder 2"/>
          <p:cNvSpPr>
            <a:spLocks noGrp="1"/>
          </p:cNvSpPr>
          <p:nvPr>
            <p:ph idx="1"/>
          </p:nvPr>
        </p:nvSpPr>
        <p:spPr>
          <a:xfrm>
            <a:off x="1143000" y="1282890"/>
            <a:ext cx="9872871" cy="4813110"/>
          </a:xfrm>
        </p:spPr>
        <p:txBody>
          <a:bodyPr>
            <a:normAutofit fontScale="92500" lnSpcReduction="20000"/>
          </a:bodyPr>
          <a:lstStyle/>
          <a:p>
            <a:pPr marL="502920" indent="-457200" algn="just">
              <a:buFont typeface="+mj-lt"/>
              <a:buAutoNum type="arabicPeriod"/>
            </a:pPr>
            <a:r>
              <a:rPr lang="en-US" smtClean="0">
                <a:solidFill>
                  <a:schemeClr val="tx1"/>
                </a:solidFill>
                <a:latin typeface="Berlin Sans FB" panose="020E0602020502020306" pitchFamily="34" charset="0"/>
              </a:rPr>
              <a:t>John </a:t>
            </a:r>
            <a:r>
              <a:rPr lang="en-US">
                <a:solidFill>
                  <a:schemeClr val="tx1"/>
                </a:solidFill>
                <a:latin typeface="Berlin Sans FB" panose="020E0602020502020306" pitchFamily="34" charset="0"/>
              </a:rPr>
              <a:t>W. Creswell, 2003. Research Design (</a:t>
            </a:r>
            <a:r>
              <a:rPr lang="en-US" err="1">
                <a:solidFill>
                  <a:schemeClr val="tx1"/>
                </a:solidFill>
                <a:latin typeface="Berlin Sans FB" panose="020E0602020502020306" pitchFamily="34" charset="0"/>
              </a:rPr>
              <a:t>terj</a:t>
            </a:r>
            <a:r>
              <a:rPr lang="en-US">
                <a:solidFill>
                  <a:schemeClr val="tx1"/>
                </a:solidFill>
                <a:latin typeface="Berlin Sans FB" panose="020E0602020502020306" pitchFamily="34" charset="0"/>
              </a:rPr>
              <a:t>. </a:t>
            </a:r>
            <a:r>
              <a:rPr lang="en-US" smtClean="0">
                <a:solidFill>
                  <a:schemeClr val="tx1"/>
                </a:solidFill>
                <a:latin typeface="Berlin Sans FB" panose="020E0602020502020306" pitchFamily="34" charset="0"/>
              </a:rPr>
              <a:t>3</a:t>
            </a:r>
            <a:r>
              <a:rPr lang="en-US" baseline="30000" smtClean="0">
                <a:solidFill>
                  <a:schemeClr val="tx1"/>
                </a:solidFill>
                <a:latin typeface="Berlin Sans FB" panose="020E0602020502020306" pitchFamily="34" charset="0"/>
              </a:rPr>
              <a:t>rd</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Jakarta: KIK Press.</a:t>
            </a:r>
          </a:p>
          <a:p>
            <a:pPr marL="502920" indent="-457200" algn="just">
              <a:buFont typeface="+mj-lt"/>
              <a:buAutoNum type="arabicPeriod"/>
            </a:pPr>
            <a:r>
              <a:rPr lang="en-US" smtClean="0">
                <a:solidFill>
                  <a:schemeClr val="tx1"/>
                </a:solidFill>
                <a:latin typeface="Berlin Sans FB" panose="020E0602020502020306" pitchFamily="34" charset="0"/>
              </a:rPr>
              <a:t>Julia </a:t>
            </a:r>
            <a:r>
              <a:rPr lang="en-US" err="1">
                <a:solidFill>
                  <a:schemeClr val="tx1"/>
                </a:solidFill>
                <a:latin typeface="Berlin Sans FB" panose="020E0602020502020306" pitchFamily="34" charset="0"/>
              </a:rPr>
              <a:t>Brannen</a:t>
            </a:r>
            <a:r>
              <a:rPr lang="en-US">
                <a:solidFill>
                  <a:schemeClr val="tx1"/>
                </a:solidFill>
                <a:latin typeface="Berlin Sans FB" panose="020E0602020502020306" pitchFamily="34" charset="0"/>
              </a:rPr>
              <a:t>, 2005. </a:t>
            </a:r>
            <a:r>
              <a:rPr lang="en-US" err="1">
                <a:solidFill>
                  <a:schemeClr val="tx1"/>
                </a:solidFill>
                <a:latin typeface="Berlin Sans FB" panose="020E0602020502020306" pitchFamily="34" charset="0"/>
              </a:rPr>
              <a:t>Memadu</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Metode</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penelitian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Kualitatif</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dan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Kuantitatif</a:t>
            </a:r>
            <a:r>
              <a:rPr lang="en-US">
                <a:solidFill>
                  <a:schemeClr val="tx1"/>
                </a:solidFill>
                <a:latin typeface="Berlin Sans FB" panose="020E0602020502020306" pitchFamily="34" charset="0"/>
              </a:rPr>
              <a:t> (</a:t>
            </a:r>
            <a:r>
              <a:rPr lang="en-US" smtClean="0">
                <a:solidFill>
                  <a:schemeClr val="tx1"/>
                </a:solidFill>
                <a:latin typeface="Berlin Sans FB" panose="020E0602020502020306" pitchFamily="34" charset="0"/>
              </a:rPr>
              <a:t>6</a:t>
            </a:r>
            <a:r>
              <a:rPr lang="en-US" baseline="30000" smtClean="0">
                <a:solidFill>
                  <a:schemeClr val="tx1"/>
                </a:solidFill>
                <a:latin typeface="Berlin Sans FB" panose="020E0602020502020306" pitchFamily="34" charset="0"/>
              </a:rPr>
              <a:t>th</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Samarinda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Fakultas</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Tarbiyah</a:t>
            </a:r>
            <a:r>
              <a:rPr lang="en-US">
                <a:solidFill>
                  <a:schemeClr val="tx1"/>
                </a:solidFill>
                <a:latin typeface="Berlin Sans FB" panose="020E0602020502020306" pitchFamily="34" charset="0"/>
              </a:rPr>
              <a:t> IAIN </a:t>
            </a:r>
            <a:r>
              <a:rPr lang="en-US" err="1">
                <a:solidFill>
                  <a:schemeClr val="tx1"/>
                </a:solidFill>
                <a:latin typeface="Berlin Sans FB" panose="020E0602020502020306" pitchFamily="34" charset="0"/>
              </a:rPr>
              <a:t>Antasari</a:t>
            </a:r>
            <a:endParaRPr lang="en-US">
              <a:solidFill>
                <a:schemeClr val="tx1"/>
              </a:solidFill>
              <a:latin typeface="Berlin Sans FB" panose="020E0602020502020306" pitchFamily="34" charset="0"/>
            </a:endParaRPr>
          </a:p>
          <a:p>
            <a:pPr marL="502920" indent="-457200" algn="just">
              <a:buFont typeface="+mj-lt"/>
              <a:buAutoNum type="arabicPeriod"/>
            </a:pPr>
            <a:r>
              <a:rPr lang="en-US" smtClean="0">
                <a:solidFill>
                  <a:schemeClr val="tx1"/>
                </a:solidFill>
                <a:latin typeface="Berlin Sans FB" panose="020E0602020502020306" pitchFamily="34" charset="0"/>
              </a:rPr>
              <a:t>Mel </a:t>
            </a:r>
            <a:r>
              <a:rPr lang="en-US">
                <a:solidFill>
                  <a:schemeClr val="tx1"/>
                </a:solidFill>
                <a:latin typeface="Berlin Sans FB" panose="020E0602020502020306" pitchFamily="34" charset="0"/>
              </a:rPr>
              <a:t>Gray &amp; Stephen A. Webb, 2009. Social Work; Theories and Methods. Sage Publication.</a:t>
            </a:r>
          </a:p>
          <a:p>
            <a:pPr marL="502920" indent="-457200" algn="just">
              <a:buFont typeface="+mj-lt"/>
              <a:buAutoNum type="arabicPeriod"/>
            </a:pPr>
            <a:r>
              <a:rPr lang="en-US" smtClean="0">
                <a:solidFill>
                  <a:schemeClr val="tx1"/>
                </a:solidFill>
                <a:latin typeface="Berlin Sans FB" panose="020E0602020502020306" pitchFamily="34" charset="0"/>
              </a:rPr>
              <a:t>Norman </a:t>
            </a:r>
            <a:r>
              <a:rPr lang="en-US">
                <a:solidFill>
                  <a:schemeClr val="tx1"/>
                </a:solidFill>
                <a:latin typeface="Berlin Sans FB" panose="020E0602020502020306" pitchFamily="34" charset="0"/>
              </a:rPr>
              <a:t>K. </a:t>
            </a:r>
            <a:r>
              <a:rPr lang="en-US" err="1">
                <a:solidFill>
                  <a:schemeClr val="tx1"/>
                </a:solidFill>
                <a:latin typeface="Berlin Sans FB" panose="020E0602020502020306" pitchFamily="34" charset="0"/>
              </a:rPr>
              <a:t>Denzin</a:t>
            </a:r>
            <a:r>
              <a:rPr lang="en-US">
                <a:solidFill>
                  <a:schemeClr val="tx1"/>
                </a:solidFill>
                <a:latin typeface="Berlin Sans FB" panose="020E0602020502020306" pitchFamily="34" charset="0"/>
              </a:rPr>
              <a:t> &amp; </a:t>
            </a:r>
            <a:r>
              <a:rPr lang="en-US" err="1">
                <a:solidFill>
                  <a:schemeClr val="tx1"/>
                </a:solidFill>
                <a:latin typeface="Berlin Sans FB" panose="020E0602020502020306" pitchFamily="34" charset="0"/>
              </a:rPr>
              <a:t>Yvonna</a:t>
            </a:r>
            <a:r>
              <a:rPr lang="en-US">
                <a:solidFill>
                  <a:schemeClr val="tx1"/>
                </a:solidFill>
                <a:latin typeface="Berlin Sans FB" panose="020E0602020502020306" pitchFamily="34" charset="0"/>
              </a:rPr>
              <a:t> S. Lincoln, 2009. Handbook of Qualitative Research (</a:t>
            </a:r>
            <a:r>
              <a:rPr lang="en-US" err="1">
                <a:solidFill>
                  <a:schemeClr val="tx1"/>
                </a:solidFill>
                <a:latin typeface="Berlin Sans FB" panose="020E0602020502020306" pitchFamily="34" charset="0"/>
              </a:rPr>
              <a:t>terj</a:t>
            </a:r>
            <a:r>
              <a:rPr lang="en-US">
                <a:solidFill>
                  <a:schemeClr val="tx1"/>
                </a:solidFill>
                <a:latin typeface="Berlin Sans FB" panose="020E0602020502020306" pitchFamily="34" charset="0"/>
              </a:rPr>
              <a:t>.). Yogyakarta: </a:t>
            </a:r>
            <a:r>
              <a:rPr lang="en-US" err="1">
                <a:solidFill>
                  <a:schemeClr val="tx1"/>
                </a:solidFill>
                <a:latin typeface="Berlin Sans FB" panose="020E0602020502020306" pitchFamily="34" charset="0"/>
              </a:rPr>
              <a:t>Pustaka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Pelajar</a:t>
            </a:r>
            <a:endParaRPr lang="en-US">
              <a:solidFill>
                <a:schemeClr val="tx1"/>
              </a:solidFill>
              <a:latin typeface="Berlin Sans FB" panose="020E0602020502020306" pitchFamily="34" charset="0"/>
            </a:endParaRPr>
          </a:p>
          <a:p>
            <a:pPr marL="502920" indent="-457200" algn="just">
              <a:buFont typeface="+mj-lt"/>
              <a:buAutoNum type="arabicPeriod"/>
            </a:pPr>
            <a:r>
              <a:rPr lang="en-US" smtClean="0">
                <a:solidFill>
                  <a:schemeClr val="tx1"/>
                </a:solidFill>
                <a:latin typeface="Berlin Sans FB" panose="020E0602020502020306" pitchFamily="34" charset="0"/>
              </a:rPr>
              <a:t>Samir </a:t>
            </a:r>
            <a:r>
              <a:rPr lang="en-US" err="1">
                <a:solidFill>
                  <a:schemeClr val="tx1"/>
                </a:solidFill>
                <a:latin typeface="Berlin Sans FB" panose="020E0602020502020306" pitchFamily="34" charset="0"/>
              </a:rPr>
              <a:t>Okasha</a:t>
            </a:r>
            <a:r>
              <a:rPr lang="en-US">
                <a:solidFill>
                  <a:schemeClr val="tx1"/>
                </a:solidFill>
                <a:latin typeface="Berlin Sans FB" panose="020E0602020502020306" pitchFamily="34" charset="0"/>
              </a:rPr>
              <a:t>, 2002. Philosophy of Science. New York: Oxford University Press.</a:t>
            </a:r>
          </a:p>
          <a:p>
            <a:pPr marL="502920" indent="-457200" algn="just">
              <a:buFont typeface="+mj-lt"/>
              <a:buAutoNum type="arabicPeriod"/>
            </a:pPr>
            <a:r>
              <a:rPr lang="en-US" err="1" smtClean="0">
                <a:solidFill>
                  <a:schemeClr val="tx1"/>
                </a:solidFill>
                <a:latin typeface="Berlin Sans FB" panose="020E0602020502020306" pitchFamily="34" charset="0"/>
              </a:rPr>
              <a:t>Suharsimi</a:t>
            </a:r>
            <a:r>
              <a:rPr lang="en-US" smtClean="0">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Arikunto</a:t>
            </a:r>
            <a:r>
              <a:rPr lang="en-US">
                <a:solidFill>
                  <a:schemeClr val="tx1"/>
                </a:solidFill>
                <a:latin typeface="Berlin Sans FB" panose="020E0602020502020306" pitchFamily="34" charset="0"/>
              </a:rPr>
              <a:t>, 1993. </a:t>
            </a:r>
            <a:r>
              <a:rPr lang="en-US" err="1">
                <a:solidFill>
                  <a:schemeClr val="tx1"/>
                </a:solidFill>
                <a:latin typeface="Berlin Sans FB" panose="020E0602020502020306" pitchFamily="34" charset="0"/>
              </a:rPr>
              <a:t>Prosedur</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Penelitian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Suatu</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Pendekatan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Parktek</a:t>
            </a:r>
            <a:r>
              <a:rPr lang="en-US">
                <a:solidFill>
                  <a:schemeClr val="tx1"/>
                </a:solidFill>
                <a:latin typeface="Berlin Sans FB" panose="020E0602020502020306" pitchFamily="34" charset="0"/>
              </a:rPr>
              <a:t>. Jakarta: </a:t>
            </a:r>
            <a:r>
              <a:rPr lang="en-US" err="1">
                <a:solidFill>
                  <a:schemeClr val="tx1"/>
                </a:solidFill>
                <a:latin typeface="Berlin Sans FB" panose="020E0602020502020306" pitchFamily="34" charset="0"/>
              </a:rPr>
              <a:t>Penerbit</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Rineka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Cipta</a:t>
            </a:r>
            <a:endParaRPr lang="en-US">
              <a:solidFill>
                <a:schemeClr val="tx1"/>
              </a:solidFill>
              <a:latin typeface="Berlin Sans FB" panose="020E0602020502020306" pitchFamily="34" charset="0"/>
            </a:endParaRPr>
          </a:p>
          <a:p>
            <a:pPr marL="502920" indent="-457200" algn="just">
              <a:buFont typeface="+mj-lt"/>
              <a:buAutoNum type="arabicPeriod"/>
            </a:pPr>
            <a:r>
              <a:rPr lang="en-US" err="1" smtClean="0">
                <a:solidFill>
                  <a:schemeClr val="tx1"/>
                </a:solidFill>
                <a:latin typeface="Berlin Sans FB" panose="020E0602020502020306" pitchFamily="34" charset="0"/>
              </a:rPr>
              <a:t>Sutrisno</a:t>
            </a:r>
            <a:r>
              <a:rPr lang="en-US" smtClean="0">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Hadi</a:t>
            </a:r>
            <a:r>
              <a:rPr lang="en-US">
                <a:solidFill>
                  <a:schemeClr val="tx1"/>
                </a:solidFill>
                <a:latin typeface="Berlin Sans FB" panose="020E0602020502020306" pitchFamily="34" charset="0"/>
              </a:rPr>
              <a:t>, 1990. </a:t>
            </a:r>
            <a:r>
              <a:rPr lang="en-US" err="1">
                <a:solidFill>
                  <a:schemeClr val="tx1"/>
                </a:solidFill>
                <a:latin typeface="Berlin Sans FB" panose="020E0602020502020306" pitchFamily="34" charset="0"/>
              </a:rPr>
              <a:t>Metodologi</a:t>
            </a:r>
            <a:r>
              <a:rPr lang="en-US">
                <a:solidFill>
                  <a:schemeClr val="tx1"/>
                </a:solidFill>
                <a:latin typeface="Berlin Sans FB" panose="020E0602020502020306" pitchFamily="34" charset="0"/>
              </a:rPr>
              <a:t> Research (</a:t>
            </a:r>
            <a:r>
              <a:rPr lang="en-US" smtClean="0">
                <a:solidFill>
                  <a:schemeClr val="tx1"/>
                </a:solidFill>
                <a:latin typeface="Berlin Sans FB" panose="020E0602020502020306" pitchFamily="34" charset="0"/>
              </a:rPr>
              <a:t>19</a:t>
            </a:r>
            <a:r>
              <a:rPr lang="en-US" baseline="30000" smtClean="0">
                <a:solidFill>
                  <a:schemeClr val="tx1"/>
                </a:solidFill>
                <a:latin typeface="Berlin Sans FB" panose="020E0602020502020306" pitchFamily="34" charset="0"/>
              </a:rPr>
              <a:t>th</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Yogyakarta: Andi Offset</a:t>
            </a:r>
          </a:p>
          <a:p>
            <a:pPr marL="502920" indent="-457200" algn="just">
              <a:buFont typeface="+mj-lt"/>
              <a:buAutoNum type="arabicPeriod"/>
            </a:pPr>
            <a:r>
              <a:rPr lang="en-US" smtClean="0">
                <a:solidFill>
                  <a:schemeClr val="tx1"/>
                </a:solidFill>
                <a:latin typeface="Berlin Sans FB" panose="020E0602020502020306" pitchFamily="34" charset="0"/>
              </a:rPr>
              <a:t>Victor </a:t>
            </a:r>
            <a:r>
              <a:rPr lang="en-US" err="1">
                <a:solidFill>
                  <a:schemeClr val="tx1"/>
                </a:solidFill>
                <a:latin typeface="Berlin Sans FB" panose="020E0602020502020306" pitchFamily="34" charset="0"/>
              </a:rPr>
              <a:t>Minichiello</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et.all</a:t>
            </a:r>
            <a:r>
              <a:rPr lang="en-US">
                <a:solidFill>
                  <a:schemeClr val="tx1"/>
                </a:solidFill>
                <a:latin typeface="Berlin Sans FB" panose="020E0602020502020306" pitchFamily="34" charset="0"/>
              </a:rPr>
              <a:t>., 1996. In-depth Interviewing: Principles, Techniques, Analysis (</a:t>
            </a:r>
            <a:r>
              <a:rPr lang="en-US" smtClean="0">
                <a:solidFill>
                  <a:schemeClr val="tx1"/>
                </a:solidFill>
                <a:latin typeface="Berlin Sans FB" panose="020E0602020502020306" pitchFamily="34" charset="0"/>
              </a:rPr>
              <a:t>2</a:t>
            </a:r>
            <a:r>
              <a:rPr lang="en-US" baseline="30000" smtClean="0">
                <a:solidFill>
                  <a:schemeClr val="tx1"/>
                </a:solidFill>
                <a:latin typeface="Berlin Sans FB" panose="020E0602020502020306" pitchFamily="34" charset="0"/>
              </a:rPr>
              <a:t>nd</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Australia: Longman</a:t>
            </a:r>
          </a:p>
          <a:p>
            <a:pPr marL="502920" indent="-457200" algn="just">
              <a:buFont typeface="+mj-lt"/>
              <a:buAutoNum type="arabicPeriod"/>
            </a:pPr>
            <a:r>
              <a:rPr lang="en-US" smtClean="0">
                <a:solidFill>
                  <a:schemeClr val="tx1"/>
                </a:solidFill>
                <a:latin typeface="Berlin Sans FB" panose="020E0602020502020306" pitchFamily="34" charset="0"/>
              </a:rPr>
              <a:t>Walter </a:t>
            </a:r>
            <a:r>
              <a:rPr lang="en-US" err="1">
                <a:solidFill>
                  <a:schemeClr val="tx1"/>
                </a:solidFill>
                <a:latin typeface="Berlin Sans FB" panose="020E0602020502020306" pitchFamily="34" charset="0"/>
              </a:rPr>
              <a:t>Fernandes</a:t>
            </a:r>
            <a:r>
              <a:rPr lang="en-US">
                <a:solidFill>
                  <a:schemeClr val="tx1"/>
                </a:solidFill>
                <a:latin typeface="Berlin Sans FB" panose="020E0602020502020306" pitchFamily="34" charset="0"/>
              </a:rPr>
              <a:t> &amp; Rajesh </a:t>
            </a:r>
            <a:r>
              <a:rPr lang="en-US" err="1">
                <a:solidFill>
                  <a:schemeClr val="tx1"/>
                </a:solidFill>
                <a:latin typeface="Berlin Sans FB" panose="020E0602020502020306" pitchFamily="34" charset="0"/>
              </a:rPr>
              <a:t>Tandon</a:t>
            </a:r>
            <a:r>
              <a:rPr lang="en-US">
                <a:solidFill>
                  <a:schemeClr val="tx1"/>
                </a:solidFill>
                <a:latin typeface="Berlin Sans FB" panose="020E0602020502020306" pitchFamily="34" charset="0"/>
              </a:rPr>
              <a:t>, 1993. </a:t>
            </a:r>
            <a:r>
              <a:rPr lang="en-US" err="1">
                <a:solidFill>
                  <a:schemeClr val="tx1"/>
                </a:solidFill>
                <a:latin typeface="Berlin Sans FB" panose="020E0602020502020306" pitchFamily="34" charset="0"/>
              </a:rPr>
              <a:t>Riset</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partisipatif</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Riset</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Pembebasan</a:t>
            </a:r>
            <a:r>
              <a:rPr lang="en-US">
                <a:solidFill>
                  <a:schemeClr val="tx1"/>
                </a:solidFill>
                <a:latin typeface="Berlin Sans FB" panose="020E0602020502020306" pitchFamily="34" charset="0"/>
              </a:rPr>
              <a:t>. Yogyakarta: PT </a:t>
            </a:r>
            <a:r>
              <a:rPr lang="en-US" err="1">
                <a:solidFill>
                  <a:schemeClr val="tx1"/>
                </a:solidFill>
                <a:latin typeface="Berlin Sans FB" panose="020E0602020502020306" pitchFamily="34" charset="0"/>
              </a:rPr>
              <a:t>Gramedia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Pustaka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Utama</a:t>
            </a:r>
            <a:endParaRPr lang="en-US">
              <a:solidFill>
                <a:schemeClr val="tx1"/>
              </a:solidFill>
              <a:latin typeface="Berlin Sans FB" panose="020E0602020502020306" pitchFamily="34" charset="0"/>
            </a:endParaRPr>
          </a:p>
          <a:p>
            <a:pPr marL="502920" indent="-457200" algn="just">
              <a:buFont typeface="+mj-lt"/>
              <a:buAutoNum type="arabicPeriod"/>
            </a:pPr>
            <a:endParaRPr lang="en-US">
              <a:solidFill>
                <a:schemeClr val="tx1"/>
              </a:solidFill>
              <a:latin typeface="Georgia" panose="02040502050405020303" pitchFamily="18" charset="0"/>
            </a:endParaRPr>
          </a:p>
        </p:txBody>
      </p:sp>
    </p:spTree>
    <p:extLst>
      <p:ext uri="{BB962C8B-B14F-4D97-AF65-F5344CB8AC3E}">
        <p14:creationId xmlns:p14="http://schemas.microsoft.com/office/powerpoint/2010/main" val="32203094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4C92FDFC-8A3D-4E43-819B-B9D3A8DFF203}"/>
              </a:ext>
            </a:extLst>
          </p:cNvPr>
          <p:cNvSpPr/>
          <p:nvPr/>
        </p:nvSpPr>
        <p:spPr>
          <a:xfrm>
            <a:off x="3777057" y="2769704"/>
            <a:ext cx="3540319" cy="3352800"/>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ID"/>
          </a:p>
        </p:txBody>
      </p:sp>
      <p:sp>
        <p:nvSpPr>
          <p:cNvPr id="5" name="Speech Bubble: Oval 4">
            <a:extLst>
              <a:ext uri="{FF2B5EF4-FFF2-40B4-BE49-F238E27FC236}">
                <a16:creationId xmlns:a16="http://schemas.microsoft.com/office/drawing/2014/main" id="{01EAF35B-2475-4B60-BD2D-BA9921919071}"/>
              </a:ext>
            </a:extLst>
          </p:cNvPr>
          <p:cNvSpPr/>
          <p:nvPr/>
        </p:nvSpPr>
        <p:spPr>
          <a:xfrm>
            <a:off x="5936974" y="569844"/>
            <a:ext cx="3875766" cy="219986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latin typeface="Georgia" panose="02040502050405020303" pitchFamily="18" charset="0"/>
              </a:rPr>
              <a:t>See u next week…</a:t>
            </a:r>
            <a:endParaRPr lang="en-ID" sz="2400">
              <a:latin typeface="Georgia" panose="02040502050405020303" pitchFamily="18" charset="0"/>
            </a:endParaRPr>
          </a:p>
        </p:txBody>
      </p:sp>
    </p:spTree>
    <p:extLst>
      <p:ext uri="{BB962C8B-B14F-4D97-AF65-F5344CB8AC3E}">
        <p14:creationId xmlns:p14="http://schemas.microsoft.com/office/powerpoint/2010/main" val="2931796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704" y="600502"/>
            <a:ext cx="10266529" cy="5618330"/>
          </a:xfrm>
        </p:spPr>
        <p:txBody>
          <a:bodyPr>
            <a:normAutofit/>
          </a:bodyPr>
          <a:lstStyle/>
          <a:p>
            <a:pPr marL="46038" indent="0" algn="just">
              <a:lnSpc>
                <a:spcPct val="100000"/>
              </a:lnSpc>
              <a:spcBef>
                <a:spcPts val="0"/>
              </a:spcBef>
              <a:spcAft>
                <a:spcPts val="600"/>
              </a:spcAft>
              <a:buNone/>
            </a:pPr>
            <a:r>
              <a:rPr lang="en-US" sz="2400" u="sng" smtClean="0">
                <a:solidFill>
                  <a:schemeClr val="tx1"/>
                </a:solidFill>
                <a:latin typeface="Berlin Sans FB" panose="020E0602020502020306" pitchFamily="34" charset="0"/>
              </a:rPr>
              <a:t>Penggunaan Pustaka dalam Penelitian</a:t>
            </a:r>
          </a:p>
          <a:p>
            <a:pPr marL="46037" indent="0" algn="just">
              <a:lnSpc>
                <a:spcPct val="100000"/>
              </a:lnSpc>
              <a:spcBef>
                <a:spcPts val="0"/>
              </a:spcBef>
              <a:buNone/>
            </a:pPr>
            <a:endParaRPr lang="en-US" smtClean="0">
              <a:solidFill>
                <a:schemeClr val="tx1"/>
              </a:solidFill>
              <a:latin typeface="Berlin Sans FB" panose="020E0602020502020306" pitchFamily="34" charset="0"/>
            </a:endParaRPr>
          </a:p>
          <a:p>
            <a:pPr marL="46037" indent="0" algn="just">
              <a:lnSpc>
                <a:spcPct val="100000"/>
              </a:lnSpc>
              <a:spcBef>
                <a:spcPts val="0"/>
              </a:spcBef>
              <a:buNone/>
            </a:pPr>
            <a:r>
              <a:rPr lang="en-US" smtClean="0">
                <a:solidFill>
                  <a:schemeClr val="tx1"/>
                </a:solidFill>
                <a:latin typeface="Berlin Sans FB" panose="020E0602020502020306" pitchFamily="34" charset="0"/>
              </a:rPr>
              <a:t>Pembahasan mencakup:</a:t>
            </a:r>
          </a:p>
          <a:p>
            <a:pPr marL="463550" indent="-419100" algn="just">
              <a:lnSpc>
                <a:spcPct val="100000"/>
              </a:lnSpc>
              <a:spcBef>
                <a:spcPts val="0"/>
              </a:spcBef>
              <a:buFont typeface="Wingdings" panose="05000000000000000000" pitchFamily="2" charset="2"/>
              <a:buChar char="§"/>
            </a:pPr>
            <a:r>
              <a:rPr lang="en-US" smtClean="0">
                <a:solidFill>
                  <a:schemeClr val="tx1"/>
                </a:solidFill>
                <a:latin typeface="Berlin Sans FB" panose="020E0602020502020306" pitchFamily="34" charset="0"/>
              </a:rPr>
              <a:t>Tujuan Pustaka</a:t>
            </a:r>
          </a:p>
          <a:p>
            <a:pPr marL="463550" indent="-419100" algn="just">
              <a:lnSpc>
                <a:spcPct val="100000"/>
              </a:lnSpc>
              <a:spcBef>
                <a:spcPts val="0"/>
              </a:spcBef>
              <a:buFont typeface="Wingdings" panose="05000000000000000000" pitchFamily="2" charset="2"/>
              <a:buChar char="§"/>
            </a:pPr>
            <a:r>
              <a:rPr lang="en-US" smtClean="0">
                <a:solidFill>
                  <a:schemeClr val="tx1"/>
                </a:solidFill>
                <a:latin typeface="Berlin Sans FB" panose="020E0602020502020306" pitchFamily="34" charset="0"/>
              </a:rPr>
              <a:t>Penggunaan Pustaka dalam Penelitian Kualitatif</a:t>
            </a:r>
          </a:p>
          <a:p>
            <a:pPr marL="463550" indent="-419100" algn="just">
              <a:lnSpc>
                <a:spcPct val="100000"/>
              </a:lnSpc>
              <a:spcBef>
                <a:spcPts val="0"/>
              </a:spcBef>
              <a:buFont typeface="Wingdings" panose="05000000000000000000" pitchFamily="2" charset="2"/>
              <a:buChar char="§"/>
            </a:pPr>
            <a:r>
              <a:rPr lang="en-US" smtClean="0">
                <a:solidFill>
                  <a:schemeClr val="tx1"/>
                </a:solidFill>
                <a:latin typeface="Berlin Sans FB" panose="020E0602020502020306" pitchFamily="34" charset="0"/>
              </a:rPr>
              <a:t>Teknik-teknik Desain dalam Penggunaan Pustaka</a:t>
            </a:r>
          </a:p>
          <a:p>
            <a:pPr marL="463550" indent="-419100" algn="just">
              <a:lnSpc>
                <a:spcPct val="100000"/>
              </a:lnSpc>
              <a:spcBef>
                <a:spcPts val="0"/>
              </a:spcBef>
              <a:buFont typeface="Wingdings" panose="05000000000000000000" pitchFamily="2" charset="2"/>
              <a:buChar char="§"/>
            </a:pPr>
            <a:r>
              <a:rPr lang="en-US" smtClean="0">
                <a:solidFill>
                  <a:schemeClr val="tx1"/>
                </a:solidFill>
                <a:latin typeface="Berlin Sans FB" panose="020E0602020502020306" pitchFamily="34" charset="0"/>
              </a:rPr>
              <a:t>Prioritas Peninjauan Pustaka</a:t>
            </a:r>
          </a:p>
          <a:p>
            <a:pPr marL="463550" indent="-419100" algn="just">
              <a:lnSpc>
                <a:spcPct val="100000"/>
              </a:lnSpc>
              <a:spcBef>
                <a:spcPts val="0"/>
              </a:spcBef>
              <a:buFont typeface="Wingdings" panose="05000000000000000000" pitchFamily="2" charset="2"/>
              <a:buChar char="§"/>
            </a:pPr>
            <a:r>
              <a:rPr lang="en-US" smtClean="0">
                <a:solidFill>
                  <a:schemeClr val="tx1"/>
                </a:solidFill>
                <a:latin typeface="Berlin Sans FB" panose="020E0602020502020306" pitchFamily="34" charset="0"/>
              </a:rPr>
              <a:t>Peta Penelitian Pustaka</a:t>
            </a:r>
          </a:p>
          <a:p>
            <a:pPr marL="463550" indent="-419100" algn="just">
              <a:lnSpc>
                <a:spcPct val="100000"/>
              </a:lnSpc>
              <a:spcBef>
                <a:spcPts val="0"/>
              </a:spcBef>
              <a:buFont typeface="Wingdings" panose="05000000000000000000" pitchFamily="2" charset="2"/>
              <a:buChar char="§"/>
            </a:pPr>
            <a:endParaRPr lang="en-US" smtClean="0">
              <a:solidFill>
                <a:schemeClr val="tx1"/>
              </a:solidFill>
              <a:latin typeface="Berlin Sans FB" panose="020E0602020502020306" pitchFamily="34" charset="0"/>
            </a:endParaRPr>
          </a:p>
        </p:txBody>
      </p:sp>
    </p:spTree>
    <p:extLst>
      <p:ext uri="{BB962C8B-B14F-4D97-AF65-F5344CB8AC3E}">
        <p14:creationId xmlns:p14="http://schemas.microsoft.com/office/powerpoint/2010/main" val="1442061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09851"/>
            <a:ext cx="9875520" cy="468573"/>
          </a:xfrm>
        </p:spPr>
        <p:txBody>
          <a:bodyPr>
            <a:normAutofit/>
          </a:bodyPr>
          <a:lstStyle/>
          <a:p>
            <a:pPr algn="ctr"/>
            <a:r>
              <a:rPr lang="en-US" sz="2400" smtClean="0">
                <a:solidFill>
                  <a:schemeClr val="tx1"/>
                </a:solidFill>
                <a:latin typeface="Berlin Sans FB" panose="020E0602020502020306" pitchFamily="34" charset="0"/>
              </a:rPr>
              <a:t>TUJUAN PUSTAKA</a:t>
            </a:r>
            <a:endParaRPr lang="en-US" sz="2400">
              <a:solidFill>
                <a:schemeClr val="tx1"/>
              </a:solidFill>
              <a:latin typeface="Berlin Sans FB" panose="020E0602020502020306" pitchFamily="34" charset="0"/>
            </a:endParaRPr>
          </a:p>
        </p:txBody>
      </p:sp>
      <p:sp>
        <p:nvSpPr>
          <p:cNvPr id="3" name="Content Placeholder 2"/>
          <p:cNvSpPr>
            <a:spLocks noGrp="1"/>
          </p:cNvSpPr>
          <p:nvPr>
            <p:ph idx="1"/>
          </p:nvPr>
        </p:nvSpPr>
        <p:spPr>
          <a:xfrm>
            <a:off x="1143000" y="1856096"/>
            <a:ext cx="9872871" cy="4239904"/>
          </a:xfrm>
        </p:spPr>
        <p:txBody>
          <a:bodyPr/>
          <a:lstStyle/>
          <a:p>
            <a:pPr marL="45720" indent="0" algn="just">
              <a:buNone/>
            </a:pPr>
            <a:r>
              <a:rPr lang="en-US" smtClean="0">
                <a:solidFill>
                  <a:schemeClr val="tx1"/>
                </a:solidFill>
                <a:latin typeface="Berlin Sans FB" panose="020E0602020502020306" pitchFamily="34" charset="0"/>
              </a:rPr>
              <a:t>Kajian pustaka </a:t>
            </a:r>
            <a:r>
              <a:rPr lang="en-US" smtClean="0">
                <a:solidFill>
                  <a:schemeClr val="tx1"/>
                </a:solidFill>
                <a:latin typeface="Berlin Sans FB" panose="020E0602020502020306" pitchFamily="34" charset="0"/>
              </a:rPr>
              <a:t>dalam suatu studi penelitian mempunyai beberapa tujuan:</a:t>
            </a:r>
          </a:p>
          <a:p>
            <a:pPr marL="463550" indent="-419100" algn="just">
              <a:buFont typeface="+mj-lt"/>
              <a:buAutoNum type="alphaLcParenR"/>
            </a:pPr>
            <a:r>
              <a:rPr lang="en-US" smtClean="0">
                <a:solidFill>
                  <a:schemeClr val="tx1"/>
                </a:solidFill>
                <a:latin typeface="Berlin Sans FB" panose="020E0602020502020306" pitchFamily="34" charset="0"/>
              </a:rPr>
              <a:t>Memberitahu pembaca hasil-hasil penelitian lain yang berhubungan dengan penelitian yang sedang dilaporkan (dikaji).</a:t>
            </a:r>
          </a:p>
          <a:p>
            <a:pPr marL="463550" indent="-419100" algn="just">
              <a:buFont typeface="+mj-lt"/>
              <a:buAutoNum type="alphaLcParenR"/>
            </a:pPr>
            <a:r>
              <a:rPr lang="en-US" smtClean="0">
                <a:solidFill>
                  <a:schemeClr val="tx1"/>
                </a:solidFill>
                <a:latin typeface="Berlin Sans FB" panose="020E0602020502020306" pitchFamily="34" charset="0"/>
              </a:rPr>
              <a:t>Menghubungkan suatu penelitian dengan dialog yang lebih luas dan berkesinambungan tentang suatu topik dalam pustaka, mengisi kekurangan dan memperluas penelitian-penelitian sebelumnya.</a:t>
            </a:r>
          </a:p>
          <a:p>
            <a:pPr marL="463550" indent="-419100" algn="just">
              <a:buFont typeface="+mj-lt"/>
              <a:buAutoNum type="alphaLcParenR"/>
            </a:pPr>
            <a:r>
              <a:rPr lang="en-US" smtClean="0">
                <a:solidFill>
                  <a:schemeClr val="tx1"/>
                </a:solidFill>
                <a:latin typeface="Berlin Sans FB" panose="020E0602020502020306" pitchFamily="34" charset="0"/>
              </a:rPr>
              <a:t>Memberikan kerangka untuk menentukan signifikansi penelitian; dan juga sebagai acuan untuk membandingkan hasil </a:t>
            </a:r>
            <a:r>
              <a:rPr lang="en-US">
                <a:solidFill>
                  <a:schemeClr val="tx1"/>
                </a:solidFill>
                <a:latin typeface="Berlin Sans FB" panose="020E0602020502020306" pitchFamily="34" charset="0"/>
              </a:rPr>
              <a:t>suatu </a:t>
            </a:r>
            <a:r>
              <a:rPr lang="en-US" smtClean="0">
                <a:solidFill>
                  <a:schemeClr val="tx1"/>
                </a:solidFill>
                <a:latin typeface="Berlin Sans FB" panose="020E0602020502020306" pitchFamily="34" charset="0"/>
              </a:rPr>
              <a:t>penelitian dengan temuan-temuan lain.</a:t>
            </a:r>
          </a:p>
        </p:txBody>
      </p:sp>
    </p:spTree>
    <p:extLst>
      <p:ext uri="{BB962C8B-B14F-4D97-AF65-F5344CB8AC3E}">
        <p14:creationId xmlns:p14="http://schemas.microsoft.com/office/powerpoint/2010/main" val="979709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1004" y="1296536"/>
            <a:ext cx="9921922" cy="4799463"/>
          </a:xfrm>
        </p:spPr>
        <p:txBody>
          <a:bodyPr>
            <a:normAutofit/>
          </a:bodyPr>
          <a:lstStyle/>
          <a:p>
            <a:pPr marL="463550" indent="-409575" algn="just">
              <a:buFont typeface="Wingdings" panose="05000000000000000000" pitchFamily="2" charset="2"/>
              <a:buChar char="§"/>
            </a:pPr>
            <a:r>
              <a:rPr lang="en-US" sz="2400" smtClean="0">
                <a:solidFill>
                  <a:schemeClr val="tx1"/>
                </a:solidFill>
                <a:latin typeface="Berlin Sans FB" panose="020E0602020502020306" pitchFamily="34" charset="0"/>
              </a:rPr>
              <a:t>Semua atau sebagian dari alasan di atas dapat menjadi landasan penulisan literature ilmiah menjadi suatu penelitian.</a:t>
            </a:r>
          </a:p>
          <a:p>
            <a:pPr marL="463550" indent="-409575" algn="just">
              <a:buFont typeface="Wingdings" panose="05000000000000000000" pitchFamily="2" charset="2"/>
              <a:buChar char="§"/>
            </a:pPr>
            <a:r>
              <a:rPr lang="en-US" sz="2400" smtClean="0">
                <a:solidFill>
                  <a:schemeClr val="tx1"/>
                </a:solidFill>
                <a:latin typeface="Berlin Sans FB" panose="020E0602020502020306" pitchFamily="34" charset="0"/>
              </a:rPr>
              <a:t>Selain pertanyaan mengapa </a:t>
            </a:r>
            <a:r>
              <a:rPr lang="en-US" sz="2400" smtClean="0">
                <a:solidFill>
                  <a:schemeClr val="tx1"/>
                </a:solidFill>
                <a:latin typeface="Berlin Sans FB" panose="020E0602020502020306" pitchFamily="34" charset="0"/>
              </a:rPr>
              <a:t>kajian pustaka </a:t>
            </a:r>
            <a:r>
              <a:rPr lang="en-US" sz="2400" smtClean="0">
                <a:solidFill>
                  <a:schemeClr val="tx1"/>
                </a:solidFill>
                <a:latin typeface="Berlin Sans FB" panose="020E0602020502020306" pitchFamily="34" charset="0"/>
              </a:rPr>
              <a:t>digunakan adalah masalah paradigm tambahan mengenai bagaimana penggunaan pustaka tersebut.</a:t>
            </a:r>
          </a:p>
          <a:p>
            <a:pPr marL="53975" indent="0" algn="just">
              <a:buNone/>
            </a:pPr>
            <a:endParaRPr lang="en-US" sz="2400" smtClean="0">
              <a:solidFill>
                <a:schemeClr val="tx1"/>
              </a:solidFill>
              <a:latin typeface="Berlin Sans FB" panose="020E0602020502020306" pitchFamily="34" charset="0"/>
            </a:endParaRPr>
          </a:p>
          <a:p>
            <a:pPr marL="463550" indent="-409575" algn="just">
              <a:buFont typeface="Wingdings" panose="05000000000000000000" pitchFamily="2" charset="2"/>
              <a:buChar char="§"/>
            </a:pPr>
            <a:endParaRPr lang="en-US" smtClean="0">
              <a:solidFill>
                <a:schemeClr val="tx1"/>
              </a:solidFill>
              <a:latin typeface="Berlin Sans FB" panose="020E0602020502020306" pitchFamily="34" charset="0"/>
            </a:endParaRPr>
          </a:p>
        </p:txBody>
      </p:sp>
    </p:spTree>
    <p:extLst>
      <p:ext uri="{BB962C8B-B14F-4D97-AF65-F5344CB8AC3E}">
        <p14:creationId xmlns:p14="http://schemas.microsoft.com/office/powerpoint/2010/main" val="1529065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68991"/>
            <a:ext cx="10007221" cy="5127009"/>
          </a:xfrm>
        </p:spPr>
        <p:txBody>
          <a:bodyPr>
            <a:normAutofit lnSpcReduction="10000"/>
          </a:bodyPr>
          <a:lstStyle/>
          <a:p>
            <a:pPr marL="53975" indent="0" algn="ctr">
              <a:buNone/>
            </a:pPr>
            <a:r>
              <a:rPr lang="en-US" smtClean="0">
                <a:solidFill>
                  <a:schemeClr val="tx1"/>
                </a:solidFill>
                <a:latin typeface="Berlin Sans FB" panose="020E0602020502020306" pitchFamily="34" charset="0"/>
              </a:rPr>
              <a:t>KAJIAN PUSTAKA </a:t>
            </a:r>
            <a:r>
              <a:rPr lang="en-US" smtClean="0">
                <a:solidFill>
                  <a:schemeClr val="tx1"/>
                </a:solidFill>
                <a:latin typeface="Berlin Sans FB" panose="020E0602020502020306" pitchFamily="34" charset="0"/>
              </a:rPr>
              <a:t>DALAM PENELITIAN KUALITATIF</a:t>
            </a:r>
          </a:p>
          <a:p>
            <a:pPr marL="463550" indent="-409575" algn="just">
              <a:buFont typeface="Wingdings" panose="05000000000000000000" pitchFamily="2" charset="2"/>
              <a:buChar char="§"/>
            </a:pPr>
            <a:r>
              <a:rPr lang="en-US" smtClean="0">
                <a:solidFill>
                  <a:schemeClr val="tx1"/>
                </a:solidFill>
                <a:latin typeface="Berlin Sans FB" panose="020E0602020502020306" pitchFamily="34" charset="0"/>
              </a:rPr>
              <a:t>Dalam peneliti kualitatif, </a:t>
            </a:r>
            <a:r>
              <a:rPr lang="en-US" smtClean="0">
                <a:solidFill>
                  <a:schemeClr val="tx1"/>
                </a:solidFill>
                <a:latin typeface="Berlin Sans FB" panose="020E0602020502020306" pitchFamily="34" charset="0"/>
              </a:rPr>
              <a:t>kajian pustaka </a:t>
            </a:r>
            <a:r>
              <a:rPr lang="en-US" smtClean="0">
                <a:solidFill>
                  <a:schemeClr val="tx1"/>
                </a:solidFill>
                <a:latin typeface="Berlin Sans FB" panose="020E0602020502020306" pitchFamily="34" charset="0"/>
              </a:rPr>
              <a:t>harus digunakan sesuai dengan asumsi metodologis, yakni harus digunakan secara induktif sehingga tidak mengarahkan pertanyaan yang diajukan oleh peneliti.</a:t>
            </a:r>
          </a:p>
          <a:p>
            <a:pPr marL="463550" indent="-409575" algn="just">
              <a:buFont typeface="Wingdings" panose="05000000000000000000" pitchFamily="2" charset="2"/>
              <a:buChar char="§"/>
            </a:pPr>
            <a:r>
              <a:rPr lang="en-US" smtClean="0">
                <a:solidFill>
                  <a:schemeClr val="tx1"/>
                </a:solidFill>
                <a:latin typeface="Berlin Sans FB" panose="020E0602020502020306" pitchFamily="34" charset="0"/>
              </a:rPr>
              <a:t>Salah satu alasan penting untuk melakukan penelitian kualitatif adalah bahwa penelitian tersebut bersifat penyelidikan, topik atau populasi yang diteliti belum banyak ditulis, dan peneliti harus mendengarkan infomasi dari informan dan membuat gambaran berdasarkan keterangan mereka.</a:t>
            </a:r>
          </a:p>
          <a:p>
            <a:pPr marL="463550" indent="-409575" algn="just">
              <a:buFont typeface="Wingdings" panose="05000000000000000000" pitchFamily="2" charset="2"/>
              <a:buChar char="§"/>
            </a:pPr>
            <a:r>
              <a:rPr lang="en-US" smtClean="0">
                <a:solidFill>
                  <a:schemeClr val="tx1"/>
                </a:solidFill>
                <a:latin typeface="Berlin Sans FB" panose="020E0602020502020306" pitchFamily="34" charset="0"/>
              </a:rPr>
              <a:t>Dalam penggunaan teori, jumlah pustaka yang tersedia beragam sesuai dengan jenis desain kualitatif.</a:t>
            </a:r>
          </a:p>
          <a:p>
            <a:pPr marL="463550" indent="-409575" algn="just">
              <a:buFont typeface="Wingdings" panose="05000000000000000000" pitchFamily="2" charset="2"/>
              <a:buChar char="§"/>
            </a:pPr>
            <a:r>
              <a:rPr lang="en-US" smtClean="0">
                <a:solidFill>
                  <a:schemeClr val="tx1"/>
                </a:solidFill>
                <a:latin typeface="Berlin Sans FB" panose="020E0602020502020306" pitchFamily="34" charset="0"/>
              </a:rPr>
              <a:t>Dalam penelitian kualitatif yang berorientasi teoritis seperti etnografis atau etnografis kritis, pustaka mengenai konsep budaya atau teori kritis dan pustaka dibahas di awal rencana penelitian mereka.</a:t>
            </a:r>
          </a:p>
          <a:p>
            <a:pPr marL="463550" indent="-409575" algn="just">
              <a:buFont typeface="Wingdings" panose="05000000000000000000" pitchFamily="2" charset="2"/>
              <a:buChar char="§"/>
            </a:pPr>
            <a:r>
              <a:rPr lang="en-US" smtClean="0">
                <a:solidFill>
                  <a:schemeClr val="tx1"/>
                </a:solidFill>
                <a:latin typeface="Berlin Sans FB" panose="020E0602020502020306" pitchFamily="34" charset="0"/>
              </a:rPr>
              <a:t>Dalam grounded theory, studi kasus, dan penelitian fenomenologis, pustaka tidak banyak digunakan untuk menentukan langkah peneltian.</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10472486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14400"/>
            <a:ext cx="10198290" cy="5181600"/>
          </a:xfrm>
        </p:spPr>
        <p:txBody>
          <a:bodyPr>
            <a:normAutofit/>
          </a:bodyPr>
          <a:lstStyle/>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Dua pemikiran dasar ini –proses penelitian induktif dan variasi dalam penggunaan pustaka menurut jenis desain penelitian- memunculkan pertanyaan dimana seorang peneliti harus berencana menggunakan pustaka dalam penelitian kualitatif.</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Ada 3 penempatan </a:t>
            </a:r>
            <a:r>
              <a:rPr lang="en-US" smtClean="0">
                <a:solidFill>
                  <a:schemeClr val="tx1"/>
                </a:solidFill>
                <a:latin typeface="Berlin Sans FB" panose="020E0602020502020306" pitchFamily="34" charset="0"/>
              </a:rPr>
              <a:t>studi pustaka </a:t>
            </a:r>
            <a:r>
              <a:rPr lang="en-US" smtClean="0">
                <a:solidFill>
                  <a:schemeClr val="tx1"/>
                </a:solidFill>
                <a:latin typeface="Berlin Sans FB" panose="020E0602020502020306" pitchFamily="34" charset="0"/>
              </a:rPr>
              <a:t>dalam desain penelitian kualitatif:</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Pertama, peneliti dapat membahas pustaka yang berhubungan dibagian pengantar penelitian. Dalam knteks ini, </a:t>
            </a:r>
            <a:r>
              <a:rPr lang="en-US" smtClean="0">
                <a:solidFill>
                  <a:schemeClr val="tx1"/>
                </a:solidFill>
                <a:latin typeface="Berlin Sans FB" panose="020E0602020502020306" pitchFamily="34" charset="0"/>
              </a:rPr>
              <a:t>studi pustaka </a:t>
            </a:r>
            <a:r>
              <a:rPr lang="en-US" smtClean="0">
                <a:solidFill>
                  <a:schemeClr val="tx1"/>
                </a:solidFill>
                <a:latin typeface="Berlin Sans FB" panose="020E0602020502020306" pitchFamily="34" charset="0"/>
              </a:rPr>
              <a:t>memberikan sebuah latar penting kepada masalah –siapa yang sudah menulis, siapa yang sudah meneliti, dan siapa yang sudah menyatakan pentingnya penelitian tersebut.</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Kedua, meninjau </a:t>
            </a:r>
            <a:r>
              <a:rPr lang="en-US" smtClean="0">
                <a:solidFill>
                  <a:schemeClr val="tx1"/>
                </a:solidFill>
                <a:latin typeface="Berlin Sans FB" panose="020E0602020502020306" pitchFamily="34" charset="0"/>
              </a:rPr>
              <a:t>kajian pustaka </a:t>
            </a:r>
            <a:r>
              <a:rPr lang="en-US" smtClean="0">
                <a:solidFill>
                  <a:schemeClr val="tx1"/>
                </a:solidFill>
                <a:latin typeface="Berlin Sans FB" panose="020E0602020502020306" pitchFamily="34" charset="0"/>
              </a:rPr>
              <a:t>dalam bagian yang terpisah, suatu model yang mirip dengan bentuk tradisional penelitian kuantitatif. Pendekatan ini lebih sering digunakan penulis atau peneliti yang berorientasi positivis.penelitian kualitatif yang berorientasi teori, seperti etnografi dan teori kritis, dapat menempatkan pembahasan teori dan pustaka dalam suatu bagian terpisah, teurtama di awal penelitian.</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562106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6412"/>
            <a:ext cx="9872871" cy="4949588"/>
          </a:xfrm>
        </p:spPr>
        <p:txBody>
          <a:bodyPr/>
          <a:lstStyle/>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Ketiga, peneliti dapat menggabungkan </a:t>
            </a:r>
            <a:r>
              <a:rPr lang="en-US" smtClean="0">
                <a:solidFill>
                  <a:schemeClr val="tx1"/>
                </a:solidFill>
                <a:latin typeface="Berlin Sans FB" panose="020E0602020502020306" pitchFamily="34" charset="0"/>
              </a:rPr>
              <a:t>studi pustaka </a:t>
            </a:r>
            <a:r>
              <a:rPr lang="en-US" smtClean="0">
                <a:solidFill>
                  <a:schemeClr val="tx1"/>
                </a:solidFill>
                <a:latin typeface="Berlin Sans FB" panose="020E0602020502020306" pitchFamily="34" charset="0"/>
              </a:rPr>
              <a:t>yang terkait dalam bagian akhir penelitian, dimana kajian pustaka digunakan untuk membandingkan dan membedakan hasil-hasil penelitian (atau tema atau kategori) yang muncul dari penelitian tersebut. </a:t>
            </a:r>
          </a:p>
          <a:p>
            <a:pPr marL="463550" indent="-417513" algn="just">
              <a:buFont typeface="Wingdings" panose="05000000000000000000" pitchFamily="2" charset="2"/>
              <a:buChar char="§"/>
            </a:pP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830294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736979"/>
            <a:ext cx="9872871" cy="5359021"/>
          </a:xfrm>
        </p:spPr>
        <p:txBody>
          <a:bodyPr/>
          <a:lstStyle/>
          <a:p>
            <a:pPr marL="46038" indent="0" algn="ctr">
              <a:lnSpc>
                <a:spcPct val="100000"/>
              </a:lnSpc>
              <a:spcBef>
                <a:spcPts val="0"/>
              </a:spcBef>
              <a:buNone/>
            </a:pPr>
            <a:r>
              <a:rPr lang="en-US" sz="1800" smtClean="0">
                <a:solidFill>
                  <a:schemeClr val="tx1"/>
                </a:solidFill>
                <a:latin typeface="Berlin Sans FB" panose="020E0602020502020306" pitchFamily="34" charset="0"/>
              </a:rPr>
              <a:t>Tabel: Kriteria dan Jenis Metode Penggunaan Pustaka </a:t>
            </a:r>
          </a:p>
          <a:p>
            <a:pPr marL="46038" indent="0" algn="ctr">
              <a:lnSpc>
                <a:spcPct val="100000"/>
              </a:lnSpc>
              <a:spcBef>
                <a:spcPts val="0"/>
              </a:spcBef>
              <a:buNone/>
            </a:pPr>
            <a:r>
              <a:rPr lang="en-US" sz="1800" smtClean="0">
                <a:solidFill>
                  <a:schemeClr val="tx1"/>
                </a:solidFill>
                <a:latin typeface="Berlin Sans FB" panose="020E0602020502020306" pitchFamily="34" charset="0"/>
              </a:rPr>
              <a:t>dalam Penelitian Kualitatif</a:t>
            </a:r>
          </a:p>
          <a:p>
            <a:pPr marL="46038" indent="0" algn="ctr">
              <a:lnSpc>
                <a:spcPct val="100000"/>
              </a:lnSpc>
              <a:spcBef>
                <a:spcPts val="0"/>
              </a:spcBef>
              <a:buNone/>
            </a:pPr>
            <a:endParaRPr lang="en-US">
              <a:solidFill>
                <a:schemeClr val="tx1"/>
              </a:solidFill>
              <a:latin typeface="Berlin Sans FB" panose="020E0602020502020306" pitchFamily="34" charset="0"/>
            </a:endParaRPr>
          </a:p>
          <a:p>
            <a:pPr marL="46038" indent="0" algn="ctr">
              <a:lnSpc>
                <a:spcPct val="100000"/>
              </a:lnSpc>
              <a:spcBef>
                <a:spcPts val="0"/>
              </a:spcBef>
              <a:buNone/>
            </a:pPr>
            <a:r>
              <a:rPr lang="en-US" smtClean="0">
                <a:solidFill>
                  <a:schemeClr val="tx1"/>
                </a:solidFill>
                <a:latin typeface="Berlin Sans FB" panose="020E0602020502020306" pitchFamily="34" charset="0"/>
              </a:rPr>
              <a:t>  </a:t>
            </a:r>
            <a:endParaRPr lang="en-US">
              <a:solidFill>
                <a:schemeClr val="tx1"/>
              </a:solidFill>
              <a:latin typeface="Berlin Sans FB" panose="020E0602020502020306"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795128011"/>
              </p:ext>
            </p:extLst>
          </p:nvPr>
        </p:nvGraphicFramePr>
        <p:xfrm>
          <a:off x="1143001" y="1455457"/>
          <a:ext cx="9872870" cy="5034280"/>
        </p:xfrm>
        <a:graphic>
          <a:graphicData uri="http://schemas.openxmlformats.org/drawingml/2006/table">
            <a:tbl>
              <a:tblPr firstRow="1" bandRow="1">
                <a:tableStyleId>{5C22544A-7EE6-4342-B048-85BDC9FD1C3A}</a:tableStyleId>
              </a:tblPr>
              <a:tblGrid>
                <a:gridCol w="3290956">
                  <a:extLst>
                    <a:ext uri="{9D8B030D-6E8A-4147-A177-3AD203B41FA5}">
                      <a16:colId xmlns:a16="http://schemas.microsoft.com/office/drawing/2014/main" val="1105064826"/>
                    </a:ext>
                  </a:extLst>
                </a:gridCol>
                <a:gridCol w="3637102">
                  <a:extLst>
                    <a:ext uri="{9D8B030D-6E8A-4147-A177-3AD203B41FA5}">
                      <a16:colId xmlns:a16="http://schemas.microsoft.com/office/drawing/2014/main" val="323853889"/>
                    </a:ext>
                  </a:extLst>
                </a:gridCol>
                <a:gridCol w="2944812">
                  <a:extLst>
                    <a:ext uri="{9D8B030D-6E8A-4147-A177-3AD203B41FA5}">
                      <a16:colId xmlns:a16="http://schemas.microsoft.com/office/drawing/2014/main" val="1840386249"/>
                    </a:ext>
                  </a:extLst>
                </a:gridCol>
              </a:tblGrid>
              <a:tr h="370840">
                <a:tc>
                  <a:txBody>
                    <a:bodyPr/>
                    <a:lstStyle/>
                    <a:p>
                      <a:pPr algn="ctr"/>
                      <a:r>
                        <a:rPr lang="en-US" sz="1600" b="0" smtClean="0">
                          <a:latin typeface="Berlin Sans FB" panose="020E0602020502020306" pitchFamily="34" charset="0"/>
                        </a:rPr>
                        <a:t>Penggunaan</a:t>
                      </a:r>
                      <a:r>
                        <a:rPr lang="en-US" sz="1600" b="0" baseline="0" smtClean="0">
                          <a:latin typeface="Berlin Sans FB" panose="020E0602020502020306" pitchFamily="34" charset="0"/>
                        </a:rPr>
                        <a:t> Kepustakaan</a:t>
                      </a:r>
                      <a:endParaRPr lang="en-US" sz="1600" b="0">
                        <a:latin typeface="Berlin Sans FB" panose="020E0602020502020306" pitchFamily="34" charset="0"/>
                      </a:endParaRPr>
                    </a:p>
                  </a:txBody>
                  <a:tcPr/>
                </a:tc>
                <a:tc>
                  <a:txBody>
                    <a:bodyPr/>
                    <a:lstStyle/>
                    <a:p>
                      <a:pPr algn="ctr"/>
                      <a:r>
                        <a:rPr lang="en-US" sz="1600" b="0" smtClean="0">
                          <a:latin typeface="Berlin Sans FB" panose="020E0602020502020306" pitchFamily="34" charset="0"/>
                        </a:rPr>
                        <a:t>Kriteria</a:t>
                      </a:r>
                      <a:endParaRPr lang="en-US" sz="1600" b="0">
                        <a:latin typeface="Berlin Sans FB" panose="020E0602020502020306" pitchFamily="34" charset="0"/>
                      </a:endParaRPr>
                    </a:p>
                  </a:txBody>
                  <a:tcPr/>
                </a:tc>
                <a:tc>
                  <a:txBody>
                    <a:bodyPr/>
                    <a:lstStyle/>
                    <a:p>
                      <a:pPr algn="ctr"/>
                      <a:r>
                        <a:rPr lang="en-US" sz="1600" b="0" smtClean="0">
                          <a:latin typeface="Berlin Sans FB" panose="020E0602020502020306" pitchFamily="34" charset="0"/>
                        </a:rPr>
                        <a:t>Contoh Jenis metode yang sesuai</a:t>
                      </a:r>
                      <a:endParaRPr lang="en-US" sz="1600" b="0">
                        <a:latin typeface="Berlin Sans FB" panose="020E0602020502020306" pitchFamily="34" charset="0"/>
                      </a:endParaRPr>
                    </a:p>
                  </a:txBody>
                  <a:tcPr/>
                </a:tc>
                <a:extLst>
                  <a:ext uri="{0D108BD9-81ED-4DB2-BD59-A6C34878D82A}">
                    <a16:rowId xmlns:a16="http://schemas.microsoft.com/office/drawing/2014/main" val="4233546502"/>
                  </a:ext>
                </a:extLst>
              </a:tr>
              <a:tr h="370840">
                <a:tc>
                  <a:txBody>
                    <a:bodyPr/>
                    <a:lstStyle/>
                    <a:p>
                      <a:pPr algn="just"/>
                      <a:r>
                        <a:rPr lang="en-US" sz="1600" b="0" smtClean="0">
                          <a:latin typeface="Berlin Sans FB" panose="020E0602020502020306" pitchFamily="34" charset="0"/>
                        </a:rPr>
                        <a:t>Kepustakaan digunakan untuk merumuskan kerangka masalah</a:t>
                      </a:r>
                      <a:r>
                        <a:rPr lang="en-US" sz="1600" b="0" baseline="0" smtClean="0">
                          <a:latin typeface="Berlin Sans FB" panose="020E0602020502020306" pitchFamily="34" charset="0"/>
                        </a:rPr>
                        <a:t> dalam pendahuluan dalam pengkajian</a:t>
                      </a:r>
                      <a:endParaRPr lang="en-US" sz="1600" b="0">
                        <a:latin typeface="Berlin Sans FB" panose="020E0602020502020306" pitchFamily="34" charset="0"/>
                      </a:endParaRPr>
                    </a:p>
                  </a:txBody>
                  <a:tcPr/>
                </a:tc>
                <a:tc>
                  <a:txBody>
                    <a:bodyPr/>
                    <a:lstStyle/>
                    <a:p>
                      <a:pPr algn="just"/>
                      <a:r>
                        <a:rPr lang="en-US" sz="1600" b="0" smtClean="0">
                          <a:latin typeface="Berlin Sans FB" panose="020E0602020502020306" pitchFamily="34" charset="0"/>
                        </a:rPr>
                        <a:t>Sejumlah kepustakaan harus tersedia</a:t>
                      </a:r>
                      <a:endParaRPr lang="en-US" sz="1600" b="0">
                        <a:latin typeface="Berlin Sans FB" panose="020E0602020502020306" pitchFamily="34" charset="0"/>
                      </a:endParaRPr>
                    </a:p>
                  </a:txBody>
                  <a:tcPr/>
                </a:tc>
                <a:tc>
                  <a:txBody>
                    <a:bodyPr/>
                    <a:lstStyle/>
                    <a:p>
                      <a:pPr algn="just"/>
                      <a:r>
                        <a:rPr lang="en-US" sz="1600" b="0" smtClean="0">
                          <a:latin typeface="Berlin Sans FB" panose="020E0602020502020306" pitchFamily="34" charset="0"/>
                        </a:rPr>
                        <a:t>Biasanya digunakan dalam penelitian kualitatif,</a:t>
                      </a:r>
                      <a:r>
                        <a:rPr lang="en-US" sz="1600" b="0" baseline="0" smtClean="0">
                          <a:latin typeface="Berlin Sans FB" panose="020E0602020502020306" pitchFamily="34" charset="0"/>
                        </a:rPr>
                        <a:t> apapun jenisnya.</a:t>
                      </a:r>
                      <a:endParaRPr lang="en-US" sz="1600" b="0">
                        <a:latin typeface="Berlin Sans FB" panose="020E0602020502020306" pitchFamily="34" charset="0"/>
                      </a:endParaRPr>
                    </a:p>
                  </a:txBody>
                  <a:tcPr/>
                </a:tc>
                <a:extLst>
                  <a:ext uri="{0D108BD9-81ED-4DB2-BD59-A6C34878D82A}">
                    <a16:rowId xmlns:a16="http://schemas.microsoft.com/office/drawing/2014/main" val="177418427"/>
                  </a:ext>
                </a:extLst>
              </a:tr>
              <a:tr h="370840">
                <a:tc>
                  <a:txBody>
                    <a:bodyPr/>
                    <a:lstStyle/>
                    <a:p>
                      <a:endParaRPr lang="en-US" sz="1600" b="0">
                        <a:latin typeface="Berlin Sans FB" panose="020E0602020502020306" pitchFamily="34" charset="0"/>
                      </a:endParaRPr>
                    </a:p>
                  </a:txBody>
                  <a:tcPr/>
                </a:tc>
                <a:tc>
                  <a:txBody>
                    <a:bodyPr/>
                    <a:lstStyle/>
                    <a:p>
                      <a:pPr algn="just"/>
                      <a:r>
                        <a:rPr lang="en-US" sz="1600" b="0" smtClean="0">
                          <a:latin typeface="Berlin Sans FB" panose="020E0602020502020306" pitchFamily="34" charset="0"/>
                        </a:rPr>
                        <a:t>Pendekatan ini lebih sering diterima oleh audiens yang terbiasa dengan pendekatan tradisional</a:t>
                      </a:r>
                      <a:r>
                        <a:rPr lang="en-US" sz="1600" b="0" baseline="0" smtClean="0">
                          <a:latin typeface="Berlin Sans FB" panose="020E0602020502020306" pitchFamily="34" charset="0"/>
                        </a:rPr>
                        <a:t> positivis ke review-review kepustakaan</a:t>
                      </a:r>
                      <a:endParaRPr lang="en-US" sz="1600" b="0">
                        <a:latin typeface="Berlin Sans FB" panose="020E0602020502020306" pitchFamily="34" charset="0"/>
                      </a:endParaRPr>
                    </a:p>
                  </a:txBody>
                  <a:tcPr/>
                </a:tc>
                <a:tc>
                  <a:txBody>
                    <a:bodyPr/>
                    <a:lstStyle/>
                    <a:p>
                      <a:pPr algn="just"/>
                      <a:r>
                        <a:rPr lang="en-US" sz="1600" b="0" smtClean="0">
                          <a:latin typeface="Berlin Sans FB" panose="020E0602020502020306" pitchFamily="34" charset="0"/>
                        </a:rPr>
                        <a:t>Pendekatan ini digunakan dalam penelitian yang memiliki latar belakang teori dan kepustakaan yang</a:t>
                      </a:r>
                      <a:r>
                        <a:rPr lang="en-US" sz="1600" b="0" baseline="0" smtClean="0">
                          <a:latin typeface="Berlin Sans FB" panose="020E0602020502020306" pitchFamily="34" charset="0"/>
                        </a:rPr>
                        <a:t> kuat di awal penelitian, seperti penelitian etnografi dan teori kritis</a:t>
                      </a:r>
                      <a:endParaRPr lang="en-US" sz="1600" b="0">
                        <a:latin typeface="Berlin Sans FB" panose="020E0602020502020306" pitchFamily="34" charset="0"/>
                      </a:endParaRPr>
                    </a:p>
                  </a:txBody>
                  <a:tcPr/>
                </a:tc>
                <a:extLst>
                  <a:ext uri="{0D108BD9-81ED-4DB2-BD59-A6C34878D82A}">
                    <a16:rowId xmlns:a16="http://schemas.microsoft.com/office/drawing/2014/main" val="537295464"/>
                  </a:ext>
                </a:extLst>
              </a:tr>
              <a:tr h="370840">
                <a:tc>
                  <a:txBody>
                    <a:bodyPr/>
                    <a:lstStyle/>
                    <a:p>
                      <a:pPr algn="just"/>
                      <a:r>
                        <a:rPr lang="en-US" sz="1600" b="0" smtClean="0">
                          <a:latin typeface="Berlin Sans FB" panose="020E0602020502020306" pitchFamily="34" charset="0"/>
                        </a:rPr>
                        <a:t>Kepustakaan disajikan dalam</a:t>
                      </a:r>
                      <a:r>
                        <a:rPr lang="en-US" sz="1600" b="0" baseline="0" smtClean="0">
                          <a:latin typeface="Berlin Sans FB" panose="020E0602020502020306" pitchFamily="34" charset="0"/>
                        </a:rPr>
                        <a:t> sebuah bagian terpisah dari penelitian, menjadi landasan yang membedakan temuan-temuan kualitatif</a:t>
                      </a:r>
                      <a:endParaRPr lang="en-US" sz="1600" b="0">
                        <a:latin typeface="Berlin Sans FB" panose="020E0602020502020306" pitchFamily="34" charset="0"/>
                      </a:endParaRPr>
                    </a:p>
                  </a:txBody>
                  <a:tcPr/>
                </a:tc>
                <a:tc>
                  <a:txBody>
                    <a:bodyPr/>
                    <a:lstStyle/>
                    <a:p>
                      <a:pPr algn="just"/>
                      <a:r>
                        <a:rPr lang="en-US" sz="1600" b="0" smtClean="0">
                          <a:latin typeface="Berlin Sans FB" panose="020E0602020502020306" pitchFamily="34" charset="0"/>
                        </a:rPr>
                        <a:t>Pendekatan ini paling sesuai untuk proses ‘induktif’;</a:t>
                      </a:r>
                      <a:r>
                        <a:rPr lang="en-US" sz="1600" b="0" baseline="0" smtClean="0">
                          <a:latin typeface="Berlin Sans FB" panose="020E0602020502020306" pitchFamily="34" charset="0"/>
                        </a:rPr>
                        <a:t> kepustakaan tidak memandu dan mengarahkan kajian tetapi lebih sebagai bantuan setelah pola-pola atau kategori-kategori yang telah ditentukan</a:t>
                      </a:r>
                      <a:endParaRPr lang="en-US" sz="1600" b="0">
                        <a:latin typeface="Berlin Sans FB" panose="020E0602020502020306" pitchFamily="34" charset="0"/>
                      </a:endParaRPr>
                    </a:p>
                  </a:txBody>
                  <a:tcPr/>
                </a:tc>
                <a:tc>
                  <a:txBody>
                    <a:bodyPr/>
                    <a:lstStyle/>
                    <a:p>
                      <a:pPr algn="just"/>
                      <a:r>
                        <a:rPr lang="en-US" sz="1600" b="0" smtClean="0">
                          <a:latin typeface="Berlin Sans FB" panose="020E0602020502020306" pitchFamily="34" charset="0"/>
                        </a:rPr>
                        <a:t>Pendekatan ini digunakan dalams emua jenis penelitian kualitatif, tetapi lebih populer dalam grounded theory, dimana peneliti membandingkan dan mebedakan teorinya dengan teori lain dalam</a:t>
                      </a:r>
                      <a:r>
                        <a:rPr lang="en-US" sz="1600" b="0" baseline="0" smtClean="0">
                          <a:latin typeface="Berlin Sans FB" panose="020E0602020502020306" pitchFamily="34" charset="0"/>
                        </a:rPr>
                        <a:t> pustaka</a:t>
                      </a:r>
                      <a:endParaRPr lang="en-US" sz="1600" b="0">
                        <a:latin typeface="Berlin Sans FB" panose="020E0602020502020306" pitchFamily="34" charset="0"/>
                      </a:endParaRPr>
                    </a:p>
                  </a:txBody>
                  <a:tcPr/>
                </a:tc>
                <a:extLst>
                  <a:ext uri="{0D108BD9-81ED-4DB2-BD59-A6C34878D82A}">
                    <a16:rowId xmlns:a16="http://schemas.microsoft.com/office/drawing/2014/main" val="2199319579"/>
                  </a:ext>
                </a:extLst>
              </a:tr>
            </a:tbl>
          </a:graphicData>
        </a:graphic>
      </p:graphicFrame>
    </p:spTree>
    <p:extLst>
      <p:ext uri="{BB962C8B-B14F-4D97-AF65-F5344CB8AC3E}">
        <p14:creationId xmlns:p14="http://schemas.microsoft.com/office/powerpoint/2010/main" val="30953250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6412" y="1023582"/>
            <a:ext cx="9853684" cy="5072418"/>
          </a:xfrm>
        </p:spPr>
        <p:txBody>
          <a:bodyPr>
            <a:normAutofit/>
          </a:bodyPr>
          <a:lstStyle/>
          <a:p>
            <a:pPr marL="46038" indent="0" algn="just">
              <a:buNone/>
            </a:pPr>
            <a:r>
              <a:rPr lang="en-US" smtClean="0">
                <a:solidFill>
                  <a:schemeClr val="tx1"/>
                </a:solidFill>
                <a:latin typeface="Berlin Sans FB" panose="020E0602020502020306" pitchFamily="34" charset="0"/>
              </a:rPr>
              <a:t>Saran tentang penggunaan </a:t>
            </a:r>
            <a:r>
              <a:rPr lang="en-US" smtClean="0">
                <a:solidFill>
                  <a:schemeClr val="tx1"/>
                </a:solidFill>
                <a:latin typeface="Berlin Sans FB" panose="020E0602020502020306" pitchFamily="34" charset="0"/>
              </a:rPr>
              <a:t>kajian pustaka </a:t>
            </a:r>
            <a:r>
              <a:rPr lang="en-US" smtClean="0">
                <a:solidFill>
                  <a:schemeClr val="tx1"/>
                </a:solidFill>
                <a:latin typeface="Berlin Sans FB" panose="020E0602020502020306" pitchFamily="34" charset="0"/>
              </a:rPr>
              <a:t>dalam penelitian kualitatif:</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Gunakan kajian pustaka di awal rencana untuk menyampaikan desain induktif kecuali jenis desain kualitatif yang membutuhkan pustaka penting di awal perencanaan.</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Pertimbangkan tempat yang paling sesuai berdasarkan keputusan/aturan/sasaran pembaca penelitian tersebut.</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Menempatkan pustaka di awal rencana untuk ‘merumuskan kerangka’ masalah, menempatkannya dalam suatu bagian terpisah dan menggunakan di bagian akhir penelitian untuk membandingkan atau membedakan dengan temuan-temuan. </a:t>
            </a:r>
          </a:p>
        </p:txBody>
      </p:sp>
    </p:spTree>
    <p:extLst>
      <p:ext uri="{BB962C8B-B14F-4D97-AF65-F5344CB8AC3E}">
        <p14:creationId xmlns:p14="http://schemas.microsoft.com/office/powerpoint/2010/main" val="11298626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1440</TotalTime>
  <Words>1081</Words>
  <Application>Microsoft Office PowerPoint</Application>
  <PresentationFormat>Widescreen</PresentationFormat>
  <Paragraphs>78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Berlin Sans FB</vt:lpstr>
      <vt:lpstr>Corbel</vt:lpstr>
      <vt:lpstr>Georgia</vt:lpstr>
      <vt:lpstr>Wingdings</vt:lpstr>
      <vt:lpstr>Basis</vt:lpstr>
      <vt:lpstr>KAJIAN PUSTAKA DALAM  PENELITIAN KUALITATIF</vt:lpstr>
      <vt:lpstr>PowerPoint Presentation</vt:lpstr>
      <vt:lpstr>TUJUAN PUSTAKA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Praktek Kerja Sosial Anti-Opresi di Tingkat Pribadi dan Budaya</dc:title>
  <dc:creator>acer</dc:creator>
  <cp:lastModifiedBy>Widi</cp:lastModifiedBy>
  <cp:revision>149</cp:revision>
  <dcterms:created xsi:type="dcterms:W3CDTF">2020-04-20T04:37:06Z</dcterms:created>
  <dcterms:modified xsi:type="dcterms:W3CDTF">2021-04-05T02:51:01Z</dcterms:modified>
</cp:coreProperties>
</file>