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08C992D2-A508-471E-ADA4-19D44249C8B8}" type="datetimeFigureOut">
              <a:rPr lang="id-ID" smtClean="0"/>
              <a:t>11/08/2020</a:t>
            </a:fld>
            <a:endParaRPr lang="id-ID"/>
          </a:p>
        </p:txBody>
      </p:sp>
      <p:sp>
        <p:nvSpPr>
          <p:cNvPr id="8" name="Slide Number Placeholder 7"/>
          <p:cNvSpPr>
            <a:spLocks noGrp="1"/>
          </p:cNvSpPr>
          <p:nvPr>
            <p:ph type="sldNum" sz="quarter" idx="11"/>
          </p:nvPr>
        </p:nvSpPr>
        <p:spPr/>
        <p:txBody>
          <a:bodyPr/>
          <a:lstStyle/>
          <a:p>
            <a:fld id="{B339B53E-ED4F-47C0-8FB9-91C6893754DF}" type="slidenum">
              <a:rPr lang="id-ID" smtClean="0"/>
              <a:t>‹#›</a:t>
            </a:fld>
            <a:endParaRPr lang="id-ID"/>
          </a:p>
        </p:txBody>
      </p:sp>
      <p:sp>
        <p:nvSpPr>
          <p:cNvPr id="9" name="Footer Placeholder 8"/>
          <p:cNvSpPr>
            <a:spLocks noGrp="1"/>
          </p:cNvSpPr>
          <p:nvPr>
            <p:ph type="ftr" sz="quarter" idx="12"/>
          </p:nvPr>
        </p:nvSpPr>
        <p:spPr/>
        <p:txBody>
          <a:bodyPr/>
          <a:lstStyle/>
          <a:p>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992D2-A508-471E-ADA4-19D44249C8B8}" type="datetimeFigureOut">
              <a:rPr lang="id-ID" smtClean="0"/>
              <a:t>11/08/2020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39B53E-ED4F-47C0-8FB9-91C6893754DF}"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992D2-A508-471E-ADA4-19D44249C8B8}" type="datetimeFigureOut">
              <a:rPr lang="id-ID" smtClean="0"/>
              <a:t>11/08/2020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39B53E-ED4F-47C0-8FB9-91C6893754DF}"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8C992D2-A508-471E-ADA4-19D44249C8B8}" type="datetimeFigureOut">
              <a:rPr lang="id-ID" smtClean="0"/>
              <a:t>11/08/2020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39B53E-ED4F-47C0-8FB9-91C6893754DF}"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C992D2-A508-471E-ADA4-19D44249C8B8}" type="datetimeFigureOut">
              <a:rPr lang="id-ID" smtClean="0"/>
              <a:t>11/08/2020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39B53E-ED4F-47C0-8FB9-91C6893754DF}"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8C992D2-A508-471E-ADA4-19D44249C8B8}" type="datetimeFigureOut">
              <a:rPr lang="id-ID" smtClean="0"/>
              <a:t>11/08/2020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339B53E-ED4F-47C0-8FB9-91C6893754DF}" type="slidenum">
              <a:rPr lang="id-ID" smtClean="0"/>
              <a:t>‹#›</a:t>
            </a:fld>
            <a:endParaRPr lang="id-ID"/>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08C992D2-A508-471E-ADA4-19D44249C8B8}" type="datetimeFigureOut">
              <a:rPr lang="id-ID" smtClean="0"/>
              <a:t>11/08/2020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339B53E-ED4F-47C0-8FB9-91C6893754DF}" type="slidenum">
              <a:rPr lang="id-ID" smtClean="0"/>
              <a:t>‹#›</a:t>
            </a:fld>
            <a:endParaRPr lang="id-ID"/>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C992D2-A508-471E-ADA4-19D44249C8B8}" type="datetimeFigureOut">
              <a:rPr lang="id-ID" smtClean="0"/>
              <a:t>11/08/2020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339B53E-ED4F-47C0-8FB9-91C6893754DF}"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C992D2-A508-471E-ADA4-19D44249C8B8}" type="datetimeFigureOut">
              <a:rPr lang="id-ID" smtClean="0"/>
              <a:t>11/08/2020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339B53E-ED4F-47C0-8FB9-91C6893754DF}"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C992D2-A508-471E-ADA4-19D44249C8B8}" type="datetimeFigureOut">
              <a:rPr lang="id-ID" smtClean="0"/>
              <a:t>11/08/2020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339B53E-ED4F-47C0-8FB9-91C6893754DF}"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C992D2-A508-471E-ADA4-19D44249C8B8}" type="datetimeFigureOut">
              <a:rPr lang="id-ID" smtClean="0"/>
              <a:t>11/08/2020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339B53E-ED4F-47C0-8FB9-91C6893754DF}"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08C992D2-A508-471E-ADA4-19D44249C8B8}" type="datetimeFigureOut">
              <a:rPr lang="id-ID" smtClean="0"/>
              <a:t>11/08/2020</a:t>
            </a:fld>
            <a:endParaRPr lang="id-ID"/>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B339B53E-ED4F-47C0-8FB9-91C6893754DF}" type="slidenum">
              <a:rPr lang="id-ID" smtClean="0"/>
              <a:t>‹#›</a:t>
            </a:fld>
            <a:endParaRPr lang="id-ID"/>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id-ID"/>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sz="2800" b="1" dirty="0" smtClean="0">
                <a:solidFill>
                  <a:srgbClr val="0070C0"/>
                </a:solidFill>
              </a:rPr>
              <a:t>MATERI KE DUA </a:t>
            </a:r>
            <a:br>
              <a:rPr lang="id-ID" sz="2800" b="1" dirty="0" smtClean="0">
                <a:solidFill>
                  <a:srgbClr val="0070C0"/>
                </a:solidFill>
              </a:rPr>
            </a:br>
            <a:r>
              <a:rPr lang="id-ID" sz="2800" b="1" dirty="0" smtClean="0">
                <a:solidFill>
                  <a:srgbClr val="0070C0"/>
                </a:solidFill>
              </a:rPr>
              <a:t>MATA KULIAH PENGORNISASIAN MASYARAKAT</a:t>
            </a:r>
            <a:endParaRPr lang="id-ID" sz="2800" b="1" dirty="0">
              <a:solidFill>
                <a:srgbClr val="0070C0"/>
              </a:solidFill>
            </a:endParaRPr>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4203164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z="2400" b="1" smtClean="0"/>
              <a:t>Relevansi Pengorganisasian Masyarakat di</a:t>
            </a:r>
            <a:br>
              <a:rPr lang="en-US" sz="2400" b="1" smtClean="0"/>
            </a:br>
            <a:r>
              <a:rPr lang="en-US" sz="2400" b="1" smtClean="0"/>
              <a:t>Indonesia</a:t>
            </a:r>
            <a:endParaRPr lang="en-US" sz="2400" smtClean="0"/>
          </a:p>
        </p:txBody>
      </p:sp>
      <p:sp>
        <p:nvSpPr>
          <p:cNvPr id="25603" name="Content Placeholder 2"/>
          <p:cNvSpPr>
            <a:spLocks noGrp="1"/>
          </p:cNvSpPr>
          <p:nvPr>
            <p:ph idx="1"/>
          </p:nvPr>
        </p:nvSpPr>
        <p:spPr/>
        <p:txBody>
          <a:bodyPr/>
          <a:lstStyle/>
          <a:p>
            <a:pPr eaLnBrk="1" hangingPunct="1"/>
            <a:endParaRPr lang="id-ID" smtClean="0"/>
          </a:p>
        </p:txBody>
      </p:sp>
      <p:sp>
        <p:nvSpPr>
          <p:cNvPr id="4" name="Oval 3"/>
          <p:cNvSpPr/>
          <p:nvPr/>
        </p:nvSpPr>
        <p:spPr>
          <a:xfrm>
            <a:off x="5486400" y="2667000"/>
            <a:ext cx="1905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Modal </a:t>
            </a:r>
          </a:p>
        </p:txBody>
      </p:sp>
      <p:sp>
        <p:nvSpPr>
          <p:cNvPr id="5" name="Oval 4"/>
          <p:cNvSpPr/>
          <p:nvPr/>
        </p:nvSpPr>
        <p:spPr>
          <a:xfrm>
            <a:off x="3581400" y="4395788"/>
            <a:ext cx="1905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Rakyat </a:t>
            </a:r>
          </a:p>
        </p:txBody>
      </p:sp>
      <p:sp>
        <p:nvSpPr>
          <p:cNvPr id="6" name="Oval 5"/>
          <p:cNvSpPr/>
          <p:nvPr/>
        </p:nvSpPr>
        <p:spPr>
          <a:xfrm>
            <a:off x="1752600" y="2667000"/>
            <a:ext cx="1905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Negara</a:t>
            </a:r>
          </a:p>
        </p:txBody>
      </p:sp>
      <p:cxnSp>
        <p:nvCxnSpPr>
          <p:cNvPr id="8" name="Straight Connector 7"/>
          <p:cNvCxnSpPr>
            <a:endCxn id="4" idx="2"/>
          </p:cNvCxnSpPr>
          <p:nvPr/>
        </p:nvCxnSpPr>
        <p:spPr>
          <a:xfrm>
            <a:off x="3657600" y="3200400"/>
            <a:ext cx="1828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a:endCxn id="5" idx="1"/>
          </p:cNvCxnSpPr>
          <p:nvPr/>
        </p:nvCxnSpPr>
        <p:spPr>
          <a:xfrm>
            <a:off x="2705100" y="3733800"/>
            <a:ext cx="1155700" cy="8191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486400" y="3733800"/>
            <a:ext cx="952500" cy="914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34136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z="2400" b="1" smtClean="0"/>
              <a:t>Implementasi relevansi dan bentuk  Pengorganisasian Masyarakat di Indonesia</a:t>
            </a:r>
            <a:endParaRPr lang="en-US" sz="2400" smtClean="0"/>
          </a:p>
        </p:txBody>
      </p:sp>
      <p:sp>
        <p:nvSpPr>
          <p:cNvPr id="26627" name="Content Placeholder 2"/>
          <p:cNvSpPr>
            <a:spLocks noGrp="1"/>
          </p:cNvSpPr>
          <p:nvPr>
            <p:ph idx="1"/>
          </p:nvPr>
        </p:nvSpPr>
        <p:spPr>
          <a:xfrm>
            <a:off x="1042988" y="2324100"/>
            <a:ext cx="6777037" cy="3924300"/>
          </a:xfrm>
        </p:spPr>
        <p:txBody>
          <a:bodyPr/>
          <a:lstStyle/>
          <a:p>
            <a:pPr marL="69850" indent="0" eaLnBrk="1" hangingPunct="1">
              <a:buFont typeface="Arial" charset="0"/>
              <a:buNone/>
            </a:pPr>
            <a:endParaRPr lang="en-US" smtClean="0"/>
          </a:p>
          <a:p>
            <a:pPr marL="69850" indent="0" eaLnBrk="1" hangingPunct="1">
              <a:buFont typeface="Arial" charset="0"/>
              <a:buNone/>
            </a:pPr>
            <a:r>
              <a:rPr lang="en-US" smtClean="0"/>
              <a:t>    	                           -------------</a:t>
            </a:r>
          </a:p>
        </p:txBody>
      </p:sp>
      <p:sp>
        <p:nvSpPr>
          <p:cNvPr id="4" name="Oval 3"/>
          <p:cNvSpPr/>
          <p:nvPr/>
        </p:nvSpPr>
        <p:spPr>
          <a:xfrm>
            <a:off x="5257800" y="2209800"/>
            <a:ext cx="2438400" cy="1524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900" b="1" dirty="0" err="1">
                <a:solidFill>
                  <a:srgbClr val="002060"/>
                </a:solidFill>
              </a:rPr>
              <a:t>Kelompok-kelompok</a:t>
            </a:r>
            <a:endParaRPr lang="en-US" sz="900" b="1" dirty="0">
              <a:solidFill>
                <a:srgbClr val="002060"/>
              </a:solidFill>
            </a:endParaRPr>
          </a:p>
          <a:p>
            <a:pPr>
              <a:defRPr/>
            </a:pPr>
            <a:r>
              <a:rPr lang="en-US" sz="900" b="1" dirty="0" err="1">
                <a:solidFill>
                  <a:srgbClr val="002060"/>
                </a:solidFill>
              </a:rPr>
              <a:t>pemodal</a:t>
            </a:r>
            <a:r>
              <a:rPr lang="en-US" sz="900" b="1" dirty="0">
                <a:solidFill>
                  <a:srgbClr val="002060"/>
                </a:solidFill>
              </a:rPr>
              <a:t> yang </a:t>
            </a:r>
            <a:r>
              <a:rPr lang="en-US" sz="900" b="1" dirty="0" err="1">
                <a:solidFill>
                  <a:srgbClr val="002060"/>
                </a:solidFill>
              </a:rPr>
              <a:t>persaing</a:t>
            </a:r>
            <a:r>
              <a:rPr lang="en-US" sz="900" b="1" dirty="0">
                <a:solidFill>
                  <a:srgbClr val="002060"/>
                </a:solidFill>
              </a:rPr>
              <a:t> </a:t>
            </a:r>
            <a:r>
              <a:rPr lang="en-US" sz="900" b="1" dirty="0" err="1">
                <a:solidFill>
                  <a:srgbClr val="002060"/>
                </a:solidFill>
              </a:rPr>
              <a:t>untuk</a:t>
            </a:r>
            <a:r>
              <a:rPr lang="en-US" sz="900" b="1" dirty="0">
                <a:solidFill>
                  <a:srgbClr val="002060"/>
                </a:solidFill>
              </a:rPr>
              <a:t> </a:t>
            </a:r>
            <a:r>
              <a:rPr lang="en-US" sz="900" b="1" dirty="0" err="1">
                <a:solidFill>
                  <a:srgbClr val="002060"/>
                </a:solidFill>
              </a:rPr>
              <a:t>mengusai</a:t>
            </a:r>
            <a:r>
              <a:rPr lang="en-US" sz="900" b="1" dirty="0">
                <a:solidFill>
                  <a:srgbClr val="002060"/>
                </a:solidFill>
              </a:rPr>
              <a:t> </a:t>
            </a:r>
            <a:r>
              <a:rPr lang="en-US" sz="900" b="1" dirty="0" err="1">
                <a:solidFill>
                  <a:srgbClr val="002060"/>
                </a:solidFill>
              </a:rPr>
              <a:t>sumber</a:t>
            </a:r>
            <a:endParaRPr lang="en-US" sz="900" b="1" dirty="0">
              <a:solidFill>
                <a:srgbClr val="002060"/>
              </a:solidFill>
            </a:endParaRPr>
          </a:p>
          <a:p>
            <a:pPr>
              <a:defRPr/>
            </a:pPr>
            <a:r>
              <a:rPr lang="en-US" sz="900" b="1" dirty="0" err="1">
                <a:solidFill>
                  <a:srgbClr val="002060"/>
                </a:solidFill>
              </a:rPr>
              <a:t>daya</a:t>
            </a:r>
            <a:r>
              <a:rPr lang="en-US" sz="900" b="1" dirty="0">
                <a:solidFill>
                  <a:srgbClr val="002060"/>
                </a:solidFill>
              </a:rPr>
              <a:t> </a:t>
            </a:r>
            <a:r>
              <a:rPr lang="en-US" sz="900" b="1" dirty="0" err="1">
                <a:solidFill>
                  <a:srgbClr val="002060"/>
                </a:solidFill>
              </a:rPr>
              <a:t>alamModal</a:t>
            </a:r>
            <a:r>
              <a:rPr lang="en-US" sz="900" b="1" dirty="0">
                <a:solidFill>
                  <a:srgbClr val="002060"/>
                </a:solidFill>
              </a:rPr>
              <a:t> (  investor, Perusahaan </a:t>
            </a:r>
            <a:r>
              <a:rPr lang="en-US" sz="900" b="1" dirty="0" err="1">
                <a:solidFill>
                  <a:srgbClr val="002060"/>
                </a:solidFill>
              </a:rPr>
              <a:t>swsata</a:t>
            </a:r>
            <a:r>
              <a:rPr lang="en-US" sz="900" b="1" dirty="0">
                <a:solidFill>
                  <a:srgbClr val="002060"/>
                </a:solidFill>
              </a:rPr>
              <a:t> </a:t>
            </a:r>
            <a:r>
              <a:rPr lang="en-US" sz="900" b="1" dirty="0" err="1">
                <a:solidFill>
                  <a:srgbClr val="002060"/>
                </a:solidFill>
              </a:rPr>
              <a:t>dll</a:t>
            </a:r>
            <a:r>
              <a:rPr lang="en-US" sz="900" b="1" dirty="0">
                <a:solidFill>
                  <a:srgbClr val="002060"/>
                </a:solidFill>
              </a:rPr>
              <a:t>)</a:t>
            </a:r>
          </a:p>
        </p:txBody>
      </p:sp>
      <p:sp>
        <p:nvSpPr>
          <p:cNvPr id="5" name="Oval 4"/>
          <p:cNvSpPr/>
          <p:nvPr/>
        </p:nvSpPr>
        <p:spPr>
          <a:xfrm>
            <a:off x="3282950" y="4395788"/>
            <a:ext cx="2432050" cy="17002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900" b="1" dirty="0">
                <a:solidFill>
                  <a:srgbClr val="C00000"/>
                </a:solidFill>
              </a:rPr>
              <a:t>Rakyat </a:t>
            </a:r>
            <a:r>
              <a:rPr lang="en-US" sz="900" b="1" dirty="0" err="1">
                <a:solidFill>
                  <a:srgbClr val="C00000"/>
                </a:solidFill>
              </a:rPr>
              <a:t>terfragmentasi</a:t>
            </a:r>
            <a:endParaRPr lang="en-US" sz="900" b="1" dirty="0">
              <a:solidFill>
                <a:srgbClr val="C00000"/>
              </a:solidFill>
            </a:endParaRPr>
          </a:p>
          <a:p>
            <a:pPr algn="ctr">
              <a:defRPr/>
            </a:pPr>
            <a:r>
              <a:rPr lang="en-US" sz="900" b="1" dirty="0" err="1">
                <a:solidFill>
                  <a:srgbClr val="C00000"/>
                </a:solidFill>
              </a:rPr>
              <a:t>berdasarkan</a:t>
            </a:r>
            <a:r>
              <a:rPr lang="en-US" sz="900" b="1" dirty="0">
                <a:solidFill>
                  <a:srgbClr val="C00000"/>
                </a:solidFill>
              </a:rPr>
              <a:t> </a:t>
            </a:r>
            <a:r>
              <a:rPr lang="en-US" sz="900" b="1" dirty="0" err="1">
                <a:solidFill>
                  <a:srgbClr val="C00000"/>
                </a:solidFill>
              </a:rPr>
              <a:t>pengaruh</a:t>
            </a:r>
            <a:endParaRPr lang="en-US" sz="900" b="1" dirty="0">
              <a:solidFill>
                <a:srgbClr val="C00000"/>
              </a:solidFill>
            </a:endParaRPr>
          </a:p>
          <a:p>
            <a:pPr algn="ctr">
              <a:defRPr/>
            </a:pPr>
            <a:r>
              <a:rPr lang="en-US" sz="900" b="1" dirty="0" err="1">
                <a:solidFill>
                  <a:srgbClr val="C00000"/>
                </a:solidFill>
              </a:rPr>
              <a:t>kelompok-kelompok</a:t>
            </a:r>
            <a:r>
              <a:rPr lang="en-US" sz="900" b="1" dirty="0">
                <a:solidFill>
                  <a:srgbClr val="C00000"/>
                </a:solidFill>
              </a:rPr>
              <a:t> </a:t>
            </a:r>
            <a:r>
              <a:rPr lang="en-US" sz="900" b="1" dirty="0" err="1">
                <a:solidFill>
                  <a:srgbClr val="C00000"/>
                </a:solidFill>
              </a:rPr>
              <a:t>diatasRakyat</a:t>
            </a:r>
            <a:r>
              <a:rPr lang="en-US" sz="900" b="1" dirty="0">
                <a:solidFill>
                  <a:srgbClr val="C00000"/>
                </a:solidFill>
              </a:rPr>
              <a:t> </a:t>
            </a:r>
          </a:p>
        </p:txBody>
      </p:sp>
      <p:sp>
        <p:nvSpPr>
          <p:cNvPr id="6" name="Oval 5"/>
          <p:cNvSpPr/>
          <p:nvPr/>
        </p:nvSpPr>
        <p:spPr>
          <a:xfrm>
            <a:off x="1371600" y="2209800"/>
            <a:ext cx="2286000" cy="1524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900" b="1" dirty="0" err="1">
                <a:solidFill>
                  <a:srgbClr val="002060"/>
                </a:solidFill>
                <a:latin typeface="Arial" pitchFamily="34" charset="0"/>
                <a:cs typeface="Arial" pitchFamily="34" charset="0"/>
              </a:rPr>
              <a:t>Beberapa</a:t>
            </a:r>
            <a:r>
              <a:rPr lang="en-US" sz="900" b="1" dirty="0">
                <a:solidFill>
                  <a:srgbClr val="002060"/>
                </a:solidFill>
                <a:latin typeface="Arial" pitchFamily="34" charset="0"/>
                <a:cs typeface="Arial" pitchFamily="34" charset="0"/>
              </a:rPr>
              <a:t> </a:t>
            </a:r>
            <a:r>
              <a:rPr lang="en-US" sz="900" b="1" dirty="0" err="1">
                <a:solidFill>
                  <a:srgbClr val="002060"/>
                </a:solidFill>
                <a:latin typeface="Arial" pitchFamily="34" charset="0"/>
                <a:cs typeface="Arial" pitchFamily="34" charset="0"/>
              </a:rPr>
              <a:t>kelompok</a:t>
            </a:r>
            <a:endParaRPr lang="en-US" sz="900" b="1" dirty="0">
              <a:solidFill>
                <a:srgbClr val="002060"/>
              </a:solidFill>
              <a:latin typeface="Arial" pitchFamily="34" charset="0"/>
              <a:cs typeface="Arial" pitchFamily="34" charset="0"/>
            </a:endParaRPr>
          </a:p>
          <a:p>
            <a:pPr>
              <a:defRPr/>
            </a:pPr>
            <a:r>
              <a:rPr lang="en-US" sz="900" b="1" dirty="0" err="1">
                <a:solidFill>
                  <a:srgbClr val="002060"/>
                </a:solidFill>
                <a:latin typeface="Arial" pitchFamily="34" charset="0"/>
                <a:cs typeface="Arial" pitchFamily="34" charset="0"/>
              </a:rPr>
              <a:t>kepentingan</a:t>
            </a:r>
            <a:r>
              <a:rPr lang="en-US" sz="900" b="1" dirty="0">
                <a:solidFill>
                  <a:srgbClr val="002060"/>
                </a:solidFill>
                <a:latin typeface="Arial" pitchFamily="34" charset="0"/>
                <a:cs typeface="Arial" pitchFamily="34" charset="0"/>
              </a:rPr>
              <a:t> yang</a:t>
            </a:r>
          </a:p>
          <a:p>
            <a:pPr>
              <a:defRPr/>
            </a:pPr>
            <a:r>
              <a:rPr lang="en-US" sz="900" b="1" dirty="0" err="1">
                <a:solidFill>
                  <a:srgbClr val="002060"/>
                </a:solidFill>
                <a:latin typeface="Arial" pitchFamily="34" charset="0"/>
                <a:cs typeface="Arial" pitchFamily="34" charset="0"/>
              </a:rPr>
              <a:t>mengatas-namakan</a:t>
            </a:r>
            <a:endParaRPr lang="en-US" sz="900" b="1" dirty="0">
              <a:solidFill>
                <a:srgbClr val="002060"/>
              </a:solidFill>
              <a:latin typeface="Arial" pitchFamily="34" charset="0"/>
              <a:cs typeface="Arial" pitchFamily="34" charset="0"/>
            </a:endParaRPr>
          </a:p>
          <a:p>
            <a:pPr>
              <a:defRPr/>
            </a:pPr>
            <a:r>
              <a:rPr lang="en-US" sz="900" b="1" dirty="0">
                <a:solidFill>
                  <a:srgbClr val="002060"/>
                </a:solidFill>
                <a:latin typeface="Arial" pitchFamily="34" charset="0"/>
                <a:cs typeface="Arial" pitchFamily="34" charset="0"/>
              </a:rPr>
              <a:t>Negara (</a:t>
            </a:r>
            <a:r>
              <a:rPr lang="en-US" sz="900" b="1" dirty="0" err="1">
                <a:solidFill>
                  <a:srgbClr val="002060"/>
                </a:solidFill>
                <a:latin typeface="Arial" pitchFamily="34" charset="0"/>
                <a:cs typeface="Arial" pitchFamily="34" charset="0"/>
              </a:rPr>
              <a:t>departemen</a:t>
            </a:r>
            <a:r>
              <a:rPr lang="en-US" sz="900" b="1" dirty="0">
                <a:solidFill>
                  <a:srgbClr val="002060"/>
                </a:solidFill>
                <a:latin typeface="Arial" pitchFamily="34" charset="0"/>
                <a:cs typeface="Arial" pitchFamily="34" charset="0"/>
              </a:rPr>
              <a:t>, </a:t>
            </a:r>
            <a:r>
              <a:rPr lang="en-US" sz="900" b="1" dirty="0" err="1">
                <a:solidFill>
                  <a:srgbClr val="002060"/>
                </a:solidFill>
                <a:latin typeface="Arial" pitchFamily="34" charset="0"/>
                <a:cs typeface="Arial" pitchFamily="34" charset="0"/>
              </a:rPr>
              <a:t>Birokrat</a:t>
            </a:r>
            <a:r>
              <a:rPr lang="en-US" sz="900" b="1" dirty="0">
                <a:solidFill>
                  <a:srgbClr val="002060"/>
                </a:solidFill>
                <a:latin typeface="Arial" pitchFamily="34" charset="0"/>
                <a:cs typeface="Arial" pitchFamily="34" charset="0"/>
              </a:rPr>
              <a:t>, </a:t>
            </a:r>
            <a:r>
              <a:rPr lang="en-US" sz="900" b="1" dirty="0" err="1">
                <a:solidFill>
                  <a:srgbClr val="002060"/>
                </a:solidFill>
                <a:latin typeface="Arial" pitchFamily="34" charset="0"/>
                <a:cs typeface="Arial" pitchFamily="34" charset="0"/>
              </a:rPr>
              <a:t>lembaga</a:t>
            </a:r>
            <a:r>
              <a:rPr lang="en-US" sz="900" b="1" dirty="0">
                <a:solidFill>
                  <a:srgbClr val="002060"/>
                </a:solidFill>
                <a:latin typeface="Arial" pitchFamily="34" charset="0"/>
                <a:cs typeface="Arial" pitchFamily="34" charset="0"/>
              </a:rPr>
              <a:t> </a:t>
            </a:r>
            <a:r>
              <a:rPr lang="en-US" sz="900" b="1" dirty="0" err="1">
                <a:solidFill>
                  <a:srgbClr val="002060"/>
                </a:solidFill>
                <a:latin typeface="Arial" pitchFamily="34" charset="0"/>
                <a:cs typeface="Arial" pitchFamily="34" charset="0"/>
              </a:rPr>
              <a:t>lainnya</a:t>
            </a:r>
            <a:r>
              <a:rPr lang="en-US" sz="900" b="1" dirty="0">
                <a:solidFill>
                  <a:srgbClr val="002060"/>
                </a:solidFill>
                <a:latin typeface="Arial" pitchFamily="34" charset="0"/>
                <a:cs typeface="Arial" pitchFamily="34" charset="0"/>
              </a:rPr>
              <a:t>)</a:t>
            </a:r>
            <a:endParaRPr lang="en-US" sz="1000" b="1" dirty="0">
              <a:solidFill>
                <a:srgbClr val="002060"/>
              </a:solidFill>
            </a:endParaRPr>
          </a:p>
        </p:txBody>
      </p:sp>
      <p:cxnSp>
        <p:nvCxnSpPr>
          <p:cNvPr id="10" name="Straight Connector 9"/>
          <p:cNvCxnSpPr>
            <a:endCxn id="5" idx="1"/>
          </p:cNvCxnSpPr>
          <p:nvPr/>
        </p:nvCxnSpPr>
        <p:spPr>
          <a:xfrm>
            <a:off x="2705100" y="3733800"/>
            <a:ext cx="933450" cy="9112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486400" y="3733800"/>
            <a:ext cx="952500" cy="914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27431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274638"/>
            <a:ext cx="8229600" cy="868362"/>
          </a:xfrm>
        </p:spPr>
        <p:txBody>
          <a:bodyPr>
            <a:normAutofit fontScale="90000"/>
          </a:bodyPr>
          <a:lstStyle/>
          <a:p>
            <a:pPr algn="ctr" eaLnBrk="1" hangingPunct="1"/>
            <a:r>
              <a:rPr lang="en-US" sz="3200" b="1" dirty="0" smtClean="0"/>
              <a:t>PENDEKATAN </a:t>
            </a:r>
            <a:r>
              <a:rPr lang="id-ID" sz="3200" b="1" dirty="0" smtClean="0"/>
              <a:t>PENGENBANGAN DAN </a:t>
            </a:r>
            <a:r>
              <a:rPr lang="en-US" sz="3200" b="1" dirty="0" smtClean="0"/>
              <a:t>PENGORGANISASIAN MASYARAKAT</a:t>
            </a:r>
          </a:p>
        </p:txBody>
      </p:sp>
      <p:sp>
        <p:nvSpPr>
          <p:cNvPr id="3" name="Content Placeholder 2"/>
          <p:cNvSpPr>
            <a:spLocks noGrp="1"/>
          </p:cNvSpPr>
          <p:nvPr>
            <p:ph idx="1"/>
          </p:nvPr>
        </p:nvSpPr>
        <p:spPr>
          <a:xfrm>
            <a:off x="457200" y="1295400"/>
            <a:ext cx="8229600" cy="5562599"/>
          </a:xfrm>
        </p:spPr>
        <p:txBody>
          <a:bodyPr rtlCol="0">
            <a:normAutofit fontScale="92500" lnSpcReduction="20000"/>
          </a:bodyPr>
          <a:lstStyle/>
          <a:p>
            <a:r>
              <a:rPr lang="id-ID" sz="3100" b="1" i="1" dirty="0" smtClean="0"/>
              <a:t>Spesific content objective approach</a:t>
            </a:r>
          </a:p>
          <a:p>
            <a:r>
              <a:rPr lang="id-ID" dirty="0" smtClean="0"/>
              <a:t>Seseorang atau badan/lembaga yang telah merasakan adanya kepentingan bagi masyarakat dapat mengajukan suatu program untuk memenuhi kebutuhan yang dirasakan. Hal ini bisa dilakukan oleh yayasan, lembaga swadaya masyarakat, atau atas nama perorangan.</a:t>
            </a:r>
          </a:p>
          <a:p>
            <a:pPr>
              <a:buNone/>
            </a:pPr>
            <a:endParaRPr lang="id-ID" dirty="0" smtClean="0"/>
          </a:p>
          <a:p>
            <a:r>
              <a:rPr lang="id-ID" sz="3100" b="1" i="1" dirty="0" smtClean="0"/>
              <a:t>General content objective approach</a:t>
            </a:r>
          </a:p>
          <a:p>
            <a:r>
              <a:rPr lang="id-ID" dirty="0" smtClean="0"/>
              <a:t>Tujuan pendekatan ini adalah untuk mengoordinasi berbagai usaha dalam wadah tertentu. Kegiatan ini dapat dilakukan baik oleh pemerintah maupun organisasi nonpemerintah (nongoverment organization).</a:t>
            </a:r>
          </a:p>
          <a:p>
            <a:endParaRPr lang="id-ID" dirty="0" smtClean="0"/>
          </a:p>
          <a:p>
            <a:r>
              <a:rPr lang="id-ID" sz="3100" b="1" i="1" dirty="0" smtClean="0"/>
              <a:t>Process organization approach</a:t>
            </a:r>
          </a:p>
          <a:p>
            <a:r>
              <a:rPr lang="id-ID" dirty="0" smtClean="0"/>
              <a:t>Penggunaannya berasal dari prakarsa masyarakat, timbul kerjasama dari anggota masyarakat untuk akhirnya masyarakat sendiri mengembangkan kemampuannnya sesuai dengan kapasitas mereka dalam melakukan usaha mengatasi masalah. Salah satu contohnya adalah kelompok kerja kesehatan (pokjakes) yang dibentuk dengan prinsip dari, oleh, dan untuk masyarakat.</a:t>
            </a:r>
          </a:p>
          <a:p>
            <a:pPr marL="274320" indent="-274320" eaLnBrk="1" fontAlgn="auto" hangingPunct="1">
              <a:spcAft>
                <a:spcPts val="0"/>
              </a:spcAft>
              <a:buClr>
                <a:schemeClr val="accent3"/>
              </a:buClr>
              <a:buFont typeface="Arial" pitchFamily="34" charset="0"/>
              <a:buChar char="•"/>
              <a:defRPr/>
            </a:pPr>
            <a:endParaRPr lang="en-US" dirty="0"/>
          </a:p>
        </p:txBody>
      </p:sp>
    </p:spTree>
    <p:extLst>
      <p:ext uri="{BB962C8B-B14F-4D97-AF65-F5344CB8AC3E}">
        <p14:creationId xmlns:p14="http://schemas.microsoft.com/office/powerpoint/2010/main" val="5053746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95350"/>
          </a:xfrm>
        </p:spPr>
        <p:txBody>
          <a:bodyPr>
            <a:normAutofit fontScale="90000"/>
          </a:bodyPr>
          <a:lstStyle/>
          <a:p>
            <a:r>
              <a:rPr lang="id-ID" sz="2400" dirty="0" smtClean="0"/>
              <a:t>Twelvetress membagi perspektif teoritis PPM kedalam dua bingkai, yakni pendekatan profesional dan pendekatan radikal.</a:t>
            </a:r>
            <a:endParaRPr lang="id-ID" sz="2400" dirty="0"/>
          </a:p>
        </p:txBody>
      </p:sp>
      <p:sp>
        <p:nvSpPr>
          <p:cNvPr id="3" name="Content Placeholder 2"/>
          <p:cNvSpPr>
            <a:spLocks noGrp="1"/>
          </p:cNvSpPr>
          <p:nvPr>
            <p:ph idx="1"/>
          </p:nvPr>
        </p:nvSpPr>
        <p:spPr/>
        <p:txBody>
          <a:bodyPr>
            <a:normAutofit fontScale="92500" lnSpcReduction="10000"/>
          </a:bodyPr>
          <a:lstStyle/>
          <a:p>
            <a:r>
              <a:rPr lang="id-ID" sz="2000" i="1" dirty="0" smtClean="0"/>
              <a:t>Pendekatan profesional </a:t>
            </a:r>
            <a:r>
              <a:rPr lang="id-ID" sz="2000" dirty="0" smtClean="0"/>
              <a:t>menunjuk upaya untuk meningkatkan kemandirian dan memperbaiki sistem pemberian pelayanan dalam kerangka relasi-relasi sosial.Sementara berpijak pada teori Marxis, feminisme, dan analisis anti-rasis, </a:t>
            </a:r>
          </a:p>
          <a:p>
            <a:r>
              <a:rPr lang="id-ID" sz="2000" dirty="0" smtClean="0"/>
              <a:t>Pendekatan ini diberi label sebagai </a:t>
            </a:r>
            <a:r>
              <a:rPr lang="id-ID" sz="2000" i="1" dirty="0" smtClean="0"/>
              <a:t>matra tradisional, netral dan teknikal</a:t>
            </a:r>
          </a:p>
          <a:p>
            <a:pPr>
              <a:buNone/>
            </a:pPr>
            <a:endParaRPr lang="id-ID" sz="2000" i="1" dirty="0" smtClean="0"/>
          </a:p>
          <a:p>
            <a:r>
              <a:rPr lang="id-ID" sz="2000" i="1" dirty="0" smtClean="0"/>
              <a:t>Pendekatan radikal </a:t>
            </a:r>
            <a:r>
              <a:rPr lang="id-ID" sz="2000" dirty="0" smtClean="0"/>
              <a:t>lebih terfokus pada upaya pemberdayaan kelompok-kelompok lemah, mencari sebab-sebab kelemahan mereka,serta menganalisis sumber-sumber ketertindasannya.</a:t>
            </a:r>
          </a:p>
          <a:p>
            <a:r>
              <a:rPr lang="id-ID" sz="2000" dirty="0" smtClean="0"/>
              <a:t>Sedangkan pendekatan radikal diberi label sebagai pendekatan yanng bermatra transformasional.</a:t>
            </a:r>
          </a:p>
          <a:p>
            <a:endParaRPr lang="id-ID" dirty="0"/>
          </a:p>
        </p:txBody>
      </p:sp>
    </p:spTree>
    <p:extLst>
      <p:ext uri="{BB962C8B-B14F-4D97-AF65-F5344CB8AC3E}">
        <p14:creationId xmlns:p14="http://schemas.microsoft.com/office/powerpoint/2010/main" val="2346617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4"/>
          <p:cNvSpPr>
            <a:spLocks noGrp="1"/>
          </p:cNvSpPr>
          <p:nvPr>
            <p:ph type="title"/>
          </p:nvPr>
        </p:nvSpPr>
        <p:spPr>
          <a:xfrm>
            <a:off x="457200" y="704850"/>
            <a:ext cx="8229600" cy="590550"/>
          </a:xfrm>
        </p:spPr>
        <p:txBody>
          <a:bodyPr>
            <a:normAutofit fontScale="90000"/>
          </a:bodyPr>
          <a:lstStyle/>
          <a:p>
            <a:r>
              <a:rPr lang="id-ID" b="1" smtClean="0"/>
              <a:t>Pentingnya Pengorganisasian</a:t>
            </a:r>
            <a:r>
              <a:rPr lang="id-ID" smtClean="0"/>
              <a:t/>
            </a:r>
            <a:br>
              <a:rPr lang="id-ID" smtClean="0"/>
            </a:br>
            <a:endParaRPr lang="id-ID" smtClean="0"/>
          </a:p>
        </p:txBody>
      </p:sp>
      <p:sp>
        <p:nvSpPr>
          <p:cNvPr id="17411" name="Content Placeholder 5"/>
          <p:cNvSpPr>
            <a:spLocks noGrp="1"/>
          </p:cNvSpPr>
          <p:nvPr>
            <p:ph idx="1"/>
          </p:nvPr>
        </p:nvSpPr>
        <p:spPr>
          <a:xfrm>
            <a:off x="457200" y="1295400"/>
            <a:ext cx="8229600" cy="5029200"/>
          </a:xfrm>
        </p:spPr>
        <p:txBody>
          <a:bodyPr>
            <a:normAutofit/>
          </a:bodyPr>
          <a:lstStyle/>
          <a:p>
            <a:pPr>
              <a:buFont typeface="Wingdings 2" pitchFamily="18" charset="2"/>
              <a:buNone/>
            </a:pPr>
            <a:r>
              <a:rPr lang="id-ID" sz="2000" smtClean="0"/>
              <a:t>Pengorganisasian masyarakat penting dilakukan karena:</a:t>
            </a:r>
          </a:p>
          <a:p>
            <a:r>
              <a:rPr lang="id-ID" sz="2000" smtClean="0"/>
              <a:t>Kenyataan  bahwa masyarakat pada kebanyakan berposisi dan berada dalam kondisi lemah, sehingga diperlukan wadah yang sedemikian rupa dapat dijadikan wahana untuk perlindungan dan peningkatan kapasitas “bargaining”;</a:t>
            </a:r>
          </a:p>
          <a:p>
            <a:r>
              <a:rPr lang="id-ID" sz="2000" smtClean="0"/>
              <a:t>Kenyataan masih adanya ketimpangan dan keterbelakangan, dimana sebagian kecil memilki akses dan asset untuk bisa memperbaiki keadaan, sementara sebagian besar yang lain tidak. Kenyataan ini menjadikan perubahan pada posisi sebagai jalan yang paling mungkin untuk memperbaiki keadaan. Tentu saja pengorganisasian tidak selalu bermakna persiapan melakukan “perlawanan” terhadap tekanan dari pihak-pihak tertentu, tetapi juga dapat bermakna sebagai upaya bersama dalam menghadapi masalah-masalah bersama seperti bagaimana meningkatkan produksi, memperbaiki tingkat kesehatan masyarakat, dan lain-lain.</a:t>
            </a:r>
          </a:p>
          <a:p>
            <a:endParaRPr lang="id-ID" sz="2000" smtClean="0"/>
          </a:p>
        </p:txBody>
      </p:sp>
    </p:spTree>
    <p:extLst>
      <p:ext uri="{BB962C8B-B14F-4D97-AF65-F5344CB8AC3E}">
        <p14:creationId xmlns:p14="http://schemas.microsoft.com/office/powerpoint/2010/main" val="3023518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t>Tujuan dan strategi </a:t>
            </a:r>
          </a:p>
        </p:txBody>
      </p:sp>
      <p:sp>
        <p:nvSpPr>
          <p:cNvPr id="3" name="Content Placeholder 2"/>
          <p:cNvSpPr>
            <a:spLocks noGrp="1"/>
          </p:cNvSpPr>
          <p:nvPr>
            <p:ph idx="1"/>
          </p:nvPr>
        </p:nvSpPr>
        <p:spPr/>
        <p:txBody>
          <a:bodyPr rtlCol="0">
            <a:normAutofit/>
          </a:bodyPr>
          <a:lstStyle/>
          <a:p>
            <a:pPr marL="274320" indent="-274320" eaLnBrk="1" fontAlgn="auto" hangingPunct="1">
              <a:spcAft>
                <a:spcPts val="0"/>
              </a:spcAft>
              <a:buClr>
                <a:schemeClr val="accent3"/>
              </a:buClr>
              <a:buFont typeface="Arial" pitchFamily="34" charset="0"/>
              <a:buChar char="•"/>
              <a:defRPr/>
            </a:pPr>
            <a:r>
              <a:rPr lang="en-US" dirty="0" err="1" smtClean="0"/>
              <a:t>Memecahkan</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kebutuhan</a:t>
            </a:r>
            <a:r>
              <a:rPr lang="en-US" dirty="0" smtClean="0"/>
              <a:t> yang </a:t>
            </a:r>
            <a:r>
              <a:rPr lang="en-US" dirty="0" err="1" smtClean="0"/>
              <a:t>dihadapi</a:t>
            </a:r>
            <a:endParaRPr lang="en-US" dirty="0" smtClean="0"/>
          </a:p>
          <a:p>
            <a:pPr marL="274320" indent="-274320" eaLnBrk="1" fontAlgn="auto" hangingPunct="1">
              <a:spcAft>
                <a:spcPts val="0"/>
              </a:spcAft>
              <a:buClr>
                <a:schemeClr val="accent3"/>
              </a:buClr>
              <a:buFont typeface="Arial" pitchFamily="34" charset="0"/>
              <a:buChar char="•"/>
              <a:defRPr/>
            </a:pPr>
            <a:r>
              <a:rPr lang="en-US" dirty="0" err="1" smtClean="0"/>
              <a:t>Mengembangkan</a:t>
            </a:r>
            <a:r>
              <a:rPr lang="en-US" dirty="0" smtClean="0"/>
              <a:t> </a:t>
            </a:r>
            <a:r>
              <a:rPr lang="en-US" dirty="0" err="1" smtClean="0"/>
              <a:t>potensi</a:t>
            </a:r>
            <a:r>
              <a:rPr lang="en-US" dirty="0" smtClean="0"/>
              <a:t> </a:t>
            </a:r>
          </a:p>
          <a:p>
            <a:pPr marL="274320" indent="-274320" eaLnBrk="1" fontAlgn="auto" hangingPunct="1">
              <a:spcAft>
                <a:spcPts val="0"/>
              </a:spcAft>
              <a:buClr>
                <a:schemeClr val="accent3"/>
              </a:buClr>
              <a:buFont typeface="Arial" pitchFamily="34" charset="0"/>
              <a:buChar char="•"/>
              <a:defRPr/>
            </a:pPr>
            <a:r>
              <a:rPr lang="en-US" dirty="0" err="1" smtClean="0"/>
              <a:t>Mengembangkan</a:t>
            </a:r>
            <a:r>
              <a:rPr lang="en-US" dirty="0" smtClean="0"/>
              <a:t> </a:t>
            </a:r>
            <a:r>
              <a:rPr lang="en-US" dirty="0" err="1" smtClean="0"/>
              <a:t>kemampuan</a:t>
            </a:r>
            <a:r>
              <a:rPr lang="en-US" dirty="0" smtClean="0"/>
              <a:t> </a:t>
            </a:r>
            <a:r>
              <a:rPr lang="en-US" dirty="0" err="1" smtClean="0"/>
              <a:t>masyartakat</a:t>
            </a:r>
            <a:r>
              <a:rPr lang="en-US" dirty="0" smtClean="0"/>
              <a:t> </a:t>
            </a:r>
            <a:r>
              <a:rPr lang="en-US" dirty="0" err="1" smtClean="0"/>
              <a:t>untuk</a:t>
            </a:r>
            <a:r>
              <a:rPr lang="en-US" dirty="0" smtClean="0"/>
              <a:t> </a:t>
            </a:r>
            <a:r>
              <a:rPr lang="en-US" dirty="0" err="1" smtClean="0"/>
              <a:t>memecahkan</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kebutuhan</a:t>
            </a:r>
            <a:r>
              <a:rPr lang="en-US" dirty="0" smtClean="0"/>
              <a:t> </a:t>
            </a:r>
            <a:r>
              <a:rPr lang="en-US" dirty="0" err="1" smtClean="0"/>
              <a:t>atas</a:t>
            </a:r>
            <a:r>
              <a:rPr lang="en-US" dirty="0" smtClean="0"/>
              <a:t> </a:t>
            </a:r>
            <a:r>
              <a:rPr lang="en-US" dirty="0" err="1" smtClean="0"/>
              <a:t>dasar</a:t>
            </a:r>
            <a:r>
              <a:rPr lang="en-US" dirty="0" smtClean="0"/>
              <a:t> </a:t>
            </a:r>
            <a:r>
              <a:rPr lang="en-US" dirty="0" err="1" smtClean="0"/>
              <a:t>kemampuan</a:t>
            </a:r>
            <a:r>
              <a:rPr lang="en-US" dirty="0" smtClean="0"/>
              <a:t> yang </a:t>
            </a:r>
            <a:r>
              <a:rPr lang="en-US" dirty="0" err="1" smtClean="0"/>
              <a:t>ada</a:t>
            </a:r>
            <a:r>
              <a:rPr lang="en-US" dirty="0" smtClean="0"/>
              <a:t> /</a:t>
            </a:r>
            <a:r>
              <a:rPr lang="en-US" dirty="0" err="1" smtClean="0"/>
              <a:t>dimiliki</a:t>
            </a:r>
            <a:r>
              <a:rPr lang="en-US" dirty="0" smtClean="0"/>
              <a:t>.</a:t>
            </a:r>
          </a:p>
          <a:p>
            <a:pPr marL="114300" indent="0" eaLnBrk="1" fontAlgn="auto" hangingPunct="1">
              <a:spcAft>
                <a:spcPts val="0"/>
              </a:spcAft>
              <a:buClr>
                <a:schemeClr val="accent3"/>
              </a:buClr>
              <a:buFont typeface="Arial" pitchFamily="34" charset="0"/>
              <a:buNone/>
              <a:defRPr/>
            </a:pPr>
            <a:r>
              <a:rPr lang="en-US" dirty="0" err="1" smtClean="0"/>
              <a:t>Strategi</a:t>
            </a:r>
            <a:endParaRPr lang="en-US" dirty="0" smtClean="0"/>
          </a:p>
          <a:p>
            <a:pPr marL="571500" indent="-457200" eaLnBrk="1" fontAlgn="auto" hangingPunct="1">
              <a:spcAft>
                <a:spcPts val="0"/>
              </a:spcAft>
              <a:buClr>
                <a:schemeClr val="accent3"/>
              </a:buClr>
              <a:buFont typeface="Arial" pitchFamily="34" charset="0"/>
              <a:buAutoNum type="arabicPeriod"/>
              <a:defRPr/>
            </a:pPr>
            <a:r>
              <a:rPr lang="en-US" dirty="0" err="1" smtClean="0"/>
              <a:t>Mengembangan</a:t>
            </a:r>
            <a:r>
              <a:rPr lang="en-US" dirty="0" smtClean="0"/>
              <a:t> Provider </a:t>
            </a:r>
          </a:p>
          <a:p>
            <a:pPr marL="571500" indent="-457200" eaLnBrk="1" fontAlgn="auto" hangingPunct="1">
              <a:spcAft>
                <a:spcPts val="0"/>
              </a:spcAft>
              <a:buClr>
                <a:schemeClr val="accent3"/>
              </a:buClr>
              <a:buFont typeface="Arial" pitchFamily="34" charset="0"/>
              <a:buAutoNum type="arabicPeriod"/>
              <a:defRPr/>
            </a:pPr>
            <a:r>
              <a:rPr lang="en-US" dirty="0" err="1" smtClean="0"/>
              <a:t>Partisipasi</a:t>
            </a:r>
            <a:endParaRPr lang="en-US" dirty="0" smtClean="0"/>
          </a:p>
          <a:p>
            <a:pPr marL="571500" indent="-457200" eaLnBrk="1" fontAlgn="auto" hangingPunct="1">
              <a:spcAft>
                <a:spcPts val="0"/>
              </a:spcAft>
              <a:buClr>
                <a:schemeClr val="accent3"/>
              </a:buClr>
              <a:buFont typeface="Arial" pitchFamily="34" charset="0"/>
              <a:buAutoNum type="arabicPeriod"/>
              <a:defRPr/>
            </a:pPr>
            <a:r>
              <a:rPr lang="en-US" dirty="0" err="1" smtClean="0"/>
              <a:t>Edukasi</a:t>
            </a:r>
            <a:r>
              <a:rPr lang="en-US" dirty="0" smtClean="0"/>
              <a:t> </a:t>
            </a:r>
          </a:p>
          <a:p>
            <a:pPr marL="114300" indent="0" eaLnBrk="1" fontAlgn="auto" hangingPunct="1">
              <a:spcAft>
                <a:spcPts val="0"/>
              </a:spcAft>
              <a:buClr>
                <a:schemeClr val="accent3"/>
              </a:buClr>
              <a:buFont typeface="Arial" pitchFamily="34" charset="0"/>
              <a:buNone/>
              <a:defRPr/>
            </a:pPr>
            <a:endParaRPr lang="en-US" dirty="0" smtClean="0"/>
          </a:p>
          <a:p>
            <a:pPr marL="274320" indent="-274320" eaLnBrk="1" fontAlgn="auto" hangingPunct="1">
              <a:spcAft>
                <a:spcPts val="0"/>
              </a:spcAft>
              <a:buClr>
                <a:schemeClr val="accent3"/>
              </a:buClr>
              <a:buFont typeface="Arial" pitchFamily="34" charset="0"/>
              <a:buChar char="•"/>
              <a:defRPr/>
            </a:pPr>
            <a:endParaRPr lang="en-US" dirty="0"/>
          </a:p>
        </p:txBody>
      </p:sp>
    </p:spTree>
    <p:extLst>
      <p:ext uri="{BB962C8B-B14F-4D97-AF65-F5344CB8AC3E}">
        <p14:creationId xmlns:p14="http://schemas.microsoft.com/office/powerpoint/2010/main" val="2500714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err="1" smtClean="0"/>
              <a:t>strategi</a:t>
            </a:r>
            <a:r>
              <a:rPr lang="en-US" dirty="0" smtClean="0"/>
              <a:t> </a:t>
            </a:r>
            <a:r>
              <a:rPr lang="en-US" dirty="0" err="1" smtClean="0"/>
              <a:t>dasarnya</a:t>
            </a:r>
            <a:r>
              <a:rPr lang="en-US" dirty="0" smtClean="0"/>
              <a:t> </a:t>
            </a:r>
            <a:r>
              <a:rPr lang="en-US" dirty="0" err="1" smtClean="0"/>
              <a:t>adalah</a:t>
            </a:r>
            <a:r>
              <a:rPr lang="en-US" dirty="0" smtClean="0"/>
              <a:t/>
            </a:r>
            <a:br>
              <a:rPr lang="en-US" dirty="0" smtClean="0"/>
            </a:br>
            <a:endParaRPr lang="en-US" dirty="0"/>
          </a:p>
        </p:txBody>
      </p:sp>
      <p:sp>
        <p:nvSpPr>
          <p:cNvPr id="3" name="Content Placeholder 2"/>
          <p:cNvSpPr>
            <a:spLocks noGrp="1"/>
          </p:cNvSpPr>
          <p:nvPr>
            <p:ph idx="1"/>
          </p:nvPr>
        </p:nvSpPr>
        <p:spPr>
          <a:xfrm>
            <a:off x="762000" y="2057400"/>
            <a:ext cx="7696200" cy="3775075"/>
          </a:xfrm>
        </p:spPr>
        <p:txBody>
          <a:bodyPr rtlCol="0">
            <a:normAutofit fontScale="55000" lnSpcReduction="20000"/>
          </a:bodyPr>
          <a:lstStyle/>
          <a:p>
            <a:pPr marL="274320" indent="-274320" algn="just" eaLnBrk="1" fontAlgn="auto" hangingPunct="1">
              <a:spcAft>
                <a:spcPts val="0"/>
              </a:spcAft>
              <a:buClr>
                <a:schemeClr val="accent3"/>
              </a:buClr>
              <a:buFont typeface="Arial" pitchFamily="34" charset="0"/>
              <a:buChar char="•"/>
              <a:defRPr/>
            </a:pPr>
            <a:r>
              <a:rPr lang="fi-FI" dirty="0" smtClean="0"/>
              <a:t>1</a:t>
            </a:r>
            <a:r>
              <a:rPr lang="fi-FI" dirty="0"/>
              <a:t>. </a:t>
            </a:r>
            <a:r>
              <a:rPr lang="fi-FI" sz="3800" b="1" dirty="0"/>
              <a:t>Menempatkan masyarakat sebagai </a:t>
            </a:r>
            <a:r>
              <a:rPr lang="fi-FI" sz="3800" b="1" dirty="0" smtClean="0"/>
              <a:t>SUBYEK  </a:t>
            </a:r>
            <a:r>
              <a:rPr lang="en-US" sz="3800" b="1" dirty="0" err="1" smtClean="0"/>
              <a:t>utama</a:t>
            </a:r>
            <a:r>
              <a:rPr lang="en-US" sz="3800" b="1" dirty="0" smtClean="0"/>
              <a:t> </a:t>
            </a:r>
            <a:r>
              <a:rPr lang="en-US" sz="3800" b="1" dirty="0" err="1" smtClean="0"/>
              <a:t>pembangunan</a:t>
            </a:r>
            <a:r>
              <a:rPr lang="en-US" sz="3800" b="1" dirty="0"/>
              <a:t>, </a:t>
            </a:r>
            <a:r>
              <a:rPr lang="en-US" sz="3800" b="1" dirty="0" err="1"/>
              <a:t>baik</a:t>
            </a:r>
            <a:r>
              <a:rPr lang="en-US" sz="3800" b="1" dirty="0"/>
              <a:t> </a:t>
            </a:r>
            <a:r>
              <a:rPr lang="en-US" sz="3800" b="1" dirty="0" err="1"/>
              <a:t>dalam</a:t>
            </a:r>
            <a:r>
              <a:rPr lang="en-US" sz="3800" b="1" dirty="0"/>
              <a:t> </a:t>
            </a:r>
            <a:r>
              <a:rPr lang="en-US" sz="3800" b="1" dirty="0" smtClean="0"/>
              <a:t>proses </a:t>
            </a:r>
            <a:r>
              <a:rPr lang="en-US" sz="3800" b="1" dirty="0" err="1" smtClean="0"/>
              <a:t>maupun</a:t>
            </a:r>
            <a:r>
              <a:rPr lang="en-US" sz="3800" b="1" dirty="0" smtClean="0"/>
              <a:t> </a:t>
            </a:r>
            <a:r>
              <a:rPr lang="en-US" sz="3800" b="1" dirty="0" err="1"/>
              <a:t>pencapaian</a:t>
            </a:r>
            <a:r>
              <a:rPr lang="en-US" sz="3800" b="1" dirty="0"/>
              <a:t> </a:t>
            </a:r>
            <a:r>
              <a:rPr lang="en-US" sz="3800" b="1" dirty="0" smtClean="0"/>
              <a:t>	</a:t>
            </a:r>
            <a:r>
              <a:rPr lang="en-US" sz="3800" b="1" dirty="0" err="1" smtClean="0"/>
              <a:t>hasil</a:t>
            </a:r>
            <a:r>
              <a:rPr lang="en-US" sz="3800" b="1" dirty="0" smtClean="0"/>
              <a:t> 	</a:t>
            </a:r>
            <a:r>
              <a:rPr lang="en-US" sz="3800" b="1" dirty="0" err="1" smtClean="0"/>
              <a:t>pembangunan</a:t>
            </a:r>
            <a:r>
              <a:rPr lang="en-US" sz="3800" b="1" dirty="0"/>
              <a:t>.</a:t>
            </a:r>
          </a:p>
          <a:p>
            <a:pPr marL="274320" indent="-274320" algn="just" eaLnBrk="1" fontAlgn="auto" hangingPunct="1">
              <a:spcAft>
                <a:spcPts val="0"/>
              </a:spcAft>
              <a:buClr>
                <a:schemeClr val="accent3"/>
              </a:buClr>
              <a:buFont typeface="Arial" pitchFamily="34" charset="0"/>
              <a:buChar char="•"/>
              <a:defRPr/>
            </a:pPr>
            <a:r>
              <a:rPr lang="fi-FI" sz="3800" b="1" dirty="0"/>
              <a:t>2. Gagasan suatu pembangunan </a:t>
            </a:r>
            <a:r>
              <a:rPr lang="fi-FI" sz="3800" b="1" dirty="0" smtClean="0"/>
              <a:t>masyarakat harus</a:t>
            </a:r>
            <a:r>
              <a:rPr lang="en-US" sz="3800" b="1" dirty="0" err="1" smtClean="0"/>
              <a:t>mengacu</a:t>
            </a:r>
            <a:r>
              <a:rPr lang="en-US" sz="3800" b="1" dirty="0" smtClean="0"/>
              <a:t> </a:t>
            </a:r>
            <a:r>
              <a:rPr lang="en-US" sz="3800" b="1" dirty="0" err="1"/>
              <a:t>pada</a:t>
            </a:r>
            <a:r>
              <a:rPr lang="en-US" sz="3800" b="1" dirty="0"/>
              <a:t> </a:t>
            </a:r>
            <a:r>
              <a:rPr lang="en-US" sz="3800" b="1" dirty="0" err="1"/>
              <a:t>kepentingan</a:t>
            </a:r>
            <a:r>
              <a:rPr lang="en-US" sz="3800" b="1" dirty="0"/>
              <a:t> </a:t>
            </a:r>
            <a:r>
              <a:rPr lang="en-US" sz="3800" b="1" dirty="0" err="1" smtClean="0"/>
              <a:t>dan</a:t>
            </a:r>
            <a:r>
              <a:rPr lang="en-US" sz="3800" b="1" dirty="0" smtClean="0"/>
              <a:t>    </a:t>
            </a:r>
            <a:r>
              <a:rPr lang="en-US" sz="3800" b="1" dirty="0" err="1" smtClean="0"/>
              <a:t>kebutuhan</a:t>
            </a:r>
            <a:r>
              <a:rPr lang="en-US" sz="3800" b="1" dirty="0" smtClean="0"/>
              <a:t> </a:t>
            </a:r>
            <a:r>
              <a:rPr lang="en-US" sz="3800" b="1" dirty="0" err="1" smtClean="0"/>
              <a:t>masyarakat</a:t>
            </a:r>
            <a:r>
              <a:rPr lang="en-US" sz="3800" b="1" dirty="0" smtClean="0"/>
              <a:t> 	</a:t>
            </a:r>
            <a:r>
              <a:rPr lang="en-US" sz="3800" b="1" dirty="0" err="1" smtClean="0"/>
              <a:t>itu</a:t>
            </a:r>
            <a:r>
              <a:rPr lang="en-US" sz="3800" b="1" dirty="0" smtClean="0"/>
              <a:t> </a:t>
            </a:r>
            <a:r>
              <a:rPr lang="en-US" sz="3800" b="1" dirty="0" err="1"/>
              <a:t>sendiri</a:t>
            </a:r>
            <a:r>
              <a:rPr lang="en-US" sz="3800" b="1" dirty="0"/>
              <a:t>; </a:t>
            </a:r>
            <a:r>
              <a:rPr lang="en-US" sz="3800" b="1" dirty="0" err="1"/>
              <a:t>serta</a:t>
            </a:r>
            <a:endParaRPr lang="en-US" sz="3800" b="1" dirty="0"/>
          </a:p>
          <a:p>
            <a:pPr marL="274320" indent="-274320" algn="just" eaLnBrk="1" fontAlgn="auto" hangingPunct="1">
              <a:spcAft>
                <a:spcPts val="0"/>
              </a:spcAft>
              <a:buClr>
                <a:schemeClr val="accent3"/>
              </a:buClr>
              <a:buFont typeface="Arial" pitchFamily="34" charset="0"/>
              <a:buChar char="•"/>
              <a:defRPr/>
            </a:pPr>
            <a:r>
              <a:rPr lang="es-ES" sz="3800" b="1" dirty="0"/>
              <a:t>3. </a:t>
            </a:r>
            <a:r>
              <a:rPr lang="es-ES" sz="3800" b="1" dirty="0" err="1"/>
              <a:t>Pembangunan</a:t>
            </a:r>
            <a:r>
              <a:rPr lang="es-ES" sz="3800" b="1" dirty="0"/>
              <a:t> </a:t>
            </a:r>
            <a:r>
              <a:rPr lang="es-ES" sz="3800" b="1" dirty="0" err="1"/>
              <a:t>harus</a:t>
            </a:r>
            <a:r>
              <a:rPr lang="es-ES" sz="3800" b="1" dirty="0"/>
              <a:t> </a:t>
            </a:r>
            <a:r>
              <a:rPr lang="es-ES" sz="3800" b="1" dirty="0" err="1"/>
              <a:t>bertumpu</a:t>
            </a:r>
            <a:r>
              <a:rPr lang="es-ES" sz="3800" b="1" dirty="0"/>
              <a:t> </a:t>
            </a:r>
            <a:r>
              <a:rPr lang="es-ES" sz="3800" b="1" dirty="0" smtClean="0"/>
              <a:t>pada </a:t>
            </a:r>
            <a:r>
              <a:rPr lang="es-ES" sz="3800" b="1" dirty="0" err="1" smtClean="0"/>
              <a:t>potensi</a:t>
            </a:r>
            <a:r>
              <a:rPr lang="es-ES" sz="3800" b="1" dirty="0" smtClean="0"/>
              <a:t> </a:t>
            </a:r>
            <a:r>
              <a:rPr lang="en-US" sz="3800" b="1" dirty="0" err="1" smtClean="0"/>
              <a:t>dan</a:t>
            </a:r>
            <a:r>
              <a:rPr lang="en-US" sz="3800" b="1" dirty="0" smtClean="0"/>
              <a:t> </a:t>
            </a:r>
            <a:r>
              <a:rPr lang="en-US" sz="3800" b="1" dirty="0" err="1" smtClean="0"/>
              <a:t>kemampuan</a:t>
            </a:r>
            <a:r>
              <a:rPr lang="en-US" sz="3800" b="1" dirty="0" smtClean="0"/>
              <a:t> </a:t>
            </a:r>
            <a:r>
              <a:rPr lang="en-US" sz="3800" b="1" dirty="0" err="1"/>
              <a:t>masyarakat</a:t>
            </a:r>
            <a:r>
              <a:rPr lang="en-US" sz="3800" b="1" dirty="0" smtClean="0"/>
              <a:t>.</a:t>
            </a:r>
          </a:p>
          <a:p>
            <a:pPr marL="274320" indent="-274320" algn="just" eaLnBrk="1" fontAlgn="auto" hangingPunct="1">
              <a:spcAft>
                <a:spcPts val="0"/>
              </a:spcAft>
              <a:buClr>
                <a:schemeClr val="accent3"/>
              </a:buClr>
              <a:buFont typeface="Arial" pitchFamily="34" charset="0"/>
              <a:buNone/>
              <a:defRPr/>
            </a:pPr>
            <a:endParaRPr lang="en-US" dirty="0" smtClean="0"/>
          </a:p>
          <a:p>
            <a:pPr marL="274320" indent="-274320" eaLnBrk="1" fontAlgn="auto" hangingPunct="1">
              <a:spcAft>
                <a:spcPts val="0"/>
              </a:spcAft>
              <a:buClr>
                <a:schemeClr val="accent3"/>
              </a:buClr>
              <a:buFont typeface="Arial" pitchFamily="34" charset="0"/>
              <a:buNone/>
              <a:defRPr/>
            </a:pPr>
            <a:r>
              <a:rPr lang="en-US" dirty="0" smtClean="0"/>
              <a:t>	( </a:t>
            </a:r>
            <a:r>
              <a:rPr lang="en-US" sz="2500" b="1" i="1" dirty="0" err="1" smtClean="0"/>
              <a:t>pada</a:t>
            </a:r>
            <a:r>
              <a:rPr lang="en-US" sz="2500" b="1" i="1" dirty="0" smtClean="0"/>
              <a:t> </a:t>
            </a:r>
            <a:r>
              <a:rPr lang="en-US" sz="2500" b="1" i="1" dirty="0" err="1" smtClean="0"/>
              <a:t>dasarnya</a:t>
            </a:r>
            <a:r>
              <a:rPr lang="en-US" sz="2500" b="1" i="1" dirty="0" smtClean="0"/>
              <a:t> </a:t>
            </a:r>
            <a:r>
              <a:rPr lang="en-US" sz="2500" b="1" i="1" dirty="0" err="1" smtClean="0"/>
              <a:t>bekerja</a:t>
            </a:r>
            <a:r>
              <a:rPr lang="en-US" sz="2500" b="1" i="1" dirty="0" smtClean="0"/>
              <a:t> </a:t>
            </a:r>
            <a:r>
              <a:rPr lang="en-US" sz="2500" b="1" i="1" dirty="0" err="1" smtClean="0"/>
              <a:t>dengan</a:t>
            </a:r>
            <a:r>
              <a:rPr lang="en-US" sz="2500" b="1" i="1" dirty="0" smtClean="0"/>
              <a:t> </a:t>
            </a:r>
            <a:r>
              <a:rPr lang="en-US" sz="2500" b="1" i="1" dirty="0" err="1" smtClean="0"/>
              <a:t>mengajak</a:t>
            </a:r>
            <a:r>
              <a:rPr lang="en-US" sz="2500" b="1" i="1" dirty="0" smtClean="0"/>
              <a:t> </a:t>
            </a:r>
            <a:r>
              <a:rPr lang="en-US" sz="2500" b="1" i="1" dirty="0" err="1"/>
              <a:t>komunitas</a:t>
            </a:r>
            <a:r>
              <a:rPr lang="en-US" sz="2500" b="1" i="1" dirty="0"/>
              <a:t> </a:t>
            </a:r>
            <a:r>
              <a:rPr lang="en-US" sz="2500" b="1" i="1" dirty="0" err="1"/>
              <a:t>atau</a:t>
            </a:r>
            <a:r>
              <a:rPr lang="en-US" sz="2500" b="1" i="1" dirty="0"/>
              <a:t> </a:t>
            </a:r>
            <a:r>
              <a:rPr lang="en-US" sz="2500" b="1" i="1" dirty="0" err="1"/>
              <a:t>masyarakat</a:t>
            </a:r>
            <a:r>
              <a:rPr lang="en-US" sz="2500" b="1" i="1" dirty="0"/>
              <a:t> </a:t>
            </a:r>
            <a:r>
              <a:rPr lang="en-US" sz="2500" b="1" i="1" dirty="0" err="1" smtClean="0"/>
              <a:t>untuk</a:t>
            </a:r>
            <a:r>
              <a:rPr lang="en-US" sz="2500" b="1" i="1" dirty="0" smtClean="0"/>
              <a:t> </a:t>
            </a:r>
            <a:r>
              <a:rPr lang="en-US" sz="2500" b="1" i="1" dirty="0" err="1" smtClean="0"/>
              <a:t>membongkar</a:t>
            </a:r>
            <a:r>
              <a:rPr lang="en-US" sz="2500" b="1" i="1" dirty="0" smtClean="0"/>
              <a:t> </a:t>
            </a:r>
            <a:r>
              <a:rPr lang="en-US" sz="2500" b="1" i="1" dirty="0" err="1"/>
              <a:t>bungkus</a:t>
            </a:r>
            <a:r>
              <a:rPr lang="en-US" sz="2500" b="1" i="1" dirty="0"/>
              <a:t> </a:t>
            </a:r>
            <a:r>
              <a:rPr lang="en-US" sz="2500" b="1" i="1" dirty="0" err="1"/>
              <a:t>alienasi</a:t>
            </a:r>
            <a:r>
              <a:rPr lang="en-US" sz="2500" b="1" i="1" dirty="0"/>
              <a:t> (</a:t>
            </a:r>
            <a:r>
              <a:rPr lang="en-US" sz="2500" b="1" i="1" dirty="0" err="1"/>
              <a:t>keterasingan</a:t>
            </a:r>
            <a:r>
              <a:rPr lang="en-US" sz="2500" b="1" i="1" dirty="0"/>
              <a:t>) </a:t>
            </a:r>
            <a:r>
              <a:rPr lang="en-US" sz="2500" b="1" i="1" dirty="0" err="1" smtClean="0"/>
              <a:t>dan</a:t>
            </a:r>
            <a:r>
              <a:rPr lang="en-US" sz="2500" b="1" i="1" dirty="0" smtClean="0"/>
              <a:t> </a:t>
            </a:r>
            <a:r>
              <a:rPr lang="fi-FI" sz="2500" b="1" i="1" dirty="0" smtClean="0"/>
              <a:t>marjinalisasi </a:t>
            </a:r>
            <a:r>
              <a:rPr lang="fi-FI" sz="2500" b="1" i="1" dirty="0"/>
              <a:t>(penyisihan) dengan jalan memerdekakan</a:t>
            </a:r>
            <a:r>
              <a:rPr lang="fi-FI" sz="2500" b="1" i="1" dirty="0" smtClean="0"/>
              <a:t>, </a:t>
            </a:r>
            <a:r>
              <a:rPr lang="en-US" sz="2500" b="1" i="1" dirty="0" err="1" smtClean="0"/>
              <a:t>melepaskan</a:t>
            </a:r>
            <a:r>
              <a:rPr lang="en-US" sz="2500" b="1" i="1" dirty="0" smtClean="0"/>
              <a:t> </a:t>
            </a:r>
            <a:r>
              <a:rPr lang="en-US" sz="2500" b="1" i="1" dirty="0" err="1"/>
              <a:t>diri</a:t>
            </a:r>
            <a:r>
              <a:rPr lang="en-US" sz="2500" b="1" i="1" dirty="0"/>
              <a:t> </a:t>
            </a:r>
            <a:r>
              <a:rPr lang="en-US" sz="2500" b="1" i="1" dirty="0" err="1"/>
              <a:t>dari</a:t>
            </a:r>
            <a:r>
              <a:rPr lang="en-US" sz="2500" b="1" i="1" dirty="0"/>
              <a:t> </a:t>
            </a:r>
            <a:r>
              <a:rPr lang="en-US" sz="2500" b="1" i="1" dirty="0" err="1"/>
              <a:t>proses</a:t>
            </a:r>
            <a:r>
              <a:rPr lang="en-US" sz="2500" b="1" i="1" dirty="0"/>
              <a:t> </a:t>
            </a:r>
            <a:r>
              <a:rPr lang="en-US" sz="2500" b="1" i="1" dirty="0" err="1"/>
              <a:t>pembodohan</a:t>
            </a:r>
            <a:r>
              <a:rPr lang="en-US" sz="2500" b="1" i="1" dirty="0"/>
              <a:t> </a:t>
            </a:r>
            <a:r>
              <a:rPr lang="en-US" sz="2500" b="1" i="1" dirty="0" err="1" smtClean="0"/>
              <a:t>dan</a:t>
            </a:r>
            <a:r>
              <a:rPr lang="en-US" sz="2500" b="1" i="1" dirty="0" smtClean="0"/>
              <a:t> </a:t>
            </a:r>
            <a:r>
              <a:rPr lang="en-US" sz="2500" b="1" i="1" dirty="0" err="1" smtClean="0"/>
              <a:t>pemiskinan</a:t>
            </a:r>
            <a:r>
              <a:rPr lang="en-US" sz="2500" b="1" i="1" dirty="0" smtClean="0"/>
              <a:t> </a:t>
            </a:r>
            <a:r>
              <a:rPr lang="en-US" sz="2500" b="1" i="1" dirty="0"/>
              <a:t>yang </a:t>
            </a:r>
            <a:r>
              <a:rPr lang="en-US" sz="2500" b="1" i="1" dirty="0" err="1"/>
              <a:t>sudah</a:t>
            </a:r>
            <a:r>
              <a:rPr lang="en-US" sz="2500" b="1" i="1" dirty="0"/>
              <a:t> </a:t>
            </a:r>
            <a:r>
              <a:rPr lang="en-US" sz="2500" b="1" i="1" dirty="0" err="1"/>
              <a:t>terjadi</a:t>
            </a:r>
            <a:r>
              <a:rPr lang="en-US" sz="2500" b="1" i="1" dirty="0"/>
              <a:t> </a:t>
            </a:r>
            <a:r>
              <a:rPr lang="en-US" sz="2500" b="1" i="1" dirty="0" err="1"/>
              <a:t>secara</a:t>
            </a:r>
            <a:r>
              <a:rPr lang="en-US" sz="2500" b="1" i="1" dirty="0"/>
              <a:t> </a:t>
            </a:r>
            <a:r>
              <a:rPr lang="en-US" sz="2500" b="1" i="1" dirty="0" err="1"/>
              <a:t>sistematis</a:t>
            </a:r>
            <a:r>
              <a:rPr lang="en-US" sz="2500" b="1" i="1" dirty="0"/>
              <a:t> </a:t>
            </a:r>
            <a:r>
              <a:rPr lang="en-US" sz="2500" b="1" i="1" dirty="0" err="1" smtClean="0"/>
              <a:t>dan</a:t>
            </a:r>
            <a:r>
              <a:rPr lang="en-US" sz="2500" b="1" i="1" dirty="0" smtClean="0"/>
              <a:t> </a:t>
            </a:r>
            <a:r>
              <a:rPr lang="en-US" sz="2500" b="1" i="1" dirty="0" err="1" smtClean="0"/>
              <a:t>terstruktur</a:t>
            </a:r>
            <a:r>
              <a:rPr lang="en-US" dirty="0" smtClean="0"/>
              <a:t>.)</a:t>
            </a:r>
            <a:endParaRPr lang="en-US" dirty="0"/>
          </a:p>
        </p:txBody>
      </p:sp>
    </p:spTree>
    <p:extLst>
      <p:ext uri="{BB962C8B-B14F-4D97-AF65-F5344CB8AC3E}">
        <p14:creationId xmlns:p14="http://schemas.microsoft.com/office/powerpoint/2010/main" val="38142017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err="1" smtClean="0"/>
              <a:t>Prinsip-prinsip</a:t>
            </a:r>
            <a:r>
              <a:rPr lang="en-US" b="1" dirty="0" smtClean="0"/>
              <a:t> </a:t>
            </a:r>
            <a:br>
              <a:rPr lang="en-US" b="1" dirty="0" smtClean="0"/>
            </a:br>
            <a:r>
              <a:rPr lang="en-US" b="1" dirty="0" err="1" smtClean="0"/>
              <a:t>Pengorganisir</a:t>
            </a:r>
            <a:r>
              <a:rPr lang="en-US" b="1" dirty="0" smtClean="0"/>
              <a:t> </a:t>
            </a:r>
            <a:r>
              <a:rPr lang="en-US" b="1" dirty="0" err="1" smtClean="0"/>
              <a:t>Masyarakat</a:t>
            </a:r>
            <a:r>
              <a:rPr lang="en-US" b="1" dirty="0" smtClean="0"/>
              <a:t/>
            </a:r>
            <a:br>
              <a:rPr lang="en-US" b="1" dirty="0" smtClean="0"/>
            </a:br>
            <a:endParaRPr lang="en-US" dirty="0"/>
          </a:p>
        </p:txBody>
      </p:sp>
      <p:sp>
        <p:nvSpPr>
          <p:cNvPr id="3" name="Content Placeholder 2"/>
          <p:cNvSpPr>
            <a:spLocks noGrp="1"/>
          </p:cNvSpPr>
          <p:nvPr>
            <p:ph idx="1"/>
          </p:nvPr>
        </p:nvSpPr>
        <p:spPr/>
        <p:txBody>
          <a:bodyPr rtlCol="0">
            <a:normAutofit fontScale="32500" lnSpcReduction="20000"/>
          </a:bodyPr>
          <a:lstStyle/>
          <a:p>
            <a:pPr marL="274320" indent="-274320" eaLnBrk="1" fontAlgn="auto" hangingPunct="1">
              <a:spcAft>
                <a:spcPts val="0"/>
              </a:spcAft>
              <a:buClr>
                <a:schemeClr val="accent3"/>
              </a:buClr>
              <a:buFont typeface="Arial" pitchFamily="34" charset="0"/>
              <a:buNone/>
              <a:defRPr/>
            </a:pPr>
            <a:r>
              <a:rPr lang="en-US" sz="4900" b="1" dirty="0" smtClean="0"/>
              <a:t>•    </a:t>
            </a:r>
            <a:r>
              <a:rPr lang="en-US" sz="4900" b="1" dirty="0" err="1" smtClean="0"/>
              <a:t>Membangun</a:t>
            </a:r>
            <a:r>
              <a:rPr lang="en-US" sz="4900" b="1" dirty="0" smtClean="0"/>
              <a:t> </a:t>
            </a:r>
            <a:r>
              <a:rPr lang="en-US" sz="4900" b="1" dirty="0" err="1" smtClean="0"/>
              <a:t>pertemanan</a:t>
            </a:r>
            <a:r>
              <a:rPr lang="en-US" sz="4900" b="1" dirty="0" smtClean="0"/>
              <a:t>/</a:t>
            </a:r>
            <a:r>
              <a:rPr lang="en-US" sz="4900" b="1" dirty="0" err="1" smtClean="0"/>
              <a:t>persahabatan</a:t>
            </a:r>
            <a:r>
              <a:rPr lang="en-US" sz="4900" b="1" dirty="0" smtClean="0"/>
              <a:t> </a:t>
            </a:r>
            <a:r>
              <a:rPr lang="en-US" sz="4900" b="1" dirty="0" err="1" smtClean="0"/>
              <a:t>dengan</a:t>
            </a:r>
            <a:r>
              <a:rPr lang="en-US" sz="4900" b="1" dirty="0" smtClean="0"/>
              <a:t> </a:t>
            </a:r>
            <a:r>
              <a:rPr lang="en-US" sz="4900" b="1" dirty="0" err="1"/>
              <a:t>komunitas</a:t>
            </a:r>
            <a:r>
              <a:rPr lang="en-US" sz="4900" b="1" dirty="0"/>
              <a:t> </a:t>
            </a:r>
            <a:r>
              <a:rPr lang="en-US" sz="4900" b="1" dirty="0" err="1"/>
              <a:t>atau</a:t>
            </a:r>
            <a:r>
              <a:rPr lang="en-US" sz="4900" b="1" dirty="0"/>
              <a:t> </a:t>
            </a:r>
            <a:r>
              <a:rPr lang="en-US" sz="4900" b="1" dirty="0" err="1"/>
              <a:t>masyarakat</a:t>
            </a:r>
            <a:r>
              <a:rPr lang="en-US" sz="4900" b="1" dirty="0"/>
              <a:t>.</a:t>
            </a:r>
          </a:p>
          <a:p>
            <a:pPr marL="274320" indent="-274320" eaLnBrk="1" fontAlgn="auto" hangingPunct="1">
              <a:spcAft>
                <a:spcPts val="0"/>
              </a:spcAft>
              <a:buClr>
                <a:schemeClr val="accent3"/>
              </a:buClr>
              <a:buFont typeface="Arial" pitchFamily="34" charset="0"/>
              <a:buNone/>
              <a:defRPr/>
            </a:pPr>
            <a:r>
              <a:rPr lang="pt-BR" sz="4900" b="1" dirty="0"/>
              <a:t>• </a:t>
            </a:r>
            <a:r>
              <a:rPr lang="pt-BR" sz="4900" b="1" dirty="0" smtClean="0"/>
              <a:t>   Bersedia </a:t>
            </a:r>
            <a:r>
              <a:rPr lang="pt-BR" sz="4900" b="1" dirty="0"/>
              <a:t>belajar dari kehidupan </a:t>
            </a:r>
            <a:r>
              <a:rPr lang="pt-BR" sz="4900" b="1" dirty="0" smtClean="0"/>
              <a:t>komunitas </a:t>
            </a:r>
            <a:r>
              <a:rPr lang="en-US" sz="4900" b="1" dirty="0" err="1" smtClean="0"/>
              <a:t>bersangkutan</a:t>
            </a:r>
            <a:r>
              <a:rPr lang="en-US" sz="4900" b="1" dirty="0"/>
              <a:t>.</a:t>
            </a:r>
          </a:p>
          <a:p>
            <a:pPr marL="274320" indent="-274320" eaLnBrk="1" fontAlgn="auto" hangingPunct="1">
              <a:spcAft>
                <a:spcPts val="0"/>
              </a:spcAft>
              <a:buClr>
                <a:schemeClr val="accent3"/>
              </a:buClr>
              <a:buFont typeface="Arial" pitchFamily="34" charset="0"/>
              <a:buNone/>
              <a:defRPr/>
            </a:pPr>
            <a:r>
              <a:rPr lang="en-US" sz="4900" b="1" dirty="0"/>
              <a:t>• </a:t>
            </a:r>
            <a:r>
              <a:rPr lang="en-US" sz="4900" b="1" dirty="0" smtClean="0"/>
              <a:t>   </a:t>
            </a:r>
            <a:r>
              <a:rPr lang="en-US" sz="4900" b="1" dirty="0" err="1" smtClean="0"/>
              <a:t>Membangun</a:t>
            </a:r>
            <a:r>
              <a:rPr lang="en-US" sz="4900" b="1" dirty="0" smtClean="0"/>
              <a:t> </a:t>
            </a:r>
            <a:r>
              <a:rPr lang="en-US" sz="4900" b="1" dirty="0" err="1"/>
              <a:t>komunitas</a:t>
            </a:r>
            <a:r>
              <a:rPr lang="en-US" sz="4900" b="1" dirty="0"/>
              <a:t> </a:t>
            </a:r>
            <a:r>
              <a:rPr lang="en-US" sz="4900" b="1" dirty="0" err="1"/>
              <a:t>atau</a:t>
            </a:r>
            <a:r>
              <a:rPr lang="en-US" sz="4900" b="1" dirty="0"/>
              <a:t> </a:t>
            </a:r>
            <a:r>
              <a:rPr lang="en-US" sz="4900" b="1" dirty="0" err="1" smtClean="0"/>
              <a:t>masyarakat</a:t>
            </a:r>
            <a:r>
              <a:rPr lang="en-US" sz="4900" b="1" dirty="0" smtClean="0"/>
              <a:t> </a:t>
            </a:r>
            <a:r>
              <a:rPr lang="en-US" sz="4900" b="1" dirty="0" err="1" smtClean="0"/>
              <a:t>dengan</a:t>
            </a:r>
            <a:r>
              <a:rPr lang="en-US" sz="4900" b="1" dirty="0" smtClean="0"/>
              <a:t> </a:t>
            </a:r>
            <a:r>
              <a:rPr lang="en-US" sz="4900" b="1" dirty="0" err="1"/>
              <a:t>berangkat</a:t>
            </a:r>
            <a:r>
              <a:rPr lang="en-US" sz="4900" b="1" dirty="0"/>
              <a:t> </a:t>
            </a:r>
            <a:r>
              <a:rPr lang="en-US" sz="4900" b="1" dirty="0" err="1"/>
              <a:t>dari</a:t>
            </a:r>
            <a:r>
              <a:rPr lang="en-US" sz="4900" b="1" dirty="0"/>
              <a:t> </a:t>
            </a:r>
            <a:r>
              <a:rPr lang="en-US" sz="4900" b="1" dirty="0" err="1"/>
              <a:t>apa</a:t>
            </a:r>
            <a:r>
              <a:rPr lang="en-US" sz="4900" b="1" dirty="0"/>
              <a:t> yang </a:t>
            </a:r>
            <a:r>
              <a:rPr lang="en-US" sz="4900" b="1" dirty="0" err="1"/>
              <a:t>ada</a:t>
            </a:r>
            <a:r>
              <a:rPr lang="en-US" sz="4900" b="1" dirty="0"/>
              <a:t> </a:t>
            </a:r>
            <a:r>
              <a:rPr lang="en-US" sz="4900" b="1" dirty="0" err="1" smtClean="0"/>
              <a:t>atau</a:t>
            </a:r>
            <a:r>
              <a:rPr lang="en-US" sz="4900" b="1" dirty="0" smtClean="0"/>
              <a:t>  </a:t>
            </a:r>
            <a:r>
              <a:rPr lang="en-US" sz="4900" b="1" dirty="0" err="1" smtClean="0"/>
              <a:t>dimiliki</a:t>
            </a:r>
            <a:r>
              <a:rPr lang="en-US" sz="4900" b="1" dirty="0" smtClean="0"/>
              <a:t> </a:t>
            </a:r>
            <a:r>
              <a:rPr lang="en-US" sz="4900" b="1" dirty="0" err="1"/>
              <a:t>oleh</a:t>
            </a:r>
            <a:r>
              <a:rPr lang="en-US" sz="4900" b="1" dirty="0"/>
              <a:t> </a:t>
            </a:r>
            <a:r>
              <a:rPr lang="en-US" sz="4900" b="1" dirty="0" err="1"/>
              <a:t>komunitas</a:t>
            </a:r>
            <a:r>
              <a:rPr lang="en-US" sz="4900" b="1" dirty="0"/>
              <a:t> </a:t>
            </a:r>
            <a:r>
              <a:rPr lang="en-US" sz="4900" b="1" dirty="0" err="1"/>
              <a:t>tersebut</a:t>
            </a:r>
            <a:endParaRPr lang="en-US" sz="4900" b="1" dirty="0"/>
          </a:p>
          <a:p>
            <a:pPr marL="274320" indent="-274320" eaLnBrk="1" fontAlgn="auto" hangingPunct="1">
              <a:spcAft>
                <a:spcPts val="0"/>
              </a:spcAft>
              <a:buClr>
                <a:schemeClr val="accent3"/>
              </a:buClr>
              <a:buFont typeface="Arial" pitchFamily="34" charset="0"/>
              <a:buNone/>
              <a:defRPr/>
            </a:pPr>
            <a:r>
              <a:rPr lang="en-US" sz="4900" b="1" dirty="0"/>
              <a:t>• </a:t>
            </a:r>
            <a:r>
              <a:rPr lang="en-US" sz="4900" b="1" dirty="0" smtClean="0"/>
              <a:t>  </a:t>
            </a:r>
            <a:r>
              <a:rPr lang="en-US" sz="4900" b="1" dirty="0" err="1" smtClean="0"/>
              <a:t>Tidak</a:t>
            </a:r>
            <a:r>
              <a:rPr lang="en-US" sz="4900" b="1" dirty="0" smtClean="0"/>
              <a:t> </a:t>
            </a:r>
            <a:r>
              <a:rPr lang="en-US" sz="4900" b="1" dirty="0" err="1"/>
              <a:t>berpretensi</a:t>
            </a:r>
            <a:r>
              <a:rPr lang="en-US" sz="4900" b="1" dirty="0"/>
              <a:t> </a:t>
            </a:r>
            <a:r>
              <a:rPr lang="en-US" sz="4900" b="1" dirty="0" err="1"/>
              <a:t>untuk</a:t>
            </a:r>
            <a:r>
              <a:rPr lang="en-US" sz="4900" b="1" dirty="0"/>
              <a:t> </a:t>
            </a:r>
            <a:r>
              <a:rPr lang="en-US" sz="4900" b="1" dirty="0" err="1"/>
              <a:t>menjadi</a:t>
            </a:r>
            <a:r>
              <a:rPr lang="en-US" sz="4900" b="1" dirty="0"/>
              <a:t> </a:t>
            </a:r>
            <a:r>
              <a:rPr lang="en-US" sz="4900" b="1" dirty="0" err="1" smtClean="0"/>
              <a:t>pemimpin</a:t>
            </a:r>
            <a:r>
              <a:rPr lang="en-US" sz="4900" b="1" dirty="0" smtClean="0"/>
              <a:t> </a:t>
            </a:r>
            <a:r>
              <a:rPr lang="en-US" sz="4900" b="1" dirty="0" err="1" smtClean="0"/>
              <a:t>dan</a:t>
            </a:r>
            <a:r>
              <a:rPr lang="en-US" sz="4900" b="1" dirty="0" smtClean="0"/>
              <a:t> </a:t>
            </a:r>
            <a:r>
              <a:rPr lang="en-US" sz="4900" b="1" dirty="0"/>
              <a:t>“</a:t>
            </a:r>
            <a:r>
              <a:rPr lang="en-US" sz="4900" b="1" dirty="0" err="1"/>
              <a:t>tetua</a:t>
            </a:r>
            <a:r>
              <a:rPr lang="en-US" sz="4900" b="1" dirty="0"/>
              <a:t>” </a:t>
            </a:r>
            <a:r>
              <a:rPr lang="en-US" sz="4900" b="1" dirty="0" err="1"/>
              <a:t>dari</a:t>
            </a:r>
            <a:r>
              <a:rPr lang="en-US" sz="4900" b="1" dirty="0"/>
              <a:t> </a:t>
            </a:r>
            <a:r>
              <a:rPr lang="en-US" sz="4900" b="1" dirty="0" err="1"/>
              <a:t>komunitas</a:t>
            </a:r>
            <a:r>
              <a:rPr lang="en-US" sz="4900" b="1" dirty="0"/>
              <a:t> </a:t>
            </a:r>
            <a:r>
              <a:rPr lang="en-US" sz="4900" b="1" dirty="0" err="1"/>
              <a:t>tersebut</a:t>
            </a:r>
            <a:r>
              <a:rPr lang="en-US" sz="4900" b="1" dirty="0"/>
              <a:t>.</a:t>
            </a:r>
          </a:p>
          <a:p>
            <a:pPr marL="274320" indent="-274320" eaLnBrk="1" fontAlgn="auto" hangingPunct="1">
              <a:spcAft>
                <a:spcPts val="0"/>
              </a:spcAft>
              <a:buClr>
                <a:schemeClr val="accent3"/>
              </a:buClr>
              <a:buFont typeface="Arial" pitchFamily="34" charset="0"/>
              <a:buNone/>
              <a:defRPr/>
            </a:pPr>
            <a:r>
              <a:rPr lang="en-US" sz="4900" b="1" dirty="0"/>
              <a:t>• </a:t>
            </a:r>
            <a:r>
              <a:rPr lang="en-US" sz="4900" b="1" dirty="0" smtClean="0"/>
              <a:t>   </a:t>
            </a:r>
            <a:r>
              <a:rPr lang="en-US" sz="4900" b="1" dirty="0" err="1" smtClean="0"/>
              <a:t>Mempercayai</a:t>
            </a:r>
            <a:r>
              <a:rPr lang="en-US" sz="4900" b="1" dirty="0" smtClean="0"/>
              <a:t> </a:t>
            </a:r>
            <a:r>
              <a:rPr lang="en-US" sz="4900" b="1" dirty="0" err="1"/>
              <a:t>bahwa</a:t>
            </a:r>
            <a:r>
              <a:rPr lang="en-US" sz="4900" b="1" dirty="0"/>
              <a:t> </a:t>
            </a:r>
            <a:r>
              <a:rPr lang="en-US" sz="4900" b="1" dirty="0" err="1"/>
              <a:t>komunitas</a:t>
            </a:r>
            <a:r>
              <a:rPr lang="en-US" sz="4900" b="1" dirty="0"/>
              <a:t> </a:t>
            </a:r>
            <a:r>
              <a:rPr lang="en-US" sz="4900" b="1" dirty="0" err="1" smtClean="0"/>
              <a:t>memiliki</a:t>
            </a:r>
            <a:r>
              <a:rPr lang="en-US" sz="4900" b="1" dirty="0" smtClean="0"/>
              <a:t>  </a:t>
            </a:r>
            <a:r>
              <a:rPr lang="fi-FI" sz="4900" b="1" dirty="0" smtClean="0"/>
              <a:t>potensi </a:t>
            </a:r>
            <a:r>
              <a:rPr lang="fi-FI" sz="4900" b="1" dirty="0"/>
              <a:t>dan kemampuan untuk </a:t>
            </a:r>
            <a:r>
              <a:rPr lang="fi-FI" sz="4900" b="1" dirty="0" smtClean="0"/>
              <a:t>membangun </a:t>
            </a:r>
            <a:r>
              <a:rPr lang="en-US" sz="4900" b="1" dirty="0" err="1" smtClean="0"/>
              <a:t>dirinya</a:t>
            </a:r>
            <a:r>
              <a:rPr lang="en-US" sz="4900" b="1" dirty="0" smtClean="0"/>
              <a:t> </a:t>
            </a:r>
            <a:r>
              <a:rPr lang="en-US" sz="4900" b="1" dirty="0" err="1"/>
              <a:t>sendiri</a:t>
            </a:r>
            <a:r>
              <a:rPr lang="en-US" sz="4900" b="1" dirty="0"/>
              <a:t> </a:t>
            </a:r>
            <a:r>
              <a:rPr lang="en-US" sz="4900" b="1" dirty="0" err="1"/>
              <a:t>hingga</a:t>
            </a:r>
            <a:r>
              <a:rPr lang="en-US" sz="4900" b="1" dirty="0"/>
              <a:t> </a:t>
            </a:r>
            <a:r>
              <a:rPr lang="en-US" sz="4900" b="1" dirty="0" err="1"/>
              <a:t>tuntas</a:t>
            </a:r>
            <a:r>
              <a:rPr lang="en-US" sz="4900" b="1" dirty="0" smtClean="0"/>
              <a:t>. </a:t>
            </a:r>
            <a:endParaRPr lang="en-US" sz="4900" b="1" dirty="0"/>
          </a:p>
          <a:p>
            <a:pPr marL="274320" indent="-274320" eaLnBrk="1" fontAlgn="auto" hangingPunct="1">
              <a:spcAft>
                <a:spcPts val="0"/>
              </a:spcAft>
              <a:buClr>
                <a:schemeClr val="accent3"/>
              </a:buClr>
              <a:buFont typeface="Arial" pitchFamily="34" charset="0"/>
              <a:buNone/>
              <a:defRPr/>
            </a:pPr>
            <a:endParaRPr lang="en-US" dirty="0" smtClean="0"/>
          </a:p>
          <a:p>
            <a:pPr marL="274320" indent="-274320" eaLnBrk="1" fontAlgn="auto" hangingPunct="1">
              <a:spcAft>
                <a:spcPts val="0"/>
              </a:spcAft>
              <a:buClr>
                <a:schemeClr val="accent3"/>
              </a:buClr>
              <a:buFont typeface="Arial" pitchFamily="34" charset="0"/>
              <a:buNone/>
              <a:defRPr/>
            </a:pPr>
            <a:r>
              <a:rPr lang="en-US" sz="4300" dirty="0" smtClean="0"/>
              <a:t>(</a:t>
            </a:r>
            <a:r>
              <a:rPr lang="en-US" sz="4300" dirty="0" err="1" smtClean="0">
                <a:solidFill>
                  <a:srgbClr val="C00000"/>
                </a:solidFill>
              </a:rPr>
              <a:t>Prinsip</a:t>
            </a:r>
            <a:r>
              <a:rPr lang="en-US" sz="4300" dirty="0" smtClean="0">
                <a:solidFill>
                  <a:srgbClr val="C00000"/>
                </a:solidFill>
              </a:rPr>
              <a:t> </a:t>
            </a:r>
            <a:r>
              <a:rPr lang="en-US" sz="4300" dirty="0" err="1" smtClean="0">
                <a:solidFill>
                  <a:srgbClr val="C00000"/>
                </a:solidFill>
              </a:rPr>
              <a:t>ajaran</a:t>
            </a:r>
            <a:r>
              <a:rPr lang="en-US" sz="4300" dirty="0" smtClean="0">
                <a:solidFill>
                  <a:srgbClr val="C00000"/>
                </a:solidFill>
              </a:rPr>
              <a:t>  </a:t>
            </a:r>
            <a:r>
              <a:rPr lang="nb-NO" sz="4300" dirty="0" smtClean="0">
                <a:solidFill>
                  <a:srgbClr val="C00000"/>
                </a:solidFill>
              </a:rPr>
              <a:t>Lao </a:t>
            </a:r>
            <a:r>
              <a:rPr lang="nb-NO" sz="4300" dirty="0">
                <a:solidFill>
                  <a:srgbClr val="C00000"/>
                </a:solidFill>
              </a:rPr>
              <a:t>Tse (700 sm) yang lebih kurang berbunyi </a:t>
            </a:r>
            <a:r>
              <a:rPr lang="nb-NO" sz="4300" dirty="0" smtClean="0">
                <a:solidFill>
                  <a:srgbClr val="C00000"/>
                </a:solidFill>
              </a:rPr>
              <a:t>sebagai </a:t>
            </a:r>
            <a:r>
              <a:rPr lang="en-US" sz="4300" dirty="0" err="1" smtClean="0">
                <a:solidFill>
                  <a:srgbClr val="C00000"/>
                </a:solidFill>
              </a:rPr>
              <a:t>berikut</a:t>
            </a:r>
            <a:r>
              <a:rPr lang="en-US" sz="4300" dirty="0" smtClean="0">
                <a:solidFill>
                  <a:srgbClr val="C00000"/>
                </a:solidFill>
              </a:rPr>
              <a:t> </a:t>
            </a:r>
            <a:r>
              <a:rPr lang="en-US" sz="4300" dirty="0">
                <a:solidFill>
                  <a:srgbClr val="C00000"/>
                </a:solidFill>
              </a:rPr>
              <a:t>:</a:t>
            </a:r>
          </a:p>
          <a:p>
            <a:pPr marL="274320" indent="-274320" eaLnBrk="1" fontAlgn="auto" hangingPunct="1">
              <a:spcAft>
                <a:spcPts val="0"/>
              </a:spcAft>
              <a:buClr>
                <a:schemeClr val="accent3"/>
              </a:buClr>
              <a:buFont typeface="Arial" pitchFamily="34" charset="0"/>
              <a:buNone/>
              <a:defRPr/>
            </a:pPr>
            <a:r>
              <a:rPr lang="en-US" sz="4300" i="1" dirty="0" smtClean="0"/>
              <a:t>        “</a:t>
            </a:r>
            <a:r>
              <a:rPr lang="en-US" sz="4300" b="1" i="1" dirty="0" err="1"/>
              <a:t>Datanglah</a:t>
            </a:r>
            <a:r>
              <a:rPr lang="en-US" sz="4300" b="1" i="1" dirty="0"/>
              <a:t> </a:t>
            </a:r>
            <a:r>
              <a:rPr lang="en-US" sz="4300" b="1" i="1" dirty="0" err="1"/>
              <a:t>kepada</a:t>
            </a:r>
            <a:r>
              <a:rPr lang="en-US" sz="4300" b="1" i="1" dirty="0"/>
              <a:t> </a:t>
            </a:r>
            <a:r>
              <a:rPr lang="en-US" sz="4300" b="1" i="1" dirty="0" err="1"/>
              <a:t>rakyat</a:t>
            </a:r>
            <a:r>
              <a:rPr lang="en-US" sz="4300" b="1" i="1" dirty="0"/>
              <a:t>, </a:t>
            </a:r>
            <a:r>
              <a:rPr lang="en-US" sz="4300" b="1" i="1" dirty="0" err="1"/>
              <a:t>hiduplah</a:t>
            </a:r>
            <a:r>
              <a:rPr lang="en-US" sz="4300" b="1" i="1" dirty="0"/>
              <a:t> </a:t>
            </a:r>
            <a:r>
              <a:rPr lang="en-US" sz="4300" b="1" i="1" dirty="0" err="1"/>
              <a:t>bersama</a:t>
            </a:r>
            <a:r>
              <a:rPr lang="en-US" sz="4300" b="1" i="1" dirty="0"/>
              <a:t> </a:t>
            </a:r>
            <a:r>
              <a:rPr lang="en-US" sz="4300" b="1" i="1" dirty="0" err="1"/>
              <a:t>mereka</a:t>
            </a:r>
            <a:r>
              <a:rPr lang="en-US" sz="4300" b="1" i="1" dirty="0" smtClean="0"/>
              <a:t>, </a:t>
            </a:r>
            <a:r>
              <a:rPr lang="en-US" sz="4300" b="1" i="1" dirty="0" err="1" smtClean="0"/>
              <a:t>belajarlah</a:t>
            </a:r>
            <a:r>
              <a:rPr lang="en-US" sz="4300" b="1" i="1" dirty="0" smtClean="0"/>
              <a:t> </a:t>
            </a:r>
            <a:r>
              <a:rPr lang="en-US" sz="4300" b="1" i="1" dirty="0" err="1"/>
              <a:t>dari</a:t>
            </a:r>
            <a:r>
              <a:rPr lang="en-US" sz="4300" b="1" i="1" dirty="0"/>
              <a:t> </a:t>
            </a:r>
            <a:r>
              <a:rPr lang="en-US" sz="4300" b="1" i="1" dirty="0" err="1"/>
              <a:t>mereka</a:t>
            </a:r>
            <a:r>
              <a:rPr lang="en-US" sz="4300" b="1" i="1" dirty="0"/>
              <a:t>, </a:t>
            </a:r>
            <a:r>
              <a:rPr lang="en-US" sz="4300" b="1" i="1" dirty="0" err="1"/>
              <a:t>cintailah</a:t>
            </a:r>
            <a:r>
              <a:rPr lang="en-US" sz="4300" b="1" i="1" dirty="0"/>
              <a:t> </a:t>
            </a:r>
            <a:r>
              <a:rPr lang="en-US" sz="4300" b="1" i="1" dirty="0" err="1"/>
              <a:t>mereka</a:t>
            </a:r>
            <a:r>
              <a:rPr lang="en-US" sz="4300" b="1" i="1" dirty="0"/>
              <a:t>, </a:t>
            </a:r>
            <a:r>
              <a:rPr lang="en-US" sz="4300" b="1" i="1" dirty="0" err="1"/>
              <a:t>mulailah</a:t>
            </a:r>
            <a:r>
              <a:rPr lang="en-US" sz="4300" b="1" i="1" dirty="0"/>
              <a:t> </a:t>
            </a:r>
            <a:r>
              <a:rPr lang="en-US" sz="4300" b="1" i="1" dirty="0" err="1"/>
              <a:t>dari</a:t>
            </a:r>
            <a:r>
              <a:rPr lang="en-US" sz="4300" b="1" i="1" dirty="0"/>
              <a:t> </a:t>
            </a:r>
            <a:r>
              <a:rPr lang="en-US" sz="4300" b="1" i="1" dirty="0" err="1" smtClean="0"/>
              <a:t>apa</a:t>
            </a:r>
            <a:r>
              <a:rPr lang="en-US" sz="4300" b="1" i="1" dirty="0" smtClean="0"/>
              <a:t> yang </a:t>
            </a:r>
            <a:r>
              <a:rPr lang="en-US" sz="4300" b="1" i="1" dirty="0" err="1"/>
              <a:t>mereka</a:t>
            </a:r>
            <a:r>
              <a:rPr lang="en-US" sz="4300" b="1" i="1" dirty="0"/>
              <a:t> </a:t>
            </a:r>
            <a:r>
              <a:rPr lang="en-US" sz="4300" b="1" i="1" dirty="0" err="1"/>
              <a:t>tahu</a:t>
            </a:r>
            <a:r>
              <a:rPr lang="en-US" sz="4300" b="1" i="1" dirty="0"/>
              <a:t>; </a:t>
            </a:r>
            <a:r>
              <a:rPr lang="en-US" sz="4300" b="1" i="1" dirty="0" err="1"/>
              <a:t>bangunlah</a:t>
            </a:r>
            <a:r>
              <a:rPr lang="en-US" sz="4300" b="1" i="1" dirty="0"/>
              <a:t> </a:t>
            </a:r>
            <a:r>
              <a:rPr lang="en-US" sz="4300" b="1" i="1" dirty="0" err="1"/>
              <a:t>dari</a:t>
            </a:r>
            <a:r>
              <a:rPr lang="en-US" sz="4300" b="1" i="1" dirty="0"/>
              <a:t> </a:t>
            </a:r>
            <a:r>
              <a:rPr lang="en-US" sz="4300" b="1" i="1" dirty="0" err="1"/>
              <a:t>apa</a:t>
            </a:r>
            <a:r>
              <a:rPr lang="en-US" sz="4300" b="1" i="1" dirty="0"/>
              <a:t> yang </a:t>
            </a:r>
            <a:r>
              <a:rPr lang="en-US" sz="4300" b="1" i="1" dirty="0" err="1"/>
              <a:t>mereka</a:t>
            </a:r>
            <a:r>
              <a:rPr lang="en-US" sz="4300" b="1" i="1" dirty="0"/>
              <a:t> </a:t>
            </a:r>
            <a:r>
              <a:rPr lang="en-US" sz="4300" b="1" i="1" dirty="0" err="1" smtClean="0"/>
              <a:t>punya</a:t>
            </a:r>
            <a:r>
              <a:rPr lang="en-US" sz="4300" b="1" i="1" dirty="0" smtClean="0"/>
              <a:t>  </a:t>
            </a:r>
            <a:r>
              <a:rPr lang="en-US" sz="4300" b="1" i="1" dirty="0" err="1" smtClean="0"/>
              <a:t>tetapi</a:t>
            </a:r>
            <a:r>
              <a:rPr lang="en-US" sz="4300" b="1" i="1" dirty="0" smtClean="0"/>
              <a:t> </a:t>
            </a:r>
            <a:r>
              <a:rPr lang="en-US" sz="4300" b="1" i="1" dirty="0" err="1"/>
              <a:t>pedamping</a:t>
            </a:r>
            <a:r>
              <a:rPr lang="en-US" sz="4300" b="1" i="1" dirty="0"/>
              <a:t> yang </a:t>
            </a:r>
            <a:r>
              <a:rPr lang="en-US" sz="4300" b="1" i="1" dirty="0" err="1"/>
              <a:t>baik</a:t>
            </a:r>
            <a:r>
              <a:rPr lang="en-US" sz="4300" b="1" i="1" dirty="0"/>
              <a:t> </a:t>
            </a:r>
            <a:r>
              <a:rPr lang="en-US" sz="4300" b="1" i="1" dirty="0" err="1"/>
              <a:t>adalah</a:t>
            </a:r>
            <a:r>
              <a:rPr lang="en-US" sz="4300" b="1" i="1" dirty="0"/>
              <a:t>, </a:t>
            </a:r>
            <a:r>
              <a:rPr lang="en-US" sz="4300" b="1" i="1" dirty="0" err="1"/>
              <a:t>ketika</a:t>
            </a:r>
            <a:r>
              <a:rPr lang="en-US" sz="4300" b="1" i="1" dirty="0"/>
              <a:t> </a:t>
            </a:r>
            <a:r>
              <a:rPr lang="en-US" sz="4300" b="1" i="1" dirty="0" err="1"/>
              <a:t>pekerjaan</a:t>
            </a:r>
            <a:r>
              <a:rPr lang="en-US" sz="4300" b="1" i="1" dirty="0"/>
              <a:t> </a:t>
            </a:r>
            <a:r>
              <a:rPr lang="en-US" sz="4300" b="1" i="1" dirty="0" err="1" smtClean="0"/>
              <a:t>selesai</a:t>
            </a:r>
            <a:r>
              <a:rPr lang="en-US" sz="4300" b="1" i="1" dirty="0" smtClean="0"/>
              <a:t> </a:t>
            </a:r>
            <a:r>
              <a:rPr lang="en-US" sz="4300" b="1" i="1" dirty="0" err="1" smtClean="0"/>
              <a:t>dan</a:t>
            </a:r>
            <a:r>
              <a:rPr lang="en-US" sz="4300" b="1" i="1" dirty="0" smtClean="0"/>
              <a:t> </a:t>
            </a:r>
            <a:r>
              <a:rPr lang="en-US" sz="4300" b="1" i="1" dirty="0" err="1"/>
              <a:t>tugas</a:t>
            </a:r>
            <a:r>
              <a:rPr lang="en-US" sz="4300" b="1" i="1" dirty="0"/>
              <a:t> </a:t>
            </a:r>
            <a:r>
              <a:rPr lang="en-US" sz="4300" b="1" i="1" dirty="0" err="1"/>
              <a:t>dirampungkan</a:t>
            </a:r>
            <a:r>
              <a:rPr lang="en-US" sz="4300" b="1" i="1" dirty="0"/>
              <a:t>, </a:t>
            </a:r>
            <a:r>
              <a:rPr lang="en-US" sz="4300" b="1" i="1" dirty="0" err="1"/>
              <a:t>rakyat</a:t>
            </a:r>
            <a:r>
              <a:rPr lang="en-US" sz="4300" b="1" i="1" dirty="0"/>
              <a:t> </a:t>
            </a:r>
            <a:r>
              <a:rPr lang="en-US" sz="4300" b="1" i="1" dirty="0" err="1"/>
              <a:t>berkata</a:t>
            </a:r>
            <a:r>
              <a:rPr lang="en-US" sz="4300" b="1" i="1" dirty="0"/>
              <a:t>, “</a:t>
            </a:r>
            <a:r>
              <a:rPr lang="en-US" sz="4300" b="1" i="1" dirty="0" err="1"/>
              <a:t>Kami</a:t>
            </a:r>
            <a:r>
              <a:rPr lang="en-US" sz="4300" b="1" i="1" dirty="0"/>
              <a:t> </a:t>
            </a:r>
            <a:r>
              <a:rPr lang="en-US" sz="4300" b="1" i="1" dirty="0" err="1" smtClean="0"/>
              <a:t>sendirilah</a:t>
            </a:r>
            <a:r>
              <a:rPr lang="en-US" sz="4300" b="1" i="1" dirty="0" smtClean="0"/>
              <a:t> yang </a:t>
            </a:r>
            <a:r>
              <a:rPr lang="en-US" sz="4300" b="1" i="1" dirty="0" err="1"/>
              <a:t>mengerjakannya</a:t>
            </a:r>
            <a:r>
              <a:rPr lang="en-US" sz="4300" b="1" i="1" dirty="0"/>
              <a:t>”.</a:t>
            </a:r>
            <a:endParaRPr lang="en-US" sz="4300" b="1" dirty="0"/>
          </a:p>
        </p:txBody>
      </p:sp>
    </p:spTree>
    <p:extLst>
      <p:ext uri="{BB962C8B-B14F-4D97-AF65-F5344CB8AC3E}">
        <p14:creationId xmlns:p14="http://schemas.microsoft.com/office/powerpoint/2010/main" val="30350309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74638"/>
            <a:ext cx="8229600" cy="563562"/>
          </a:xfrm>
        </p:spPr>
        <p:txBody>
          <a:bodyPr/>
          <a:lstStyle/>
          <a:p>
            <a:pPr eaLnBrk="1" hangingPunct="1"/>
            <a:r>
              <a:rPr lang="en-US" sz="2400" b="1" dirty="0" smtClean="0"/>
              <a:t>3 </a:t>
            </a:r>
            <a:r>
              <a:rPr lang="en-US" sz="2400" b="1" dirty="0" err="1" smtClean="0"/>
              <a:t>aspek</a:t>
            </a:r>
            <a:r>
              <a:rPr lang="en-US" sz="2400" b="1" dirty="0" smtClean="0"/>
              <a:t> </a:t>
            </a:r>
            <a:r>
              <a:rPr lang="en-US" sz="2400" b="1" dirty="0" err="1" smtClean="0"/>
              <a:t>penting</a:t>
            </a:r>
            <a:r>
              <a:rPr lang="en-US" sz="2400" b="1" dirty="0" smtClean="0"/>
              <a:t> yang </a:t>
            </a:r>
            <a:r>
              <a:rPr lang="en-US" sz="2400" b="1" dirty="0" err="1" smtClean="0"/>
              <a:t>terkandung</a:t>
            </a:r>
            <a:r>
              <a:rPr lang="en-US" sz="2400" b="1" dirty="0" smtClean="0"/>
              <a:t> </a:t>
            </a:r>
            <a:r>
              <a:rPr lang="en-US" sz="2400" b="1" dirty="0" err="1" smtClean="0"/>
              <a:t>di</a:t>
            </a:r>
            <a:r>
              <a:rPr lang="en-US" sz="2400" b="1" dirty="0" smtClean="0"/>
              <a:t> </a:t>
            </a:r>
            <a:r>
              <a:rPr lang="en-US" sz="2400" b="1" dirty="0" err="1" smtClean="0"/>
              <a:t>dalamnya</a:t>
            </a:r>
            <a:endParaRPr lang="en-US" sz="2400" b="1" dirty="0" smtClean="0"/>
          </a:p>
        </p:txBody>
      </p:sp>
      <p:sp>
        <p:nvSpPr>
          <p:cNvPr id="3" name="Content Placeholder 2"/>
          <p:cNvSpPr>
            <a:spLocks noGrp="1"/>
          </p:cNvSpPr>
          <p:nvPr>
            <p:ph idx="1"/>
          </p:nvPr>
        </p:nvSpPr>
        <p:spPr>
          <a:xfrm>
            <a:off x="228600" y="1295400"/>
            <a:ext cx="8458200" cy="5562600"/>
          </a:xfrm>
        </p:spPr>
        <p:txBody>
          <a:bodyPr rtlCol="0">
            <a:normAutofit fontScale="70000" lnSpcReduction="20000"/>
          </a:bodyPr>
          <a:lstStyle/>
          <a:p>
            <a:pPr marL="274320" indent="-274320" eaLnBrk="1" fontAlgn="auto" hangingPunct="1">
              <a:spcAft>
                <a:spcPts val="0"/>
              </a:spcAft>
              <a:buClr>
                <a:schemeClr val="accent3"/>
              </a:buClr>
              <a:buFont typeface="Wingdings 2" pitchFamily="18" charset="2"/>
              <a:buNone/>
              <a:defRPr/>
            </a:pPr>
            <a:endParaRPr lang="en-US" i="1" dirty="0">
              <a:latin typeface="Arial" pitchFamily="34" charset="0"/>
              <a:cs typeface="Arial" pitchFamily="34" charset="0"/>
            </a:endParaRPr>
          </a:p>
          <a:p>
            <a:pPr marL="274320" indent="-274320" eaLnBrk="1" fontAlgn="auto" hangingPunct="1">
              <a:spcAft>
                <a:spcPts val="0"/>
              </a:spcAft>
              <a:buClr>
                <a:schemeClr val="accent3"/>
              </a:buClr>
              <a:buFont typeface="Arial" pitchFamily="34" charset="0"/>
              <a:buChar char="•"/>
              <a:defRPr/>
            </a:pPr>
            <a:r>
              <a:rPr lang="en-US" b="1" i="1" dirty="0">
                <a:latin typeface="Arial" pitchFamily="34" charset="0"/>
                <a:cs typeface="Arial" pitchFamily="34" charset="0"/>
              </a:rPr>
              <a:t>1. </a:t>
            </a:r>
            <a:r>
              <a:rPr lang="en-US" b="1" i="1" dirty="0" err="1">
                <a:latin typeface="Arial" pitchFamily="34" charset="0"/>
                <a:cs typeface="Arial" pitchFamily="34" charset="0"/>
              </a:rPr>
              <a:t>Proses</a:t>
            </a:r>
            <a:endParaRPr lang="en-US" b="1" i="1"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a</a:t>
            </a:r>
            <a:r>
              <a:rPr lang="en-US" dirty="0">
                <a:latin typeface="Arial" pitchFamily="34" charset="0"/>
                <a:cs typeface="Arial" pitchFamily="34" charset="0"/>
              </a:rPr>
              <a:t>. </a:t>
            </a:r>
            <a:r>
              <a:rPr lang="en-US" dirty="0" err="1">
                <a:latin typeface="Arial" pitchFamily="34" charset="0"/>
                <a:cs typeface="Arial" pitchFamily="34" charset="0"/>
              </a:rPr>
              <a:t>Merupakan</a:t>
            </a:r>
            <a:r>
              <a:rPr lang="en-US" dirty="0">
                <a:latin typeface="Arial" pitchFamily="34" charset="0"/>
                <a:cs typeface="Arial" pitchFamily="34" charset="0"/>
              </a:rPr>
              <a:t> </a:t>
            </a:r>
            <a:r>
              <a:rPr lang="en-US" dirty="0" err="1">
                <a:latin typeface="Arial" pitchFamily="34" charset="0"/>
                <a:cs typeface="Arial" pitchFamily="34" charset="0"/>
              </a:rPr>
              <a:t>proses</a:t>
            </a:r>
            <a:r>
              <a:rPr lang="en-US" dirty="0">
                <a:latin typeface="Arial" pitchFamily="34" charset="0"/>
                <a:cs typeface="Arial" pitchFamily="34" charset="0"/>
              </a:rPr>
              <a:t> yang </a:t>
            </a:r>
            <a:r>
              <a:rPr lang="en-US" dirty="0" err="1">
                <a:latin typeface="Arial" pitchFamily="34" charset="0"/>
                <a:cs typeface="Arial" pitchFamily="34" charset="0"/>
              </a:rPr>
              <a:t>terjadi</a:t>
            </a:r>
            <a:r>
              <a:rPr lang="en-US" dirty="0">
                <a:latin typeface="Arial" pitchFamily="34" charset="0"/>
                <a:cs typeface="Arial" pitchFamily="34" charset="0"/>
              </a:rPr>
              <a:t> </a:t>
            </a:r>
            <a:r>
              <a:rPr lang="en-US" dirty="0" err="1">
                <a:latin typeface="Arial" pitchFamily="34" charset="0"/>
                <a:cs typeface="Arial" pitchFamily="34" charset="0"/>
              </a:rPr>
              <a:t>secara</a:t>
            </a:r>
            <a:r>
              <a:rPr lang="en-US" dirty="0">
                <a:latin typeface="Arial" pitchFamily="34" charset="0"/>
                <a:cs typeface="Arial" pitchFamily="34" charset="0"/>
              </a:rPr>
              <a:t> </a:t>
            </a:r>
            <a:r>
              <a:rPr lang="en-US" dirty="0" err="1">
                <a:latin typeface="Arial" pitchFamily="34" charset="0"/>
                <a:cs typeface="Arial" pitchFamily="34" charset="0"/>
              </a:rPr>
              <a:t>sadar</a:t>
            </a:r>
            <a:r>
              <a:rPr lang="en-US" dirty="0">
                <a:latin typeface="Arial" pitchFamily="34" charset="0"/>
                <a:cs typeface="Arial" pitchFamily="34" charset="0"/>
              </a:rPr>
              <a:t>, </a:t>
            </a:r>
            <a:r>
              <a:rPr lang="en-US" dirty="0" err="1">
                <a:latin typeface="Arial" pitchFamily="34" charset="0"/>
                <a:cs typeface="Arial" pitchFamily="34" charset="0"/>
              </a:rPr>
              <a:t>tetapi</a:t>
            </a:r>
            <a:r>
              <a:rPr lang="en-US" dirty="0">
                <a:latin typeface="Arial" pitchFamily="34" charset="0"/>
                <a:cs typeface="Arial" pitchFamily="34" charset="0"/>
              </a:rPr>
              <a:t> </a:t>
            </a:r>
            <a:r>
              <a:rPr lang="en-US" dirty="0" err="1">
                <a:latin typeface="Arial" pitchFamily="34" charset="0"/>
                <a:cs typeface="Arial" pitchFamily="34" charset="0"/>
              </a:rPr>
              <a:t>mungkin</a:t>
            </a:r>
            <a:r>
              <a:rPr lang="en-US" dirty="0">
                <a:latin typeface="Arial" pitchFamily="34" charset="0"/>
                <a:cs typeface="Arial" pitchFamily="34" charset="0"/>
              </a:rPr>
              <a:t> pula </a:t>
            </a:r>
            <a:r>
              <a:rPr lang="en-US" dirty="0" err="1">
                <a:latin typeface="Arial" pitchFamily="34" charset="0"/>
                <a:cs typeface="Arial" pitchFamily="34" charset="0"/>
              </a:rPr>
              <a:t>tidak</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b</a:t>
            </a:r>
            <a:r>
              <a:rPr lang="en-US" dirty="0">
                <a:latin typeface="Arial" pitchFamily="34" charset="0"/>
                <a:cs typeface="Arial" pitchFamily="34" charset="0"/>
              </a:rPr>
              <a:t>. </a:t>
            </a:r>
            <a:r>
              <a:rPr lang="en-US" dirty="0" err="1">
                <a:latin typeface="Arial" pitchFamily="34" charset="0"/>
                <a:cs typeface="Arial" pitchFamily="34" charset="0"/>
              </a:rPr>
              <a:t>Jika</a:t>
            </a:r>
            <a:r>
              <a:rPr lang="en-US" dirty="0">
                <a:latin typeface="Arial" pitchFamily="34" charset="0"/>
                <a:cs typeface="Arial" pitchFamily="34" charset="0"/>
              </a:rPr>
              <a:t> </a:t>
            </a:r>
            <a:r>
              <a:rPr lang="en-US" dirty="0" err="1">
                <a:latin typeface="Arial" pitchFamily="34" charset="0"/>
                <a:cs typeface="Arial" pitchFamily="34" charset="0"/>
              </a:rPr>
              <a:t>proses</a:t>
            </a:r>
            <a:r>
              <a:rPr lang="en-US" dirty="0">
                <a:latin typeface="Arial" pitchFamily="34" charset="0"/>
                <a:cs typeface="Arial" pitchFamily="34" charset="0"/>
              </a:rPr>
              <a:t> </a:t>
            </a:r>
            <a:r>
              <a:rPr lang="en-US" dirty="0" err="1">
                <a:latin typeface="Arial" pitchFamily="34" charset="0"/>
                <a:cs typeface="Arial" pitchFamily="34" charset="0"/>
              </a:rPr>
              <a:t>disadari,berarti</a:t>
            </a:r>
            <a:r>
              <a:rPr lang="en-US" dirty="0">
                <a:latin typeface="Arial" pitchFamily="34" charset="0"/>
                <a:cs typeface="Arial" pitchFamily="34" charset="0"/>
              </a:rPr>
              <a:t> </a:t>
            </a:r>
            <a:r>
              <a:rPr lang="en-US" dirty="0" err="1">
                <a:latin typeface="Arial" pitchFamily="34" charset="0"/>
                <a:cs typeface="Arial" pitchFamily="34" charset="0"/>
              </a:rPr>
              <a:t>masyarakat</a:t>
            </a:r>
            <a:r>
              <a:rPr lang="en-US" dirty="0">
                <a:latin typeface="Arial" pitchFamily="34" charset="0"/>
                <a:cs typeface="Arial" pitchFamily="34" charset="0"/>
              </a:rPr>
              <a:t> </a:t>
            </a:r>
            <a:r>
              <a:rPr lang="en-US" dirty="0" err="1">
                <a:latin typeface="Arial" pitchFamily="34" charset="0"/>
                <a:cs typeface="Arial" pitchFamily="34" charset="0"/>
              </a:rPr>
              <a:t>menyadari</a:t>
            </a:r>
            <a:r>
              <a:rPr lang="en-US" dirty="0">
                <a:latin typeface="Arial" pitchFamily="34" charset="0"/>
                <a:cs typeface="Arial" pitchFamily="34" charset="0"/>
              </a:rPr>
              <a:t> </a:t>
            </a:r>
            <a:r>
              <a:rPr lang="en-US" dirty="0" err="1">
                <a:latin typeface="Arial" pitchFamily="34" charset="0"/>
                <a:cs typeface="Arial" pitchFamily="34" charset="0"/>
              </a:rPr>
              <a:t>adanya</a:t>
            </a:r>
            <a:r>
              <a:rPr lang="en-US" dirty="0">
                <a:latin typeface="Arial" pitchFamily="34" charset="0"/>
                <a:cs typeface="Arial" pitchFamily="34" charset="0"/>
              </a:rPr>
              <a:t> </a:t>
            </a:r>
            <a:r>
              <a:rPr lang="en-US" dirty="0" err="1">
                <a:latin typeface="Arial" pitchFamily="34" charset="0"/>
                <a:cs typeface="Arial" pitchFamily="34" charset="0"/>
              </a:rPr>
              <a:t>kebutuhan</a:t>
            </a:r>
            <a:endParaRPr lang="en-US"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c</a:t>
            </a:r>
            <a:r>
              <a:rPr lang="en-US" dirty="0">
                <a:latin typeface="Arial" pitchFamily="34" charset="0"/>
                <a:cs typeface="Arial" pitchFamily="34" charset="0"/>
              </a:rPr>
              <a:t>. </a:t>
            </a:r>
            <a:r>
              <a:rPr lang="en-US" dirty="0" err="1">
                <a:latin typeface="Arial" pitchFamily="34" charset="0"/>
                <a:cs typeface="Arial" pitchFamily="34" charset="0"/>
              </a:rPr>
              <a:t>Dalam</a:t>
            </a:r>
            <a:r>
              <a:rPr lang="en-US" dirty="0">
                <a:latin typeface="Arial" pitchFamily="34" charset="0"/>
                <a:cs typeface="Arial" pitchFamily="34" charset="0"/>
              </a:rPr>
              <a:t> </a:t>
            </a:r>
            <a:r>
              <a:rPr lang="en-US" dirty="0" err="1">
                <a:latin typeface="Arial" pitchFamily="34" charset="0"/>
                <a:cs typeface="Arial" pitchFamily="34" charset="0"/>
              </a:rPr>
              <a:t>prosesnya</a:t>
            </a:r>
            <a:r>
              <a:rPr lang="en-US" dirty="0">
                <a:latin typeface="Arial" pitchFamily="34" charset="0"/>
                <a:cs typeface="Arial" pitchFamily="34" charset="0"/>
              </a:rPr>
              <a:t> </a:t>
            </a:r>
            <a:r>
              <a:rPr lang="en-US" dirty="0" err="1">
                <a:latin typeface="Arial" pitchFamily="34" charset="0"/>
                <a:cs typeface="Arial" pitchFamily="34" charset="0"/>
              </a:rPr>
              <a:t>ditemukan</a:t>
            </a:r>
            <a:r>
              <a:rPr lang="en-US" dirty="0">
                <a:latin typeface="Arial" pitchFamily="34" charset="0"/>
                <a:cs typeface="Arial" pitchFamily="34" charset="0"/>
              </a:rPr>
              <a:t> </a:t>
            </a:r>
            <a:r>
              <a:rPr lang="en-US" dirty="0" err="1">
                <a:latin typeface="Arial" pitchFamily="34" charset="0"/>
                <a:cs typeface="Arial" pitchFamily="34" charset="0"/>
              </a:rPr>
              <a:t>unsur-unsur</a:t>
            </a:r>
            <a:r>
              <a:rPr lang="en-US" dirty="0">
                <a:latin typeface="Arial" pitchFamily="34" charset="0"/>
                <a:cs typeface="Arial" pitchFamily="34" charset="0"/>
              </a:rPr>
              <a:t> </a:t>
            </a:r>
            <a:r>
              <a:rPr lang="en-US" dirty="0" err="1">
                <a:latin typeface="Arial" pitchFamily="34" charset="0"/>
                <a:cs typeface="Arial" pitchFamily="34" charset="0"/>
              </a:rPr>
              <a:t>kesukarelaan</a:t>
            </a:r>
            <a:r>
              <a:rPr lang="en-US" dirty="0">
                <a:latin typeface="Arial" pitchFamily="34" charset="0"/>
                <a:cs typeface="Arial" pitchFamily="34" charset="0"/>
              </a:rPr>
              <a:t>, </a:t>
            </a:r>
            <a:r>
              <a:rPr lang="en-US" dirty="0" err="1">
                <a:latin typeface="Arial" pitchFamily="34" charset="0"/>
                <a:cs typeface="Arial" pitchFamily="34" charset="0"/>
              </a:rPr>
              <a:t>kesukarelaan</a:t>
            </a:r>
            <a:r>
              <a:rPr lang="en-US" dirty="0">
                <a:latin typeface="Arial" pitchFamily="34" charset="0"/>
                <a:cs typeface="Arial" pitchFamily="34" charset="0"/>
              </a:rPr>
              <a:t> </a:t>
            </a:r>
            <a:r>
              <a:rPr lang="en-US" dirty="0" err="1">
                <a:latin typeface="Arial" pitchFamily="34" charset="0"/>
                <a:cs typeface="Arial" pitchFamily="34" charset="0"/>
              </a:rPr>
              <a:t>timbul</a:t>
            </a:r>
            <a:r>
              <a:rPr lang="en-US" dirty="0">
                <a:latin typeface="Arial" pitchFamily="34" charset="0"/>
                <a:cs typeface="Arial" pitchFamily="34" charset="0"/>
              </a:rPr>
              <a:t> </a:t>
            </a:r>
            <a:r>
              <a:rPr lang="en-US" dirty="0" err="1">
                <a:latin typeface="Arial" pitchFamily="34" charset="0"/>
                <a:cs typeface="Arial" pitchFamily="34" charset="0"/>
              </a:rPr>
              <a:t>karena</a:t>
            </a:r>
            <a:r>
              <a:rPr lang="en-US" dirty="0">
                <a:latin typeface="Arial" pitchFamily="34" charset="0"/>
                <a:cs typeface="Arial" pitchFamily="34" charset="0"/>
              </a:rPr>
              <a:t> </a:t>
            </a:r>
            <a:r>
              <a:rPr lang="en-US" dirty="0" err="1">
                <a:latin typeface="Arial" pitchFamily="34" charset="0"/>
                <a:cs typeface="Arial" pitchFamily="34" charset="0"/>
              </a:rPr>
              <a:t>adanya</a:t>
            </a:r>
            <a:r>
              <a:rPr lang="en-US" dirty="0">
                <a:latin typeface="Arial" pitchFamily="34" charset="0"/>
                <a:cs typeface="Arial" pitchFamily="34" charset="0"/>
              </a:rPr>
              <a:t> </a:t>
            </a:r>
            <a:r>
              <a:rPr lang="en-US" dirty="0" err="1">
                <a:latin typeface="Arial" pitchFamily="34" charset="0"/>
                <a:cs typeface="Arial" pitchFamily="34" charset="0"/>
              </a:rPr>
              <a:t>kebutuhan</a:t>
            </a:r>
            <a:r>
              <a:rPr lang="en-US" dirty="0">
                <a:latin typeface="Arial" pitchFamily="34" charset="0"/>
                <a:cs typeface="Arial" pitchFamily="34" charset="0"/>
              </a:rPr>
              <a:t> </a:t>
            </a:r>
            <a:r>
              <a:rPr lang="en-US" dirty="0" err="1">
                <a:latin typeface="Arial" pitchFamily="34" charset="0"/>
                <a:cs typeface="Arial" pitchFamily="34" charset="0"/>
              </a:rPr>
              <a:t>sehingga</a:t>
            </a:r>
            <a:r>
              <a:rPr lang="en-US" dirty="0">
                <a:latin typeface="Arial" pitchFamily="34" charset="0"/>
                <a:cs typeface="Arial" pitchFamily="34" charset="0"/>
              </a:rPr>
              <a:t> </a:t>
            </a:r>
            <a:r>
              <a:rPr lang="en-US" dirty="0" err="1">
                <a:latin typeface="Arial" pitchFamily="34" charset="0"/>
                <a:cs typeface="Arial" pitchFamily="34" charset="0"/>
              </a:rPr>
              <a:t>mengambil</a:t>
            </a:r>
            <a:r>
              <a:rPr lang="en-US" dirty="0">
                <a:latin typeface="Arial" pitchFamily="34" charset="0"/>
                <a:cs typeface="Arial" pitchFamily="34" charset="0"/>
              </a:rPr>
              <a:t> </a:t>
            </a:r>
            <a:r>
              <a:rPr lang="en-US" dirty="0" err="1">
                <a:latin typeface="Arial" pitchFamily="34" charset="0"/>
                <a:cs typeface="Arial" pitchFamily="34" charset="0"/>
              </a:rPr>
              <a:t>inisiatif</a:t>
            </a:r>
            <a:r>
              <a:rPr lang="en-US" dirty="0">
                <a:latin typeface="Arial" pitchFamily="34" charset="0"/>
                <a:cs typeface="Arial" pitchFamily="34" charset="0"/>
              </a:rPr>
              <a:t> </a:t>
            </a:r>
            <a:r>
              <a:rPr lang="en-US" dirty="0" err="1">
                <a:latin typeface="Arial" pitchFamily="34" charset="0"/>
                <a:cs typeface="Arial" pitchFamily="34" charset="0"/>
              </a:rPr>
              <a:t>atau</a:t>
            </a:r>
            <a:r>
              <a:rPr lang="en-US" dirty="0">
                <a:latin typeface="Arial" pitchFamily="34" charset="0"/>
                <a:cs typeface="Arial" pitchFamily="34" charset="0"/>
              </a:rPr>
              <a:t> </a:t>
            </a:r>
            <a:r>
              <a:rPr lang="en-US" dirty="0" err="1">
                <a:latin typeface="Arial" pitchFamily="34" charset="0"/>
                <a:cs typeface="Arial" pitchFamily="34" charset="0"/>
              </a:rPr>
              <a:t>prakarsa</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mengatasinya</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d</a:t>
            </a:r>
            <a:r>
              <a:rPr lang="en-US" dirty="0">
                <a:latin typeface="Arial" pitchFamily="34" charset="0"/>
                <a:cs typeface="Arial" pitchFamily="34" charset="0"/>
              </a:rPr>
              <a:t>. </a:t>
            </a:r>
            <a:r>
              <a:rPr lang="en-US" dirty="0" err="1">
                <a:latin typeface="Arial" pitchFamily="34" charset="0"/>
                <a:cs typeface="Arial" pitchFamily="34" charset="0"/>
              </a:rPr>
              <a:t>Kesukarelaan</a:t>
            </a:r>
            <a:r>
              <a:rPr lang="en-US" dirty="0">
                <a:latin typeface="Arial" pitchFamily="34" charset="0"/>
                <a:cs typeface="Arial" pitchFamily="34" charset="0"/>
              </a:rPr>
              <a:t> </a:t>
            </a:r>
            <a:r>
              <a:rPr lang="en-US" dirty="0" err="1">
                <a:latin typeface="Arial" pitchFamily="34" charset="0"/>
                <a:cs typeface="Arial" pitchFamily="34" charset="0"/>
              </a:rPr>
              <a:t>terjadi</a:t>
            </a:r>
            <a:r>
              <a:rPr lang="en-US" dirty="0">
                <a:latin typeface="Arial" pitchFamily="34" charset="0"/>
                <a:cs typeface="Arial" pitchFamily="34" charset="0"/>
              </a:rPr>
              <a:t> </a:t>
            </a:r>
            <a:r>
              <a:rPr lang="en-US" dirty="0" err="1">
                <a:latin typeface="Arial" pitchFamily="34" charset="0"/>
                <a:cs typeface="Arial" pitchFamily="34" charset="0"/>
              </a:rPr>
              <a:t>karena</a:t>
            </a:r>
            <a:r>
              <a:rPr lang="en-US" dirty="0">
                <a:latin typeface="Arial" pitchFamily="34" charset="0"/>
                <a:cs typeface="Arial" pitchFamily="34" charset="0"/>
              </a:rPr>
              <a:t> </a:t>
            </a:r>
            <a:r>
              <a:rPr lang="en-US" dirty="0" err="1">
                <a:latin typeface="Arial" pitchFamily="34" charset="0"/>
                <a:cs typeface="Arial" pitchFamily="34" charset="0"/>
              </a:rPr>
              <a:t>dirongan</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memenuhi</a:t>
            </a:r>
            <a:r>
              <a:rPr lang="en-US" dirty="0">
                <a:latin typeface="Arial" pitchFamily="34" charset="0"/>
                <a:cs typeface="Arial" pitchFamily="34" charset="0"/>
              </a:rPr>
              <a:t> </a:t>
            </a:r>
            <a:r>
              <a:rPr lang="en-US" dirty="0" err="1">
                <a:latin typeface="Arial" pitchFamily="34" charset="0"/>
                <a:cs typeface="Arial" pitchFamily="34" charset="0"/>
              </a:rPr>
              <a:t>kebutuhan</a:t>
            </a:r>
            <a:r>
              <a:rPr lang="en-US" dirty="0">
                <a:latin typeface="Arial" pitchFamily="34" charset="0"/>
                <a:cs typeface="Arial" pitchFamily="34" charset="0"/>
              </a:rPr>
              <a:t> </a:t>
            </a:r>
            <a:r>
              <a:rPr lang="en-US" dirty="0" err="1">
                <a:latin typeface="Arial" pitchFamily="34" charset="0"/>
                <a:cs typeface="Arial" pitchFamily="34" charset="0"/>
              </a:rPr>
              <a:t>kebutuhan</a:t>
            </a:r>
            <a:r>
              <a:rPr lang="en-US" dirty="0">
                <a:latin typeface="Arial" pitchFamily="34" charset="0"/>
                <a:cs typeface="Arial" pitchFamily="34" charset="0"/>
              </a:rPr>
              <a:t> </a:t>
            </a:r>
            <a:r>
              <a:rPr lang="en-US" dirty="0" err="1">
                <a:latin typeface="Arial" pitchFamily="34" charset="0"/>
                <a:cs typeface="Arial" pitchFamily="34" charset="0"/>
              </a:rPr>
              <a:t>kelompok</a:t>
            </a:r>
            <a:r>
              <a:rPr lang="en-US" dirty="0">
                <a:latin typeface="Arial" pitchFamily="34" charset="0"/>
                <a:cs typeface="Arial" pitchFamily="34" charset="0"/>
              </a:rPr>
              <a:t> </a:t>
            </a:r>
            <a:r>
              <a:rPr lang="en-US" dirty="0" err="1">
                <a:latin typeface="Arial" pitchFamily="34" charset="0"/>
                <a:cs typeface="Arial" pitchFamily="34" charset="0"/>
              </a:rPr>
              <a:t>atau</a:t>
            </a:r>
            <a:r>
              <a:rPr lang="en-US" dirty="0">
                <a:latin typeface="Arial" pitchFamily="34" charset="0"/>
                <a:cs typeface="Arial" pitchFamily="34" charset="0"/>
              </a:rPr>
              <a:t> </a:t>
            </a:r>
            <a:r>
              <a:rPr lang="en-US" dirty="0" err="1">
                <a:latin typeface="Arial" pitchFamily="34" charset="0"/>
                <a:cs typeface="Arial" pitchFamily="34" charset="0"/>
              </a:rPr>
              <a:t>masyarakat</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e</a:t>
            </a:r>
            <a:r>
              <a:rPr lang="en-US" dirty="0">
                <a:latin typeface="Arial" pitchFamily="34" charset="0"/>
                <a:cs typeface="Arial" pitchFamily="34" charset="0"/>
              </a:rPr>
              <a:t>. </a:t>
            </a:r>
            <a:r>
              <a:rPr lang="en-US" dirty="0" err="1">
                <a:latin typeface="Arial" pitchFamily="34" charset="0"/>
                <a:cs typeface="Arial" pitchFamily="34" charset="0"/>
              </a:rPr>
              <a:t>Kesadaran</a:t>
            </a:r>
            <a:r>
              <a:rPr lang="en-US" dirty="0">
                <a:latin typeface="Arial" pitchFamily="34" charset="0"/>
                <a:cs typeface="Arial" pitchFamily="34" charset="0"/>
              </a:rPr>
              <a:t> </a:t>
            </a:r>
            <a:r>
              <a:rPr lang="en-US" dirty="0" err="1">
                <a:latin typeface="Arial" pitchFamily="34" charset="0"/>
                <a:cs typeface="Arial" pitchFamily="34" charset="0"/>
              </a:rPr>
              <a:t>terhadap</a:t>
            </a:r>
            <a:r>
              <a:rPr lang="en-US" dirty="0">
                <a:latin typeface="Arial" pitchFamily="34" charset="0"/>
                <a:cs typeface="Arial" pitchFamily="34" charset="0"/>
              </a:rPr>
              <a:t> </a:t>
            </a:r>
            <a:r>
              <a:rPr lang="en-US" dirty="0" err="1">
                <a:latin typeface="Arial" pitchFamily="34" charset="0"/>
                <a:cs typeface="Arial" pitchFamily="34" charset="0"/>
              </a:rPr>
              <a:t>kebutuhan</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masalah</a:t>
            </a:r>
            <a:r>
              <a:rPr lang="en-US" dirty="0">
                <a:latin typeface="Arial" pitchFamily="34" charset="0"/>
                <a:cs typeface="Arial" pitchFamily="34" charset="0"/>
              </a:rPr>
              <a:t> yang </a:t>
            </a:r>
            <a:r>
              <a:rPr lang="en-US" dirty="0" err="1">
                <a:latin typeface="Arial" pitchFamily="34" charset="0"/>
                <a:cs typeface="Arial" pitchFamily="34" charset="0"/>
              </a:rPr>
              <a:t>dihadapi</a:t>
            </a:r>
            <a:r>
              <a:rPr lang="en-US" dirty="0">
                <a:latin typeface="Arial" pitchFamily="34" charset="0"/>
                <a:cs typeface="Arial" pitchFamily="34" charset="0"/>
              </a:rPr>
              <a:t> </a:t>
            </a:r>
            <a:r>
              <a:rPr lang="en-US" dirty="0" err="1">
                <a:latin typeface="Arial" pitchFamily="34" charset="0"/>
                <a:cs typeface="Arial" pitchFamily="34" charset="0"/>
              </a:rPr>
              <a:t>biasanya</a:t>
            </a:r>
            <a:r>
              <a:rPr lang="en-US" dirty="0">
                <a:latin typeface="Arial" pitchFamily="34" charset="0"/>
                <a:cs typeface="Arial" pitchFamily="34" charset="0"/>
              </a:rPr>
              <a:t> </a:t>
            </a:r>
            <a:r>
              <a:rPr lang="en-US" dirty="0" err="1">
                <a:latin typeface="Arial" pitchFamily="34" charset="0"/>
                <a:cs typeface="Arial" pitchFamily="34" charset="0"/>
              </a:rPr>
              <a:t>ditemukan</a:t>
            </a:r>
            <a:r>
              <a:rPr lang="en-US" dirty="0">
                <a:latin typeface="Arial" pitchFamily="34" charset="0"/>
                <a:cs typeface="Arial" pitchFamily="34" charset="0"/>
              </a:rPr>
              <a:t> </a:t>
            </a:r>
            <a:r>
              <a:rPr lang="en-US" dirty="0" err="1">
                <a:latin typeface="Arial" pitchFamily="34" charset="0"/>
                <a:cs typeface="Arial" pitchFamily="34" charset="0"/>
              </a:rPr>
              <a:t>pada</a:t>
            </a:r>
            <a:r>
              <a:rPr lang="en-US" dirty="0">
                <a:latin typeface="Arial" pitchFamily="34" charset="0"/>
                <a:cs typeface="Arial" pitchFamily="34" charset="0"/>
              </a:rPr>
              <a:t> </a:t>
            </a:r>
            <a:r>
              <a:rPr lang="en-US" dirty="0" err="1">
                <a:latin typeface="Arial" pitchFamily="34" charset="0"/>
                <a:cs typeface="Arial" pitchFamily="34" charset="0"/>
              </a:rPr>
              <a:t>segelintir</a:t>
            </a:r>
            <a:r>
              <a:rPr lang="en-US" dirty="0">
                <a:latin typeface="Arial" pitchFamily="34" charset="0"/>
                <a:cs typeface="Arial" pitchFamily="34" charset="0"/>
              </a:rPr>
              <a:t> </a:t>
            </a:r>
            <a:r>
              <a:rPr lang="en-US" dirty="0" err="1">
                <a:latin typeface="Arial" pitchFamily="34" charset="0"/>
                <a:cs typeface="Arial" pitchFamily="34" charset="0"/>
              </a:rPr>
              <a:t>orang</a:t>
            </a:r>
            <a:r>
              <a:rPr lang="en-US" dirty="0">
                <a:latin typeface="Arial" pitchFamily="34" charset="0"/>
                <a:cs typeface="Arial" pitchFamily="34" charset="0"/>
              </a:rPr>
              <a:t> </a:t>
            </a:r>
            <a:r>
              <a:rPr lang="en-US" dirty="0" err="1">
                <a:latin typeface="Arial" pitchFamily="34" charset="0"/>
                <a:cs typeface="Arial" pitchFamily="34" charset="0"/>
              </a:rPr>
              <a:t>saja</a:t>
            </a:r>
            <a:r>
              <a:rPr lang="en-US" dirty="0">
                <a:latin typeface="Arial" pitchFamily="34" charset="0"/>
                <a:cs typeface="Arial" pitchFamily="34" charset="0"/>
              </a:rPr>
              <a:t> yang </a:t>
            </a:r>
            <a:r>
              <a:rPr lang="en-US" dirty="0" err="1">
                <a:latin typeface="Arial" pitchFamily="34" charset="0"/>
                <a:cs typeface="Arial" pitchFamily="34" charset="0"/>
              </a:rPr>
              <a:t>kemudian</a:t>
            </a:r>
            <a:r>
              <a:rPr lang="en-US" dirty="0">
                <a:latin typeface="Arial" pitchFamily="34" charset="0"/>
                <a:cs typeface="Arial" pitchFamily="34" charset="0"/>
              </a:rPr>
              <a:t> </a:t>
            </a:r>
            <a:r>
              <a:rPr lang="en-US" dirty="0" err="1">
                <a:latin typeface="Arial" pitchFamily="34" charset="0"/>
                <a:cs typeface="Arial" pitchFamily="34" charset="0"/>
              </a:rPr>
              <a:t>melakukan</a:t>
            </a:r>
            <a:r>
              <a:rPr lang="en-US" dirty="0">
                <a:latin typeface="Arial" pitchFamily="34" charset="0"/>
                <a:cs typeface="Arial" pitchFamily="34" charset="0"/>
              </a:rPr>
              <a:t> </a:t>
            </a:r>
            <a:r>
              <a:rPr lang="en-US" dirty="0" err="1">
                <a:latin typeface="Arial" pitchFamily="34" charset="0"/>
                <a:cs typeface="Arial" pitchFamily="34" charset="0"/>
              </a:rPr>
              <a:t>upaya</a:t>
            </a:r>
            <a:r>
              <a:rPr lang="en-US" dirty="0">
                <a:latin typeface="Arial" pitchFamily="34" charset="0"/>
                <a:cs typeface="Arial" pitchFamily="34" charset="0"/>
              </a:rPr>
              <a:t> </a:t>
            </a:r>
            <a:r>
              <a:rPr lang="en-US" dirty="0" err="1">
                <a:latin typeface="Arial" pitchFamily="34" charset="0"/>
                <a:cs typeface="Arial" pitchFamily="34" charset="0"/>
              </a:rPr>
              <a:t>menyadarkan</a:t>
            </a:r>
            <a:r>
              <a:rPr lang="en-US" dirty="0">
                <a:latin typeface="Arial" pitchFamily="34" charset="0"/>
                <a:cs typeface="Arial" pitchFamily="34" charset="0"/>
              </a:rPr>
              <a:t> </a:t>
            </a:r>
            <a:r>
              <a:rPr lang="en-US" dirty="0" err="1">
                <a:latin typeface="Arial" pitchFamily="34" charset="0"/>
                <a:cs typeface="Arial" pitchFamily="34" charset="0"/>
              </a:rPr>
              <a:t>masyarakat</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mengatasinya</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f</a:t>
            </a:r>
            <a:r>
              <a:rPr lang="en-US" dirty="0">
                <a:latin typeface="Arial" pitchFamily="34" charset="0"/>
                <a:cs typeface="Arial" pitchFamily="34" charset="0"/>
              </a:rPr>
              <a:t>. </a:t>
            </a:r>
            <a:r>
              <a:rPr lang="en-US" dirty="0" err="1">
                <a:latin typeface="Arial" pitchFamily="34" charset="0"/>
                <a:cs typeface="Arial" pitchFamily="34" charset="0"/>
              </a:rPr>
              <a:t>Selanjutnya</a:t>
            </a:r>
            <a:r>
              <a:rPr lang="en-US" dirty="0">
                <a:latin typeface="Arial" pitchFamily="34" charset="0"/>
                <a:cs typeface="Arial" pitchFamily="34" charset="0"/>
              </a:rPr>
              <a:t> </a:t>
            </a:r>
            <a:r>
              <a:rPr lang="en-US" dirty="0" err="1">
                <a:latin typeface="Arial" pitchFamily="34" charset="0"/>
                <a:cs typeface="Arial" pitchFamily="34" charset="0"/>
              </a:rPr>
              <a:t>menginstruksikan</a:t>
            </a:r>
            <a:r>
              <a:rPr lang="en-US" dirty="0">
                <a:latin typeface="Arial" pitchFamily="34" charset="0"/>
                <a:cs typeface="Arial" pitchFamily="34" charset="0"/>
              </a:rPr>
              <a:t> </a:t>
            </a:r>
            <a:r>
              <a:rPr lang="en-US" dirty="0" err="1">
                <a:latin typeface="Arial" pitchFamily="34" charset="0"/>
                <a:cs typeface="Arial" pitchFamily="34" charset="0"/>
              </a:rPr>
              <a:t>kepada</a:t>
            </a:r>
            <a:r>
              <a:rPr lang="en-US" dirty="0">
                <a:latin typeface="Arial" pitchFamily="34" charset="0"/>
                <a:cs typeface="Arial" pitchFamily="34" charset="0"/>
              </a:rPr>
              <a:t> </a:t>
            </a:r>
            <a:r>
              <a:rPr lang="en-US" dirty="0" err="1">
                <a:latin typeface="Arial" pitchFamily="34" charset="0"/>
                <a:cs typeface="Arial" pitchFamily="34" charset="0"/>
              </a:rPr>
              <a:t>masyarakat</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bersama-sama</a:t>
            </a:r>
            <a:r>
              <a:rPr lang="en-US" dirty="0">
                <a:latin typeface="Arial" pitchFamily="34" charset="0"/>
                <a:cs typeface="Arial" pitchFamily="34" charset="0"/>
              </a:rPr>
              <a:t> </a:t>
            </a:r>
            <a:r>
              <a:rPr lang="en-US" dirty="0" err="1">
                <a:latin typeface="Arial" pitchFamily="34" charset="0"/>
                <a:cs typeface="Arial" pitchFamily="34" charset="0"/>
              </a:rPr>
              <a:t>mengatasinya</a:t>
            </a:r>
            <a:r>
              <a:rPr lang="en-US" dirty="0">
                <a:latin typeface="Arial" pitchFamily="34" charset="0"/>
                <a:cs typeface="Arial" pitchFamily="34" charset="0"/>
              </a:rPr>
              <a:t>. </a:t>
            </a:r>
            <a:endParaRPr lang="en-US" dirty="0" smtClean="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endParaRPr lang="en-US" dirty="0">
              <a:latin typeface="Arial" pitchFamily="34" charset="0"/>
              <a:cs typeface="Arial" pitchFamily="34" charset="0"/>
            </a:endParaRPr>
          </a:p>
          <a:p>
            <a:pPr marL="274320" indent="-274320" eaLnBrk="1" fontAlgn="auto" hangingPunct="1">
              <a:spcAft>
                <a:spcPts val="0"/>
              </a:spcAft>
              <a:buClr>
                <a:schemeClr val="accent3"/>
              </a:buClr>
              <a:buFont typeface="Arial" pitchFamily="34" charset="0"/>
              <a:buChar char="•"/>
              <a:defRPr/>
            </a:pPr>
            <a:r>
              <a:rPr lang="en-US" b="1" i="1" dirty="0">
                <a:latin typeface="Arial" pitchFamily="34" charset="0"/>
                <a:cs typeface="Arial" pitchFamily="34" charset="0"/>
              </a:rPr>
              <a:t>2. </a:t>
            </a:r>
            <a:r>
              <a:rPr lang="en-US" b="1" i="1" dirty="0" err="1">
                <a:latin typeface="Arial" pitchFamily="34" charset="0"/>
                <a:cs typeface="Arial" pitchFamily="34" charset="0"/>
              </a:rPr>
              <a:t>Masyarakat</a:t>
            </a:r>
            <a:r>
              <a:rPr lang="en-US" b="1" i="1" dirty="0">
                <a:latin typeface="Arial" pitchFamily="34" charset="0"/>
                <a:cs typeface="Arial" pitchFamily="34" charset="0"/>
              </a:rPr>
              <a:t>, </a:t>
            </a:r>
            <a:r>
              <a:rPr lang="en-US" b="1" i="1" dirty="0" err="1">
                <a:latin typeface="Arial" pitchFamily="34" charset="0"/>
                <a:cs typeface="Arial" pitchFamily="34" charset="0"/>
              </a:rPr>
              <a:t>diartikan</a:t>
            </a:r>
            <a:r>
              <a:rPr lang="en-US" b="1" i="1" dirty="0">
                <a:latin typeface="Arial" pitchFamily="34" charset="0"/>
                <a:cs typeface="Arial" pitchFamily="34" charset="0"/>
              </a:rPr>
              <a:t> </a:t>
            </a:r>
            <a:r>
              <a:rPr lang="en-US" b="1" i="1" dirty="0" err="1">
                <a:latin typeface="Arial" pitchFamily="34" charset="0"/>
                <a:cs typeface="Arial" pitchFamily="34" charset="0"/>
              </a:rPr>
              <a:t>sebagai</a:t>
            </a:r>
            <a:r>
              <a:rPr lang="en-US" b="1" i="1" dirty="0">
                <a:latin typeface="Arial" pitchFamily="34" charset="0"/>
                <a:cs typeface="Arial" pitchFamily="34" charset="0"/>
              </a:rPr>
              <a:t> </a:t>
            </a:r>
            <a:r>
              <a:rPr lang="en-US" b="1" i="1" dirty="0" err="1">
                <a:latin typeface="Arial" pitchFamily="34" charset="0"/>
                <a:cs typeface="Arial" pitchFamily="34" charset="0"/>
              </a:rPr>
              <a:t>kelompok</a:t>
            </a:r>
            <a:r>
              <a:rPr lang="en-US" b="1" i="1" dirty="0">
                <a:latin typeface="Arial" pitchFamily="34" charset="0"/>
                <a:cs typeface="Arial" pitchFamily="34" charset="0"/>
              </a:rPr>
              <a:t> </a:t>
            </a:r>
            <a:r>
              <a:rPr lang="en-US" b="1" i="1" dirty="0" err="1">
                <a:latin typeface="Arial" pitchFamily="34" charset="0"/>
                <a:cs typeface="Arial" pitchFamily="34" charset="0"/>
              </a:rPr>
              <a:t>besar</a:t>
            </a:r>
            <a:r>
              <a:rPr lang="en-US" b="1" i="1" dirty="0">
                <a:latin typeface="Arial" pitchFamily="34" charset="0"/>
                <a:cs typeface="Arial" pitchFamily="34" charset="0"/>
              </a:rPr>
              <a:t> yang </a:t>
            </a:r>
            <a:r>
              <a:rPr lang="en-US" b="1" i="1" dirty="0" err="1">
                <a:latin typeface="Arial" pitchFamily="34" charset="0"/>
                <a:cs typeface="Arial" pitchFamily="34" charset="0"/>
              </a:rPr>
              <a:t>mempunyai</a:t>
            </a:r>
            <a:r>
              <a:rPr lang="en-US" b="1" i="1" dirty="0">
                <a:latin typeface="Arial" pitchFamily="34" charset="0"/>
                <a:cs typeface="Arial" pitchFamily="34" charset="0"/>
              </a:rPr>
              <a:t> </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a</a:t>
            </a:r>
            <a:r>
              <a:rPr lang="en-US" dirty="0">
                <a:latin typeface="Arial" pitchFamily="34" charset="0"/>
                <a:cs typeface="Arial" pitchFamily="34" charset="0"/>
              </a:rPr>
              <a:t>. Batas-</a:t>
            </a:r>
            <a:r>
              <a:rPr lang="en-US" dirty="0" err="1">
                <a:latin typeface="Arial" pitchFamily="34" charset="0"/>
                <a:cs typeface="Arial" pitchFamily="34" charset="0"/>
              </a:rPr>
              <a:t>batas</a:t>
            </a:r>
            <a:r>
              <a:rPr lang="en-US" dirty="0">
                <a:latin typeface="Arial" pitchFamily="34" charset="0"/>
                <a:cs typeface="Arial" pitchFamily="34" charset="0"/>
              </a:rPr>
              <a:t> </a:t>
            </a:r>
            <a:r>
              <a:rPr lang="en-US" dirty="0" err="1">
                <a:latin typeface="Arial" pitchFamily="34" charset="0"/>
                <a:cs typeface="Arial" pitchFamily="34" charset="0"/>
              </a:rPr>
              <a:t>geografis</a:t>
            </a:r>
            <a:endParaRPr lang="en-US"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b</a:t>
            </a:r>
            <a:r>
              <a:rPr lang="en-US" dirty="0">
                <a:latin typeface="Arial" pitchFamily="34" charset="0"/>
                <a:cs typeface="Arial" pitchFamily="34" charset="0"/>
              </a:rPr>
              <a:t>. </a:t>
            </a:r>
            <a:r>
              <a:rPr lang="en-US" dirty="0" err="1">
                <a:latin typeface="Arial" pitchFamily="34" charset="0"/>
                <a:cs typeface="Arial" pitchFamily="34" charset="0"/>
              </a:rPr>
              <a:t>Suatu</a:t>
            </a:r>
            <a:r>
              <a:rPr lang="en-US" dirty="0">
                <a:latin typeface="Arial" pitchFamily="34" charset="0"/>
                <a:cs typeface="Arial" pitchFamily="34" charset="0"/>
              </a:rPr>
              <a:t> </a:t>
            </a:r>
            <a:r>
              <a:rPr lang="en-US" dirty="0" err="1">
                <a:latin typeface="Arial" pitchFamily="34" charset="0"/>
                <a:cs typeface="Arial" pitchFamily="34" charset="0"/>
              </a:rPr>
              <a:t>kelompok</a:t>
            </a:r>
            <a:r>
              <a:rPr lang="en-US" dirty="0">
                <a:latin typeface="Arial" pitchFamily="34" charset="0"/>
                <a:cs typeface="Arial" pitchFamily="34" charset="0"/>
              </a:rPr>
              <a:t> </a:t>
            </a:r>
            <a:r>
              <a:rPr lang="en-US" dirty="0" err="1">
                <a:latin typeface="Arial" pitchFamily="34" charset="0"/>
                <a:cs typeface="Arial" pitchFamily="34" charset="0"/>
              </a:rPr>
              <a:t>dari</a:t>
            </a:r>
            <a:r>
              <a:rPr lang="en-US" dirty="0">
                <a:latin typeface="Arial" pitchFamily="34" charset="0"/>
                <a:cs typeface="Arial" pitchFamily="34" charset="0"/>
              </a:rPr>
              <a:t> </a:t>
            </a:r>
            <a:r>
              <a:rPr lang="en-US" dirty="0" err="1">
                <a:latin typeface="Arial" pitchFamily="34" charset="0"/>
                <a:cs typeface="Arial" pitchFamily="34" charset="0"/>
              </a:rPr>
              <a:t>mereka</a:t>
            </a:r>
            <a:r>
              <a:rPr lang="en-US" dirty="0">
                <a:latin typeface="Arial" pitchFamily="34" charset="0"/>
                <a:cs typeface="Arial" pitchFamily="34" charset="0"/>
              </a:rPr>
              <a:t> yang </a:t>
            </a:r>
            <a:r>
              <a:rPr lang="en-US" dirty="0" err="1">
                <a:latin typeface="Arial" pitchFamily="34" charset="0"/>
                <a:cs typeface="Arial" pitchFamily="34" charset="0"/>
              </a:rPr>
              <a:t>mempunyai</a:t>
            </a:r>
            <a:r>
              <a:rPr lang="en-US" dirty="0">
                <a:latin typeface="Arial" pitchFamily="34" charset="0"/>
                <a:cs typeface="Arial" pitchFamily="34" charset="0"/>
              </a:rPr>
              <a:t> </a:t>
            </a:r>
            <a:r>
              <a:rPr lang="en-US" dirty="0" err="1">
                <a:latin typeface="Arial" pitchFamily="34" charset="0"/>
                <a:cs typeface="Arial" pitchFamily="34" charset="0"/>
              </a:rPr>
              <a:t>kebutuhan</a:t>
            </a:r>
            <a:r>
              <a:rPr lang="en-US" dirty="0">
                <a:latin typeface="Arial" pitchFamily="34" charset="0"/>
                <a:cs typeface="Arial" pitchFamily="34" charset="0"/>
              </a:rPr>
              <a:t> </a:t>
            </a:r>
            <a:r>
              <a:rPr lang="en-US" dirty="0" err="1">
                <a:latin typeface="Arial" pitchFamily="34" charset="0"/>
                <a:cs typeface="Arial" pitchFamily="34" charset="0"/>
              </a:rPr>
              <a:t>bersama</a:t>
            </a:r>
            <a:r>
              <a:rPr lang="en-US" dirty="0">
                <a:latin typeface="Arial" pitchFamily="34" charset="0"/>
                <a:cs typeface="Arial" pitchFamily="34" charset="0"/>
              </a:rPr>
              <a:t> </a:t>
            </a:r>
            <a:r>
              <a:rPr lang="en-US" dirty="0" err="1">
                <a:latin typeface="Arial" pitchFamily="34" charset="0"/>
                <a:cs typeface="Arial" pitchFamily="34" charset="0"/>
              </a:rPr>
              <a:t>dari</a:t>
            </a:r>
            <a:r>
              <a:rPr lang="en-US" dirty="0">
                <a:latin typeface="Arial" pitchFamily="34" charset="0"/>
                <a:cs typeface="Arial" pitchFamily="34" charset="0"/>
              </a:rPr>
              <a:t> </a:t>
            </a:r>
            <a:r>
              <a:rPr lang="en-US" dirty="0" err="1">
                <a:latin typeface="Arial" pitchFamily="34" charset="0"/>
                <a:cs typeface="Arial" pitchFamily="34" charset="0"/>
              </a:rPr>
              <a:t>kelompok</a:t>
            </a:r>
            <a:r>
              <a:rPr lang="en-US" dirty="0">
                <a:latin typeface="Arial" pitchFamily="34" charset="0"/>
                <a:cs typeface="Arial" pitchFamily="34" charset="0"/>
              </a:rPr>
              <a:t> yang </a:t>
            </a:r>
            <a:r>
              <a:rPr lang="en-US" dirty="0" err="1">
                <a:latin typeface="Arial" pitchFamily="34" charset="0"/>
                <a:cs typeface="Arial" pitchFamily="34" charset="0"/>
              </a:rPr>
              <a:t>lebih</a:t>
            </a:r>
            <a:r>
              <a:rPr lang="en-US" dirty="0">
                <a:latin typeface="Arial" pitchFamily="34" charset="0"/>
                <a:cs typeface="Arial" pitchFamily="34" charset="0"/>
              </a:rPr>
              <a:t> </a:t>
            </a:r>
            <a:r>
              <a:rPr lang="en-US" dirty="0" err="1">
                <a:latin typeface="Arial" pitchFamily="34" charset="0"/>
                <a:cs typeface="Arial" pitchFamily="34" charset="0"/>
              </a:rPr>
              <a:t>besar</a:t>
            </a:r>
            <a:endParaRPr lang="en-US"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c</a:t>
            </a:r>
            <a:r>
              <a:rPr lang="en-US" dirty="0">
                <a:latin typeface="Arial" pitchFamily="34" charset="0"/>
                <a:cs typeface="Arial" pitchFamily="34" charset="0"/>
              </a:rPr>
              <a:t>. </a:t>
            </a:r>
            <a:r>
              <a:rPr lang="en-US" dirty="0" err="1">
                <a:latin typeface="Arial" pitchFamily="34" charset="0"/>
                <a:cs typeface="Arial" pitchFamily="34" charset="0"/>
              </a:rPr>
              <a:t>Kelompok</a:t>
            </a:r>
            <a:r>
              <a:rPr lang="en-US" dirty="0">
                <a:latin typeface="Arial" pitchFamily="34" charset="0"/>
                <a:cs typeface="Arial" pitchFamily="34" charset="0"/>
              </a:rPr>
              <a:t> </a:t>
            </a:r>
            <a:r>
              <a:rPr lang="en-US" dirty="0" err="1">
                <a:latin typeface="Arial" pitchFamily="34" charset="0"/>
                <a:cs typeface="Arial" pitchFamily="34" charset="0"/>
              </a:rPr>
              <a:t>kecil</a:t>
            </a:r>
            <a:r>
              <a:rPr lang="en-US" dirty="0">
                <a:latin typeface="Arial" pitchFamily="34" charset="0"/>
                <a:cs typeface="Arial" pitchFamily="34" charset="0"/>
              </a:rPr>
              <a:t> yang </a:t>
            </a:r>
            <a:r>
              <a:rPr lang="en-US" dirty="0" err="1">
                <a:latin typeface="Arial" pitchFamily="34" charset="0"/>
                <a:cs typeface="Arial" pitchFamily="34" charset="0"/>
              </a:rPr>
              <a:t>menyadari</a:t>
            </a:r>
            <a:r>
              <a:rPr lang="en-US" dirty="0">
                <a:latin typeface="Arial" pitchFamily="34" charset="0"/>
                <a:cs typeface="Arial" pitchFamily="34" charset="0"/>
              </a:rPr>
              <a:t> </a:t>
            </a:r>
            <a:r>
              <a:rPr lang="en-US" dirty="0" err="1">
                <a:latin typeface="Arial" pitchFamily="34" charset="0"/>
                <a:cs typeface="Arial" pitchFamily="34" charset="0"/>
              </a:rPr>
              <a:t>masalah</a:t>
            </a:r>
            <a:r>
              <a:rPr lang="en-US" dirty="0">
                <a:latin typeface="Arial" pitchFamily="34" charset="0"/>
                <a:cs typeface="Arial" pitchFamily="34" charset="0"/>
              </a:rPr>
              <a:t> </a:t>
            </a:r>
            <a:r>
              <a:rPr lang="en-US" dirty="0" err="1">
                <a:latin typeface="Arial" pitchFamily="34" charset="0"/>
                <a:cs typeface="Arial" pitchFamily="34" charset="0"/>
              </a:rPr>
              <a:t>harus</a:t>
            </a:r>
            <a:r>
              <a:rPr lang="en-US" dirty="0">
                <a:latin typeface="Arial" pitchFamily="34" charset="0"/>
                <a:cs typeface="Arial" pitchFamily="34" charset="0"/>
              </a:rPr>
              <a:t> </a:t>
            </a:r>
            <a:r>
              <a:rPr lang="en-US" dirty="0" err="1">
                <a:latin typeface="Arial" pitchFamily="34" charset="0"/>
                <a:cs typeface="Arial" pitchFamily="34" charset="0"/>
              </a:rPr>
              <a:t>dapat</a:t>
            </a:r>
            <a:r>
              <a:rPr lang="en-US" dirty="0">
                <a:latin typeface="Arial" pitchFamily="34" charset="0"/>
                <a:cs typeface="Arial" pitchFamily="34" charset="0"/>
              </a:rPr>
              <a:t> </a:t>
            </a:r>
            <a:r>
              <a:rPr lang="en-US" dirty="0" err="1">
                <a:latin typeface="Arial" pitchFamily="34" charset="0"/>
                <a:cs typeface="Arial" pitchFamily="34" charset="0"/>
              </a:rPr>
              <a:t>menyadarkan</a:t>
            </a:r>
            <a:r>
              <a:rPr lang="en-US" dirty="0">
                <a:latin typeface="Arial" pitchFamily="34" charset="0"/>
                <a:cs typeface="Arial" pitchFamily="34" charset="0"/>
              </a:rPr>
              <a:t> </a:t>
            </a:r>
            <a:r>
              <a:rPr lang="en-US" dirty="0" err="1">
                <a:latin typeface="Arial" pitchFamily="34" charset="0"/>
                <a:cs typeface="Arial" pitchFamily="34" charset="0"/>
              </a:rPr>
              <a:t>kelompok</a:t>
            </a:r>
            <a:r>
              <a:rPr lang="en-US" dirty="0">
                <a:latin typeface="Arial" pitchFamily="34" charset="0"/>
                <a:cs typeface="Arial" pitchFamily="34" charset="0"/>
              </a:rPr>
              <a:t> yang </a:t>
            </a:r>
            <a:r>
              <a:rPr lang="en-US" dirty="0" err="1">
                <a:latin typeface="Arial" pitchFamily="34" charset="0"/>
                <a:cs typeface="Arial" pitchFamily="34" charset="0"/>
              </a:rPr>
              <a:t>lebih</a:t>
            </a:r>
            <a:r>
              <a:rPr lang="en-US" dirty="0">
                <a:latin typeface="Arial" pitchFamily="34" charset="0"/>
                <a:cs typeface="Arial" pitchFamily="34" charset="0"/>
              </a:rPr>
              <a:t> </a:t>
            </a:r>
            <a:r>
              <a:rPr lang="en-US" dirty="0" err="1">
                <a:latin typeface="Arial" pitchFamily="34" charset="0"/>
                <a:cs typeface="Arial" pitchFamily="34" charset="0"/>
              </a:rPr>
              <a:t>besar</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d</a:t>
            </a:r>
            <a:r>
              <a:rPr lang="en-US" dirty="0">
                <a:latin typeface="Arial" pitchFamily="34" charset="0"/>
                <a:cs typeface="Arial" pitchFamily="34" charset="0"/>
              </a:rPr>
              <a:t>. </a:t>
            </a:r>
            <a:r>
              <a:rPr lang="en-US" dirty="0" err="1">
                <a:latin typeface="Arial" pitchFamily="34" charset="0"/>
                <a:cs typeface="Arial" pitchFamily="34" charset="0"/>
              </a:rPr>
              <a:t>Secara</a:t>
            </a:r>
            <a:r>
              <a:rPr lang="en-US" dirty="0">
                <a:latin typeface="Arial" pitchFamily="34" charset="0"/>
                <a:cs typeface="Arial" pitchFamily="34" charset="0"/>
              </a:rPr>
              <a:t> </a:t>
            </a:r>
            <a:r>
              <a:rPr lang="en-US" dirty="0" err="1">
                <a:latin typeface="Arial" pitchFamily="34" charset="0"/>
                <a:cs typeface="Arial" pitchFamily="34" charset="0"/>
              </a:rPr>
              <a:t>bersama-sama</a:t>
            </a:r>
            <a:r>
              <a:rPr lang="en-US" dirty="0">
                <a:latin typeface="Arial" pitchFamily="34" charset="0"/>
                <a:cs typeface="Arial" pitchFamily="34" charset="0"/>
              </a:rPr>
              <a:t> </a:t>
            </a:r>
            <a:r>
              <a:rPr lang="en-US" dirty="0" err="1">
                <a:latin typeface="Arial" pitchFamily="34" charset="0"/>
                <a:cs typeface="Arial" pitchFamily="34" charset="0"/>
              </a:rPr>
              <a:t>mereka</a:t>
            </a:r>
            <a:r>
              <a:rPr lang="en-US" dirty="0">
                <a:latin typeface="Arial" pitchFamily="34" charset="0"/>
                <a:cs typeface="Arial" pitchFamily="34" charset="0"/>
              </a:rPr>
              <a:t> </a:t>
            </a:r>
            <a:r>
              <a:rPr lang="en-US" dirty="0" err="1">
                <a:latin typeface="Arial" pitchFamily="34" charset="0"/>
                <a:cs typeface="Arial" pitchFamily="34" charset="0"/>
              </a:rPr>
              <a:t>mencoba</a:t>
            </a:r>
            <a:r>
              <a:rPr lang="en-US" dirty="0">
                <a:latin typeface="Arial" pitchFamily="34" charset="0"/>
                <a:cs typeface="Arial" pitchFamily="34" charset="0"/>
              </a:rPr>
              <a:t> </a:t>
            </a:r>
            <a:r>
              <a:rPr lang="en-US" dirty="0" err="1">
                <a:latin typeface="Arial" pitchFamily="34" charset="0"/>
                <a:cs typeface="Arial" pitchFamily="34" charset="0"/>
              </a:rPr>
              <a:t>mengatasi</a:t>
            </a:r>
            <a:r>
              <a:rPr lang="en-US" dirty="0">
                <a:latin typeface="Arial" pitchFamily="34" charset="0"/>
                <a:cs typeface="Arial" pitchFamily="34" charset="0"/>
              </a:rPr>
              <a:t> </a:t>
            </a:r>
            <a:r>
              <a:rPr lang="en-US" dirty="0" err="1">
                <a:latin typeface="Arial" pitchFamily="34" charset="0"/>
                <a:cs typeface="Arial" pitchFamily="34" charset="0"/>
              </a:rPr>
              <a:t>masalah</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memenuhi</a:t>
            </a:r>
            <a:r>
              <a:rPr lang="en-US" dirty="0">
                <a:latin typeface="Arial" pitchFamily="34" charset="0"/>
                <a:cs typeface="Arial" pitchFamily="34" charset="0"/>
              </a:rPr>
              <a:t> </a:t>
            </a:r>
            <a:r>
              <a:rPr lang="en-US" dirty="0" err="1">
                <a:latin typeface="Arial" pitchFamily="34" charset="0"/>
                <a:cs typeface="Arial" pitchFamily="34" charset="0"/>
              </a:rPr>
              <a:t>kebutuhannya</a:t>
            </a:r>
            <a:r>
              <a:rPr lang="en-US" dirty="0" smtClean="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endParaRPr lang="en-US" dirty="0">
              <a:latin typeface="Arial" pitchFamily="34" charset="0"/>
              <a:cs typeface="Arial" pitchFamily="34" charset="0"/>
            </a:endParaRPr>
          </a:p>
          <a:p>
            <a:pPr marL="274320" indent="-274320" eaLnBrk="1" fontAlgn="auto" hangingPunct="1">
              <a:spcAft>
                <a:spcPts val="0"/>
              </a:spcAft>
              <a:buClr>
                <a:schemeClr val="accent3"/>
              </a:buClr>
              <a:buFont typeface="Arial" pitchFamily="34" charset="0"/>
              <a:buChar char="•"/>
              <a:defRPr/>
            </a:pPr>
            <a:r>
              <a:rPr lang="en-US" b="1" i="1" dirty="0">
                <a:latin typeface="Arial" pitchFamily="34" charset="0"/>
                <a:cs typeface="Arial" pitchFamily="34" charset="0"/>
              </a:rPr>
              <a:t>3. </a:t>
            </a:r>
            <a:r>
              <a:rPr lang="en-US" b="1" i="1" dirty="0" err="1">
                <a:latin typeface="Arial" pitchFamily="34" charset="0"/>
                <a:cs typeface="Arial" pitchFamily="34" charset="0"/>
              </a:rPr>
              <a:t>Memfungsikan</a:t>
            </a:r>
            <a:r>
              <a:rPr lang="en-US" b="1" i="1" dirty="0">
                <a:latin typeface="Arial" pitchFamily="34" charset="0"/>
                <a:cs typeface="Arial" pitchFamily="34" charset="0"/>
              </a:rPr>
              <a:t> </a:t>
            </a:r>
            <a:r>
              <a:rPr lang="en-US" b="1" i="1" dirty="0" err="1">
                <a:latin typeface="Arial" pitchFamily="34" charset="0"/>
                <a:cs typeface="Arial" pitchFamily="34" charset="0"/>
              </a:rPr>
              <a:t>masyarakat</a:t>
            </a:r>
            <a:r>
              <a:rPr lang="en-US" b="1" i="1" dirty="0">
                <a:latin typeface="Arial" pitchFamily="34" charset="0"/>
                <a:cs typeface="Arial" pitchFamily="34" charset="0"/>
              </a:rPr>
              <a:t>, </a:t>
            </a:r>
            <a:r>
              <a:rPr lang="en-US" b="1" i="1" dirty="0" err="1">
                <a:latin typeface="Arial" pitchFamily="34" charset="0"/>
                <a:cs typeface="Arial" pitchFamily="34" charset="0"/>
              </a:rPr>
              <a:t>untuk</a:t>
            </a:r>
            <a:r>
              <a:rPr lang="en-US" b="1" i="1" dirty="0">
                <a:latin typeface="Arial" pitchFamily="34" charset="0"/>
                <a:cs typeface="Arial" pitchFamily="34" charset="0"/>
              </a:rPr>
              <a:t> </a:t>
            </a:r>
            <a:r>
              <a:rPr lang="en-US" b="1" i="1" dirty="0" err="1">
                <a:latin typeface="Arial" pitchFamily="34" charset="0"/>
                <a:cs typeface="Arial" pitchFamily="34" charset="0"/>
              </a:rPr>
              <a:t>dapat</a:t>
            </a:r>
            <a:r>
              <a:rPr lang="en-US" b="1" i="1" dirty="0">
                <a:latin typeface="Arial" pitchFamily="34" charset="0"/>
                <a:cs typeface="Arial" pitchFamily="34" charset="0"/>
              </a:rPr>
              <a:t> </a:t>
            </a:r>
            <a:r>
              <a:rPr lang="en-US" b="1" i="1" dirty="0" err="1">
                <a:latin typeface="Arial" pitchFamily="34" charset="0"/>
                <a:cs typeface="Arial" pitchFamily="34" charset="0"/>
              </a:rPr>
              <a:t>memfungsikan</a:t>
            </a:r>
            <a:r>
              <a:rPr lang="en-US" b="1" i="1" dirty="0">
                <a:latin typeface="Arial" pitchFamily="34" charset="0"/>
                <a:cs typeface="Arial" pitchFamily="34" charset="0"/>
              </a:rPr>
              <a:t> </a:t>
            </a:r>
            <a:r>
              <a:rPr lang="en-US" b="1" i="1" dirty="0" err="1">
                <a:latin typeface="Arial" pitchFamily="34" charset="0"/>
                <a:cs typeface="Arial" pitchFamily="34" charset="0"/>
              </a:rPr>
              <a:t>masyarakat</a:t>
            </a:r>
            <a:r>
              <a:rPr lang="en-US" b="1" i="1" dirty="0">
                <a:latin typeface="Arial" pitchFamily="34" charset="0"/>
                <a:cs typeface="Arial" pitchFamily="34" charset="0"/>
              </a:rPr>
              <a:t>, </a:t>
            </a:r>
            <a:r>
              <a:rPr lang="en-US" b="1" i="1" dirty="0" err="1">
                <a:latin typeface="Arial" pitchFamily="34" charset="0"/>
                <a:cs typeface="Arial" pitchFamily="34" charset="0"/>
              </a:rPr>
              <a:t>maka</a:t>
            </a:r>
            <a:r>
              <a:rPr lang="en-US" b="1" i="1" dirty="0">
                <a:latin typeface="Arial" pitchFamily="34" charset="0"/>
                <a:cs typeface="Arial" pitchFamily="34" charset="0"/>
              </a:rPr>
              <a:t> </a:t>
            </a:r>
            <a:r>
              <a:rPr lang="en-US" b="1" i="1" dirty="0" err="1">
                <a:latin typeface="Arial" pitchFamily="34" charset="0"/>
                <a:cs typeface="Arial" pitchFamily="34" charset="0"/>
              </a:rPr>
              <a:t>harus</a:t>
            </a:r>
            <a:r>
              <a:rPr lang="en-US" b="1" i="1" dirty="0">
                <a:latin typeface="Arial" pitchFamily="34" charset="0"/>
                <a:cs typeface="Arial" pitchFamily="34" charset="0"/>
              </a:rPr>
              <a:t> </a:t>
            </a:r>
            <a:r>
              <a:rPr lang="en-US" b="1" i="1" dirty="0" err="1">
                <a:latin typeface="Arial" pitchFamily="34" charset="0"/>
                <a:cs typeface="Arial" pitchFamily="34" charset="0"/>
              </a:rPr>
              <a:t>dilakukan</a:t>
            </a:r>
            <a:r>
              <a:rPr lang="en-US" b="1" i="1" dirty="0">
                <a:latin typeface="Arial" pitchFamily="34" charset="0"/>
                <a:cs typeface="Arial" pitchFamily="34" charset="0"/>
              </a:rPr>
              <a:t> </a:t>
            </a:r>
            <a:r>
              <a:rPr lang="en-US" b="1" i="1" dirty="0" err="1">
                <a:latin typeface="Arial" pitchFamily="34" charset="0"/>
                <a:cs typeface="Arial" pitchFamily="34" charset="0"/>
              </a:rPr>
              <a:t>langkah-langkah</a:t>
            </a:r>
            <a:r>
              <a:rPr lang="en-US" b="1" i="1" dirty="0">
                <a:latin typeface="Arial" pitchFamily="34" charset="0"/>
                <a:cs typeface="Arial" pitchFamily="34" charset="0"/>
              </a:rPr>
              <a:t> </a:t>
            </a:r>
            <a:r>
              <a:rPr lang="en-US" b="1" i="1" dirty="0" err="1">
                <a:latin typeface="Arial" pitchFamily="34" charset="0"/>
                <a:cs typeface="Arial" pitchFamily="34" charset="0"/>
              </a:rPr>
              <a:t>sebagai</a:t>
            </a:r>
            <a:r>
              <a:rPr lang="en-US" b="1" i="1" dirty="0">
                <a:latin typeface="Arial" pitchFamily="34" charset="0"/>
                <a:cs typeface="Arial" pitchFamily="34" charset="0"/>
              </a:rPr>
              <a:t> </a:t>
            </a:r>
            <a:r>
              <a:rPr lang="en-US" b="1" i="1" dirty="0" err="1">
                <a:latin typeface="Arial" pitchFamily="34" charset="0"/>
                <a:cs typeface="Arial" pitchFamily="34" charset="0"/>
              </a:rPr>
              <a:t>berikut</a:t>
            </a:r>
            <a:r>
              <a:rPr lang="en-US" b="1" i="1" dirty="0">
                <a:latin typeface="Arial" pitchFamily="34" charset="0"/>
                <a:cs typeface="Arial" pitchFamily="34" charset="0"/>
              </a:rPr>
              <a:t> </a:t>
            </a:r>
            <a:r>
              <a:rPr lang="en-US" dirty="0">
                <a:latin typeface="Arial" pitchFamily="34" charset="0"/>
                <a:cs typeface="Arial" pitchFamily="34" charset="0"/>
              </a:rPr>
              <a:t>: </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a</a:t>
            </a:r>
            <a:r>
              <a:rPr lang="en-US" dirty="0">
                <a:latin typeface="Arial" pitchFamily="34" charset="0"/>
                <a:cs typeface="Arial" pitchFamily="34" charset="0"/>
              </a:rPr>
              <a:t>. </a:t>
            </a:r>
            <a:r>
              <a:rPr lang="en-US" dirty="0" err="1">
                <a:latin typeface="Arial" pitchFamily="34" charset="0"/>
                <a:cs typeface="Arial" pitchFamily="34" charset="0"/>
              </a:rPr>
              <a:t>Menarik</a:t>
            </a:r>
            <a:r>
              <a:rPr lang="en-US" dirty="0">
                <a:latin typeface="Arial" pitchFamily="34" charset="0"/>
                <a:cs typeface="Arial" pitchFamily="34" charset="0"/>
              </a:rPr>
              <a:t> </a:t>
            </a:r>
            <a:r>
              <a:rPr lang="en-US" dirty="0" err="1">
                <a:latin typeface="Arial" pitchFamily="34" charset="0"/>
                <a:cs typeface="Arial" pitchFamily="34" charset="0"/>
              </a:rPr>
              <a:t>orang-orang</a:t>
            </a:r>
            <a:r>
              <a:rPr lang="en-US" dirty="0">
                <a:latin typeface="Arial" pitchFamily="34" charset="0"/>
                <a:cs typeface="Arial" pitchFamily="34" charset="0"/>
              </a:rPr>
              <a:t> yang </a:t>
            </a:r>
            <a:r>
              <a:rPr lang="en-US" dirty="0" err="1">
                <a:latin typeface="Arial" pitchFamily="34" charset="0"/>
                <a:cs typeface="Arial" pitchFamily="34" charset="0"/>
              </a:rPr>
              <a:t>mempunyai</a:t>
            </a:r>
            <a:r>
              <a:rPr lang="en-US" dirty="0">
                <a:latin typeface="Arial" pitchFamily="34" charset="0"/>
                <a:cs typeface="Arial" pitchFamily="34" charset="0"/>
              </a:rPr>
              <a:t> </a:t>
            </a:r>
            <a:r>
              <a:rPr lang="en-US" dirty="0" err="1">
                <a:latin typeface="Arial" pitchFamily="34" charset="0"/>
                <a:cs typeface="Arial" pitchFamily="34" charset="0"/>
              </a:rPr>
              <a:t>inisiatif</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dapat</a:t>
            </a:r>
            <a:r>
              <a:rPr lang="en-US" dirty="0">
                <a:latin typeface="Arial" pitchFamily="34" charset="0"/>
                <a:cs typeface="Arial" pitchFamily="34" charset="0"/>
              </a:rPr>
              <a:t> </a:t>
            </a:r>
            <a:r>
              <a:rPr lang="en-US" dirty="0" err="1">
                <a:latin typeface="Arial" pitchFamily="34" charset="0"/>
                <a:cs typeface="Arial" pitchFamily="34" charset="0"/>
              </a:rPr>
              <a:t>bekerja</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membentuk</a:t>
            </a:r>
            <a:r>
              <a:rPr lang="en-US" dirty="0">
                <a:latin typeface="Arial" pitchFamily="34" charset="0"/>
                <a:cs typeface="Arial" pitchFamily="34" charset="0"/>
              </a:rPr>
              <a:t> </a:t>
            </a:r>
            <a:r>
              <a:rPr lang="en-US" dirty="0" err="1">
                <a:latin typeface="Arial" pitchFamily="34" charset="0"/>
                <a:cs typeface="Arial" pitchFamily="34" charset="0"/>
              </a:rPr>
              <a:t>kepanitiaan</a:t>
            </a:r>
            <a:r>
              <a:rPr lang="en-US" dirty="0">
                <a:latin typeface="Arial" pitchFamily="34" charset="0"/>
                <a:cs typeface="Arial" pitchFamily="34" charset="0"/>
              </a:rPr>
              <a:t> yang </a:t>
            </a:r>
            <a:r>
              <a:rPr lang="en-US" dirty="0" err="1">
                <a:latin typeface="Arial" pitchFamily="34" charset="0"/>
                <a:cs typeface="Arial" pitchFamily="34" charset="0"/>
              </a:rPr>
              <a:t>akan</a:t>
            </a:r>
            <a:r>
              <a:rPr lang="en-US" dirty="0">
                <a:latin typeface="Arial" pitchFamily="34" charset="0"/>
                <a:cs typeface="Arial" pitchFamily="34" charset="0"/>
              </a:rPr>
              <a:t> </a:t>
            </a:r>
            <a:r>
              <a:rPr lang="en-US" dirty="0" err="1">
                <a:latin typeface="Arial" pitchFamily="34" charset="0"/>
                <a:cs typeface="Arial" pitchFamily="34" charset="0"/>
              </a:rPr>
              <a:t>menangani</a:t>
            </a:r>
            <a:r>
              <a:rPr lang="en-US" dirty="0">
                <a:latin typeface="Arial" pitchFamily="34" charset="0"/>
                <a:cs typeface="Arial" pitchFamily="34" charset="0"/>
              </a:rPr>
              <a:t> </a:t>
            </a:r>
            <a:r>
              <a:rPr lang="en-US" dirty="0" err="1">
                <a:latin typeface="Arial" pitchFamily="34" charset="0"/>
                <a:cs typeface="Arial" pitchFamily="34" charset="0"/>
              </a:rPr>
              <a:t>masalah-masalah</a:t>
            </a:r>
            <a:r>
              <a:rPr lang="en-US" dirty="0">
                <a:latin typeface="Arial" pitchFamily="34" charset="0"/>
                <a:cs typeface="Arial" pitchFamily="34" charset="0"/>
              </a:rPr>
              <a:t> yang </a:t>
            </a:r>
            <a:r>
              <a:rPr lang="en-US" dirty="0" err="1">
                <a:latin typeface="Arial" pitchFamily="34" charset="0"/>
                <a:cs typeface="Arial" pitchFamily="34" charset="0"/>
              </a:rPr>
              <a:t>berhubungan</a:t>
            </a:r>
            <a:r>
              <a:rPr lang="en-US" dirty="0">
                <a:latin typeface="Arial" pitchFamily="34" charset="0"/>
                <a:cs typeface="Arial" pitchFamily="34" charset="0"/>
              </a:rPr>
              <a:t> </a:t>
            </a:r>
            <a:r>
              <a:rPr lang="en-US" dirty="0" err="1">
                <a:latin typeface="Arial" pitchFamily="34" charset="0"/>
                <a:cs typeface="Arial" pitchFamily="34" charset="0"/>
              </a:rPr>
              <a:t>dengan</a:t>
            </a:r>
            <a:r>
              <a:rPr lang="en-US" dirty="0">
                <a:latin typeface="Arial" pitchFamily="34" charset="0"/>
                <a:cs typeface="Arial" pitchFamily="34" charset="0"/>
              </a:rPr>
              <a:t> </a:t>
            </a:r>
            <a:r>
              <a:rPr lang="en-US" dirty="0" err="1">
                <a:latin typeface="Arial" pitchFamily="34" charset="0"/>
                <a:cs typeface="Arial" pitchFamily="34" charset="0"/>
              </a:rPr>
              <a:t>kesehatan</a:t>
            </a:r>
            <a:r>
              <a:rPr lang="en-US" dirty="0">
                <a:latin typeface="Arial" pitchFamily="34" charset="0"/>
                <a:cs typeface="Arial" pitchFamily="34" charset="0"/>
              </a:rPr>
              <a:t> </a:t>
            </a:r>
            <a:r>
              <a:rPr lang="en-US" dirty="0" err="1">
                <a:latin typeface="Arial" pitchFamily="34" charset="0"/>
                <a:cs typeface="Arial" pitchFamily="34" charset="0"/>
              </a:rPr>
              <a:t>masyarakat</a:t>
            </a:r>
            <a:r>
              <a:rPr lang="en-US" dirty="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b</a:t>
            </a:r>
            <a:r>
              <a:rPr lang="en-US" dirty="0">
                <a:latin typeface="Arial" pitchFamily="34" charset="0"/>
                <a:cs typeface="Arial" pitchFamily="34" charset="0"/>
              </a:rPr>
              <a:t>. </a:t>
            </a:r>
            <a:r>
              <a:rPr lang="en-US" dirty="0" err="1">
                <a:latin typeface="Arial" pitchFamily="34" charset="0"/>
                <a:cs typeface="Arial" pitchFamily="34" charset="0"/>
              </a:rPr>
              <a:t>Menyusun</a:t>
            </a:r>
            <a:r>
              <a:rPr lang="en-US" dirty="0">
                <a:latin typeface="Arial" pitchFamily="34" charset="0"/>
                <a:cs typeface="Arial" pitchFamily="34" charset="0"/>
              </a:rPr>
              <a:t> </a:t>
            </a:r>
            <a:r>
              <a:rPr lang="en-US" dirty="0" err="1">
                <a:latin typeface="Arial" pitchFamily="34" charset="0"/>
                <a:cs typeface="Arial" pitchFamily="34" charset="0"/>
              </a:rPr>
              <a:t>rencana</a:t>
            </a:r>
            <a:r>
              <a:rPr lang="en-US" dirty="0">
                <a:latin typeface="Arial" pitchFamily="34" charset="0"/>
                <a:cs typeface="Arial" pitchFamily="34" charset="0"/>
              </a:rPr>
              <a:t> </a:t>
            </a:r>
            <a:r>
              <a:rPr lang="en-US" dirty="0" err="1">
                <a:latin typeface="Arial" pitchFamily="34" charset="0"/>
                <a:cs typeface="Arial" pitchFamily="34" charset="0"/>
              </a:rPr>
              <a:t>kerja</a:t>
            </a:r>
            <a:r>
              <a:rPr lang="en-US" dirty="0">
                <a:latin typeface="Arial" pitchFamily="34" charset="0"/>
                <a:cs typeface="Arial" pitchFamily="34" charset="0"/>
              </a:rPr>
              <a:t> yang </a:t>
            </a:r>
            <a:r>
              <a:rPr lang="en-US" dirty="0" err="1">
                <a:latin typeface="Arial" pitchFamily="34" charset="0"/>
                <a:cs typeface="Arial" pitchFamily="34" charset="0"/>
              </a:rPr>
              <a:t>dapat</a:t>
            </a:r>
            <a:r>
              <a:rPr lang="en-US" dirty="0">
                <a:latin typeface="Arial" pitchFamily="34" charset="0"/>
                <a:cs typeface="Arial" pitchFamily="34" charset="0"/>
              </a:rPr>
              <a:t> </a:t>
            </a:r>
            <a:r>
              <a:rPr lang="en-US" dirty="0" err="1">
                <a:latin typeface="Arial" pitchFamily="34" charset="0"/>
                <a:cs typeface="Arial" pitchFamily="34" charset="0"/>
              </a:rPr>
              <a:t>diterima</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dilaksanakan</a:t>
            </a:r>
            <a:r>
              <a:rPr lang="en-US" dirty="0">
                <a:latin typeface="Arial" pitchFamily="34" charset="0"/>
                <a:cs typeface="Arial" pitchFamily="34" charset="0"/>
              </a:rPr>
              <a:t> </a:t>
            </a:r>
            <a:r>
              <a:rPr lang="en-US" dirty="0" err="1">
                <a:latin typeface="Arial" pitchFamily="34" charset="0"/>
                <a:cs typeface="Arial" pitchFamily="34" charset="0"/>
              </a:rPr>
              <a:t>oleh</a:t>
            </a:r>
            <a:r>
              <a:rPr lang="en-US" dirty="0">
                <a:latin typeface="Arial" pitchFamily="34" charset="0"/>
                <a:cs typeface="Arial" pitchFamily="34" charset="0"/>
              </a:rPr>
              <a:t> </a:t>
            </a:r>
            <a:r>
              <a:rPr lang="en-US" dirty="0" err="1">
                <a:latin typeface="Arial" pitchFamily="34" charset="0"/>
                <a:cs typeface="Arial" pitchFamily="34" charset="0"/>
              </a:rPr>
              <a:t>keseluruhan</a:t>
            </a:r>
            <a:r>
              <a:rPr lang="en-US" dirty="0">
                <a:latin typeface="Arial" pitchFamily="34" charset="0"/>
                <a:cs typeface="Arial" pitchFamily="34" charset="0"/>
              </a:rPr>
              <a:t> </a:t>
            </a:r>
            <a:r>
              <a:rPr lang="en-US" dirty="0" err="1">
                <a:latin typeface="Arial" pitchFamily="34" charset="0"/>
                <a:cs typeface="Arial" pitchFamily="34" charset="0"/>
              </a:rPr>
              <a:t>masyarakat</a:t>
            </a:r>
            <a:endParaRPr lang="en-US"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	c</a:t>
            </a:r>
            <a:r>
              <a:rPr lang="en-US" dirty="0">
                <a:latin typeface="Arial" pitchFamily="34" charset="0"/>
                <a:cs typeface="Arial" pitchFamily="34" charset="0"/>
              </a:rPr>
              <a:t>. </a:t>
            </a:r>
            <a:r>
              <a:rPr lang="en-US" dirty="0" err="1">
                <a:latin typeface="Arial" pitchFamily="34" charset="0"/>
                <a:cs typeface="Arial" pitchFamily="34" charset="0"/>
              </a:rPr>
              <a:t>Melakukan</a:t>
            </a:r>
            <a:r>
              <a:rPr lang="en-US" dirty="0">
                <a:latin typeface="Arial" pitchFamily="34" charset="0"/>
                <a:cs typeface="Arial" pitchFamily="34" charset="0"/>
              </a:rPr>
              <a:t> </a:t>
            </a:r>
            <a:r>
              <a:rPr lang="en-US" dirty="0" err="1">
                <a:latin typeface="Arial" pitchFamily="34" charset="0"/>
                <a:cs typeface="Arial" pitchFamily="34" charset="0"/>
              </a:rPr>
              <a:t>upaya</a:t>
            </a:r>
            <a:r>
              <a:rPr lang="en-US" dirty="0">
                <a:latin typeface="Arial" pitchFamily="34" charset="0"/>
                <a:cs typeface="Arial" pitchFamily="34" charset="0"/>
              </a:rPr>
              <a:t> </a:t>
            </a:r>
            <a:r>
              <a:rPr lang="en-US" dirty="0" err="1">
                <a:latin typeface="Arial" pitchFamily="34" charset="0"/>
                <a:cs typeface="Arial" pitchFamily="34" charset="0"/>
              </a:rPr>
              <a:t>penyebaran</a:t>
            </a:r>
            <a:r>
              <a:rPr lang="en-US" dirty="0">
                <a:latin typeface="Arial" pitchFamily="34" charset="0"/>
                <a:cs typeface="Arial" pitchFamily="34" charset="0"/>
              </a:rPr>
              <a:t> </a:t>
            </a:r>
            <a:r>
              <a:rPr lang="en-US" dirty="0" err="1">
                <a:latin typeface="Arial" pitchFamily="34" charset="0"/>
                <a:cs typeface="Arial" pitchFamily="34" charset="0"/>
              </a:rPr>
              <a:t>rencana</a:t>
            </a:r>
            <a:r>
              <a:rPr lang="en-US" dirty="0">
                <a:latin typeface="Arial" pitchFamily="34" charset="0"/>
                <a:cs typeface="Arial" pitchFamily="34" charset="0"/>
              </a:rPr>
              <a:t> agar </a:t>
            </a:r>
            <a:r>
              <a:rPr lang="en-US" dirty="0" err="1">
                <a:latin typeface="Arial" pitchFamily="34" charset="0"/>
                <a:cs typeface="Arial" pitchFamily="34" charset="0"/>
              </a:rPr>
              <a:t>masyarakat</a:t>
            </a:r>
            <a:r>
              <a:rPr lang="en-US" dirty="0">
                <a:latin typeface="Arial" pitchFamily="34" charset="0"/>
                <a:cs typeface="Arial" pitchFamily="34" charset="0"/>
              </a:rPr>
              <a:t> </a:t>
            </a:r>
            <a:r>
              <a:rPr lang="en-US" dirty="0" err="1">
                <a:latin typeface="Arial" pitchFamily="34" charset="0"/>
                <a:cs typeface="Arial" pitchFamily="34" charset="0"/>
              </a:rPr>
              <a:t>dapat</a:t>
            </a:r>
            <a:r>
              <a:rPr lang="en-US" dirty="0">
                <a:latin typeface="Arial" pitchFamily="34" charset="0"/>
                <a:cs typeface="Arial" pitchFamily="34" charset="0"/>
              </a:rPr>
              <a:t> </a:t>
            </a:r>
            <a:r>
              <a:rPr lang="en-US" dirty="0" err="1">
                <a:latin typeface="Arial" pitchFamily="34" charset="0"/>
                <a:cs typeface="Arial" pitchFamily="34" charset="0"/>
              </a:rPr>
              <a:t>menyebarkan</a:t>
            </a:r>
            <a:r>
              <a:rPr lang="en-US" dirty="0">
                <a:latin typeface="Arial" pitchFamily="34" charset="0"/>
                <a:cs typeface="Arial" pitchFamily="34" charset="0"/>
              </a:rPr>
              <a:t> </a:t>
            </a:r>
            <a:r>
              <a:rPr lang="en-US" dirty="0" err="1">
                <a:latin typeface="Arial" pitchFamily="34" charset="0"/>
                <a:cs typeface="Arial" pitchFamily="34" charset="0"/>
              </a:rPr>
              <a:t>rencana</a:t>
            </a:r>
            <a:r>
              <a:rPr lang="en-US" dirty="0">
                <a:latin typeface="Arial" pitchFamily="34" charset="0"/>
                <a:cs typeface="Arial" pitchFamily="34" charset="0"/>
              </a:rPr>
              <a:t> </a:t>
            </a:r>
            <a:r>
              <a:rPr lang="en-US" dirty="0" err="1">
                <a:latin typeface="Arial" pitchFamily="34" charset="0"/>
                <a:cs typeface="Arial" pitchFamily="34" charset="0"/>
              </a:rPr>
              <a:t>tersebut</a:t>
            </a:r>
            <a:r>
              <a:rPr lang="en-US" dirty="0" smtClean="0">
                <a:latin typeface="Arial" pitchFamily="34" charset="0"/>
                <a:cs typeface="Arial" pitchFamily="34" charset="0"/>
              </a:rPr>
              <a:t>.</a:t>
            </a:r>
          </a:p>
          <a:p>
            <a:pPr marL="274320" indent="-274320" eaLnBrk="1" fontAlgn="auto" hangingPunct="1">
              <a:spcAft>
                <a:spcPts val="0"/>
              </a:spcAft>
              <a:buClr>
                <a:schemeClr val="accent3"/>
              </a:buClr>
              <a:buFont typeface="Wingdings 2" pitchFamily="18" charset="2"/>
              <a:buNone/>
              <a:defRPr/>
            </a:pPr>
            <a:endParaRPr lang="en-US" dirty="0">
              <a:latin typeface="Arial" pitchFamily="34" charset="0"/>
              <a:cs typeface="Arial" pitchFamily="34" charset="0"/>
            </a:endParaRPr>
          </a:p>
          <a:p>
            <a:pPr marL="274320" indent="-274320" eaLnBrk="1" fontAlgn="auto" hangingPunct="1">
              <a:spcAft>
                <a:spcPts val="0"/>
              </a:spcAft>
              <a:buClr>
                <a:schemeClr val="accent3"/>
              </a:buClr>
              <a:buFont typeface="Wingdings 2" pitchFamily="18" charset="2"/>
              <a:buNone/>
              <a:defRPr/>
            </a:pPr>
            <a:r>
              <a:rPr lang="en-US" dirty="0" smtClean="0">
                <a:latin typeface="Arial" pitchFamily="34" charset="0"/>
                <a:cs typeface="Arial" pitchFamily="34" charset="0"/>
              </a:rPr>
              <a:t>4. </a:t>
            </a:r>
            <a:endParaRPr lang="en-US" dirty="0">
              <a:latin typeface="Arial" pitchFamily="34" charset="0"/>
              <a:cs typeface="Arial" pitchFamily="34" charset="0"/>
            </a:endParaRPr>
          </a:p>
          <a:p>
            <a:pPr marL="274320" indent="-274320" eaLnBrk="1" fontAlgn="auto" hangingPunct="1">
              <a:spcAft>
                <a:spcPts val="0"/>
              </a:spcAft>
              <a:buClr>
                <a:schemeClr val="accent3"/>
              </a:buClr>
              <a:buFont typeface="Arial" pitchFamily="34" charset="0"/>
              <a:buChar char="•"/>
              <a:defRPr/>
            </a:pPr>
            <a:endParaRPr lang="en-US" dirty="0"/>
          </a:p>
        </p:txBody>
      </p:sp>
    </p:spTree>
    <p:extLst>
      <p:ext uri="{BB962C8B-B14F-4D97-AF65-F5344CB8AC3E}">
        <p14:creationId xmlns:p14="http://schemas.microsoft.com/office/powerpoint/2010/main" val="23170694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BEBERAPA PANDANGAN</a:t>
            </a:r>
            <a:br>
              <a:rPr lang="en-US" dirty="0" smtClean="0"/>
            </a:br>
            <a:r>
              <a:rPr lang="en-US" dirty="0" smtClean="0"/>
              <a:t>“</a:t>
            </a:r>
            <a:r>
              <a:rPr lang="en-US" dirty="0" err="1" smtClean="0"/>
              <a:t>Pengorganisasian</a:t>
            </a:r>
            <a:r>
              <a:rPr lang="en-US" dirty="0" smtClean="0"/>
              <a:t> </a:t>
            </a:r>
            <a:r>
              <a:rPr lang="en-US" dirty="0" err="1" smtClean="0"/>
              <a:t>Masyarakat</a:t>
            </a:r>
            <a:r>
              <a:rPr lang="en-US" dirty="0" smtClean="0"/>
              <a:t>”  </a:t>
            </a:r>
            <a:endParaRPr lang="en-US" dirty="0"/>
          </a:p>
        </p:txBody>
      </p:sp>
      <p:sp>
        <p:nvSpPr>
          <p:cNvPr id="3" name="Content Placeholder 2"/>
          <p:cNvSpPr>
            <a:spLocks noGrp="1"/>
          </p:cNvSpPr>
          <p:nvPr>
            <p:ph idx="1"/>
          </p:nvPr>
        </p:nvSpPr>
        <p:spPr/>
        <p:txBody>
          <a:bodyPr rtlCol="0">
            <a:normAutofit fontScale="85000" lnSpcReduction="20000"/>
          </a:bodyPr>
          <a:lstStyle/>
          <a:p>
            <a:pPr marL="274320" indent="-274320" eaLnBrk="1" fontAlgn="auto" hangingPunct="1">
              <a:spcAft>
                <a:spcPts val="0"/>
              </a:spcAft>
              <a:buClr>
                <a:schemeClr val="accent3"/>
              </a:buClr>
              <a:buFont typeface="Arial" pitchFamily="34" charset="0"/>
              <a:buChar char="•"/>
              <a:defRPr/>
            </a:pPr>
            <a:r>
              <a:rPr lang="en-US" dirty="0" err="1" smtClean="0"/>
              <a:t>Kelompok</a:t>
            </a:r>
            <a:r>
              <a:rPr lang="en-US" dirty="0" smtClean="0"/>
              <a:t> </a:t>
            </a:r>
            <a:r>
              <a:rPr lang="en-US" dirty="0" err="1" smtClean="0"/>
              <a:t>pertama</a:t>
            </a:r>
            <a:r>
              <a:rPr lang="en-US" dirty="0" smtClean="0"/>
              <a:t> </a:t>
            </a:r>
            <a:r>
              <a:rPr lang="en-US" dirty="0" err="1" smtClean="0"/>
              <a:t>melihat</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sebagai</a:t>
            </a:r>
            <a:r>
              <a:rPr lang="en-US" dirty="0" smtClean="0"/>
              <a:t> </a:t>
            </a:r>
            <a:r>
              <a:rPr lang="en-US" b="1" i="1" dirty="0" err="1" smtClean="0"/>
              <a:t>alat</a:t>
            </a:r>
            <a:r>
              <a:rPr lang="en-US" b="1" i="1" dirty="0" smtClean="0"/>
              <a:t> </a:t>
            </a:r>
            <a:r>
              <a:rPr lang="en-US" dirty="0" err="1" smtClean="0"/>
              <a:t>untuk</a:t>
            </a:r>
            <a:r>
              <a:rPr lang="en-US" dirty="0" smtClean="0"/>
              <a:t> </a:t>
            </a:r>
            <a:r>
              <a:rPr lang="en-US" dirty="0" err="1" smtClean="0"/>
              <a:t>mensukseskan</a:t>
            </a:r>
            <a:r>
              <a:rPr lang="en-US" dirty="0" smtClean="0"/>
              <a:t> program-program </a:t>
            </a:r>
            <a:r>
              <a:rPr lang="en-US" dirty="0" err="1" smtClean="0"/>
              <a:t>pemerintah</a:t>
            </a:r>
            <a:endParaRPr lang="en-US" dirty="0" smtClean="0"/>
          </a:p>
          <a:p>
            <a:pPr marL="274320" indent="-274320" eaLnBrk="1" fontAlgn="auto" hangingPunct="1">
              <a:spcAft>
                <a:spcPts val="0"/>
              </a:spcAft>
              <a:buClr>
                <a:schemeClr val="accent3"/>
              </a:buClr>
              <a:buFont typeface="Arial" pitchFamily="34" charset="0"/>
              <a:buChar char="•"/>
              <a:defRPr/>
            </a:pPr>
            <a:endParaRPr lang="en-US" dirty="0" smtClean="0"/>
          </a:p>
          <a:p>
            <a:pPr marL="274320" indent="-274320" eaLnBrk="1" fontAlgn="auto" hangingPunct="1">
              <a:spcAft>
                <a:spcPts val="0"/>
              </a:spcAft>
              <a:buClr>
                <a:schemeClr val="accent3"/>
              </a:buClr>
              <a:buFont typeface="Arial" pitchFamily="34" charset="0"/>
              <a:buChar char="•"/>
              <a:defRPr/>
            </a:pPr>
            <a:r>
              <a:rPr lang="en-US" dirty="0" err="1" smtClean="0"/>
              <a:t>Kelompok</a:t>
            </a:r>
            <a:r>
              <a:rPr lang="en-US" dirty="0" smtClean="0"/>
              <a:t> </a:t>
            </a:r>
            <a:r>
              <a:rPr lang="en-US" dirty="0" err="1" smtClean="0"/>
              <a:t>kedua</a:t>
            </a:r>
            <a:r>
              <a:rPr lang="en-US" dirty="0" smtClean="0"/>
              <a:t> </a:t>
            </a:r>
            <a:r>
              <a:rPr lang="en-US" dirty="0" err="1" smtClean="0"/>
              <a:t>melihat</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sebagai</a:t>
            </a:r>
            <a:r>
              <a:rPr lang="en-US" dirty="0" smtClean="0"/>
              <a:t> </a:t>
            </a:r>
            <a:r>
              <a:rPr lang="en-US" b="1" i="1" dirty="0" err="1" smtClean="0"/>
              <a:t>tujuan</a:t>
            </a:r>
            <a:r>
              <a:rPr lang="en-US" b="1" i="1" dirty="0" smtClean="0"/>
              <a:t> </a:t>
            </a:r>
            <a:r>
              <a:rPr lang="en-US" b="1" i="1" dirty="0" err="1" smtClean="0"/>
              <a:t>akhir</a:t>
            </a:r>
            <a:r>
              <a:rPr lang="en-US" b="1" i="1" dirty="0" smtClean="0"/>
              <a:t> </a:t>
            </a:r>
            <a:r>
              <a:rPr lang="en-US" dirty="0" smtClean="0"/>
              <a:t>yang </a:t>
            </a:r>
            <a:r>
              <a:rPr lang="en-US" dirty="0" err="1" smtClean="0"/>
              <a:t>perlu</a:t>
            </a:r>
            <a:r>
              <a:rPr lang="en-US" dirty="0" smtClean="0"/>
              <a:t> </a:t>
            </a:r>
            <a:r>
              <a:rPr lang="en-US" dirty="0" err="1" smtClean="0"/>
              <a:t>dilakukan</a:t>
            </a:r>
            <a:r>
              <a:rPr lang="en-US" dirty="0" smtClean="0"/>
              <a:t> </a:t>
            </a:r>
            <a:r>
              <a:rPr lang="en-US" dirty="0" err="1" smtClean="0"/>
              <a:t>karena</a:t>
            </a:r>
            <a:r>
              <a:rPr lang="en-US" dirty="0" smtClean="0"/>
              <a:t> </a:t>
            </a:r>
            <a:r>
              <a:rPr lang="en-US" dirty="0" err="1" smtClean="0"/>
              <a:t>kelompok</a:t>
            </a:r>
            <a:r>
              <a:rPr lang="en-US" dirty="0" smtClean="0"/>
              <a:t> </a:t>
            </a:r>
            <a:r>
              <a:rPr lang="en-US" dirty="0" err="1" smtClean="0"/>
              <a:t>ini</a:t>
            </a:r>
            <a:r>
              <a:rPr lang="en-US" dirty="0" smtClean="0"/>
              <a:t> </a:t>
            </a:r>
            <a:r>
              <a:rPr lang="en-US" dirty="0" err="1" smtClean="0"/>
              <a:t>meskipun</a:t>
            </a:r>
            <a:r>
              <a:rPr lang="en-US" dirty="0" smtClean="0"/>
              <a:t> </a:t>
            </a:r>
            <a:r>
              <a:rPr lang="en-US" dirty="0" err="1" smtClean="0"/>
              <a:t>percaya</a:t>
            </a:r>
            <a:r>
              <a:rPr lang="en-US" dirty="0" smtClean="0"/>
              <a:t> </a:t>
            </a:r>
            <a:r>
              <a:rPr lang="en-US" dirty="0" err="1" smtClean="0"/>
              <a:t>bahwa</a:t>
            </a:r>
            <a:r>
              <a:rPr lang="en-US" dirty="0" smtClean="0"/>
              <a:t> </a:t>
            </a:r>
            <a:r>
              <a:rPr lang="en-US" dirty="0" err="1" smtClean="0"/>
              <a:t>sistem</a:t>
            </a:r>
            <a:r>
              <a:rPr lang="en-US" dirty="0" smtClean="0"/>
              <a:t> yang </a:t>
            </a:r>
            <a:r>
              <a:rPr lang="en-US" dirty="0" err="1" smtClean="0"/>
              <a:t>ada</a:t>
            </a:r>
            <a:r>
              <a:rPr lang="en-US" dirty="0" smtClean="0"/>
              <a:t> </a:t>
            </a:r>
            <a:r>
              <a:rPr lang="en-US" dirty="0" err="1" smtClean="0"/>
              <a:t>adalah</a:t>
            </a:r>
            <a:r>
              <a:rPr lang="en-US" dirty="0" smtClean="0"/>
              <a:t> </a:t>
            </a:r>
            <a:r>
              <a:rPr lang="en-US" dirty="0" err="1" smtClean="0"/>
              <a:t>layak</a:t>
            </a:r>
            <a:r>
              <a:rPr lang="en-US" dirty="0" smtClean="0"/>
              <a:t> </a:t>
            </a:r>
            <a:r>
              <a:rPr lang="en-US" dirty="0" err="1" smtClean="0"/>
              <a:t>dan</a:t>
            </a:r>
            <a:r>
              <a:rPr lang="en-US" dirty="0" smtClean="0"/>
              <a:t> </a:t>
            </a:r>
            <a:r>
              <a:rPr lang="en-US" dirty="0" err="1" smtClean="0"/>
              <a:t>berfungsi</a:t>
            </a:r>
            <a:r>
              <a:rPr lang="en-US" dirty="0" smtClean="0"/>
              <a:t> </a:t>
            </a:r>
            <a:r>
              <a:rPr lang="en-US" dirty="0" err="1" smtClean="0"/>
              <a:t>tetapi</a:t>
            </a:r>
            <a:r>
              <a:rPr lang="en-US" dirty="0" smtClean="0"/>
              <a:t> </a:t>
            </a:r>
            <a:r>
              <a:rPr lang="en-US" dirty="0" err="1" smtClean="0"/>
              <a:t>ada</a:t>
            </a:r>
            <a:r>
              <a:rPr lang="en-US" dirty="0" smtClean="0"/>
              <a:t> </a:t>
            </a:r>
            <a:r>
              <a:rPr lang="en-US" dirty="0" err="1" smtClean="0"/>
              <a:t>penyimpangan-penyimpangan</a:t>
            </a:r>
            <a:r>
              <a:rPr lang="en-US" dirty="0" smtClean="0"/>
              <a:t> yang </a:t>
            </a:r>
            <a:r>
              <a:rPr lang="en-US" dirty="0" err="1" smtClean="0"/>
              <a:t>perlu</a:t>
            </a:r>
            <a:r>
              <a:rPr lang="en-US" dirty="0" smtClean="0"/>
              <a:t> </a:t>
            </a:r>
            <a:r>
              <a:rPr lang="en-US" dirty="0" err="1" smtClean="0"/>
              <a:t>diperbaiki</a:t>
            </a:r>
            <a:r>
              <a:rPr lang="en-US" dirty="0" smtClean="0"/>
              <a:t> </a:t>
            </a:r>
            <a:r>
              <a:rPr lang="en-US" dirty="0" err="1" smtClean="0"/>
              <a:t>dan</a:t>
            </a:r>
            <a:r>
              <a:rPr lang="en-US" dirty="0" smtClean="0"/>
              <a:t> </a:t>
            </a:r>
            <a:r>
              <a:rPr lang="en-US" dirty="0" err="1" smtClean="0"/>
              <a:t>masyarakat</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berbagai</a:t>
            </a:r>
            <a:r>
              <a:rPr lang="en-US" dirty="0" smtClean="0"/>
              <a:t> </a:t>
            </a:r>
            <a:r>
              <a:rPr lang="en-US" dirty="0" err="1" smtClean="0"/>
              <a:t>unsur</a:t>
            </a:r>
            <a:r>
              <a:rPr lang="en-US" dirty="0" smtClean="0"/>
              <a:t> yang </a:t>
            </a:r>
            <a:r>
              <a:rPr lang="en-US" dirty="0" err="1" smtClean="0"/>
              <a:t>bersifat</a:t>
            </a:r>
            <a:r>
              <a:rPr lang="en-US" dirty="0" smtClean="0"/>
              <a:t> </a:t>
            </a:r>
            <a:r>
              <a:rPr lang="en-US" dirty="0" err="1" smtClean="0"/>
              <a:t>majemuk</a:t>
            </a:r>
            <a:r>
              <a:rPr lang="en-US" dirty="0" smtClean="0"/>
              <a:t> </a:t>
            </a:r>
            <a:r>
              <a:rPr lang="en-US" dirty="0" err="1" smtClean="0"/>
              <a:t>sehingga</a:t>
            </a:r>
            <a:r>
              <a:rPr lang="en-US" dirty="0" smtClean="0"/>
              <a:t> </a:t>
            </a:r>
            <a:r>
              <a:rPr lang="en-US" dirty="0" err="1" smtClean="0"/>
              <a:t>perlu</a:t>
            </a:r>
            <a:r>
              <a:rPr lang="en-US" dirty="0" smtClean="0"/>
              <a:t> </a:t>
            </a:r>
            <a:r>
              <a:rPr lang="en-US" dirty="0" err="1" smtClean="0"/>
              <a:t>wadah</a:t>
            </a:r>
            <a:r>
              <a:rPr lang="en-US" dirty="0" smtClean="0"/>
              <a:t> </a:t>
            </a:r>
            <a:r>
              <a:rPr lang="en-US" dirty="0" err="1" smtClean="0"/>
              <a:t>organisasi</a:t>
            </a:r>
            <a:r>
              <a:rPr lang="en-US" dirty="0" smtClean="0"/>
              <a:t> </a:t>
            </a:r>
            <a:r>
              <a:rPr lang="en-US" dirty="0" err="1" smtClean="0"/>
              <a:t>dimana</a:t>
            </a:r>
            <a:r>
              <a:rPr lang="en-US" dirty="0" smtClean="0"/>
              <a:t> </a:t>
            </a:r>
            <a:r>
              <a:rPr lang="en-US" dirty="0" err="1" smtClean="0"/>
              <a:t>berbagai</a:t>
            </a:r>
            <a:r>
              <a:rPr lang="en-US" dirty="0" smtClean="0"/>
              <a:t> </a:t>
            </a:r>
            <a:r>
              <a:rPr lang="en-US" dirty="0" err="1" smtClean="0"/>
              <a:t>kepentingan</a:t>
            </a:r>
            <a:r>
              <a:rPr lang="en-US" dirty="0" smtClean="0"/>
              <a:t> </a:t>
            </a:r>
            <a:r>
              <a:rPr lang="en-US" dirty="0" err="1" smtClean="0"/>
              <a:t>dapat</a:t>
            </a:r>
            <a:r>
              <a:rPr lang="en-US" dirty="0" smtClean="0"/>
              <a:t> </a:t>
            </a:r>
            <a:r>
              <a:rPr lang="en-US" dirty="0" err="1" smtClean="0"/>
              <a:t>dipertemukan</a:t>
            </a:r>
            <a:endParaRPr lang="en-US" dirty="0" smtClean="0"/>
          </a:p>
          <a:p>
            <a:pPr marL="274320" indent="-274320" eaLnBrk="1" fontAlgn="auto" hangingPunct="1">
              <a:spcAft>
                <a:spcPts val="0"/>
              </a:spcAft>
              <a:buClr>
                <a:schemeClr val="accent3"/>
              </a:buClr>
              <a:buFont typeface="Arial" pitchFamily="34" charset="0"/>
              <a:buChar char="•"/>
              <a:defRPr/>
            </a:pPr>
            <a:endParaRPr lang="en-US" dirty="0" smtClean="0"/>
          </a:p>
          <a:p>
            <a:pPr marL="274320" indent="-274320" eaLnBrk="1" fontAlgn="auto" hangingPunct="1">
              <a:spcAft>
                <a:spcPts val="0"/>
              </a:spcAft>
              <a:buClr>
                <a:schemeClr val="accent3"/>
              </a:buClr>
              <a:buFont typeface="Arial" pitchFamily="34" charset="0"/>
              <a:buChar char="•"/>
              <a:defRPr/>
            </a:pPr>
            <a:r>
              <a:rPr lang="en-US" dirty="0" err="1" smtClean="0"/>
              <a:t>Kelompok</a:t>
            </a:r>
            <a:r>
              <a:rPr lang="en-US" dirty="0" smtClean="0"/>
              <a:t> </a:t>
            </a:r>
            <a:r>
              <a:rPr lang="en-US" dirty="0" err="1" smtClean="0"/>
              <a:t>ketiga</a:t>
            </a:r>
            <a:r>
              <a:rPr lang="en-US" dirty="0" smtClean="0"/>
              <a:t> </a:t>
            </a:r>
            <a:r>
              <a:rPr lang="en-US" dirty="0" err="1" smtClean="0"/>
              <a:t>melihat</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sebagai</a:t>
            </a:r>
            <a:r>
              <a:rPr lang="en-US" dirty="0" smtClean="0"/>
              <a:t> </a:t>
            </a:r>
            <a:r>
              <a:rPr lang="en-US" b="1" i="1" dirty="0" err="1" smtClean="0"/>
              <a:t>upaya</a:t>
            </a:r>
            <a:r>
              <a:rPr lang="en-US" b="1" i="1" dirty="0" smtClean="0"/>
              <a:t> </a:t>
            </a:r>
            <a:r>
              <a:rPr lang="en-US" b="1" i="1" dirty="0" err="1" smtClean="0"/>
              <a:t>terstruktur</a:t>
            </a:r>
            <a:r>
              <a:rPr lang="en-US" b="1" i="1" dirty="0" smtClean="0"/>
              <a:t> </a:t>
            </a:r>
            <a:r>
              <a:rPr lang="en-US" dirty="0" err="1" smtClean="0"/>
              <a:t>untuk</a:t>
            </a:r>
            <a:r>
              <a:rPr lang="en-US" dirty="0" smtClean="0"/>
              <a:t> </a:t>
            </a:r>
            <a:r>
              <a:rPr lang="en-US" dirty="0" err="1" smtClean="0"/>
              <a:t>menyadarkan</a:t>
            </a:r>
            <a:r>
              <a:rPr lang="en-US" dirty="0" smtClean="0"/>
              <a:t> </a:t>
            </a:r>
            <a:r>
              <a:rPr lang="en-US" dirty="0" err="1" smtClean="0"/>
              <a:t>masyarakat</a:t>
            </a:r>
            <a:r>
              <a:rPr lang="en-US" dirty="0" smtClean="0"/>
              <a:t> </a:t>
            </a:r>
            <a:r>
              <a:rPr lang="en-US" dirty="0" err="1" smtClean="0"/>
              <a:t>akan</a:t>
            </a:r>
            <a:r>
              <a:rPr lang="en-US" dirty="0" smtClean="0"/>
              <a:t> </a:t>
            </a:r>
            <a:r>
              <a:rPr lang="en-US" dirty="0" err="1" smtClean="0"/>
              <a:t>kondisi</a:t>
            </a:r>
            <a:r>
              <a:rPr lang="en-US" dirty="0" smtClean="0"/>
              <a:t> </a:t>
            </a:r>
            <a:r>
              <a:rPr lang="en-US" dirty="0" err="1" smtClean="0"/>
              <a:t>mereka</a:t>
            </a:r>
            <a:r>
              <a:rPr lang="en-US" dirty="0" smtClean="0"/>
              <a:t> </a:t>
            </a:r>
            <a:r>
              <a:rPr lang="en-US" dirty="0" err="1" smtClean="0"/>
              <a:t>dan</a:t>
            </a:r>
            <a:r>
              <a:rPr lang="en-US" dirty="0" smtClean="0"/>
              <a:t> </a:t>
            </a:r>
            <a:r>
              <a:rPr lang="en-US" dirty="0" err="1" smtClean="0"/>
              <a:t>perlunya</a:t>
            </a:r>
            <a:r>
              <a:rPr lang="en-US" dirty="0" smtClean="0"/>
              <a:t> </a:t>
            </a:r>
            <a:r>
              <a:rPr lang="en-US" dirty="0" err="1" smtClean="0"/>
              <a:t>menggalang</a:t>
            </a:r>
            <a:r>
              <a:rPr lang="en-US" dirty="0" smtClean="0"/>
              <a:t> </a:t>
            </a:r>
            <a:r>
              <a:rPr lang="en-US" dirty="0" err="1" smtClean="0"/>
              <a:t>potensi</a:t>
            </a:r>
            <a:r>
              <a:rPr lang="en-US" dirty="0" smtClean="0"/>
              <a:t> </a:t>
            </a:r>
            <a:r>
              <a:rPr lang="en-US" dirty="0" err="1" smtClean="0"/>
              <a:t>untuk</a:t>
            </a:r>
            <a:r>
              <a:rPr lang="en-US" dirty="0" smtClean="0"/>
              <a:t> </a:t>
            </a:r>
            <a:r>
              <a:rPr lang="en-US" dirty="0" err="1" smtClean="0"/>
              <a:t>melangkah</a:t>
            </a:r>
            <a:r>
              <a:rPr lang="en-US" dirty="0" smtClean="0"/>
              <a:t> </a:t>
            </a:r>
            <a:r>
              <a:rPr lang="en-US" dirty="0" err="1" smtClean="0"/>
              <a:t>menuju</a:t>
            </a:r>
            <a:r>
              <a:rPr lang="en-US" dirty="0" smtClean="0"/>
              <a:t> </a:t>
            </a:r>
            <a:r>
              <a:rPr lang="en-US" dirty="0" err="1" smtClean="0"/>
              <a:t>perbaikan</a:t>
            </a:r>
            <a:r>
              <a:rPr lang="en-US" dirty="0" smtClean="0"/>
              <a:t> </a:t>
            </a:r>
            <a:r>
              <a:rPr lang="en-US" dirty="0" err="1" smtClean="0"/>
              <a:t>dalam</a:t>
            </a:r>
            <a:r>
              <a:rPr lang="en-US" dirty="0" smtClean="0"/>
              <a:t> </a:t>
            </a:r>
            <a:r>
              <a:rPr lang="en-US" dirty="0" err="1" smtClean="0"/>
              <a:t>konteks</a:t>
            </a:r>
            <a:r>
              <a:rPr lang="en-US" dirty="0" smtClean="0"/>
              <a:t> </a:t>
            </a:r>
            <a:r>
              <a:rPr lang="en-US" dirty="0" err="1" smtClean="0"/>
              <a:t>tatanan</a:t>
            </a:r>
            <a:r>
              <a:rPr lang="en-US" dirty="0" smtClean="0"/>
              <a:t> </a:t>
            </a:r>
            <a:r>
              <a:rPr lang="en-US" dirty="0" err="1" smtClean="0"/>
              <a:t>sosial</a:t>
            </a:r>
            <a:r>
              <a:rPr lang="en-US" dirty="0" smtClean="0"/>
              <a:t> </a:t>
            </a:r>
            <a:r>
              <a:rPr lang="en-US" dirty="0" err="1" smtClean="0"/>
              <a:t>politik</a:t>
            </a:r>
            <a:r>
              <a:rPr lang="en-US" dirty="0" smtClean="0"/>
              <a:t> yang </a:t>
            </a:r>
            <a:r>
              <a:rPr lang="en-US" dirty="0" err="1" smtClean="0"/>
              <a:t>lebih</a:t>
            </a:r>
            <a:r>
              <a:rPr lang="en-US" dirty="0" smtClean="0"/>
              <a:t> </a:t>
            </a:r>
            <a:r>
              <a:rPr lang="en-US" dirty="0" err="1" smtClean="0"/>
              <a:t>luas</a:t>
            </a:r>
            <a:endParaRPr lang="en-US" dirty="0"/>
          </a:p>
        </p:txBody>
      </p:sp>
    </p:spTree>
    <p:extLst>
      <p:ext uri="{BB962C8B-B14F-4D97-AF65-F5344CB8AC3E}">
        <p14:creationId xmlns:p14="http://schemas.microsoft.com/office/powerpoint/2010/main" val="18064755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042988" y="457200"/>
            <a:ext cx="7024687" cy="1066800"/>
          </a:xfrm>
        </p:spPr>
        <p:txBody>
          <a:bodyPr/>
          <a:lstStyle/>
          <a:p>
            <a:pPr eaLnBrk="1" hangingPunct="1"/>
            <a:r>
              <a:rPr lang="en-US" sz="2800" b="1" smtClean="0"/>
              <a:t>Model-Model dan Strategi Pengorganisasian Masyarakat</a:t>
            </a:r>
            <a:endParaRPr lang="en-US" sz="2800" smtClean="0"/>
          </a:p>
        </p:txBody>
      </p:sp>
      <p:sp>
        <p:nvSpPr>
          <p:cNvPr id="3" name="Content Placeholder 2"/>
          <p:cNvSpPr>
            <a:spLocks noGrp="1"/>
          </p:cNvSpPr>
          <p:nvPr>
            <p:ph idx="1"/>
          </p:nvPr>
        </p:nvSpPr>
        <p:spPr/>
        <p:txBody>
          <a:bodyPr rtlCol="0">
            <a:normAutofit fontScale="62500" lnSpcReduction="20000"/>
          </a:bodyPr>
          <a:lstStyle/>
          <a:p>
            <a:pPr marL="274320" indent="-274320" eaLnBrk="1" fontAlgn="auto" hangingPunct="1">
              <a:spcAft>
                <a:spcPts val="0"/>
              </a:spcAft>
              <a:buClr>
                <a:schemeClr val="accent3"/>
              </a:buClr>
              <a:buFont typeface="Arial" pitchFamily="34" charset="0"/>
              <a:buChar char="•"/>
              <a:defRPr/>
            </a:pPr>
            <a:r>
              <a:rPr lang="en-US" sz="4200" dirty="0" smtClean="0"/>
              <a:t>1. </a:t>
            </a:r>
            <a:r>
              <a:rPr lang="en-US" sz="4200" b="1" dirty="0"/>
              <a:t>Model </a:t>
            </a:r>
            <a:r>
              <a:rPr lang="en-US" sz="4200" b="1" dirty="0" err="1"/>
              <a:t>dan</a:t>
            </a:r>
            <a:r>
              <a:rPr lang="en-US" sz="4200" b="1" dirty="0"/>
              <a:t> </a:t>
            </a:r>
            <a:r>
              <a:rPr lang="en-US" sz="4200" b="1" dirty="0" err="1"/>
              <a:t>Strategi</a:t>
            </a:r>
            <a:r>
              <a:rPr lang="en-US" sz="4200" b="1" dirty="0"/>
              <a:t> </a:t>
            </a:r>
            <a:r>
              <a:rPr lang="en-US" sz="4200" b="1" dirty="0" err="1" smtClean="0"/>
              <a:t>Freire</a:t>
            </a:r>
            <a:endParaRPr lang="en-US" sz="4200" b="1" dirty="0" smtClean="0"/>
          </a:p>
          <a:p>
            <a:pPr marL="274320" indent="-274320" eaLnBrk="1" fontAlgn="auto" hangingPunct="1">
              <a:spcAft>
                <a:spcPts val="0"/>
              </a:spcAft>
              <a:buClr>
                <a:schemeClr val="accent3"/>
              </a:buClr>
              <a:buFont typeface="Arial" pitchFamily="34" charset="0"/>
              <a:buNone/>
              <a:defRPr/>
            </a:pPr>
            <a:r>
              <a:rPr lang="en-US" b="1" dirty="0" smtClean="0"/>
              <a:t>	</a:t>
            </a:r>
            <a:r>
              <a:rPr lang="en-US" sz="3800" dirty="0" smtClean="0">
                <a:solidFill>
                  <a:srgbClr val="C00000"/>
                </a:solidFill>
              </a:rPr>
              <a:t>model </a:t>
            </a:r>
            <a:r>
              <a:rPr lang="en-US" sz="3800" dirty="0" err="1" smtClean="0">
                <a:solidFill>
                  <a:srgbClr val="C00000"/>
                </a:solidFill>
              </a:rPr>
              <a:t>pengorganisasian</a:t>
            </a:r>
            <a:r>
              <a:rPr lang="en-US" sz="3800" dirty="0" smtClean="0">
                <a:solidFill>
                  <a:srgbClr val="C00000"/>
                </a:solidFill>
              </a:rPr>
              <a:t>  </a:t>
            </a:r>
            <a:r>
              <a:rPr lang="en-US" sz="3800" dirty="0" err="1" smtClean="0">
                <a:solidFill>
                  <a:srgbClr val="C00000"/>
                </a:solidFill>
              </a:rPr>
              <a:t>masyarakat</a:t>
            </a:r>
            <a:r>
              <a:rPr lang="en-US" sz="3800" dirty="0" smtClean="0">
                <a:solidFill>
                  <a:srgbClr val="C00000"/>
                </a:solidFill>
              </a:rPr>
              <a:t> </a:t>
            </a:r>
            <a:r>
              <a:rPr lang="en-US" sz="3800" dirty="0" err="1" smtClean="0">
                <a:solidFill>
                  <a:srgbClr val="C00000"/>
                </a:solidFill>
              </a:rPr>
              <a:t>tradisional</a:t>
            </a:r>
            <a:r>
              <a:rPr lang="en-US" sz="3800" dirty="0" smtClean="0">
                <a:solidFill>
                  <a:srgbClr val="C00000"/>
                </a:solidFill>
              </a:rPr>
              <a:t> (</a:t>
            </a:r>
            <a:r>
              <a:rPr lang="en-US" sz="3800" dirty="0" err="1" smtClean="0">
                <a:solidFill>
                  <a:srgbClr val="C00000"/>
                </a:solidFill>
              </a:rPr>
              <a:t>pedesaan</a:t>
            </a:r>
            <a:r>
              <a:rPr lang="en-US" sz="3800" dirty="0" smtClean="0">
                <a:solidFill>
                  <a:srgbClr val="C00000"/>
                </a:solidFill>
              </a:rPr>
              <a:t> </a:t>
            </a:r>
            <a:r>
              <a:rPr lang="en-US" sz="3800" dirty="0" err="1" smtClean="0">
                <a:solidFill>
                  <a:srgbClr val="C00000"/>
                </a:solidFill>
              </a:rPr>
              <a:t>dan</a:t>
            </a:r>
            <a:r>
              <a:rPr lang="en-US" sz="3800" dirty="0" smtClean="0">
                <a:solidFill>
                  <a:srgbClr val="C00000"/>
                </a:solidFill>
              </a:rPr>
              <a:t> </a:t>
            </a:r>
            <a:r>
              <a:rPr lang="en-US" sz="3800" i="1" dirty="0" err="1" smtClean="0">
                <a:solidFill>
                  <a:srgbClr val="C00000"/>
                </a:solidFill>
              </a:rPr>
              <a:t>indegenous</a:t>
            </a:r>
            <a:r>
              <a:rPr lang="en-US" sz="3800" i="1" dirty="0" smtClean="0">
                <a:solidFill>
                  <a:srgbClr val="C00000"/>
                </a:solidFill>
              </a:rPr>
              <a:t> people) yang </a:t>
            </a:r>
            <a:r>
              <a:rPr lang="en-US" sz="3800" i="1" dirty="0" err="1" smtClean="0">
                <a:solidFill>
                  <a:srgbClr val="C00000"/>
                </a:solidFill>
              </a:rPr>
              <a:t>agraris</a:t>
            </a:r>
            <a:r>
              <a:rPr lang="en-US" sz="3800" i="1" dirty="0" smtClean="0">
                <a:solidFill>
                  <a:srgbClr val="C00000"/>
                </a:solidFill>
              </a:rPr>
              <a:t>.</a:t>
            </a:r>
            <a:r>
              <a:rPr lang="en-US" sz="3800" b="1" dirty="0" smtClean="0">
                <a:solidFill>
                  <a:srgbClr val="C00000"/>
                </a:solidFill>
              </a:rPr>
              <a:t> </a:t>
            </a:r>
          </a:p>
          <a:p>
            <a:pPr marL="274320" indent="-274320" eaLnBrk="1" fontAlgn="auto" hangingPunct="1">
              <a:spcAft>
                <a:spcPts val="0"/>
              </a:spcAft>
              <a:buClr>
                <a:schemeClr val="accent3"/>
              </a:buClr>
              <a:buFont typeface="Arial" pitchFamily="34" charset="0"/>
              <a:buChar char="•"/>
              <a:defRPr/>
            </a:pPr>
            <a:r>
              <a:rPr lang="en-US" sz="3800" i="1" dirty="0">
                <a:solidFill>
                  <a:srgbClr val="C00000"/>
                </a:solidFill>
              </a:rPr>
              <a:t>(</a:t>
            </a:r>
            <a:r>
              <a:rPr lang="en-US" sz="3800" i="1" dirty="0" err="1" smtClean="0">
                <a:solidFill>
                  <a:srgbClr val="C00000"/>
                </a:solidFill>
              </a:rPr>
              <a:t>Freire</a:t>
            </a:r>
            <a:r>
              <a:rPr lang="en-US" sz="3800" i="1" dirty="0" smtClean="0">
                <a:solidFill>
                  <a:srgbClr val="C00000"/>
                </a:solidFill>
              </a:rPr>
              <a:t> </a:t>
            </a:r>
            <a:r>
              <a:rPr lang="en-US" sz="3800" b="1" i="1" dirty="0" err="1">
                <a:solidFill>
                  <a:srgbClr val="C00000"/>
                </a:solidFill>
              </a:rPr>
              <a:t>menekankan</a:t>
            </a:r>
            <a:r>
              <a:rPr lang="en-US" sz="3800" b="1" i="1" dirty="0">
                <a:solidFill>
                  <a:srgbClr val="C00000"/>
                </a:solidFill>
              </a:rPr>
              <a:t> </a:t>
            </a:r>
            <a:r>
              <a:rPr lang="en-US" sz="3800" b="1" i="1" dirty="0" err="1" smtClean="0">
                <a:solidFill>
                  <a:srgbClr val="C00000"/>
                </a:solidFill>
              </a:rPr>
              <a:t>pentingnya</a:t>
            </a:r>
            <a:r>
              <a:rPr lang="en-US" sz="3800" b="1" i="1" dirty="0" smtClean="0">
                <a:solidFill>
                  <a:srgbClr val="C00000"/>
                </a:solidFill>
              </a:rPr>
              <a:t> </a:t>
            </a:r>
            <a:r>
              <a:rPr lang="en-US" sz="3800" b="1" dirty="0" err="1" smtClean="0">
                <a:solidFill>
                  <a:srgbClr val="C00000"/>
                </a:solidFill>
              </a:rPr>
              <a:t>pendekatan</a:t>
            </a:r>
            <a:r>
              <a:rPr lang="en-US" sz="3800" b="1" dirty="0" smtClean="0">
                <a:solidFill>
                  <a:srgbClr val="C00000"/>
                </a:solidFill>
              </a:rPr>
              <a:t> </a:t>
            </a:r>
            <a:r>
              <a:rPr lang="en-US" sz="3800" b="1" dirty="0" err="1">
                <a:solidFill>
                  <a:srgbClr val="C00000"/>
                </a:solidFill>
              </a:rPr>
              <a:t>budaya</a:t>
            </a:r>
            <a:r>
              <a:rPr lang="en-US" sz="3800" b="1" dirty="0">
                <a:solidFill>
                  <a:srgbClr val="C00000"/>
                </a:solidFill>
              </a:rPr>
              <a:t> </a:t>
            </a:r>
            <a:r>
              <a:rPr lang="en-US" sz="3800" b="1" dirty="0" err="1">
                <a:solidFill>
                  <a:srgbClr val="C00000"/>
                </a:solidFill>
              </a:rPr>
              <a:t>dalam</a:t>
            </a:r>
            <a:r>
              <a:rPr lang="en-US" sz="3800" b="1" dirty="0">
                <a:solidFill>
                  <a:srgbClr val="C00000"/>
                </a:solidFill>
              </a:rPr>
              <a:t> </a:t>
            </a:r>
            <a:r>
              <a:rPr lang="en-US" sz="3800" b="1" dirty="0" err="1">
                <a:solidFill>
                  <a:srgbClr val="C00000"/>
                </a:solidFill>
              </a:rPr>
              <a:t>upaya</a:t>
            </a:r>
            <a:r>
              <a:rPr lang="en-US" sz="3800" b="1" dirty="0">
                <a:solidFill>
                  <a:srgbClr val="C00000"/>
                </a:solidFill>
              </a:rPr>
              <a:t> </a:t>
            </a:r>
            <a:r>
              <a:rPr lang="en-US" sz="3800" b="1" dirty="0" err="1" smtClean="0">
                <a:solidFill>
                  <a:srgbClr val="C00000"/>
                </a:solidFill>
              </a:rPr>
              <a:t>membangun</a:t>
            </a:r>
            <a:r>
              <a:rPr lang="en-US" sz="3800" b="1" dirty="0" smtClean="0">
                <a:solidFill>
                  <a:srgbClr val="C00000"/>
                </a:solidFill>
              </a:rPr>
              <a:t> </a:t>
            </a:r>
            <a:r>
              <a:rPr lang="en-US" sz="3800" b="1" dirty="0" err="1" smtClean="0">
                <a:solidFill>
                  <a:srgbClr val="C00000"/>
                </a:solidFill>
              </a:rPr>
              <a:t>kehidupan</a:t>
            </a:r>
            <a:r>
              <a:rPr lang="en-US" sz="3800" b="1" dirty="0" smtClean="0">
                <a:solidFill>
                  <a:srgbClr val="C00000"/>
                </a:solidFill>
              </a:rPr>
              <a:t> </a:t>
            </a:r>
            <a:r>
              <a:rPr lang="en-US" sz="3800" b="1" dirty="0">
                <a:solidFill>
                  <a:srgbClr val="C00000"/>
                </a:solidFill>
              </a:rPr>
              <a:t>yang </a:t>
            </a:r>
            <a:r>
              <a:rPr lang="en-US" sz="3800" b="1" dirty="0" err="1">
                <a:solidFill>
                  <a:srgbClr val="C00000"/>
                </a:solidFill>
              </a:rPr>
              <a:t>lebih</a:t>
            </a:r>
            <a:r>
              <a:rPr lang="en-US" sz="3800" b="1" dirty="0">
                <a:solidFill>
                  <a:srgbClr val="C00000"/>
                </a:solidFill>
              </a:rPr>
              <a:t> </a:t>
            </a:r>
            <a:r>
              <a:rPr lang="en-US" sz="3800" b="1" dirty="0" err="1">
                <a:solidFill>
                  <a:srgbClr val="C00000"/>
                </a:solidFill>
              </a:rPr>
              <a:t>baik</a:t>
            </a:r>
            <a:r>
              <a:rPr lang="en-US" sz="3800" b="1" dirty="0">
                <a:solidFill>
                  <a:srgbClr val="C00000"/>
                </a:solidFill>
              </a:rPr>
              <a:t> </a:t>
            </a:r>
            <a:r>
              <a:rPr lang="en-US" sz="3800" b="1" dirty="0" err="1">
                <a:solidFill>
                  <a:srgbClr val="C00000"/>
                </a:solidFill>
              </a:rPr>
              <a:t>melalui</a:t>
            </a:r>
            <a:r>
              <a:rPr lang="en-US" sz="3800" b="1" dirty="0">
                <a:solidFill>
                  <a:srgbClr val="C00000"/>
                </a:solidFill>
              </a:rPr>
              <a:t> </a:t>
            </a:r>
            <a:r>
              <a:rPr lang="en-US" sz="3800" b="1" dirty="0" err="1" smtClean="0">
                <a:solidFill>
                  <a:srgbClr val="C00000"/>
                </a:solidFill>
              </a:rPr>
              <a:t>kegiatan</a:t>
            </a:r>
            <a:r>
              <a:rPr lang="en-US" sz="3800" b="1" dirty="0" smtClean="0">
                <a:solidFill>
                  <a:srgbClr val="C00000"/>
                </a:solidFill>
              </a:rPr>
              <a:t>  </a:t>
            </a:r>
            <a:r>
              <a:rPr lang="nb-NO" sz="3800" b="1" dirty="0" smtClean="0">
                <a:solidFill>
                  <a:srgbClr val="C00000"/>
                </a:solidFill>
              </a:rPr>
              <a:t>pendidikan </a:t>
            </a:r>
            <a:r>
              <a:rPr lang="nb-NO" sz="3800" b="1" dirty="0">
                <a:solidFill>
                  <a:srgbClr val="C00000"/>
                </a:solidFill>
              </a:rPr>
              <a:t>yang dialogis, yang </a:t>
            </a:r>
            <a:r>
              <a:rPr lang="nb-NO" sz="3800" b="1" dirty="0" smtClean="0">
                <a:solidFill>
                  <a:srgbClr val="C00000"/>
                </a:solidFill>
              </a:rPr>
              <a:t>bertujuan </a:t>
            </a:r>
            <a:r>
              <a:rPr lang="en-US" sz="3800" dirty="0" err="1" smtClean="0">
                <a:solidFill>
                  <a:srgbClr val="C00000"/>
                </a:solidFill>
              </a:rPr>
              <a:t>membangun</a:t>
            </a:r>
            <a:r>
              <a:rPr lang="en-US" sz="3800" dirty="0" smtClean="0">
                <a:solidFill>
                  <a:srgbClr val="C00000"/>
                </a:solidFill>
              </a:rPr>
              <a:t> </a:t>
            </a:r>
            <a:r>
              <a:rPr lang="en-US" sz="3800" dirty="0" err="1" smtClean="0">
                <a:solidFill>
                  <a:srgbClr val="C00000"/>
                </a:solidFill>
              </a:rPr>
              <a:t>pemahaman</a:t>
            </a:r>
            <a:r>
              <a:rPr lang="en-US" sz="3800" dirty="0" smtClean="0">
                <a:solidFill>
                  <a:srgbClr val="C00000"/>
                </a:solidFill>
              </a:rPr>
              <a:t> </a:t>
            </a:r>
            <a:r>
              <a:rPr lang="en-US" sz="3800" dirty="0" err="1" smtClean="0">
                <a:solidFill>
                  <a:srgbClr val="C00000"/>
                </a:solidFill>
              </a:rPr>
              <a:t>baru</a:t>
            </a:r>
            <a:r>
              <a:rPr lang="en-US" sz="3800" dirty="0" smtClean="0">
                <a:solidFill>
                  <a:srgbClr val="C00000"/>
                </a:solidFill>
              </a:rPr>
              <a:t> </a:t>
            </a:r>
            <a:r>
              <a:rPr lang="en-US" sz="3800" dirty="0" err="1" smtClean="0">
                <a:solidFill>
                  <a:srgbClr val="C00000"/>
                </a:solidFill>
              </a:rPr>
              <a:t>namun</a:t>
            </a:r>
            <a:r>
              <a:rPr lang="en-US" sz="3800" dirty="0" smtClean="0">
                <a:solidFill>
                  <a:srgbClr val="C00000"/>
                </a:solidFill>
              </a:rPr>
              <a:t> </a:t>
            </a:r>
            <a:r>
              <a:rPr lang="en-US" sz="3800" dirty="0" err="1" smtClean="0">
                <a:solidFill>
                  <a:srgbClr val="C00000"/>
                </a:solidFill>
              </a:rPr>
              <a:t>masih</a:t>
            </a:r>
            <a:r>
              <a:rPr lang="en-US" sz="3800" dirty="0" smtClean="0">
                <a:solidFill>
                  <a:srgbClr val="C00000"/>
                </a:solidFill>
              </a:rPr>
              <a:t> </a:t>
            </a:r>
            <a:r>
              <a:rPr lang="en-US" sz="3800" dirty="0" err="1" smtClean="0">
                <a:solidFill>
                  <a:srgbClr val="C00000"/>
                </a:solidFill>
              </a:rPr>
              <a:t>dalam</a:t>
            </a:r>
            <a:r>
              <a:rPr lang="en-US" sz="3800" dirty="0" smtClean="0">
                <a:solidFill>
                  <a:srgbClr val="C00000"/>
                </a:solidFill>
              </a:rPr>
              <a:t> </a:t>
            </a:r>
            <a:r>
              <a:rPr lang="en-US" sz="3800" dirty="0" err="1" smtClean="0">
                <a:solidFill>
                  <a:srgbClr val="C00000"/>
                </a:solidFill>
              </a:rPr>
              <a:t>konteks</a:t>
            </a:r>
            <a:r>
              <a:rPr lang="en-US" sz="3800" dirty="0" smtClean="0">
                <a:solidFill>
                  <a:srgbClr val="C00000"/>
                </a:solidFill>
              </a:rPr>
              <a:t> </a:t>
            </a:r>
            <a:r>
              <a:rPr lang="en-US" sz="3800" dirty="0" err="1" smtClean="0">
                <a:solidFill>
                  <a:srgbClr val="C00000"/>
                </a:solidFill>
              </a:rPr>
              <a:t>setempat</a:t>
            </a:r>
            <a:r>
              <a:rPr lang="en-US" sz="3800" dirty="0" smtClean="0">
                <a:solidFill>
                  <a:srgbClr val="C00000"/>
                </a:solidFill>
              </a:rPr>
              <a:t>. </a:t>
            </a:r>
            <a:r>
              <a:rPr lang="en-US" sz="3800" dirty="0" err="1">
                <a:solidFill>
                  <a:srgbClr val="C00000"/>
                </a:solidFill>
              </a:rPr>
              <a:t>Sehingga</a:t>
            </a:r>
            <a:r>
              <a:rPr lang="en-US" sz="3800" dirty="0">
                <a:solidFill>
                  <a:srgbClr val="C00000"/>
                </a:solidFill>
              </a:rPr>
              <a:t> </a:t>
            </a:r>
            <a:r>
              <a:rPr lang="en-US" sz="3800" dirty="0" err="1">
                <a:solidFill>
                  <a:srgbClr val="C00000"/>
                </a:solidFill>
              </a:rPr>
              <a:t>kelak</a:t>
            </a:r>
            <a:r>
              <a:rPr lang="en-US" sz="3800" dirty="0">
                <a:solidFill>
                  <a:srgbClr val="C00000"/>
                </a:solidFill>
              </a:rPr>
              <a:t> </a:t>
            </a:r>
            <a:r>
              <a:rPr lang="en-US" sz="3800" dirty="0" err="1">
                <a:solidFill>
                  <a:srgbClr val="C00000"/>
                </a:solidFill>
              </a:rPr>
              <a:t>bisa</a:t>
            </a:r>
            <a:r>
              <a:rPr lang="en-US" sz="3800" dirty="0">
                <a:solidFill>
                  <a:srgbClr val="C00000"/>
                </a:solidFill>
              </a:rPr>
              <a:t> </a:t>
            </a:r>
            <a:r>
              <a:rPr lang="en-US" sz="3800" dirty="0" err="1">
                <a:solidFill>
                  <a:srgbClr val="C00000"/>
                </a:solidFill>
              </a:rPr>
              <a:t>dihasilkan</a:t>
            </a:r>
            <a:r>
              <a:rPr lang="en-US" sz="3800" dirty="0">
                <a:solidFill>
                  <a:srgbClr val="C00000"/>
                </a:solidFill>
              </a:rPr>
              <a:t> </a:t>
            </a:r>
            <a:r>
              <a:rPr lang="en-US" sz="3800" dirty="0" err="1" smtClean="0">
                <a:solidFill>
                  <a:srgbClr val="C00000"/>
                </a:solidFill>
              </a:rPr>
              <a:t>isi</a:t>
            </a:r>
            <a:r>
              <a:rPr lang="en-US" sz="3800" dirty="0" smtClean="0">
                <a:solidFill>
                  <a:srgbClr val="C00000"/>
                </a:solidFill>
              </a:rPr>
              <a:t> </a:t>
            </a:r>
            <a:r>
              <a:rPr lang="sv-SE" sz="3800" dirty="0" smtClean="0">
                <a:solidFill>
                  <a:srgbClr val="C00000"/>
                </a:solidFill>
              </a:rPr>
              <a:t>dan </a:t>
            </a:r>
            <a:r>
              <a:rPr lang="sv-SE" sz="3800" dirty="0">
                <a:solidFill>
                  <a:srgbClr val="C00000"/>
                </a:solidFill>
              </a:rPr>
              <a:t>bentuk ekspresi budaya baru sebagai </a:t>
            </a:r>
            <a:r>
              <a:rPr lang="sv-SE" sz="3800" dirty="0" smtClean="0">
                <a:solidFill>
                  <a:srgbClr val="C00000"/>
                </a:solidFill>
              </a:rPr>
              <a:t>instrumen </a:t>
            </a:r>
            <a:r>
              <a:rPr lang="fi-FI" sz="3800" dirty="0" smtClean="0">
                <a:solidFill>
                  <a:srgbClr val="C00000"/>
                </a:solidFill>
              </a:rPr>
              <a:t>penting </a:t>
            </a:r>
            <a:r>
              <a:rPr lang="fi-FI" sz="3800" dirty="0">
                <a:solidFill>
                  <a:srgbClr val="C00000"/>
                </a:solidFill>
              </a:rPr>
              <a:t>dalam mencapai kemajuan </a:t>
            </a:r>
            <a:r>
              <a:rPr lang="fi-FI" sz="3800" dirty="0" smtClean="0">
                <a:solidFill>
                  <a:srgbClr val="C00000"/>
                </a:solidFill>
              </a:rPr>
              <a:t>hidup.)</a:t>
            </a:r>
          </a:p>
          <a:p>
            <a:pPr marL="274320" indent="-274320" eaLnBrk="1" fontAlgn="auto" hangingPunct="1">
              <a:spcAft>
                <a:spcPts val="0"/>
              </a:spcAft>
              <a:buClr>
                <a:schemeClr val="accent3"/>
              </a:buClr>
              <a:buFont typeface="Arial" pitchFamily="34" charset="0"/>
              <a:buChar char="•"/>
              <a:defRPr/>
            </a:pPr>
            <a:endParaRPr lang="en-US" b="1" dirty="0" smtClean="0"/>
          </a:p>
        </p:txBody>
      </p:sp>
    </p:spTree>
    <p:extLst>
      <p:ext uri="{BB962C8B-B14F-4D97-AF65-F5344CB8AC3E}">
        <p14:creationId xmlns:p14="http://schemas.microsoft.com/office/powerpoint/2010/main" val="1861065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1027113"/>
            <a:ext cx="7024687" cy="801687"/>
          </a:xfrm>
        </p:spPr>
        <p:txBody>
          <a:bodyPr>
            <a:normAutofit fontScale="90000"/>
          </a:bodyPr>
          <a:lstStyle/>
          <a:p>
            <a:pPr eaLnBrk="1" fontAlgn="auto" hangingPunct="1">
              <a:spcAft>
                <a:spcPts val="0"/>
              </a:spcAft>
              <a:defRPr/>
            </a:pPr>
            <a:r>
              <a:rPr lang="en-US" sz="2800" b="1" dirty="0" smtClean="0"/>
              <a:t>2. Model </a:t>
            </a:r>
            <a:r>
              <a:rPr lang="en-US" sz="2800" b="1" dirty="0" err="1" smtClean="0"/>
              <a:t>dan</a:t>
            </a:r>
            <a:r>
              <a:rPr lang="en-US" sz="2800" b="1" dirty="0" smtClean="0"/>
              <a:t> </a:t>
            </a:r>
            <a:r>
              <a:rPr lang="en-US" sz="2800" b="1" dirty="0" err="1" smtClean="0"/>
              <a:t>Strategi</a:t>
            </a:r>
            <a:r>
              <a:rPr lang="en-US" sz="2800" b="1" dirty="0" smtClean="0"/>
              <a:t> </a:t>
            </a:r>
            <a:r>
              <a:rPr lang="en-US" sz="2800" b="1" dirty="0" err="1" smtClean="0"/>
              <a:t>Alinsky</a:t>
            </a:r>
            <a:r>
              <a:rPr lang="en-US" sz="2800" b="1" dirty="0" smtClean="0"/>
              <a:t> </a:t>
            </a:r>
            <a:br>
              <a:rPr lang="en-US" sz="2800" b="1" dirty="0" smtClean="0"/>
            </a:br>
            <a:endParaRPr lang="en-US" sz="2800" dirty="0"/>
          </a:p>
        </p:txBody>
      </p:sp>
      <p:sp>
        <p:nvSpPr>
          <p:cNvPr id="24579" name="Content Placeholder 2"/>
          <p:cNvSpPr>
            <a:spLocks noGrp="1"/>
          </p:cNvSpPr>
          <p:nvPr>
            <p:ph idx="1"/>
          </p:nvPr>
        </p:nvSpPr>
        <p:spPr>
          <a:xfrm>
            <a:off x="533400" y="1828800"/>
            <a:ext cx="8001000" cy="4572000"/>
          </a:xfrm>
        </p:spPr>
        <p:txBody>
          <a:bodyPr/>
          <a:lstStyle/>
          <a:p>
            <a:pPr eaLnBrk="1" hangingPunct="1">
              <a:buFont typeface="Arial" charset="0"/>
              <a:buChar char="•"/>
            </a:pPr>
            <a:r>
              <a:rPr lang="en-US" sz="1800" dirty="0" err="1" smtClean="0">
                <a:solidFill>
                  <a:srgbClr val="00B050"/>
                </a:solidFill>
              </a:rPr>
              <a:t>Pemikiran</a:t>
            </a:r>
            <a:r>
              <a:rPr lang="en-US" sz="1800" dirty="0" smtClean="0">
                <a:solidFill>
                  <a:srgbClr val="00B050"/>
                </a:solidFill>
              </a:rPr>
              <a:t> </a:t>
            </a:r>
            <a:r>
              <a:rPr lang="en-US" sz="1800" dirty="0" err="1" smtClean="0">
                <a:solidFill>
                  <a:srgbClr val="00B050"/>
                </a:solidFill>
              </a:rPr>
              <a:t>dan</a:t>
            </a:r>
            <a:r>
              <a:rPr lang="en-US" sz="1800" dirty="0" smtClean="0">
                <a:solidFill>
                  <a:srgbClr val="00B050"/>
                </a:solidFill>
              </a:rPr>
              <a:t> </a:t>
            </a:r>
            <a:r>
              <a:rPr lang="en-US" sz="1800" dirty="0" err="1" smtClean="0">
                <a:solidFill>
                  <a:srgbClr val="00B050"/>
                </a:solidFill>
              </a:rPr>
              <a:t>pengalaman</a:t>
            </a:r>
            <a:r>
              <a:rPr lang="en-US" sz="1800" dirty="0" smtClean="0">
                <a:solidFill>
                  <a:srgbClr val="00B050"/>
                </a:solidFill>
              </a:rPr>
              <a:t> Saul </a:t>
            </a:r>
            <a:r>
              <a:rPr lang="en-US" sz="1800" dirty="0" err="1" smtClean="0">
                <a:solidFill>
                  <a:srgbClr val="00B050"/>
                </a:solidFill>
              </a:rPr>
              <a:t>Alinsky</a:t>
            </a:r>
            <a:r>
              <a:rPr lang="en-US" sz="1800" dirty="0" smtClean="0">
                <a:solidFill>
                  <a:srgbClr val="00B050"/>
                </a:solidFill>
              </a:rPr>
              <a:t> </a:t>
            </a:r>
            <a:r>
              <a:rPr lang="en-US" sz="1800" dirty="0" err="1" smtClean="0">
                <a:solidFill>
                  <a:srgbClr val="00B050"/>
                </a:solidFill>
              </a:rPr>
              <a:t>dalam</a:t>
            </a:r>
            <a:r>
              <a:rPr lang="en-US" sz="1800" dirty="0" smtClean="0">
                <a:solidFill>
                  <a:srgbClr val="00B050"/>
                </a:solidFill>
              </a:rPr>
              <a:t> </a:t>
            </a:r>
            <a:r>
              <a:rPr lang="fi-FI" sz="1800" dirty="0" smtClean="0">
                <a:solidFill>
                  <a:srgbClr val="00B050"/>
                </a:solidFill>
              </a:rPr>
              <a:t>melakukan pengorganisasian masyarakat di perkotaan </a:t>
            </a:r>
            <a:r>
              <a:rPr lang="en-US" sz="1800" dirty="0" err="1" smtClean="0">
                <a:solidFill>
                  <a:srgbClr val="00B050"/>
                </a:solidFill>
              </a:rPr>
              <a:t>dipenuhi</a:t>
            </a:r>
            <a:r>
              <a:rPr lang="en-US" sz="1800" dirty="0" smtClean="0">
                <a:solidFill>
                  <a:srgbClr val="00B050"/>
                </a:solidFill>
              </a:rPr>
              <a:t> </a:t>
            </a:r>
            <a:r>
              <a:rPr lang="en-US" sz="1800" dirty="0" err="1" smtClean="0">
                <a:solidFill>
                  <a:srgbClr val="00B050"/>
                </a:solidFill>
              </a:rPr>
              <a:t>dengan</a:t>
            </a:r>
            <a:r>
              <a:rPr lang="en-US" sz="1800" dirty="0" smtClean="0">
                <a:solidFill>
                  <a:srgbClr val="00B050"/>
                </a:solidFill>
              </a:rPr>
              <a:t> </a:t>
            </a:r>
            <a:r>
              <a:rPr lang="en-US" sz="1800" dirty="0" err="1" smtClean="0">
                <a:solidFill>
                  <a:srgbClr val="00B050"/>
                </a:solidFill>
              </a:rPr>
              <a:t>aksi-aksi</a:t>
            </a:r>
            <a:r>
              <a:rPr lang="en-US" sz="1800" dirty="0" smtClean="0">
                <a:solidFill>
                  <a:srgbClr val="00B050"/>
                </a:solidFill>
              </a:rPr>
              <a:t> yang </a:t>
            </a:r>
            <a:r>
              <a:rPr lang="en-US" sz="1800" dirty="0" err="1" smtClean="0">
                <a:solidFill>
                  <a:srgbClr val="00B050"/>
                </a:solidFill>
              </a:rPr>
              <a:t>bersifat</a:t>
            </a:r>
            <a:r>
              <a:rPr lang="en-US" sz="1800" dirty="0" smtClean="0">
                <a:solidFill>
                  <a:srgbClr val="00B050"/>
                </a:solidFill>
              </a:rPr>
              <a:t> </a:t>
            </a:r>
            <a:r>
              <a:rPr lang="en-US" sz="1800" dirty="0" err="1" smtClean="0">
                <a:solidFill>
                  <a:srgbClr val="00B050"/>
                </a:solidFill>
              </a:rPr>
              <a:t>konfrontasikonflik</a:t>
            </a:r>
            <a:r>
              <a:rPr lang="en-US" sz="1800" dirty="0" smtClean="0">
                <a:solidFill>
                  <a:srgbClr val="00B050"/>
                </a:solidFill>
              </a:rPr>
              <a:t>.</a:t>
            </a:r>
            <a:r>
              <a:rPr lang="en-US" sz="1800" b="1" dirty="0" smtClean="0">
                <a:solidFill>
                  <a:srgbClr val="00B050"/>
                </a:solidFill>
              </a:rPr>
              <a:t> </a:t>
            </a:r>
          </a:p>
          <a:p>
            <a:pPr eaLnBrk="1" hangingPunct="1">
              <a:buFont typeface="Arial" charset="0"/>
              <a:buChar char="•"/>
            </a:pPr>
            <a:r>
              <a:rPr lang="en-US" sz="1800" b="1" dirty="0" smtClean="0"/>
              <a:t>(</a:t>
            </a:r>
            <a:r>
              <a:rPr lang="en-US" sz="1800" b="1" i="1" dirty="0" err="1" smtClean="0"/>
              <a:t>strategi</a:t>
            </a:r>
            <a:r>
              <a:rPr lang="en-US" sz="1800" b="1" i="1" dirty="0" smtClean="0"/>
              <a:t> </a:t>
            </a:r>
            <a:r>
              <a:rPr lang="en-US" sz="1800" b="1" i="1" dirty="0" err="1" smtClean="0"/>
              <a:t>utamanya</a:t>
            </a:r>
            <a:r>
              <a:rPr lang="en-US" sz="1800" b="1" i="1" dirty="0" smtClean="0"/>
              <a:t> </a:t>
            </a:r>
            <a:r>
              <a:rPr lang="en-US" sz="1800" b="1" i="1" dirty="0" err="1" smtClean="0"/>
              <a:t>adalah</a:t>
            </a:r>
            <a:r>
              <a:rPr lang="en-US" sz="1800" b="1" i="1" dirty="0" smtClean="0"/>
              <a:t> </a:t>
            </a:r>
            <a:r>
              <a:rPr lang="en-US" sz="1800" b="1" i="1" dirty="0" err="1" smtClean="0"/>
              <a:t>mengajak</a:t>
            </a:r>
            <a:r>
              <a:rPr lang="en-US" sz="1800" b="1" i="1" dirty="0" smtClean="0"/>
              <a:t> </a:t>
            </a:r>
            <a:r>
              <a:rPr lang="en-US" sz="1800" b="1" i="1" dirty="0" err="1" smtClean="0"/>
              <a:t>anggota</a:t>
            </a:r>
            <a:r>
              <a:rPr lang="en-US" sz="1800" b="1" i="1" dirty="0" smtClean="0"/>
              <a:t> </a:t>
            </a:r>
            <a:r>
              <a:rPr lang="en-US" sz="1800" b="1" i="1" dirty="0" err="1" smtClean="0"/>
              <a:t>komunitas</a:t>
            </a:r>
            <a:r>
              <a:rPr lang="en-US" sz="1800" b="1" i="1" dirty="0" smtClean="0"/>
              <a:t> </a:t>
            </a:r>
            <a:r>
              <a:rPr lang="en-US" sz="1800" b="1" i="1" dirty="0" err="1" smtClean="0"/>
              <a:t>untuk</a:t>
            </a:r>
            <a:r>
              <a:rPr lang="en-US" sz="1800" b="1" i="1" dirty="0" smtClean="0"/>
              <a:t> </a:t>
            </a:r>
            <a:r>
              <a:rPr lang="en-US" sz="1800" b="1" i="1" dirty="0" err="1" smtClean="0"/>
              <a:t>membangun</a:t>
            </a:r>
            <a:r>
              <a:rPr lang="en-US" sz="1800" b="1" i="1" dirty="0" smtClean="0"/>
              <a:t> </a:t>
            </a:r>
            <a:r>
              <a:rPr lang="en-US" sz="1800" b="1" i="1" dirty="0" err="1" smtClean="0"/>
              <a:t>organisasi</a:t>
            </a:r>
            <a:r>
              <a:rPr lang="en-US" sz="1800" b="1" i="1" dirty="0" smtClean="0"/>
              <a:t>  </a:t>
            </a:r>
            <a:r>
              <a:rPr lang="en-US" sz="1800" b="1" i="1" dirty="0" err="1" smtClean="0"/>
              <a:t>komunitas</a:t>
            </a:r>
            <a:r>
              <a:rPr lang="en-US" sz="1800" b="1" i="1" dirty="0" smtClean="0"/>
              <a:t> (</a:t>
            </a:r>
            <a:r>
              <a:rPr lang="en-US" sz="1800" b="1" i="1" dirty="0" err="1" smtClean="0"/>
              <a:t>organisasi</a:t>
            </a:r>
            <a:r>
              <a:rPr lang="en-US" sz="1800" b="1" i="1" dirty="0" smtClean="0"/>
              <a:t> </a:t>
            </a:r>
            <a:r>
              <a:rPr lang="en-US" sz="1800" b="1" i="1" dirty="0" err="1" smtClean="0"/>
              <a:t>rakyat</a:t>
            </a:r>
            <a:r>
              <a:rPr lang="en-US" sz="1800" b="1" i="1" dirty="0" smtClean="0"/>
              <a:t>) yang </a:t>
            </a:r>
            <a:r>
              <a:rPr lang="en-US" sz="1800" b="1" i="1" dirty="0" err="1" smtClean="0"/>
              <a:t>kuat</a:t>
            </a:r>
            <a:r>
              <a:rPr lang="en-US" sz="1800" b="1" i="1" dirty="0" smtClean="0"/>
              <a:t> </a:t>
            </a:r>
            <a:r>
              <a:rPr lang="en-US" sz="1800" b="1" i="1" dirty="0" err="1" smtClean="0"/>
              <a:t>dan</a:t>
            </a:r>
            <a:r>
              <a:rPr lang="en-US" sz="1800" b="1" i="1" dirty="0" smtClean="0"/>
              <a:t> </a:t>
            </a:r>
            <a:r>
              <a:rPr lang="fi-FI" sz="1800" b="1" i="1" dirty="0" smtClean="0"/>
              <a:t>mampu menjalankan aksi-aksi umum (public a</a:t>
            </a:r>
            <a:r>
              <a:rPr lang="en-US" sz="1800" b="1" i="1" dirty="0" err="1" smtClean="0"/>
              <a:t>ction</a:t>
            </a:r>
            <a:r>
              <a:rPr lang="en-US" sz="1800" b="1" i="1" dirty="0" smtClean="0"/>
              <a:t>), </a:t>
            </a:r>
            <a:r>
              <a:rPr lang="en-US" sz="1800" b="1" i="1" dirty="0" err="1" smtClean="0"/>
              <a:t>termasuk</a:t>
            </a:r>
            <a:r>
              <a:rPr lang="en-US" sz="1800" b="1" i="1" dirty="0" smtClean="0"/>
              <a:t> </a:t>
            </a:r>
            <a:r>
              <a:rPr lang="en-US" sz="1800" b="1" i="1" dirty="0" err="1" smtClean="0"/>
              <a:t>kalau</a:t>
            </a:r>
            <a:r>
              <a:rPr lang="en-US" sz="1800" b="1" i="1" dirty="0" smtClean="0"/>
              <a:t> </a:t>
            </a:r>
            <a:r>
              <a:rPr lang="en-US" sz="1800" b="1" i="1" dirty="0" err="1" smtClean="0"/>
              <a:t>harus</a:t>
            </a:r>
            <a:r>
              <a:rPr lang="en-US" sz="1800" b="1" i="1" dirty="0" smtClean="0"/>
              <a:t> </a:t>
            </a:r>
            <a:r>
              <a:rPr lang="en-US" sz="1800" b="1" i="1" dirty="0" err="1" smtClean="0"/>
              <a:t>melakukan</a:t>
            </a:r>
            <a:r>
              <a:rPr lang="en-US" sz="1800" b="1" i="1" dirty="0" smtClean="0"/>
              <a:t> </a:t>
            </a:r>
            <a:r>
              <a:rPr lang="en-US" sz="1800" b="1" i="1" dirty="0" err="1" smtClean="0"/>
              <a:t>konfrontasi</a:t>
            </a:r>
            <a:r>
              <a:rPr lang="en-US" sz="1800" b="1" i="1" dirty="0" smtClean="0"/>
              <a:t> </a:t>
            </a:r>
            <a:r>
              <a:rPr lang="sv-SE" sz="1800" i="1" dirty="0" smtClean="0"/>
              <a:t>terhadap pelaku penindasan.  Bahkan kalau memang </a:t>
            </a:r>
            <a:r>
              <a:rPr lang="fi-FI" sz="1800" i="1" dirty="0" smtClean="0"/>
              <a:t>dibutuhkan, organisasi komunitas/rakyat ini bisa</a:t>
            </a:r>
            <a:r>
              <a:rPr lang="en-US" sz="1800" i="1" dirty="0" err="1" smtClean="0"/>
              <a:t>mengambil</a:t>
            </a:r>
            <a:r>
              <a:rPr lang="en-US" sz="1800" i="1" dirty="0" smtClean="0"/>
              <a:t> </a:t>
            </a:r>
            <a:r>
              <a:rPr lang="en-US" sz="1800" i="1" dirty="0" err="1" smtClean="0"/>
              <a:t>peran</a:t>
            </a:r>
            <a:r>
              <a:rPr lang="en-US" sz="1800" i="1" dirty="0" smtClean="0"/>
              <a:t> </a:t>
            </a:r>
            <a:r>
              <a:rPr lang="en-US" sz="1800" i="1" dirty="0" err="1" smtClean="0"/>
              <a:t>langsung</a:t>
            </a:r>
            <a:r>
              <a:rPr lang="en-US" sz="1800" i="1" dirty="0" smtClean="0"/>
              <a:t> </a:t>
            </a:r>
            <a:r>
              <a:rPr lang="en-US" sz="1800" i="1" dirty="0" err="1" smtClean="0"/>
              <a:t>dalam</a:t>
            </a:r>
            <a:r>
              <a:rPr lang="en-US" sz="1800" i="1" dirty="0" smtClean="0"/>
              <a:t> </a:t>
            </a:r>
            <a:r>
              <a:rPr lang="en-US" sz="1800" i="1" dirty="0" err="1" smtClean="0"/>
              <a:t>pekerjaan-pekerjaan</a:t>
            </a:r>
            <a:r>
              <a:rPr lang="en-US" sz="1800" i="1" dirty="0" smtClean="0"/>
              <a:t>  </a:t>
            </a:r>
            <a:r>
              <a:rPr lang="en-US" sz="1800" i="1" dirty="0" err="1" smtClean="0"/>
              <a:t>politik</a:t>
            </a:r>
            <a:r>
              <a:rPr lang="en-US" sz="1800" i="1" dirty="0" smtClean="0"/>
              <a:t>, </a:t>
            </a:r>
            <a:r>
              <a:rPr lang="en-US" sz="1800" i="1" dirty="0" err="1" smtClean="0"/>
              <a:t>seperti</a:t>
            </a:r>
            <a:r>
              <a:rPr lang="en-US" sz="1800" i="1" dirty="0" smtClean="0"/>
              <a:t> </a:t>
            </a:r>
            <a:r>
              <a:rPr lang="en-US" sz="1800" i="1" dirty="0" err="1" smtClean="0"/>
              <a:t>terlibat</a:t>
            </a:r>
            <a:r>
              <a:rPr lang="en-US" sz="1800" i="1" dirty="0" smtClean="0"/>
              <a:t> </a:t>
            </a:r>
            <a:r>
              <a:rPr lang="en-US" sz="1800" i="1" dirty="0" err="1" smtClean="0"/>
              <a:t>dalam</a:t>
            </a:r>
            <a:r>
              <a:rPr lang="en-US" sz="1800" i="1" dirty="0" smtClean="0"/>
              <a:t> </a:t>
            </a:r>
            <a:r>
              <a:rPr lang="en-US" sz="1800" i="1" dirty="0" err="1" smtClean="0"/>
              <a:t>kepanitiaan</a:t>
            </a:r>
            <a:r>
              <a:rPr lang="en-US" sz="1800" i="1" dirty="0" smtClean="0"/>
              <a:t> </a:t>
            </a:r>
            <a:r>
              <a:rPr lang="en-US" sz="1800" i="1" dirty="0" err="1" smtClean="0"/>
              <a:t>pemilihan</a:t>
            </a:r>
            <a:r>
              <a:rPr lang="en-US" sz="1800" i="1" dirty="0" smtClean="0"/>
              <a:t> </a:t>
            </a:r>
            <a:r>
              <a:rPr lang="en-US" sz="1800" i="1" dirty="0" err="1" smtClean="0"/>
              <a:t>umum</a:t>
            </a:r>
            <a:r>
              <a:rPr lang="en-US" sz="1800" i="1" dirty="0" smtClean="0"/>
              <a:t>, </a:t>
            </a:r>
            <a:r>
              <a:rPr lang="en-US" sz="1800" i="1" dirty="0" err="1" smtClean="0"/>
              <a:t>menjadi</a:t>
            </a:r>
            <a:r>
              <a:rPr lang="en-US" sz="1800" i="1" dirty="0" smtClean="0"/>
              <a:t> </a:t>
            </a:r>
            <a:r>
              <a:rPr lang="en-US" sz="1800" i="1" dirty="0" err="1" smtClean="0"/>
              <a:t>pendukung</a:t>
            </a:r>
            <a:r>
              <a:rPr lang="en-US" sz="1800" i="1" dirty="0" smtClean="0"/>
              <a:t> </a:t>
            </a:r>
            <a:r>
              <a:rPr lang="en-US" sz="1800" i="1" dirty="0" err="1" smtClean="0"/>
              <a:t>calon</a:t>
            </a:r>
            <a:r>
              <a:rPr lang="en-US" sz="1800" i="1" dirty="0" smtClean="0"/>
              <a:t> </a:t>
            </a:r>
            <a:r>
              <a:rPr lang="en-US" sz="1800" i="1" dirty="0" err="1" smtClean="0"/>
              <a:t>partai</a:t>
            </a:r>
            <a:r>
              <a:rPr lang="en-US" sz="1800" i="1" dirty="0" smtClean="0"/>
              <a:t> </a:t>
            </a:r>
            <a:r>
              <a:rPr lang="en-US" sz="1800" i="1" dirty="0" err="1" smtClean="0"/>
              <a:t>tertentu</a:t>
            </a:r>
            <a:r>
              <a:rPr lang="en-US" sz="1800" i="1" dirty="0" smtClean="0"/>
              <a:t> </a:t>
            </a:r>
            <a:r>
              <a:rPr lang="en-US" sz="1800" i="1" dirty="0" err="1" smtClean="0"/>
              <a:t>dalam</a:t>
            </a:r>
            <a:r>
              <a:rPr lang="en-US" sz="1800" i="1" dirty="0" smtClean="0"/>
              <a:t> </a:t>
            </a:r>
            <a:r>
              <a:rPr lang="en-US" sz="1800" i="1" dirty="0" err="1" smtClean="0"/>
              <a:t>suatu</a:t>
            </a:r>
            <a:r>
              <a:rPr lang="en-US" sz="1800" i="1" dirty="0" smtClean="0"/>
              <a:t> </a:t>
            </a:r>
            <a:r>
              <a:rPr lang="en-US" sz="1800" i="1" dirty="0" err="1" smtClean="0"/>
              <a:t>pemilihan</a:t>
            </a:r>
            <a:r>
              <a:rPr lang="en-US" dirty="0" smtClean="0"/>
              <a:t>.</a:t>
            </a:r>
            <a:r>
              <a:rPr lang="it-IT" dirty="0" smtClean="0"/>
              <a:t> </a:t>
            </a:r>
            <a:endParaRPr lang="id-ID" dirty="0" smtClean="0"/>
          </a:p>
          <a:p>
            <a:pPr eaLnBrk="1" hangingPunct="1">
              <a:buFont typeface="Arial" charset="0"/>
              <a:buChar char="•"/>
            </a:pPr>
            <a:r>
              <a:rPr lang="it-IT" sz="1800" dirty="0" smtClean="0"/>
              <a:t>Semua </a:t>
            </a:r>
            <a:r>
              <a:rPr lang="it-IT" sz="1800" dirty="0" smtClean="0"/>
              <a:t>ini tentu didasari oleh </a:t>
            </a:r>
            <a:r>
              <a:rPr lang="en-US" sz="1800" dirty="0" err="1" smtClean="0"/>
              <a:t>pemikiran</a:t>
            </a:r>
            <a:r>
              <a:rPr lang="en-US" sz="1800" dirty="0" smtClean="0"/>
              <a:t> </a:t>
            </a:r>
            <a:r>
              <a:rPr lang="en-US" sz="1800" dirty="0" err="1" smtClean="0"/>
              <a:t>bahwa</a:t>
            </a:r>
            <a:r>
              <a:rPr lang="en-US" sz="1800" dirty="0" smtClean="0"/>
              <a:t> </a:t>
            </a:r>
            <a:r>
              <a:rPr lang="en-US" sz="1800" dirty="0" err="1" smtClean="0"/>
              <a:t>kerja</a:t>
            </a:r>
            <a:r>
              <a:rPr lang="en-US" sz="1800" dirty="0" smtClean="0"/>
              <a:t> </a:t>
            </a:r>
            <a:r>
              <a:rPr lang="en-US" sz="1800" dirty="0" err="1" smtClean="0"/>
              <a:t>politik</a:t>
            </a:r>
            <a:r>
              <a:rPr lang="en-US" sz="1800" dirty="0" smtClean="0"/>
              <a:t> </a:t>
            </a:r>
            <a:r>
              <a:rPr lang="en-US" sz="1800" dirty="0" err="1" smtClean="0"/>
              <a:t>tersebut</a:t>
            </a:r>
            <a:r>
              <a:rPr lang="en-US" sz="1800" dirty="0" smtClean="0"/>
              <a:t> </a:t>
            </a:r>
            <a:r>
              <a:rPr lang="en-US" sz="1800" dirty="0" err="1" smtClean="0"/>
              <a:t>suatu</a:t>
            </a:r>
            <a:r>
              <a:rPr lang="en-US" sz="1800" dirty="0" smtClean="0"/>
              <a:t> </a:t>
            </a:r>
            <a:r>
              <a:rPr lang="en-US" sz="1800" dirty="0" err="1" smtClean="0"/>
              <a:t>saat</a:t>
            </a:r>
            <a:r>
              <a:rPr lang="en-US" sz="1800" dirty="0" smtClean="0"/>
              <a:t> </a:t>
            </a:r>
            <a:r>
              <a:rPr lang="en-US" sz="1800" dirty="0" err="1" smtClean="0"/>
              <a:t>bisa</a:t>
            </a:r>
            <a:r>
              <a:rPr lang="en-US" sz="1800" dirty="0" smtClean="0"/>
              <a:t> </a:t>
            </a:r>
            <a:r>
              <a:rPr lang="en-US" sz="1800" dirty="0" err="1" smtClean="0"/>
              <a:t>menghasilkan</a:t>
            </a:r>
            <a:r>
              <a:rPr lang="en-US" sz="1800" dirty="0" smtClean="0"/>
              <a:t> </a:t>
            </a:r>
            <a:r>
              <a:rPr lang="en-US" sz="1800" dirty="0" err="1" smtClean="0"/>
              <a:t>penyelesaian</a:t>
            </a:r>
            <a:r>
              <a:rPr lang="en-US" sz="1800" dirty="0" smtClean="0"/>
              <a:t> </a:t>
            </a:r>
            <a:r>
              <a:rPr lang="en-US" sz="1800" dirty="0" err="1" smtClean="0"/>
              <a:t>atas</a:t>
            </a:r>
            <a:r>
              <a:rPr lang="en-US" sz="1800" dirty="0" smtClean="0"/>
              <a:t> </a:t>
            </a:r>
            <a:r>
              <a:rPr lang="en-US" sz="1800" dirty="0" err="1" smtClean="0"/>
              <a:t>masalah</a:t>
            </a:r>
            <a:r>
              <a:rPr lang="en-US" sz="1800" dirty="0" smtClean="0"/>
              <a:t> </a:t>
            </a:r>
            <a:r>
              <a:rPr lang="en-US" sz="1800" dirty="0" err="1" smtClean="0"/>
              <a:t>ketidakadilan</a:t>
            </a:r>
            <a:r>
              <a:rPr lang="en-US" sz="1800" dirty="0" smtClean="0"/>
              <a:t> yang </a:t>
            </a:r>
            <a:r>
              <a:rPr lang="en-US" sz="1800" dirty="0" err="1" smtClean="0"/>
              <a:t>terjadi</a:t>
            </a:r>
            <a:r>
              <a:rPr lang="en-US" sz="1800" dirty="0" smtClean="0"/>
              <a:t>.</a:t>
            </a:r>
            <a:endParaRPr lang="en-US" sz="1800" dirty="0" smtClean="0">
              <a:solidFill>
                <a:srgbClr val="00B050"/>
              </a:solidFill>
            </a:endParaRPr>
          </a:p>
        </p:txBody>
      </p:sp>
    </p:spTree>
    <p:extLst>
      <p:ext uri="{BB962C8B-B14F-4D97-AF65-F5344CB8AC3E}">
        <p14:creationId xmlns:p14="http://schemas.microsoft.com/office/powerpoint/2010/main" val="31271555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2</TotalTime>
  <Words>684</Words>
  <Application>Microsoft Office PowerPoint</Application>
  <PresentationFormat>On-screen Show (4:3)</PresentationFormat>
  <Paragraphs>96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Perspective</vt:lpstr>
      <vt:lpstr>MATERI KE DUA  MATA KULIAH PENGORNISASIAN MASYARAKAT</vt:lpstr>
      <vt:lpstr>Pentingnya Pengorganisasian </vt:lpstr>
      <vt:lpstr>Tujuan dan strategi </vt:lpstr>
      <vt:lpstr>strategi dasarnya adalah </vt:lpstr>
      <vt:lpstr>Prinsip-prinsip  Pengorganisir Masyarakat </vt:lpstr>
      <vt:lpstr>3 aspek penting yang terkandung di dalamnya</vt:lpstr>
      <vt:lpstr>BEBERAPA PANDANGAN “Pengorganisasian Masyarakat”  </vt:lpstr>
      <vt:lpstr>Model-Model dan Strategi Pengorganisasian Masyarakat</vt:lpstr>
      <vt:lpstr>2. Model dan Strategi Alinsky  </vt:lpstr>
      <vt:lpstr>Relevansi Pengorganisasian Masyarakat di Indonesia</vt:lpstr>
      <vt:lpstr>Implementasi relevansi dan bentuk  Pengorganisasian Masyarakat di Indonesia</vt:lpstr>
      <vt:lpstr>PENDEKATAN PENGENBANGAN DAN PENGORGANISASIAN MASYARAKAT</vt:lpstr>
      <vt:lpstr>Twelvetress membagi perspektif teoritis PPM kedalam dua bingkai, yakni pendekatan profesional dan pendekatan radikal.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 KE DUA  MATA KULIAH PENGORNISASIAN MASYARAKAT</dc:title>
  <dc:creator>Hartono</dc:creator>
  <cp:lastModifiedBy>Hartono</cp:lastModifiedBy>
  <cp:revision>2</cp:revision>
  <dcterms:created xsi:type="dcterms:W3CDTF">2020-08-10T13:13:18Z</dcterms:created>
  <dcterms:modified xsi:type="dcterms:W3CDTF">2020-08-11T05:13:39Z</dcterms:modified>
</cp:coreProperties>
</file>