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9" r:id="rId4"/>
    <p:sldId id="258" r:id="rId5"/>
    <p:sldId id="259" r:id="rId6"/>
    <p:sldId id="270" r:id="rId7"/>
    <p:sldId id="260" r:id="rId8"/>
    <p:sldId id="261" r:id="rId9"/>
    <p:sldId id="262" r:id="rId10"/>
    <p:sldId id="263" r:id="rId11"/>
    <p:sldId id="264" r:id="rId12"/>
    <p:sldId id="265" r:id="rId13"/>
    <p:sldId id="266" r:id="rId14"/>
    <p:sldId id="267" r:id="rId15"/>
    <p:sldId id="268" r:id="rId16"/>
    <p:sldId id="271" r:id="rId17"/>
  </p:sldIdLst>
  <p:sldSz cx="9144000" cy="6858000" type="screen4x3"/>
  <p:notesSz cx="6858000" cy="931386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23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pPr>
              <a:defRPr/>
            </a:pPr>
            <a:endParaRPr lang="en-US"/>
          </a:p>
        </p:txBody>
      </p:sp>
      <p:sp>
        <p:nvSpPr>
          <p:cNvPr id="17" name="Footer Placeholder 16"/>
          <p:cNvSpPr>
            <a:spLocks noGrp="1"/>
          </p:cNvSpPr>
          <p:nvPr>
            <p:ph type="ftr" sz="quarter" idx="11"/>
          </p:nvPr>
        </p:nvSpPr>
        <p:spPr/>
        <p:txBody>
          <a:bodyPr/>
          <a:lstStyle/>
          <a:p>
            <a:pPr>
              <a:defRPr/>
            </a:pPr>
            <a:endParaRPr lang="en-US"/>
          </a:p>
        </p:txBody>
      </p:sp>
      <p:sp>
        <p:nvSpPr>
          <p:cNvPr id="29" name="Slide Number Placeholder 28"/>
          <p:cNvSpPr>
            <a:spLocks noGrp="1"/>
          </p:cNvSpPr>
          <p:nvPr>
            <p:ph type="sldNum" sz="quarter" idx="12"/>
          </p:nvPr>
        </p:nvSpPr>
        <p:spPr/>
        <p:txBody>
          <a:bodyPr/>
          <a:lstStyle/>
          <a:p>
            <a:pPr>
              <a:defRPr/>
            </a:pPr>
            <a:fld id="{B969E8D6-96CC-4053-89EC-17C0F4E3883E}" type="slidenum">
              <a:rPr lang="en-US" smtClean="0"/>
              <a:pPr>
                <a:defRPr/>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9A3AD26-AD3C-4B79-808E-05EA83935ED9}"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CD376FF-338C-4B60-AED8-7DF34E9DF4D7}"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A181698-6364-407C-8CF5-EF9521CDB37F}"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7924800" y="6416675"/>
            <a:ext cx="762000" cy="365125"/>
          </a:xfrm>
        </p:spPr>
        <p:txBody>
          <a:bodyPr/>
          <a:lstStyle/>
          <a:p>
            <a:pPr>
              <a:defRPr/>
            </a:pPr>
            <a:fld id="{69782A2A-4430-4501-8249-4DB3F03B1B38}"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231872E-3C2B-408C-A1F2-0A330F6D149E}"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63C55041-5AAF-4291-8415-F46C89455621}"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95628578-DE32-4767-9CDF-718C54A20EE2}"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6A076A7D-6021-41E4-9200-00E8BE26A807}"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DCD3CB48-C189-4D02-A832-975F8BDEF624}"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1B31ACFE-10D8-4D0E-AC7C-AA9A438BA4C7}"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defRPr/>
            </a:pPr>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pPr>
              <a:defRPr/>
            </a:pPr>
            <a:fld id="{CA756C40-B4A2-419C-90ED-50A0E5CC856A}" type="slidenum">
              <a:rPr lang="en-US" smtClean="0"/>
              <a:pPr>
                <a:defRPr/>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295400"/>
            <a:ext cx="7772400" cy="1752600"/>
          </a:xfrm>
        </p:spPr>
        <p:txBody>
          <a:bodyPr/>
          <a:lstStyle/>
          <a:p>
            <a:pPr eaLnBrk="1" hangingPunct="1"/>
            <a:r>
              <a:rPr lang="en-US" b="1" smtClean="0"/>
              <a:t>"Manajemen Media Cetak "</a:t>
            </a:r>
            <a:r>
              <a:rPr lang="en-US" smtClean="0"/>
              <a:t> </a:t>
            </a:r>
          </a:p>
        </p:txBody>
      </p:sp>
      <p:sp>
        <p:nvSpPr>
          <p:cNvPr id="2051" name="Rectangle 3"/>
          <p:cNvSpPr>
            <a:spLocks noGrp="1" noChangeArrowheads="1"/>
          </p:cNvSpPr>
          <p:nvPr>
            <p:ph type="subTitle" idx="1"/>
          </p:nvPr>
        </p:nvSpPr>
        <p:spPr/>
        <p:txBody>
          <a:bodyPr/>
          <a:lstStyle/>
          <a:p>
            <a:pPr eaLnBrk="1" hangingPunct="1"/>
            <a:r>
              <a:rPr lang="en-US" smtClean="0"/>
              <a:t>Manajemen Media</a:t>
            </a:r>
          </a:p>
          <a:p>
            <a:pPr eaLnBrk="1" hangingPunct="1"/>
            <a:endParaRPr 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304800"/>
            <a:ext cx="8229600" cy="655638"/>
          </a:xfrm>
        </p:spPr>
        <p:txBody>
          <a:bodyPr/>
          <a:lstStyle/>
          <a:p>
            <a:pPr eaLnBrk="1" hangingPunct="1"/>
            <a:endParaRPr lang="id-ID" sz="4000" smtClean="0"/>
          </a:p>
        </p:txBody>
      </p:sp>
      <p:sp>
        <p:nvSpPr>
          <p:cNvPr id="9219" name="Rectangle 3"/>
          <p:cNvSpPr>
            <a:spLocks noGrp="1" noChangeArrowheads="1"/>
          </p:cNvSpPr>
          <p:nvPr>
            <p:ph idx="1"/>
          </p:nvPr>
        </p:nvSpPr>
        <p:spPr>
          <a:xfrm>
            <a:off x="228600" y="838200"/>
            <a:ext cx="8686800" cy="5867400"/>
          </a:xfrm>
        </p:spPr>
        <p:txBody>
          <a:bodyPr/>
          <a:lstStyle/>
          <a:p>
            <a:pPr eaLnBrk="1" hangingPunct="1">
              <a:lnSpc>
                <a:spcPct val="80000"/>
              </a:lnSpc>
            </a:pPr>
            <a:r>
              <a:rPr lang="sv-SE" sz="2400" smtClean="0"/>
              <a:t>Segenap lapisan di perusahaan harus siap memasarkan produknya. Mulai dari redaksi, personalia, satpam, sampai sales dan </a:t>
            </a:r>
            <a:r>
              <a:rPr lang="sv-SE" sz="2400" i="1" smtClean="0"/>
              <a:t>account executif. </a:t>
            </a:r>
            <a:r>
              <a:rPr lang="sv-SE" sz="2400" smtClean="0"/>
              <a:t>Tentu, "semangat menjual" ini harus sesuai dengan peran masing‑masing. Personalia. harus mengarahkan segenap karyawan untuk siap sedia melayani konsumen sesuai dengan perannya, misaInya menjawab telepon dengan baik atau menunjang pelaksanaan penjualan. Satpam harus bersikap ramah kepada setiap pelanggan atau konsumen yang datang. Bukan berlaku seperti provost di suatu instansi militer. Redaksi senantiasa berpikir untuk bisa menjual produknya pada saat merancang berita yang akan ditulisnya. Berita adalah informasi yang harus dijual kepada masyarakat, bukan sekadar karya yang dipakai untuk memuaskan diri. </a:t>
            </a:r>
            <a:r>
              <a:rPr lang="sv-SE" sz="2400" i="1" smtClean="0"/>
              <a:t>Sense of marketing </a:t>
            </a:r>
            <a:r>
              <a:rPr lang="sv-SE" sz="2400" smtClean="0"/>
              <a:t>yang mesti dimiliki oleh semua lapisan dalam suatu bisnis media cetak akan membantu penjualan produk. </a:t>
            </a:r>
            <a:br>
              <a:rPr lang="sv-SE" sz="2400" smtClean="0"/>
            </a:br>
            <a:r>
              <a:rPr lang="sv-SE" sz="2400" smtClean="0"/>
              <a:t/>
            </a:r>
            <a:br>
              <a:rPr lang="sv-SE" sz="2400" smtClean="0"/>
            </a:br>
            <a:endParaRPr lang="en-US" sz="240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74638"/>
            <a:ext cx="8229600" cy="792162"/>
          </a:xfrm>
        </p:spPr>
        <p:txBody>
          <a:bodyPr/>
          <a:lstStyle/>
          <a:p>
            <a:pPr eaLnBrk="1" hangingPunct="1"/>
            <a:r>
              <a:rPr lang="en-US" sz="3200" b="1" smtClean="0"/>
              <a:t>b). Bagaimana Menghadapi Persaingan?</a:t>
            </a:r>
            <a:r>
              <a:rPr lang="en-US" sz="4000" b="1" smtClean="0"/>
              <a:t> </a:t>
            </a:r>
            <a:r>
              <a:rPr lang="en-US" sz="4000" smtClean="0"/>
              <a:t/>
            </a:r>
            <a:br>
              <a:rPr lang="en-US" sz="4000" smtClean="0"/>
            </a:br>
            <a:endParaRPr lang="en-US" sz="4000" smtClean="0"/>
          </a:p>
        </p:txBody>
      </p:sp>
      <p:sp>
        <p:nvSpPr>
          <p:cNvPr id="10243" name="Rectangle 3"/>
          <p:cNvSpPr>
            <a:spLocks noGrp="1" noChangeArrowheads="1"/>
          </p:cNvSpPr>
          <p:nvPr>
            <p:ph idx="1"/>
          </p:nvPr>
        </p:nvSpPr>
        <p:spPr>
          <a:xfrm>
            <a:off x="304800" y="1219200"/>
            <a:ext cx="8382000" cy="5181600"/>
          </a:xfrm>
        </p:spPr>
        <p:txBody>
          <a:bodyPr/>
          <a:lstStyle/>
          <a:p>
            <a:pPr eaLnBrk="1" hangingPunct="1">
              <a:lnSpc>
                <a:spcPct val="80000"/>
              </a:lnSpc>
            </a:pPr>
            <a:r>
              <a:rPr lang="en-US" sz="2800" i="1" smtClean="0"/>
              <a:t>Fair competition </a:t>
            </a:r>
            <a:endParaRPr lang="en-US" sz="2800" smtClean="0"/>
          </a:p>
          <a:p>
            <a:pPr eaLnBrk="1" hangingPunct="1">
              <a:lnSpc>
                <a:spcPct val="80000"/>
              </a:lnSpc>
            </a:pPr>
            <a:r>
              <a:rPr lang="en-US" sz="2800" smtClean="0"/>
              <a:t>Membangun jaringan </a:t>
            </a:r>
            <a:r>
              <a:rPr lang="en-US" sz="2800" i="1" smtClean="0"/>
              <a:t>(networking) </a:t>
            </a:r>
            <a:r>
              <a:rPr lang="en-US" sz="2800" smtClean="0"/>
              <a:t>dalam pemasaran </a:t>
            </a:r>
          </a:p>
          <a:p>
            <a:pPr eaLnBrk="1" hangingPunct="1">
              <a:lnSpc>
                <a:spcPct val="80000"/>
              </a:lnSpc>
            </a:pPr>
            <a:r>
              <a:rPr lang="en-US" sz="2800" smtClean="0"/>
              <a:t>Memelihara pelanggan dengan ikatan yang lebih personal untuk lebih memberikan kepuasan pelanggan. </a:t>
            </a:r>
          </a:p>
          <a:p>
            <a:pPr eaLnBrk="1" hangingPunct="1">
              <a:lnSpc>
                <a:spcPct val="80000"/>
              </a:lnSpc>
            </a:pPr>
            <a:r>
              <a:rPr lang="en-US" sz="2800" smtClean="0"/>
              <a:t>Mengembangkan pasar baru pada segmennya </a:t>
            </a:r>
          </a:p>
          <a:p>
            <a:pPr eaLnBrk="1" hangingPunct="1">
              <a:lnSpc>
                <a:spcPct val="80000"/>
              </a:lnSpc>
            </a:pPr>
            <a:r>
              <a:rPr lang="en-US" sz="2800" smtClean="0"/>
              <a:t>Melakukan promosi baik untuk memperkokoh image maupun untuk mendukung </a:t>
            </a:r>
            <a:r>
              <a:rPr lang="en-US" sz="2800" i="1" smtClean="0"/>
              <a:t>sales </a:t>
            </a:r>
            <a:endParaRPr lang="en-US" sz="2800" smtClean="0"/>
          </a:p>
          <a:p>
            <a:pPr eaLnBrk="1" hangingPunct="1">
              <a:lnSpc>
                <a:spcPct val="80000"/>
              </a:lnSpc>
            </a:pPr>
            <a:r>
              <a:rPr lang="sv-SE" sz="2800" smtClean="0"/>
              <a:t>Mempertahankan kredibilitas di depan konsumen (pembaca maupun pernasang iklan). </a:t>
            </a:r>
            <a:endParaRPr lang="en-US" sz="2800" smtClean="0"/>
          </a:p>
          <a:p>
            <a:pPr eaLnBrk="1" hangingPunct="1">
              <a:lnSpc>
                <a:spcPct val="80000"/>
              </a:lnSpc>
            </a:pPr>
            <a:r>
              <a:rPr lang="sv-SE" sz="2800" smtClean="0"/>
              <a:t>Mengembangkan produk‑produk sampingan untuk menambah penghasilan. </a:t>
            </a:r>
            <a:endParaRPr lang="en-US" sz="2800" smtClean="0"/>
          </a:p>
          <a:p>
            <a:pPr eaLnBrk="1" hangingPunct="1">
              <a:lnSpc>
                <a:spcPct val="80000"/>
              </a:lnSpc>
            </a:pPr>
            <a:endParaRPr lang="en-US" sz="28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endParaRPr lang="id-ID" smtClean="0"/>
          </a:p>
        </p:txBody>
      </p:sp>
      <p:sp>
        <p:nvSpPr>
          <p:cNvPr id="11267" name="Rectangle 3"/>
          <p:cNvSpPr>
            <a:spLocks noGrp="1" noChangeArrowheads="1"/>
          </p:cNvSpPr>
          <p:nvPr>
            <p:ph idx="1"/>
          </p:nvPr>
        </p:nvSpPr>
        <p:spPr>
          <a:xfrm>
            <a:off x="228600" y="1219200"/>
            <a:ext cx="8458200" cy="5181600"/>
          </a:xfrm>
        </p:spPr>
        <p:txBody>
          <a:bodyPr/>
          <a:lstStyle/>
          <a:p>
            <a:pPr eaLnBrk="1" hangingPunct="1">
              <a:lnSpc>
                <a:spcPct val="90000"/>
              </a:lnSpc>
            </a:pPr>
            <a:r>
              <a:rPr lang="en-US" sz="2800" smtClean="0"/>
              <a:t>Banyak masalah yang mesti dihadapi dalam urusan masuk ke pasar media cetak. Sebab, penerbit harus mengkoordinasikan jaringan agen dan pengecer yang begitu kuat posisi tawarnya. </a:t>
            </a:r>
            <a:r>
              <a:rPr lang="sv-SE" sz="2800" smtClean="0"/>
              <a:t>Tak jarang penerbit justru ditekan dan ditentukan oleh agen tersebut. Untuk produk baru atau media cetak yang baru terbit, sering tak bisa dijual karena perlakuan jaringan agen yang begitu kuat. Bagaimana penerbit mesti menghadapi agen dan jaringannya? </a:t>
            </a:r>
            <a:br>
              <a:rPr lang="sv-SE" sz="2800" smtClean="0"/>
            </a:br>
            <a:r>
              <a:rPr lang="sv-SE" sz="2800" smtClean="0"/>
              <a:t/>
            </a:r>
            <a:br>
              <a:rPr lang="sv-SE" sz="2800" smtClean="0"/>
            </a:br>
            <a:r>
              <a:rPr lang="sv-SE" sz="2800" smtClean="0"/>
              <a:t/>
            </a:r>
            <a:br>
              <a:rPr lang="sv-SE" sz="2800" smtClean="0"/>
            </a:br>
            <a:endParaRPr lang="en-US" sz="28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274638"/>
            <a:ext cx="8229600" cy="792162"/>
          </a:xfrm>
        </p:spPr>
        <p:txBody>
          <a:bodyPr/>
          <a:lstStyle/>
          <a:p>
            <a:pPr eaLnBrk="1" hangingPunct="1"/>
            <a:r>
              <a:rPr lang="sv-SE" sz="2800" b="1" smtClean="0"/>
              <a:t>c). Bagaimana dengan usaha nonpenerbitan?</a:t>
            </a:r>
            <a:r>
              <a:rPr lang="sv-SE" sz="4000" b="1" smtClean="0"/>
              <a:t> </a:t>
            </a:r>
            <a:br>
              <a:rPr lang="sv-SE" sz="4000" b="1" smtClean="0"/>
            </a:br>
            <a:endParaRPr lang="en-US" sz="4000" b="1" smtClean="0"/>
          </a:p>
        </p:txBody>
      </p:sp>
      <p:sp>
        <p:nvSpPr>
          <p:cNvPr id="12291" name="Rectangle 3"/>
          <p:cNvSpPr>
            <a:spLocks noGrp="1" noChangeArrowheads="1"/>
          </p:cNvSpPr>
          <p:nvPr>
            <p:ph idx="1"/>
          </p:nvPr>
        </p:nvSpPr>
        <p:spPr/>
        <p:txBody>
          <a:bodyPr/>
          <a:lstStyle/>
          <a:p>
            <a:pPr eaLnBrk="1" hangingPunct="1"/>
            <a:r>
              <a:rPr lang="sv-SE" smtClean="0"/>
              <a:t>Beberapa penerbit yang sudah kuat dalam bisnis, bukan cuma mengembangkan usaha di bidang media cetak. Ada pula yang mengembangkan usaha di luar penerbitan seperti hotel, seminar</a:t>
            </a:r>
            <a:r>
              <a:rPr lang="sv-SE" b="1" smtClean="0"/>
              <a:t>, </a:t>
            </a:r>
            <a:r>
              <a:rPr lang="sv-SE" smtClean="0"/>
              <a:t>perkebunan</a:t>
            </a:r>
            <a:r>
              <a:rPr lang="sv-SE" b="1" smtClean="0"/>
              <a:t>, </a:t>
            </a:r>
            <a:r>
              <a:rPr lang="sv-SE" smtClean="0"/>
              <a:t>transportasi</a:t>
            </a:r>
            <a:r>
              <a:rPr lang="sv-SE" b="1" smtClean="0"/>
              <a:t>, </a:t>
            </a:r>
            <a:r>
              <a:rPr lang="sv-SE" smtClean="0"/>
              <a:t>dan</a:t>
            </a:r>
            <a:r>
              <a:rPr lang="sv-SE" b="1" smtClean="0"/>
              <a:t> </a:t>
            </a:r>
            <a:r>
              <a:rPr lang="sv-SE" smtClean="0"/>
              <a:t>lain‑lain. Namun usaha di luar penerbitan ini bisa. digolongkan menjadi dua kelompok: </a:t>
            </a:r>
          </a:p>
          <a:p>
            <a:pPr eaLnBrk="1" hangingPunct="1"/>
            <a:endParaRPr lang="en-US"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endParaRPr lang="id-ID" smtClean="0"/>
          </a:p>
        </p:txBody>
      </p:sp>
      <p:sp>
        <p:nvSpPr>
          <p:cNvPr id="13315" name="Rectangle 3"/>
          <p:cNvSpPr>
            <a:spLocks noGrp="1" noChangeArrowheads="1"/>
          </p:cNvSpPr>
          <p:nvPr>
            <p:ph idx="1"/>
          </p:nvPr>
        </p:nvSpPr>
        <p:spPr>
          <a:xfrm>
            <a:off x="304800" y="1219200"/>
            <a:ext cx="8534400" cy="5486400"/>
          </a:xfrm>
        </p:spPr>
        <p:txBody>
          <a:bodyPr/>
          <a:lstStyle/>
          <a:p>
            <a:pPr eaLnBrk="1" hangingPunct="1">
              <a:lnSpc>
                <a:spcPct val="80000"/>
              </a:lnSpc>
            </a:pPr>
            <a:r>
              <a:rPr lang="sv-SE" sz="2800" smtClean="0"/>
              <a:t>1.    Masih berkaitan dengan core bisnisnya atau ada kaitan dengan kompetensinya dalam bisnis media cetak atau bisnis informasi. </a:t>
            </a:r>
            <a:r>
              <a:rPr lang="en-US" sz="2800" smtClean="0"/>
              <a:t>Misalnya radio, penerbitan buku, biro Man, seminar, percetakan, cybermedia, dll.</a:t>
            </a:r>
          </a:p>
          <a:p>
            <a:pPr eaLnBrk="1" hangingPunct="1">
              <a:lnSpc>
                <a:spcPct val="80000"/>
              </a:lnSpc>
            </a:pPr>
            <a:r>
              <a:rPr lang="en-US" sz="2800" smtClean="0"/>
              <a:t>2.    Penunjang bisnis utamanya: seminar, biro iklan, angkutan, telekomunikasi, pabriK kertas, dll. </a:t>
            </a:r>
          </a:p>
          <a:p>
            <a:pPr eaLnBrk="1" hangingPunct="1">
              <a:lnSpc>
                <a:spcPct val="80000"/>
              </a:lnSpc>
            </a:pPr>
            <a:r>
              <a:rPr lang="en-US" sz="2800" smtClean="0"/>
              <a:t>3.    Tak berkaitan dengan bisnis utama seperti perkebunan, perikanan, industri baja, hotel,      restoran, real estate, dan lain‑lain. Yang ini, bisa berkembang kalau pengusaha atau      kelompok usaha itu memang memiliki kompetensi di berbagai bidang usaha di luar bisnis media massa itu.</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274638"/>
            <a:ext cx="8229600" cy="715962"/>
          </a:xfrm>
        </p:spPr>
        <p:txBody>
          <a:bodyPr/>
          <a:lstStyle/>
          <a:p>
            <a:pPr eaLnBrk="1" hangingPunct="1"/>
            <a:r>
              <a:rPr lang="en-US" sz="4000" smtClean="0"/>
              <a:t>Kesimpulan</a:t>
            </a:r>
          </a:p>
        </p:txBody>
      </p:sp>
      <p:sp>
        <p:nvSpPr>
          <p:cNvPr id="14339" name="Rectangle 3"/>
          <p:cNvSpPr>
            <a:spLocks noGrp="1" noChangeArrowheads="1"/>
          </p:cNvSpPr>
          <p:nvPr>
            <p:ph idx="1"/>
          </p:nvPr>
        </p:nvSpPr>
        <p:spPr>
          <a:xfrm>
            <a:off x="457200" y="990600"/>
            <a:ext cx="8153400" cy="5638800"/>
          </a:xfrm>
        </p:spPr>
        <p:txBody>
          <a:bodyPr/>
          <a:lstStyle/>
          <a:p>
            <a:pPr eaLnBrk="1" hangingPunct="1">
              <a:lnSpc>
                <a:spcPct val="90000"/>
              </a:lnSpc>
              <a:buFontTx/>
              <a:buNone/>
            </a:pPr>
            <a:r>
              <a:rPr lang="en-US" sz="2400" dirty="0" smtClean="0"/>
              <a:t>	</a:t>
            </a:r>
            <a:r>
              <a:rPr lang="en-US" dirty="0" err="1" smtClean="0"/>
              <a:t>Menghadapi</a:t>
            </a:r>
            <a:r>
              <a:rPr lang="en-US" dirty="0" smtClean="0"/>
              <a:t> </a:t>
            </a:r>
            <a:r>
              <a:rPr lang="en-US" dirty="0" err="1" smtClean="0"/>
              <a:t>persaingan</a:t>
            </a:r>
            <a:r>
              <a:rPr lang="en-US" dirty="0" smtClean="0"/>
              <a:t> yang </a:t>
            </a:r>
            <a:r>
              <a:rPr lang="en-US" dirty="0" err="1" smtClean="0"/>
              <a:t>keras</a:t>
            </a:r>
            <a:r>
              <a:rPr lang="en-US" dirty="0" smtClean="0"/>
              <a:t> </a:t>
            </a:r>
            <a:r>
              <a:rPr lang="en-US" dirty="0" err="1" smtClean="0"/>
              <a:t>dan</a:t>
            </a:r>
            <a:r>
              <a:rPr lang="en-US" dirty="0" smtClean="0"/>
              <a:t> </a:t>
            </a:r>
            <a:r>
              <a:rPr lang="en-US" dirty="0" err="1" smtClean="0"/>
              <a:t>ketat</a:t>
            </a:r>
            <a:r>
              <a:rPr lang="en-US" dirty="0" smtClean="0"/>
              <a:t> </a:t>
            </a:r>
            <a:r>
              <a:rPr lang="en-US" dirty="0" err="1" smtClean="0"/>
              <a:t>dalam</a:t>
            </a:r>
            <a:r>
              <a:rPr lang="en-US" dirty="0" smtClean="0"/>
              <a:t> </a:t>
            </a:r>
            <a:r>
              <a:rPr lang="en-US" dirty="0" err="1" smtClean="0"/>
              <a:t>bisnis</a:t>
            </a:r>
            <a:r>
              <a:rPr lang="en-US" dirty="0" smtClean="0"/>
              <a:t> media </a:t>
            </a:r>
            <a:r>
              <a:rPr lang="en-US" dirty="0" err="1" smtClean="0"/>
              <a:t>cetak</a:t>
            </a:r>
            <a:r>
              <a:rPr lang="en-US" dirty="0" smtClean="0"/>
              <a:t>, </a:t>
            </a:r>
            <a:r>
              <a:rPr lang="en-US" dirty="0" err="1" smtClean="0"/>
              <a:t>perlu</a:t>
            </a:r>
            <a:r>
              <a:rPr lang="en-US" dirty="0" smtClean="0"/>
              <a:t> </a:t>
            </a:r>
            <a:r>
              <a:rPr lang="en-US" dirty="0" err="1" smtClean="0"/>
              <a:t>kejelian</a:t>
            </a:r>
            <a:r>
              <a:rPr lang="en-US" dirty="0" smtClean="0"/>
              <a:t>, </a:t>
            </a:r>
            <a:r>
              <a:rPr lang="en-US" dirty="0" err="1" smtClean="0"/>
              <a:t>kelihaian</a:t>
            </a:r>
            <a:r>
              <a:rPr lang="en-US" dirty="0" smtClean="0"/>
              <a:t>, </a:t>
            </a:r>
            <a:r>
              <a:rPr lang="en-US" dirty="0" err="1" smtClean="0"/>
              <a:t>keuletan</a:t>
            </a:r>
            <a:r>
              <a:rPr lang="en-US" dirty="0" smtClean="0"/>
              <a:t>, </a:t>
            </a:r>
            <a:r>
              <a:rPr lang="en-US" dirty="0" err="1" smtClean="0"/>
              <a:t>kejujuran</a:t>
            </a:r>
            <a:r>
              <a:rPr lang="en-US" dirty="0" smtClean="0"/>
              <a:t> </a:t>
            </a:r>
            <a:r>
              <a:rPr lang="en-US" dirty="0" err="1" smtClean="0"/>
              <a:t>dan</a:t>
            </a:r>
            <a:r>
              <a:rPr lang="en-US" dirty="0" smtClean="0"/>
              <a:t> </a:t>
            </a:r>
            <a:r>
              <a:rPr lang="en-US" dirty="0" err="1" smtClean="0"/>
              <a:t>kemampuan</a:t>
            </a:r>
            <a:r>
              <a:rPr lang="en-US" dirty="0" smtClean="0"/>
              <a:t> (</a:t>
            </a:r>
            <a:r>
              <a:rPr lang="en-US" dirty="0" err="1" smtClean="0"/>
              <a:t>kompetensi</a:t>
            </a:r>
            <a:r>
              <a:rPr lang="en-US" dirty="0" smtClean="0"/>
              <a:t>). </a:t>
            </a:r>
            <a:r>
              <a:rPr lang="sv-SE" dirty="0" smtClean="0"/>
              <a:t>Kalau tak mampu bersaing, dengan modal sebesar apa pun akan ludes. Bisnis media cetak, adalah bisnis kepercayaan. Kalau tak berhasil merebut kepercayaan masyarakat (pembaca dan pemasang iklan), niscaya bisnis itu akan segera tenggelam. </a:t>
            </a:r>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a:xfrm>
            <a:off x="457200" y="1371600"/>
            <a:ext cx="8229600" cy="4953000"/>
          </a:xfrm>
        </p:spPr>
        <p:txBody>
          <a:bodyPr/>
          <a:lstStyle/>
          <a:p>
            <a:r>
              <a:rPr lang="sv-SE" sz="2800" dirty="0" smtClean="0"/>
              <a:t>Bisnis ini juga harus disadari bahwa keuntungannya tak begitu besar dan sangat padat karya. Jadi, kalau mau bisnis di sektor ini, tak cukup dengan hitung‑hitungan bisnis semata. Idealisme masih diperlukan, yakni menyebarluaskan informasi untuk membuat setiap orang lebih memahami kebenaran dan menjadi lebih cerdas untuk bisa hidup lebih demokratis dengan sesama. Bahwa dari sini kemudian mendapat keuntungan, itu adalah nikmat yang mesti disyukuri.</a:t>
            </a:r>
            <a:endParaRPr lang="id-ID"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pt-PT" sz="2800" b="1" dirty="0" smtClean="0"/>
              <a:t>Strategi Manajemen Bisnis Media Massa </a:t>
            </a:r>
            <a:br>
              <a:rPr lang="pt-PT" sz="2800" b="1" dirty="0" smtClean="0"/>
            </a:br>
            <a:r>
              <a:rPr lang="pt-PT" sz="2800" b="1" dirty="0" smtClean="0"/>
              <a:t>Menghadapi Persaingan Bebas</a:t>
            </a:r>
            <a:r>
              <a:rPr lang="pt-PT" sz="2400" b="1" dirty="0" smtClean="0"/>
              <a:t>.</a:t>
            </a:r>
            <a:r>
              <a:rPr lang="pt-PT" dirty="0" smtClean="0"/>
              <a:t> </a:t>
            </a:r>
            <a:endParaRPr lang="en-US" dirty="0" smtClean="0"/>
          </a:p>
        </p:txBody>
      </p:sp>
      <p:sp>
        <p:nvSpPr>
          <p:cNvPr id="3075" name="Rectangle 3"/>
          <p:cNvSpPr>
            <a:spLocks noGrp="1" noChangeArrowheads="1"/>
          </p:cNvSpPr>
          <p:nvPr>
            <p:ph idx="1"/>
          </p:nvPr>
        </p:nvSpPr>
        <p:spPr>
          <a:xfrm>
            <a:off x="457200" y="1371600"/>
            <a:ext cx="8229600" cy="5105400"/>
          </a:xfrm>
        </p:spPr>
        <p:txBody>
          <a:bodyPr/>
          <a:lstStyle/>
          <a:p>
            <a:pPr eaLnBrk="1" hangingPunct="1">
              <a:lnSpc>
                <a:spcPct val="80000"/>
              </a:lnSpc>
            </a:pPr>
            <a:endParaRPr lang="id-ID" sz="2800" dirty="0" smtClean="0"/>
          </a:p>
          <a:p>
            <a:pPr eaLnBrk="1" hangingPunct="1">
              <a:lnSpc>
                <a:spcPct val="80000"/>
              </a:lnSpc>
            </a:pPr>
            <a:endParaRPr lang="id-ID" sz="2800" dirty="0" smtClean="0"/>
          </a:p>
          <a:p>
            <a:pPr eaLnBrk="1" hangingPunct="1">
              <a:lnSpc>
                <a:spcPct val="80000"/>
              </a:lnSpc>
            </a:pPr>
            <a:r>
              <a:rPr lang="pt-PT" dirty="0" smtClean="0"/>
              <a:t>Di tengah persaingan yang ketat dan keras itu, setiap pengelola bisnis media massa mesti mengatur strategi dan taktik yang jitu agar tetap memenangkan persaingan atau memetik untung dari ramainya bisnis media massa itu, dan bisa bertahan</a:t>
            </a:r>
            <a:r>
              <a:rPr lang="pt-PT" b="1" dirty="0" smtClean="0"/>
              <a:t> </a:t>
            </a:r>
            <a:r>
              <a:rPr lang="pt-PT" dirty="0" smtClean="0"/>
              <a:t>hidup</a:t>
            </a:r>
            <a:r>
              <a:rPr lang="pt-PT" b="1" dirty="0" smtClean="0"/>
              <a:t>. </a:t>
            </a: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Syarat Bisnis Media</a:t>
            </a:r>
            <a:endParaRPr lang="id-ID" dirty="0"/>
          </a:p>
        </p:txBody>
      </p:sp>
      <p:sp>
        <p:nvSpPr>
          <p:cNvPr id="3" name="Content Placeholder 2"/>
          <p:cNvSpPr>
            <a:spLocks noGrp="1"/>
          </p:cNvSpPr>
          <p:nvPr>
            <p:ph idx="1"/>
          </p:nvPr>
        </p:nvSpPr>
        <p:spPr/>
        <p:txBody>
          <a:bodyPr/>
          <a:lstStyle/>
          <a:p>
            <a:r>
              <a:rPr lang="pt-PT" dirty="0" smtClean="0"/>
              <a:t>Ada beberapa hal perlu diperhatikan, sebelum membuka bisnis media cetak. </a:t>
            </a:r>
            <a:br>
              <a:rPr lang="pt-PT" dirty="0" smtClean="0"/>
            </a:br>
            <a:r>
              <a:rPr lang="pt-PT" dirty="0" smtClean="0"/>
              <a:t>1.      Modal </a:t>
            </a:r>
            <a:br>
              <a:rPr lang="pt-PT" dirty="0" smtClean="0"/>
            </a:br>
            <a:r>
              <a:rPr lang="pt-PT" dirty="0" smtClean="0"/>
              <a:t>2.      Sumber daya manusia </a:t>
            </a:r>
            <a:br>
              <a:rPr lang="pt-PT" dirty="0" smtClean="0"/>
            </a:br>
            <a:r>
              <a:rPr lang="pt-PT" dirty="0" smtClean="0"/>
              <a:t>3.      Visi dan Misi </a:t>
            </a:r>
            <a:br>
              <a:rPr lang="pt-PT" dirty="0" smtClean="0"/>
            </a:br>
            <a:r>
              <a:rPr lang="pt-PT" dirty="0" smtClean="0"/>
              <a:t>4.      Memilih segmen yang jelas.</a:t>
            </a:r>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pt-PT" b="1" smtClean="0"/>
              <a:t>Modal</a:t>
            </a:r>
            <a:endParaRPr lang="en-US" b="1" smtClean="0"/>
          </a:p>
        </p:txBody>
      </p:sp>
      <p:sp>
        <p:nvSpPr>
          <p:cNvPr id="4099" name="Rectangle 3"/>
          <p:cNvSpPr>
            <a:spLocks noGrp="1" noChangeArrowheads="1"/>
          </p:cNvSpPr>
          <p:nvPr>
            <p:ph idx="1"/>
          </p:nvPr>
        </p:nvSpPr>
        <p:spPr/>
        <p:txBody>
          <a:bodyPr/>
          <a:lstStyle/>
          <a:p>
            <a:pPr eaLnBrk="1" hangingPunct="1"/>
            <a:r>
              <a:rPr lang="pt-PT" sz="2800" b="1" smtClean="0"/>
              <a:t>Modal </a:t>
            </a:r>
            <a:r>
              <a:rPr lang="pt-PT" sz="2800" smtClean="0"/>
              <a:t>diperlukan</a:t>
            </a:r>
            <a:r>
              <a:rPr lang="pt-PT" sz="2800" b="1" smtClean="0"/>
              <a:t> </a:t>
            </a:r>
            <a:r>
              <a:rPr lang="pt-PT" sz="2800" smtClean="0"/>
              <a:t>baik untuk investasi maupun biaya operasi dan produksi sampai perusahaan itu membuahkan untung atau balik modal. Setelah untung pun, perusahaan masih perlu mencadangkan dana untuk re‑investasi atau pengembangan. Selain itu juga diperlukan investasi fisik lainnya seperti peralatan, teknologi, dan faktor‑faktor penunjang lainnya seperti percetakan, gedung, angkutan dan lain‑lain. </a:t>
            </a:r>
            <a:endParaRPr lang="en-US" sz="28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381000"/>
            <a:ext cx="8229600" cy="1417638"/>
          </a:xfrm>
        </p:spPr>
        <p:txBody>
          <a:bodyPr/>
          <a:lstStyle/>
          <a:p>
            <a:pPr eaLnBrk="1" hangingPunct="1"/>
            <a:r>
              <a:rPr lang="pt-PT" b="1" smtClean="0"/>
              <a:t>Sumber daya manusia</a:t>
            </a:r>
            <a:endParaRPr lang="en-US" smtClean="0"/>
          </a:p>
        </p:txBody>
      </p:sp>
      <p:sp>
        <p:nvSpPr>
          <p:cNvPr id="5123" name="Rectangle 3"/>
          <p:cNvSpPr>
            <a:spLocks noGrp="1" noChangeArrowheads="1"/>
          </p:cNvSpPr>
          <p:nvPr>
            <p:ph idx="1"/>
          </p:nvPr>
        </p:nvSpPr>
        <p:spPr>
          <a:xfrm>
            <a:off x="762000" y="1219200"/>
            <a:ext cx="7620000" cy="4876800"/>
          </a:xfrm>
        </p:spPr>
        <p:txBody>
          <a:bodyPr/>
          <a:lstStyle/>
          <a:p>
            <a:pPr eaLnBrk="1" hangingPunct="1">
              <a:lnSpc>
                <a:spcPct val="80000"/>
              </a:lnSpc>
            </a:pPr>
            <a:r>
              <a:rPr lang="pt-PT" sz="2800" dirty="0" smtClean="0"/>
              <a:t>SDM adalah tenaga inti kewartawanan dan manajemen yang akan menjadi motor utama bisnis media cetak itu. Untuk melahirkan produk media cetak yang bagus, harus disiapkan SDM yang bagus pula, tentu dengan imbalan yang memadai. Kalau wartawan dan karyawan tak digaji dengan cukup, jangan harap produk yang dihasilkan akan baik, laku dan mampu mengalahkan saingannya. </a:t>
            </a:r>
            <a:r>
              <a:rPr lang="pt-PT" sz="2400" dirty="0" smtClean="0"/>
              <a:t/>
            </a:r>
            <a:br>
              <a:rPr lang="pt-PT" sz="2400" dirty="0" smtClean="0"/>
            </a:br>
            <a:r>
              <a:rPr lang="pt-PT" sz="2400" dirty="0" smtClean="0"/>
              <a:t/>
            </a:r>
            <a:br>
              <a:rPr lang="pt-PT" sz="2400" dirty="0" smtClean="0"/>
            </a:br>
            <a:endParaRPr lang="en-US" sz="24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a:xfrm>
            <a:off x="457200" y="1219200"/>
            <a:ext cx="8229600" cy="5334000"/>
          </a:xfrm>
        </p:spPr>
        <p:txBody>
          <a:bodyPr/>
          <a:lstStyle/>
          <a:p>
            <a:r>
              <a:rPr lang="pt-PT" sz="2400" dirty="0" smtClean="0"/>
              <a:t>Selain itu, SDM yang tak digaji dengan cukup akan cenderung terjebak "mencari penghasilan" dengan memperjualbelikan profesi, terlibat pemerasan, kriminal, main amplop, dan lain‑lain. Investor sejak mula harus didesak untuk memenuhi kebutuhan pokok wartawan dan karyawannya yakni gaji dan berbagai tunjangan. SDM yang tak memiliki integritas tak mungkin akan menghasilkan produk yang kredibel, baik bagi pelanggan maupun pemasang iklan. Independensi dalam </a:t>
            </a:r>
            <a:r>
              <a:rPr lang="pt-PT" sz="2400" i="1" dirty="0" smtClean="0"/>
              <a:t>editorial policy </a:t>
            </a:r>
            <a:r>
              <a:rPr lang="pt-PT" sz="2400" dirty="0" smtClean="0"/>
              <a:t>akan memberikan arah yang fair untuk </a:t>
            </a:r>
            <a:r>
              <a:rPr lang="pt-PT" sz="2400" i="1" dirty="0" smtClean="0"/>
              <a:t>content </a:t>
            </a:r>
            <a:r>
              <a:rPr lang="pt-PT" sz="2400" dirty="0" smtClean="0"/>
              <a:t>media cetak itu, dan membuat produk semakin kredibel.</a:t>
            </a:r>
            <a:endParaRPr lang="id-ID"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pt-PT" b="1" smtClean="0"/>
              <a:t>Visi dan misi</a:t>
            </a:r>
            <a:endParaRPr lang="en-US" b="1" smtClean="0"/>
          </a:p>
        </p:txBody>
      </p:sp>
      <p:sp>
        <p:nvSpPr>
          <p:cNvPr id="6147" name="Rectangle 3"/>
          <p:cNvSpPr>
            <a:spLocks noGrp="1" noChangeArrowheads="1"/>
          </p:cNvSpPr>
          <p:nvPr>
            <p:ph idx="1"/>
          </p:nvPr>
        </p:nvSpPr>
        <p:spPr>
          <a:xfrm>
            <a:off x="457200" y="1600200"/>
            <a:ext cx="8458200" cy="4724400"/>
          </a:xfrm>
        </p:spPr>
        <p:txBody>
          <a:bodyPr/>
          <a:lstStyle/>
          <a:p>
            <a:pPr eaLnBrk="1" hangingPunct="1">
              <a:lnSpc>
                <a:spcPct val="90000"/>
              </a:lnSpc>
            </a:pPr>
            <a:r>
              <a:rPr lang="pt-PT" sz="2800" b="1" smtClean="0"/>
              <a:t>Visi dan misi </a:t>
            </a:r>
            <a:r>
              <a:rPr lang="pt-PT" sz="2800" smtClean="0"/>
              <a:t>dirumuskan sebagai acuan berbagai langkah bisnis media cetak itu. Kejelasan ini akan menentukan desain, gaya penyajian, isi, cara kerja karyawan, struktur organisasi, gaya manajemen dan lain‑lain. Misi dan visi bukan cuma dirumuskan sebagai kata‑kata mutiara tapi diterapkan dan akan menjiwai gaya penyajian redaksi, sikap SDM, etika dalam bisnis, sistem penggajian, dll. Dengan misi dan visi itu, semua pihak memaklumi apa target dan arah dari bisnis media informasi itu. </a:t>
            </a:r>
            <a:endParaRPr lang="en-US" sz="28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0"/>
            <a:ext cx="8229600" cy="1143000"/>
          </a:xfrm>
        </p:spPr>
        <p:txBody>
          <a:bodyPr/>
          <a:lstStyle/>
          <a:p>
            <a:pPr eaLnBrk="1" hangingPunct="1"/>
            <a:r>
              <a:rPr lang="sv-SE" sz="4000" b="1" smtClean="0"/>
              <a:t>Memilih segmen konsumen</a:t>
            </a:r>
            <a:endParaRPr lang="en-US" sz="4000" b="1" smtClean="0"/>
          </a:p>
        </p:txBody>
      </p:sp>
      <p:sp>
        <p:nvSpPr>
          <p:cNvPr id="7171" name="Rectangle 3"/>
          <p:cNvSpPr>
            <a:spLocks noGrp="1" noChangeArrowheads="1"/>
          </p:cNvSpPr>
          <p:nvPr>
            <p:ph idx="1"/>
          </p:nvPr>
        </p:nvSpPr>
        <p:spPr>
          <a:xfrm>
            <a:off x="457200" y="1143000"/>
            <a:ext cx="8686800" cy="5334000"/>
          </a:xfrm>
        </p:spPr>
        <p:txBody>
          <a:bodyPr/>
          <a:lstStyle/>
          <a:p>
            <a:pPr eaLnBrk="1" hangingPunct="1">
              <a:lnSpc>
                <a:spcPct val="80000"/>
              </a:lnSpc>
            </a:pPr>
            <a:r>
              <a:rPr lang="sv-SE" sz="2800" smtClean="0"/>
              <a:t>dengan jelas menjadi penting agar mendapatkan konsumen yang jelas dan tepat sasaran. Tanpa pemilihan segmen yang jelas, produk akan mengambang dan tak jelas arah. Dalam persaingan yang ketat seperti sekarang ini, pemilihan segmen menjadi penting karena akan menjadi acuan untuk spesialisasi, menentukan strategi pemasaran dan promosi, penetapan positioning, dll. Segmen juga bermacam‑macam. Bisa segmen berdasarka demografik, profesi, minat, maupun motivasi (</a:t>
            </a:r>
            <a:r>
              <a:rPr lang="sv-SE" sz="2800" i="1" smtClean="0"/>
              <a:t>benefit segmented</a:t>
            </a:r>
            <a:r>
              <a:rPr lang="sv-SE" sz="2800" smtClean="0"/>
              <a:t>) yakni mereka yang mengharapkan keuntungan dari produk yang dibelinya. Mereka memiliki kepentingan bersama yakni mendapatkan manfaat. </a:t>
            </a:r>
            <a:br>
              <a:rPr lang="sv-SE" sz="2800" smtClean="0"/>
            </a:br>
            <a:endParaRPr lang="en-US" sz="280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sv-SE" sz="4000" b="1" smtClean="0"/>
              <a:t>a). Strategi Pemasaran: </a:t>
            </a:r>
            <a:r>
              <a:rPr lang="sv-SE" sz="4000" smtClean="0"/>
              <a:t/>
            </a:r>
            <a:br>
              <a:rPr lang="sv-SE" sz="4000" smtClean="0"/>
            </a:br>
            <a:endParaRPr lang="en-US" sz="4000" smtClean="0"/>
          </a:p>
        </p:txBody>
      </p:sp>
      <p:sp>
        <p:nvSpPr>
          <p:cNvPr id="8195" name="Rectangle 3"/>
          <p:cNvSpPr>
            <a:spLocks noGrp="1" noChangeArrowheads="1"/>
          </p:cNvSpPr>
          <p:nvPr>
            <p:ph idx="1"/>
          </p:nvPr>
        </p:nvSpPr>
        <p:spPr>
          <a:xfrm>
            <a:off x="457200" y="1295400"/>
            <a:ext cx="8382000" cy="5181600"/>
          </a:xfrm>
        </p:spPr>
        <p:txBody>
          <a:bodyPr/>
          <a:lstStyle/>
          <a:p>
            <a:pPr eaLnBrk="1" hangingPunct="1">
              <a:lnSpc>
                <a:spcPct val="90000"/>
              </a:lnSpc>
            </a:pPr>
            <a:r>
              <a:rPr lang="sv-SE" sz="2800" smtClean="0"/>
              <a:t>Tugas memasarkan produk bukan cuma menjadi tanggungjawab bagian sirkulasi atau iklan. Dalam bisnis informasi seperti yang sekarang ini, produk sendiri harus dirancang agar laku dijual. Sebelum produk diluncurkan, pengelola mesti memikirkan siapa yang menjadi sasaran konsumennya (kelas menengah, pengusaha, mahasiswa, petani, dan lain­lain). Tentu, sasaran yang dipilih adalah mereka yang mempunyai daya beli dan kebutuhan untuk mendapat informasi. </a:t>
            </a:r>
            <a:br>
              <a:rPr lang="sv-SE" sz="2800" smtClean="0"/>
            </a:br>
            <a:r>
              <a:rPr lang="sv-SE" sz="2800" smtClean="0"/>
              <a:t/>
            </a:r>
            <a:br>
              <a:rPr lang="sv-SE" sz="2800" smtClean="0"/>
            </a:br>
            <a:endParaRPr lang="en-US" sz="280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81</TotalTime>
  <Words>935</Words>
  <Application>Microsoft Office PowerPoint</Application>
  <PresentationFormat>On-screen Show (4:3)</PresentationFormat>
  <Paragraphs>37</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Apex</vt:lpstr>
      <vt:lpstr>"Manajemen Media Cetak " </vt:lpstr>
      <vt:lpstr>Strategi Manajemen Bisnis Media Massa  Menghadapi Persaingan Bebas. </vt:lpstr>
      <vt:lpstr>Syarat Bisnis Media</vt:lpstr>
      <vt:lpstr>Modal</vt:lpstr>
      <vt:lpstr>Sumber daya manusia</vt:lpstr>
      <vt:lpstr>PowerPoint Presentation</vt:lpstr>
      <vt:lpstr>Visi dan misi</vt:lpstr>
      <vt:lpstr>Memilih segmen konsumen</vt:lpstr>
      <vt:lpstr>a). Strategi Pemasaran:  </vt:lpstr>
      <vt:lpstr>PowerPoint Presentation</vt:lpstr>
      <vt:lpstr>b). Bagaimana Menghadapi Persaingan?  </vt:lpstr>
      <vt:lpstr>PowerPoint Presentation</vt:lpstr>
      <vt:lpstr>c). Bagaimana dengan usaha nonpenerbitan?  </vt:lpstr>
      <vt:lpstr>PowerPoint Presentation</vt:lpstr>
      <vt:lpstr>Kesimpulan</vt:lpstr>
      <vt:lpstr>PowerPoint Presentation</vt:lpstr>
    </vt:vector>
  </TitlesOfParts>
  <Company>WORKGROUP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"Manajemen Media Cetak "</dc:title>
  <dc:creator>ILMU KOMUNIKASI</dc:creator>
  <cp:lastModifiedBy>my</cp:lastModifiedBy>
  <cp:revision>6</cp:revision>
  <dcterms:created xsi:type="dcterms:W3CDTF">2011-12-08T07:45:54Z</dcterms:created>
  <dcterms:modified xsi:type="dcterms:W3CDTF">2020-04-13T18:10:24Z</dcterms:modified>
</cp:coreProperties>
</file>