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1327D-4193-4F6B-AD08-F1B59CF46892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39E5B-2F84-487B-B4B6-FDB9AB9B0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8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38200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Pandangan</a:t>
            </a:r>
            <a:r>
              <a:rPr lang="en-AU" sz="2800" dirty="0" smtClean="0"/>
              <a:t> /</a:t>
            </a:r>
            <a:r>
              <a:rPr lang="en-AU" sz="2800" dirty="0" err="1" smtClean="0"/>
              <a:t>persepsi</a:t>
            </a:r>
            <a:r>
              <a:rPr lang="en-AU" sz="2800" dirty="0" smtClean="0"/>
              <a:t> orang </a:t>
            </a:r>
            <a:r>
              <a:rPr lang="en-AU" sz="2800" dirty="0" err="1" smtClean="0"/>
              <a:t>ttg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r>
              <a:rPr lang="en-AU" sz="2800" dirty="0" smtClean="0"/>
              <a:t> (</a:t>
            </a:r>
            <a:r>
              <a:rPr lang="en-AU" sz="2800" dirty="0" err="1" smtClean="0"/>
              <a:t>dahulu</a:t>
            </a:r>
            <a:r>
              <a:rPr lang="en-AU" sz="2800" dirty="0" smtClean="0"/>
              <a:t>)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4648200" cy="3124200"/>
          </a:xfrm>
        </p:spPr>
        <p:txBody>
          <a:bodyPr>
            <a:normAutofit/>
          </a:bodyPr>
          <a:lstStyle/>
          <a:p>
            <a:r>
              <a:rPr lang="en-AU" sz="2800" dirty="0" err="1" smtClean="0">
                <a:solidFill>
                  <a:schemeClr val="tx1"/>
                </a:solidFill>
              </a:rPr>
              <a:t>Desa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adalah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wilayah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terpencil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jauh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dari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akses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informasi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dan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ditandai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dengan</a:t>
            </a:r>
            <a:r>
              <a:rPr lang="en-AU" sz="2800" dirty="0" smtClean="0">
                <a:solidFill>
                  <a:schemeClr val="tx1"/>
                </a:solidFill>
              </a:rPr>
              <a:t>; </a:t>
            </a:r>
            <a:r>
              <a:rPr lang="en-AU" sz="2800" dirty="0" err="1" smtClean="0">
                <a:solidFill>
                  <a:schemeClr val="tx1"/>
                </a:solidFill>
              </a:rPr>
              <a:t>kurang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gizi</a:t>
            </a:r>
            <a:r>
              <a:rPr lang="en-AU" sz="2800" dirty="0" smtClean="0">
                <a:solidFill>
                  <a:schemeClr val="tx1"/>
                </a:solidFill>
              </a:rPr>
              <a:t>, tuna </a:t>
            </a:r>
            <a:r>
              <a:rPr lang="en-AU" sz="2800" dirty="0" err="1" smtClean="0">
                <a:solidFill>
                  <a:schemeClr val="tx1"/>
                </a:solidFill>
              </a:rPr>
              <a:t>aksara</a:t>
            </a:r>
            <a:r>
              <a:rPr lang="en-AU" sz="2800" dirty="0" smtClean="0">
                <a:solidFill>
                  <a:schemeClr val="tx1"/>
                </a:solidFill>
              </a:rPr>
              <a:t>, </a:t>
            </a:r>
            <a:r>
              <a:rPr lang="en-AU" sz="2800" dirty="0" err="1" smtClean="0">
                <a:solidFill>
                  <a:schemeClr val="tx1"/>
                </a:solidFill>
              </a:rPr>
              <a:t>lingkungan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tidak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bersih</a:t>
            </a:r>
            <a:r>
              <a:rPr lang="en-AU" sz="2800" dirty="0" smtClean="0">
                <a:solidFill>
                  <a:schemeClr val="tx1"/>
                </a:solidFill>
              </a:rPr>
              <a:t> , </a:t>
            </a:r>
            <a:r>
              <a:rPr lang="en-AU" sz="2800" dirty="0" err="1" smtClean="0">
                <a:solidFill>
                  <a:schemeClr val="tx1"/>
                </a:solidFill>
              </a:rPr>
              <a:t>mortalitas</a:t>
            </a:r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</a:rPr>
              <a:t>bayi</a:t>
            </a:r>
            <a:r>
              <a:rPr lang="en-AU" sz="2800" dirty="0" smtClean="0">
                <a:solidFill>
                  <a:schemeClr val="tx1"/>
                </a:solidFill>
              </a:rPr>
              <a:t> yang </a:t>
            </a:r>
            <a:r>
              <a:rPr lang="en-AU" sz="2800" dirty="0" err="1" smtClean="0">
                <a:solidFill>
                  <a:schemeClr val="tx1"/>
                </a:solidFill>
              </a:rPr>
              <a:t>tinggi</a:t>
            </a:r>
            <a:r>
              <a:rPr lang="en-AU" sz="2800" dirty="0" smtClean="0">
                <a:solidFill>
                  <a:schemeClr val="tx1"/>
                </a:solidFill>
              </a:rPr>
              <a:t>. </a:t>
            </a:r>
            <a:endParaRPr lang="en-A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1"/>
            <a:ext cx="375853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2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115390"/>
              </p:ext>
            </p:extLst>
          </p:nvPr>
        </p:nvGraphicFramePr>
        <p:xfrm>
          <a:off x="1009650" y="838200"/>
          <a:ext cx="71247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635250"/>
                <a:gridCol w="23749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lama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baru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Delivery </a:t>
                      </a:r>
                      <a:r>
                        <a:rPr lang="en-AU" dirty="0" err="1" smtClean="0"/>
                        <a:t>kewenangan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progra</a:t>
                      </a:r>
                      <a:r>
                        <a:rPr lang="en-AU" dirty="0" smtClean="0"/>
                        <a:t>,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target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Mandat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Politik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tempat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Lokasi</a:t>
                      </a:r>
                      <a:r>
                        <a:rPr lang="en-AU" dirty="0" smtClean="0"/>
                        <a:t>: </a:t>
                      </a:r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sbg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lokasi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proyek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dr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atas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Arena: </a:t>
                      </a:r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sbg</a:t>
                      </a:r>
                      <a:r>
                        <a:rPr lang="en-AU" dirty="0" smtClean="0"/>
                        <a:t> arena </a:t>
                      </a:r>
                      <a:r>
                        <a:rPr lang="en-AU" dirty="0" err="1" smtClean="0"/>
                        <a:t>bg</a:t>
                      </a:r>
                      <a:r>
                        <a:rPr lang="en-AU" dirty="0" smtClean="0"/>
                        <a:t> orang </a:t>
                      </a:r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utk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menyelenggarakan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pemerintahan</a:t>
                      </a:r>
                      <a:r>
                        <a:rPr lang="en-AU" dirty="0" smtClean="0"/>
                        <a:t>, </a:t>
                      </a:r>
                      <a:r>
                        <a:rPr lang="en-AU" dirty="0" err="1" smtClean="0"/>
                        <a:t>pemb</a:t>
                      </a:r>
                      <a:r>
                        <a:rPr lang="en-AU" dirty="0" smtClean="0"/>
                        <a:t>, </a:t>
                      </a:r>
                      <a:r>
                        <a:rPr lang="en-AU" dirty="0" err="1" smtClean="0"/>
                        <a:t>pemberdayaan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kemasyarakatan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Posisi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dlm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pemb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objek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Subjek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Model </a:t>
                      </a:r>
                      <a:r>
                        <a:rPr lang="en-AU" dirty="0" err="1" smtClean="0"/>
                        <a:t>pembangunan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Government driven development </a:t>
                      </a:r>
                      <a:r>
                        <a:rPr lang="en-AU" dirty="0" err="1" smtClean="0"/>
                        <a:t>atau</a:t>
                      </a:r>
                      <a:r>
                        <a:rPr lang="en-AU" dirty="0" smtClean="0"/>
                        <a:t> community driven development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Village driven development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613331"/>
              </p:ext>
            </p:extLst>
          </p:nvPr>
        </p:nvGraphicFramePr>
        <p:xfrm>
          <a:off x="1009650" y="1143000"/>
          <a:ext cx="71247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2374900"/>
                <a:gridCol w="23749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lama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baru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Pendekatan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tindakan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Imposisi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mutilasi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sektoral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Fasilitasi</a:t>
                      </a:r>
                      <a:r>
                        <a:rPr lang="en-AU" dirty="0" smtClean="0"/>
                        <a:t> , </a:t>
                      </a:r>
                      <a:r>
                        <a:rPr lang="en-AU" dirty="0" err="1" smtClean="0"/>
                        <a:t>emansipasi</a:t>
                      </a:r>
                      <a:r>
                        <a:rPr lang="en-AU" dirty="0" smtClean="0"/>
                        <a:t> 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konsolidasi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r>
              <a:rPr lang="en-AU" sz="2400" dirty="0" err="1" smtClean="0"/>
              <a:t>sekarang</a:t>
            </a:r>
            <a:r>
              <a:rPr lang="en-AU" sz="2400" dirty="0" smtClean="0"/>
              <a:t>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r>
              <a:rPr lang="en-AU" sz="2400" dirty="0" err="1" smtClean="0"/>
              <a:t>Ponggok</a:t>
            </a:r>
            <a:r>
              <a:rPr lang="en-AU" sz="2400" dirty="0" smtClean="0"/>
              <a:t> di </a:t>
            </a:r>
            <a:r>
              <a:rPr lang="en-AU" sz="2400" dirty="0" err="1"/>
              <a:t>Kecamatan</a:t>
            </a:r>
            <a:r>
              <a:rPr lang="en-AU" sz="2400" dirty="0"/>
              <a:t> </a:t>
            </a:r>
            <a:r>
              <a:rPr lang="en-AU" sz="2400" dirty="0" err="1" smtClean="0"/>
              <a:t>Polanharjo</a:t>
            </a:r>
            <a:r>
              <a:rPr lang="en-AU" sz="2400" dirty="0" smtClean="0"/>
              <a:t> </a:t>
            </a:r>
            <a:r>
              <a:rPr lang="en-AU" sz="2400" dirty="0" err="1" smtClean="0"/>
              <a:t>Klaten</a:t>
            </a:r>
            <a:r>
              <a:rPr lang="en-AU" sz="2400" dirty="0" smtClean="0"/>
              <a:t> </a:t>
            </a:r>
            <a:r>
              <a:rPr lang="en-AU" sz="2400" dirty="0" err="1" smtClean="0"/>
              <a:t>mampu</a:t>
            </a:r>
            <a:r>
              <a:rPr lang="en-AU" sz="2400" dirty="0" smtClean="0"/>
              <a:t> </a:t>
            </a:r>
            <a:r>
              <a:rPr lang="en-AU" sz="2400" dirty="0" err="1"/>
              <a:t>mendongkrak</a:t>
            </a:r>
            <a:r>
              <a:rPr lang="en-AU" sz="2400" dirty="0"/>
              <a:t> </a:t>
            </a:r>
            <a:r>
              <a:rPr lang="en-AU" sz="2400" dirty="0" err="1"/>
              <a:t>pendapatan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pemandian</a:t>
            </a:r>
            <a:r>
              <a:rPr lang="en-AU" sz="2400" dirty="0"/>
              <a:t> </a:t>
            </a:r>
            <a:r>
              <a:rPr lang="en-AU" sz="2400" dirty="0" err="1"/>
              <a:t>tua</a:t>
            </a:r>
            <a:r>
              <a:rPr lang="en-AU" sz="2400" dirty="0"/>
              <a:t> yang </a:t>
            </a:r>
            <a:r>
              <a:rPr lang="en-AU" sz="2400" dirty="0" err="1"/>
              <a:t>sangat</a:t>
            </a:r>
            <a:r>
              <a:rPr lang="en-AU" sz="2400" dirty="0"/>
              <a:t> </a:t>
            </a:r>
            <a:r>
              <a:rPr lang="en-AU" sz="2400" dirty="0" err="1"/>
              <a:t>fantastis</a:t>
            </a:r>
            <a:r>
              <a:rPr lang="en-AU" sz="2400" dirty="0"/>
              <a:t> di </a:t>
            </a:r>
            <a:r>
              <a:rPr lang="en-AU" sz="2400" dirty="0" err="1"/>
              <a:t>daerah</a:t>
            </a:r>
            <a:r>
              <a:rPr lang="en-AU" sz="2400" dirty="0"/>
              <a:t> </a:t>
            </a:r>
            <a:r>
              <a:rPr lang="en-AU" sz="2400" dirty="0" err="1"/>
              <a:t>itu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Rp</a:t>
            </a:r>
            <a:r>
              <a:rPr lang="en-AU" sz="2400" dirty="0"/>
              <a:t> 5 </a:t>
            </a:r>
            <a:r>
              <a:rPr lang="en-AU" sz="2400" dirty="0" err="1"/>
              <a:t>juta</a:t>
            </a:r>
            <a:r>
              <a:rPr lang="en-AU" sz="2400" dirty="0"/>
              <a:t> per </a:t>
            </a:r>
            <a:r>
              <a:rPr lang="en-AU" sz="2400" dirty="0" err="1"/>
              <a:t>tahun</a:t>
            </a:r>
            <a:r>
              <a:rPr lang="en-AU" sz="2400" dirty="0"/>
              <a:t> </a:t>
            </a:r>
            <a:r>
              <a:rPr lang="en-AU" sz="2400" dirty="0" err="1"/>
              <a:t>menjadi</a:t>
            </a:r>
            <a:r>
              <a:rPr lang="en-AU" sz="2400" dirty="0"/>
              <a:t> </a:t>
            </a:r>
            <a:r>
              <a:rPr lang="en-AU" sz="2400" dirty="0" err="1"/>
              <a:t>Rp</a:t>
            </a:r>
            <a:r>
              <a:rPr lang="en-AU" sz="2400" dirty="0"/>
              <a:t> 6,5 </a:t>
            </a:r>
            <a:r>
              <a:rPr lang="en-AU" sz="2400" dirty="0" err="1"/>
              <a:t>miliar</a:t>
            </a:r>
            <a:r>
              <a:rPr lang="en-AU" sz="2400" dirty="0"/>
              <a:t> per </a:t>
            </a:r>
            <a:r>
              <a:rPr lang="en-AU" sz="2400" dirty="0" err="1"/>
              <a:t>tahun</a:t>
            </a:r>
            <a:r>
              <a:rPr lang="en-AU" sz="2400" dirty="0" smtClean="0"/>
              <a:t>.</a:t>
            </a:r>
          </a:p>
          <a:p>
            <a:pPr algn="just"/>
            <a:endParaRPr lang="en-A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69586"/>
            <a:ext cx="5340492" cy="35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1"/>
            <a:ext cx="7391400" cy="5852160"/>
          </a:xfrm>
        </p:spPr>
        <p:txBody>
          <a:bodyPr>
            <a:normAutofit/>
          </a:bodyPr>
          <a:lstStyle/>
          <a:p>
            <a:pPr algn="just"/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Wisata</a:t>
            </a:r>
            <a:r>
              <a:rPr lang="en-AU" dirty="0"/>
              <a:t> </a:t>
            </a:r>
            <a:r>
              <a:rPr lang="en-AU" dirty="0" err="1"/>
              <a:t>Nglanggeran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CBT (</a:t>
            </a:r>
            <a:r>
              <a:rPr lang="en-AU" i="1" dirty="0"/>
              <a:t>Community</a:t>
            </a:r>
            <a:r>
              <a:rPr lang="en-AU" dirty="0"/>
              <a:t> </a:t>
            </a:r>
            <a:r>
              <a:rPr lang="en-AU" i="1" dirty="0"/>
              <a:t>Based Tourism</a:t>
            </a:r>
            <a:r>
              <a:rPr lang="en-AU" dirty="0"/>
              <a:t>). CBT </a:t>
            </a:r>
            <a:r>
              <a:rPr lang="en-AU" dirty="0" err="1"/>
              <a:t>yaitu</a:t>
            </a:r>
            <a:r>
              <a:rPr lang="en-AU" dirty="0"/>
              <a:t> </a:t>
            </a:r>
            <a:r>
              <a:rPr lang="en-AU" dirty="0" err="1"/>
              <a:t>memberikan</a:t>
            </a:r>
            <a:r>
              <a:rPr lang="en-AU" dirty="0"/>
              <a:t> </a:t>
            </a:r>
            <a:r>
              <a:rPr lang="en-AU" dirty="0" err="1"/>
              <a:t>akses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kesempatan</a:t>
            </a:r>
            <a:r>
              <a:rPr lang="en-AU" dirty="0"/>
              <a:t> </a:t>
            </a:r>
            <a:r>
              <a:rPr lang="en-AU" dirty="0" err="1"/>
              <a:t>bagi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, </a:t>
            </a:r>
            <a:r>
              <a:rPr lang="en-AU" dirty="0" err="1"/>
              <a:t>tentunya</a:t>
            </a:r>
            <a:r>
              <a:rPr lang="en-AU" dirty="0"/>
              <a:t> </a:t>
            </a:r>
            <a:r>
              <a:rPr lang="en-AU" dirty="0" err="1"/>
              <a:t>memaksimalkan</a:t>
            </a:r>
            <a:r>
              <a:rPr lang="en-AU" dirty="0"/>
              <a:t> </a:t>
            </a:r>
            <a:r>
              <a:rPr lang="en-AU" dirty="0" err="1"/>
              <a:t>peran</a:t>
            </a:r>
            <a:r>
              <a:rPr lang="en-AU" dirty="0"/>
              <a:t> </a:t>
            </a:r>
            <a:r>
              <a:rPr lang="en-AU" dirty="0" err="1"/>
              <a:t>serta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berbagai</a:t>
            </a:r>
            <a:r>
              <a:rPr lang="en-AU" dirty="0"/>
              <a:t> </a:t>
            </a:r>
            <a:r>
              <a:rPr lang="en-AU" dirty="0" err="1"/>
              <a:t>aspek</a:t>
            </a:r>
            <a:r>
              <a:rPr lang="en-AU" dirty="0"/>
              <a:t> </a:t>
            </a:r>
            <a:r>
              <a:rPr lang="en-AU" dirty="0" err="1"/>
              <a:t>pembangunan</a:t>
            </a:r>
            <a:r>
              <a:rPr lang="en-AU" dirty="0"/>
              <a:t> </a:t>
            </a:r>
            <a:r>
              <a:rPr lang="en-AU" dirty="0" err="1"/>
              <a:t>objek</a:t>
            </a:r>
            <a:r>
              <a:rPr lang="en-AU" dirty="0"/>
              <a:t> </a:t>
            </a:r>
            <a:r>
              <a:rPr lang="en-AU" dirty="0" err="1"/>
              <a:t>wisata</a:t>
            </a:r>
            <a:r>
              <a:rPr lang="en-AU" dirty="0"/>
              <a:t> yang </a:t>
            </a:r>
            <a:r>
              <a:rPr lang="en-AU" dirty="0" err="1"/>
              <a:t>berkelanjutan</a:t>
            </a:r>
            <a:r>
              <a:rPr lang="en-AU" dirty="0"/>
              <a:t>. </a:t>
            </a:r>
            <a:r>
              <a:rPr lang="en-AU" dirty="0" err="1"/>
              <a:t>Artinya</a:t>
            </a:r>
            <a:r>
              <a:rPr lang="en-AU" dirty="0"/>
              <a:t> </a:t>
            </a:r>
            <a:r>
              <a:rPr lang="en-AU" dirty="0" err="1"/>
              <a:t>mayarakat</a:t>
            </a:r>
            <a:r>
              <a:rPr lang="en-AU" dirty="0"/>
              <a:t> </a:t>
            </a:r>
            <a:r>
              <a:rPr lang="en-AU" dirty="0" err="1"/>
              <a:t>terlibat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skema</a:t>
            </a:r>
            <a:r>
              <a:rPr lang="en-AU" dirty="0"/>
              <a:t> </a:t>
            </a:r>
            <a:r>
              <a:rPr lang="en-AU" dirty="0" err="1"/>
              <a:t>perencanaan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pelaksanaan</a:t>
            </a:r>
            <a:r>
              <a:rPr lang="en-AU" dirty="0"/>
              <a:t> </a:t>
            </a:r>
            <a:r>
              <a:rPr lang="en-AU" dirty="0" err="1"/>
              <a:t>pembangunan</a:t>
            </a:r>
            <a:r>
              <a:rPr lang="en-AU" dirty="0"/>
              <a:t> </a:t>
            </a:r>
            <a:r>
              <a:rPr lang="en-AU" dirty="0" err="1"/>
              <a:t>potensi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. Dari </a:t>
            </a:r>
            <a:r>
              <a:rPr lang="en-AU" dirty="0" err="1"/>
              <a:t>sini</a:t>
            </a:r>
            <a:r>
              <a:rPr lang="en-AU" dirty="0"/>
              <a:t> </a:t>
            </a:r>
            <a:r>
              <a:rPr lang="en-AU" dirty="0" err="1"/>
              <a:t>lah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Nglanggeran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wisata</a:t>
            </a:r>
            <a:r>
              <a:rPr lang="en-AU" dirty="0"/>
              <a:t> </a:t>
            </a:r>
            <a:r>
              <a:rPr lang="en-AU" dirty="0" err="1"/>
              <a:t>terbaik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pengelolaan</a:t>
            </a:r>
            <a:r>
              <a:rPr lang="en-AU" dirty="0"/>
              <a:t> </a:t>
            </a:r>
            <a:r>
              <a:rPr lang="en-AU" dirty="0" err="1"/>
              <a:t>pariwisata</a:t>
            </a:r>
            <a:r>
              <a:rPr lang="en-AU" dirty="0"/>
              <a:t> </a:t>
            </a:r>
            <a:r>
              <a:rPr lang="en-AU" dirty="0" err="1"/>
              <a:t>berbasis</a:t>
            </a:r>
            <a:r>
              <a:rPr lang="en-AU" dirty="0"/>
              <a:t> </a:t>
            </a:r>
            <a:r>
              <a:rPr lang="en-AU" i="1" dirty="0"/>
              <a:t>Community Based Tourism</a:t>
            </a:r>
            <a:r>
              <a:rPr lang="en-AU" dirty="0"/>
              <a:t>.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wisata</a:t>
            </a:r>
            <a:r>
              <a:rPr lang="en-AU" dirty="0"/>
              <a:t> </a:t>
            </a:r>
            <a:r>
              <a:rPr lang="en-AU" dirty="0" err="1"/>
              <a:t>Nglanggeran</a:t>
            </a:r>
            <a:r>
              <a:rPr lang="en-AU" dirty="0"/>
              <a:t>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menerima</a:t>
            </a:r>
            <a:r>
              <a:rPr lang="en-AU" dirty="0"/>
              <a:t> ASEAN CBT Award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mewakii</a:t>
            </a:r>
            <a:r>
              <a:rPr lang="en-AU" dirty="0"/>
              <a:t> Indonesia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Asean</a:t>
            </a:r>
            <a:r>
              <a:rPr lang="en-AU" dirty="0"/>
              <a:t> Tourism Forum di </a:t>
            </a:r>
            <a:r>
              <a:rPr lang="en-AU" dirty="0" err="1"/>
              <a:t>Singapura</a:t>
            </a:r>
            <a:r>
              <a:rPr lang="en-AU" dirty="0"/>
              <a:t> </a:t>
            </a:r>
            <a:r>
              <a:rPr lang="en-AU" dirty="0" err="1"/>
              <a:t>awal</a:t>
            </a:r>
            <a:r>
              <a:rPr lang="en-AU" dirty="0"/>
              <a:t> </a:t>
            </a:r>
            <a:r>
              <a:rPr lang="en-AU" dirty="0" err="1"/>
              <a:t>tahun</a:t>
            </a:r>
            <a:r>
              <a:rPr lang="en-AU" dirty="0"/>
              <a:t> </a:t>
            </a:r>
            <a:r>
              <a:rPr lang="en-AU" dirty="0" err="1"/>
              <a:t>depan</a:t>
            </a:r>
            <a:r>
              <a:rPr lang="en-AU" dirty="0"/>
              <a:t>.</a:t>
            </a:r>
          </a:p>
          <a:p>
            <a:pPr algn="just"/>
            <a:endParaRPr lang="en-AU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107"/>
            <a:ext cx="5176604" cy="251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8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AU" sz="2400" dirty="0" err="1" smtClean="0"/>
              <a:t>Kemiskinan</a:t>
            </a:r>
            <a:r>
              <a:rPr lang="en-AU" sz="2400" dirty="0" smtClean="0"/>
              <a:t> </a:t>
            </a:r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r>
              <a:rPr lang="en-AU" sz="2400" dirty="0" err="1" smtClean="0"/>
              <a:t>yg</a:t>
            </a:r>
            <a:r>
              <a:rPr lang="en-AU" sz="2400" dirty="0" smtClean="0"/>
              <a:t> </a:t>
            </a:r>
            <a:r>
              <a:rPr lang="en-AU" sz="2400" dirty="0" err="1" smtClean="0"/>
              <a:t>lepas</a:t>
            </a:r>
            <a:r>
              <a:rPr lang="en-AU" sz="2400" dirty="0" smtClean="0"/>
              <a:t>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 smtClean="0"/>
              <a:t>pengamatan</a:t>
            </a:r>
            <a:r>
              <a:rPr lang="en-AU" sz="2400" dirty="0" smtClean="0"/>
              <a:t> </a:t>
            </a:r>
            <a:r>
              <a:rPr lang="en-AU" sz="2400" dirty="0" err="1" smtClean="0"/>
              <a:t>ada</a:t>
            </a:r>
            <a:r>
              <a:rPr lang="en-AU" sz="2400" dirty="0" smtClean="0"/>
              <a:t> 6 </a:t>
            </a:r>
            <a:r>
              <a:rPr lang="en-AU" sz="2400" dirty="0" err="1" smtClean="0"/>
              <a:t>prasangka</a:t>
            </a:r>
            <a:r>
              <a:rPr lang="en-AU" sz="2400" dirty="0" smtClean="0"/>
              <a:t> (Harun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Ardianto</a:t>
            </a:r>
            <a:r>
              <a:rPr lang="en-AU" sz="2400" dirty="0" smtClean="0"/>
              <a:t>, 2011: 289)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AU" sz="2800" dirty="0" err="1" smtClean="0"/>
              <a:t>Prasangka</a:t>
            </a:r>
            <a:r>
              <a:rPr lang="en-AU" sz="2800" dirty="0" smtClean="0"/>
              <a:t> </a:t>
            </a:r>
            <a:r>
              <a:rPr lang="en-AU" sz="2800" dirty="0" err="1" smtClean="0"/>
              <a:t>atas</a:t>
            </a:r>
            <a:r>
              <a:rPr lang="en-AU" sz="2800" dirty="0" smtClean="0"/>
              <a:t> </a:t>
            </a:r>
            <a:r>
              <a:rPr lang="en-AU" sz="2800" dirty="0" err="1" smtClean="0"/>
              <a:t>ruangan</a:t>
            </a:r>
            <a:r>
              <a:rPr lang="en-AU" sz="2800" dirty="0" smtClean="0"/>
              <a:t>; </a:t>
            </a:r>
            <a:r>
              <a:rPr lang="en-AU" sz="2800" dirty="0" err="1" smtClean="0"/>
              <a:t>kota</a:t>
            </a:r>
            <a:r>
              <a:rPr lang="en-AU" sz="2800" dirty="0" smtClean="0"/>
              <a:t> terminal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jaringan</a:t>
            </a:r>
            <a:r>
              <a:rPr lang="en-AU" sz="2800" dirty="0" smtClean="0"/>
              <a:t> </a:t>
            </a:r>
            <a:r>
              <a:rPr lang="en-AU" sz="2800" dirty="0" err="1" smtClean="0"/>
              <a:t>jalan</a:t>
            </a:r>
            <a:r>
              <a:rPr lang="en-AU" sz="2800" dirty="0" smtClean="0"/>
              <a:t> </a:t>
            </a:r>
            <a:r>
              <a:rPr lang="en-AU" sz="2800" dirty="0" err="1" smtClean="0"/>
              <a:t>raya</a:t>
            </a:r>
            <a:r>
              <a:rPr lang="en-AU" sz="2800" dirty="0" smtClean="0"/>
              <a:t> </a:t>
            </a:r>
            <a:r>
              <a:rPr lang="en-AU" sz="2800" dirty="0" err="1" smtClean="0"/>
              <a:t>lebih</a:t>
            </a:r>
            <a:r>
              <a:rPr lang="en-AU" sz="2800" dirty="0" smtClean="0"/>
              <a:t> </a:t>
            </a:r>
            <a:r>
              <a:rPr lang="en-AU" sz="2800" dirty="0" err="1" smtClean="0"/>
              <a:t>memusat</a:t>
            </a:r>
            <a:r>
              <a:rPr lang="en-AU" sz="2800" dirty="0" smtClean="0"/>
              <a:t> </a:t>
            </a:r>
            <a:r>
              <a:rPr lang="en-AU" sz="2800" dirty="0" err="1" smtClean="0"/>
              <a:t>ke</a:t>
            </a:r>
            <a:r>
              <a:rPr lang="en-AU" sz="2800" dirty="0" smtClean="0"/>
              <a:t> </a:t>
            </a:r>
            <a:r>
              <a:rPr lang="en-AU" sz="2800" dirty="0" err="1" smtClean="0"/>
              <a:t>pinggiran</a:t>
            </a:r>
            <a:r>
              <a:rPr lang="en-AU" sz="2800" dirty="0" smtClean="0"/>
              <a:t> </a:t>
            </a:r>
            <a:r>
              <a:rPr lang="en-AU" sz="2800" dirty="0" err="1" smtClean="0"/>
              <a:t>kota</a:t>
            </a:r>
            <a:r>
              <a:rPr lang="en-AU" sz="2800" dirty="0" smtClean="0"/>
              <a:t> </a:t>
            </a:r>
            <a:r>
              <a:rPr lang="en-AU" sz="2800" dirty="0" err="1" smtClean="0"/>
              <a:t>bukan</a:t>
            </a:r>
            <a:r>
              <a:rPr lang="en-AU" sz="2800" dirty="0" smtClean="0"/>
              <a:t> </a:t>
            </a:r>
            <a:r>
              <a:rPr lang="en-AU" sz="2800" dirty="0" err="1" smtClean="0"/>
              <a:t>masuk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endParaRPr lang="en-AU" sz="2800" dirty="0" smtClean="0"/>
          </a:p>
          <a:p>
            <a:pPr algn="just"/>
            <a:r>
              <a:rPr lang="en-AU" sz="2800" dirty="0" err="1" smtClean="0"/>
              <a:t>Prasangka</a:t>
            </a:r>
            <a:r>
              <a:rPr lang="en-AU" sz="2800" dirty="0" smtClean="0"/>
              <a:t> </a:t>
            </a:r>
            <a:r>
              <a:rPr lang="en-AU" sz="2800" dirty="0" err="1" smtClean="0"/>
              <a:t>proyek</a:t>
            </a:r>
            <a:r>
              <a:rPr lang="en-AU" sz="2800" dirty="0" smtClean="0"/>
              <a:t>; </a:t>
            </a:r>
            <a:r>
              <a:rPr lang="en-AU" sz="2800" dirty="0" err="1" smtClean="0"/>
              <a:t>kebanyakan</a:t>
            </a:r>
            <a:r>
              <a:rPr lang="en-AU" sz="2800" dirty="0" smtClean="0"/>
              <a:t> </a:t>
            </a:r>
            <a:r>
              <a:rPr lang="en-AU" sz="2800" dirty="0" err="1" smtClean="0"/>
              <a:t>pembangunan</a:t>
            </a:r>
            <a:r>
              <a:rPr lang="en-AU" sz="2800" dirty="0" smtClean="0"/>
              <a:t> </a:t>
            </a:r>
            <a:r>
              <a:rPr lang="en-AU" sz="2800" dirty="0" err="1" smtClean="0"/>
              <a:t>sarana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prasarana</a:t>
            </a:r>
            <a:r>
              <a:rPr lang="en-AU" sz="2800" dirty="0" smtClean="0"/>
              <a:t> </a:t>
            </a:r>
            <a:r>
              <a:rPr lang="en-AU" sz="2800" dirty="0" err="1" smtClean="0"/>
              <a:t>penuh</a:t>
            </a:r>
            <a:r>
              <a:rPr lang="en-AU" sz="2800" dirty="0" smtClean="0"/>
              <a:t> </a:t>
            </a:r>
            <a:r>
              <a:rPr lang="en-AU" sz="2800" dirty="0" err="1" smtClean="0"/>
              <a:t>dengan</a:t>
            </a:r>
            <a:r>
              <a:rPr lang="en-AU" sz="2800" dirty="0" smtClean="0"/>
              <a:t> </a:t>
            </a:r>
            <a:r>
              <a:rPr lang="en-AU" sz="2800" dirty="0" err="1" smtClean="0"/>
              <a:t>prasangka</a:t>
            </a:r>
            <a:r>
              <a:rPr lang="en-AU" sz="2800" dirty="0" smtClean="0"/>
              <a:t> </a:t>
            </a:r>
            <a:r>
              <a:rPr lang="en-AU" sz="2800" dirty="0" err="1" smtClean="0"/>
              <a:t>proyek</a:t>
            </a:r>
            <a:endParaRPr lang="en-AU" sz="2800" dirty="0" smtClean="0"/>
          </a:p>
          <a:p>
            <a:pPr algn="just"/>
            <a:r>
              <a:rPr lang="en-AU" sz="2800" dirty="0" err="1" smtClean="0"/>
              <a:t>Prasangka</a:t>
            </a:r>
            <a:r>
              <a:rPr lang="en-AU" sz="2800" dirty="0" smtClean="0"/>
              <a:t> </a:t>
            </a:r>
            <a:r>
              <a:rPr lang="en-AU" sz="2800" dirty="0" err="1" smtClean="0"/>
              <a:t>kelompok</a:t>
            </a:r>
            <a:r>
              <a:rPr lang="en-AU" sz="2800" dirty="0" smtClean="0"/>
              <a:t> </a:t>
            </a:r>
            <a:r>
              <a:rPr lang="en-AU" sz="2800" dirty="0" err="1" smtClean="0"/>
              <a:t>sasaran</a:t>
            </a:r>
            <a:r>
              <a:rPr lang="en-AU" sz="2800" dirty="0" smtClean="0"/>
              <a:t>; 1) </a:t>
            </a:r>
            <a:r>
              <a:rPr lang="en-AU" sz="2800" dirty="0" err="1" smtClean="0"/>
              <a:t>mendahulukan</a:t>
            </a:r>
            <a:r>
              <a:rPr lang="en-AU" sz="2800" dirty="0" smtClean="0"/>
              <a:t> </a:t>
            </a:r>
            <a:r>
              <a:rPr lang="en-AU" sz="2800" dirty="0" err="1" smtClean="0"/>
              <a:t>kelompok</a:t>
            </a:r>
            <a:r>
              <a:rPr lang="en-AU" sz="2800" dirty="0" smtClean="0"/>
              <a:t> </a:t>
            </a:r>
            <a:r>
              <a:rPr lang="en-AU" sz="2800" dirty="0" err="1" smtClean="0"/>
              <a:t>elit</a:t>
            </a:r>
            <a:r>
              <a:rPr lang="en-AU" sz="2800" dirty="0" smtClean="0"/>
              <a:t> (</a:t>
            </a:r>
            <a:r>
              <a:rPr lang="en-AU" sz="2800" dirty="0" err="1" smtClean="0"/>
              <a:t>pddk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r>
              <a:rPr lang="en-AU" sz="2800" dirty="0" smtClean="0"/>
              <a:t> yang </a:t>
            </a:r>
            <a:r>
              <a:rPr lang="en-AU" sz="2800" dirty="0" err="1" smtClean="0"/>
              <a:t>mampu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lebih</a:t>
            </a:r>
            <a:r>
              <a:rPr lang="en-AU" sz="2800" dirty="0" smtClean="0"/>
              <a:t> </a:t>
            </a:r>
            <a:r>
              <a:rPr lang="en-AU" sz="2800" dirty="0" err="1" smtClean="0"/>
              <a:t>berpengaruh</a:t>
            </a:r>
            <a:r>
              <a:rPr lang="en-AU" sz="2800" dirty="0" smtClean="0"/>
              <a:t>) 2) </a:t>
            </a:r>
            <a:r>
              <a:rPr lang="en-AU" sz="2800" dirty="0" err="1" smtClean="0"/>
              <a:t>petani</a:t>
            </a:r>
            <a:r>
              <a:rPr lang="en-AU" sz="2800" dirty="0" smtClean="0"/>
              <a:t> </a:t>
            </a:r>
            <a:r>
              <a:rPr lang="en-AU" sz="2800" dirty="0" err="1" smtClean="0"/>
              <a:t>perempuan</a:t>
            </a:r>
            <a:r>
              <a:rPr lang="en-AU" sz="2800" dirty="0" smtClean="0"/>
              <a:t> </a:t>
            </a:r>
            <a:r>
              <a:rPr lang="en-AU" sz="2800" dirty="0" err="1" smtClean="0"/>
              <a:t>terabaikan</a:t>
            </a:r>
            <a:r>
              <a:rPr lang="en-AU" sz="2800" dirty="0" smtClean="0"/>
              <a:t> </a:t>
            </a:r>
            <a:r>
              <a:rPr lang="en-AU" sz="2800" dirty="0" err="1" smtClean="0"/>
              <a:t>dalam</a:t>
            </a:r>
            <a:r>
              <a:rPr lang="en-AU" sz="2800" dirty="0" smtClean="0"/>
              <a:t> </a:t>
            </a:r>
            <a:r>
              <a:rPr lang="en-AU" sz="2800" dirty="0" err="1" smtClean="0"/>
              <a:t>penyuluhan</a:t>
            </a:r>
            <a:r>
              <a:rPr lang="en-AU" sz="2800" dirty="0" smtClean="0"/>
              <a:t>; 3)</a:t>
            </a:r>
            <a:r>
              <a:rPr lang="en-AU" sz="2800" dirty="0" err="1" smtClean="0"/>
              <a:t>mengutamakan</a:t>
            </a:r>
            <a:r>
              <a:rPr lang="en-AU" sz="2800" dirty="0" smtClean="0"/>
              <a:t> orang </a:t>
            </a:r>
            <a:r>
              <a:rPr lang="en-AU" sz="2800" dirty="0" err="1" smtClean="0"/>
              <a:t>aktif</a:t>
            </a:r>
            <a:endParaRPr lang="en-AU" sz="2800" dirty="0" smtClean="0"/>
          </a:p>
          <a:p>
            <a:pPr algn="just"/>
            <a:r>
              <a:rPr lang="en-AU" sz="2800" dirty="0" err="1" smtClean="0"/>
              <a:t>Prasangka</a:t>
            </a:r>
            <a:r>
              <a:rPr lang="en-AU" sz="2800" dirty="0" smtClean="0"/>
              <a:t> </a:t>
            </a:r>
            <a:r>
              <a:rPr lang="en-AU" sz="2800" dirty="0" err="1" smtClean="0"/>
              <a:t>musim</a:t>
            </a:r>
            <a:r>
              <a:rPr lang="en-AU" sz="2800" dirty="0" smtClean="0"/>
              <a:t> </a:t>
            </a:r>
            <a:r>
              <a:rPr lang="en-AU" sz="2800" dirty="0" err="1" smtClean="0"/>
              <a:t>kemarau</a:t>
            </a:r>
            <a:r>
              <a:rPr lang="en-AU" sz="2800" dirty="0" smtClean="0"/>
              <a:t>, </a:t>
            </a:r>
            <a:r>
              <a:rPr lang="en-AU" sz="2800" dirty="0" err="1" smtClean="0"/>
              <a:t>ketika</a:t>
            </a:r>
            <a:r>
              <a:rPr lang="en-AU" sz="2800" dirty="0" smtClean="0"/>
              <a:t> </a:t>
            </a:r>
            <a:r>
              <a:rPr lang="en-AU" sz="2800" dirty="0" err="1" smtClean="0"/>
              <a:t>hasil</a:t>
            </a:r>
            <a:r>
              <a:rPr lang="en-AU" sz="2800" dirty="0" smtClean="0"/>
              <a:t> </a:t>
            </a:r>
            <a:r>
              <a:rPr lang="en-AU" sz="2800" dirty="0" err="1" smtClean="0"/>
              <a:t>panen</a:t>
            </a:r>
            <a:r>
              <a:rPr lang="en-AU" sz="2800" dirty="0" smtClean="0"/>
              <a:t> </a:t>
            </a:r>
            <a:r>
              <a:rPr lang="en-AU" sz="2800" dirty="0" err="1" smtClean="0"/>
              <a:t>melimpah</a:t>
            </a:r>
            <a:r>
              <a:rPr lang="en-AU" sz="2800" dirty="0" smtClean="0"/>
              <a:t> </a:t>
            </a:r>
            <a:r>
              <a:rPr lang="en-AU" sz="2800" dirty="0" err="1" smtClean="0"/>
              <a:t>kemiskinan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r>
              <a:rPr lang="en-AU" sz="2800" dirty="0" smtClean="0"/>
              <a:t> </a:t>
            </a:r>
            <a:r>
              <a:rPr lang="en-AU" sz="2800" dirty="0" err="1" smtClean="0"/>
              <a:t>tidak</a:t>
            </a:r>
            <a:r>
              <a:rPr lang="en-AU" sz="2800" dirty="0" smtClean="0"/>
              <a:t> </a:t>
            </a:r>
            <a:r>
              <a:rPr lang="en-AU" sz="2800" dirty="0" err="1" smtClean="0"/>
              <a:t>tampak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949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just">
              <a:buNone/>
            </a:pPr>
            <a:r>
              <a:rPr lang="en-AU" dirty="0" err="1" smtClean="0"/>
              <a:t>Prasangka</a:t>
            </a:r>
            <a:r>
              <a:rPr lang="en-AU" dirty="0" smtClean="0"/>
              <a:t> </a:t>
            </a:r>
            <a:r>
              <a:rPr lang="en-AU" dirty="0" err="1" smtClean="0"/>
              <a:t>diplomatis</a:t>
            </a:r>
            <a:r>
              <a:rPr lang="en-AU" dirty="0" smtClean="0"/>
              <a:t>; </a:t>
            </a:r>
            <a:r>
              <a:rPr lang="en-AU" dirty="0" err="1" smtClean="0"/>
              <a:t>sopan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malu-malu</a:t>
            </a:r>
            <a:endParaRPr lang="en-AU" dirty="0" smtClean="0"/>
          </a:p>
          <a:p>
            <a:pPr marL="0" indent="0" algn="just">
              <a:buNone/>
            </a:pPr>
            <a:r>
              <a:rPr lang="en-AU" dirty="0" err="1" smtClean="0"/>
              <a:t>Prasangka</a:t>
            </a:r>
            <a:r>
              <a:rPr lang="en-AU" dirty="0" smtClean="0"/>
              <a:t> </a:t>
            </a:r>
            <a:r>
              <a:rPr lang="en-AU" dirty="0" err="1" smtClean="0"/>
              <a:t>profesional</a:t>
            </a:r>
            <a:r>
              <a:rPr lang="en-AU" dirty="0" smtClean="0"/>
              <a:t>; orang kaya </a:t>
            </a:r>
            <a:r>
              <a:rPr lang="en-AU" dirty="0" err="1" smtClean="0"/>
              <a:t>dianggap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mampu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8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Perkembangan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AU" dirty="0" err="1" smtClean="0"/>
              <a:t>Desa</a:t>
            </a:r>
            <a:r>
              <a:rPr lang="en-AU" dirty="0" smtClean="0"/>
              <a:t> era </a:t>
            </a:r>
            <a:r>
              <a:rPr lang="en-AU" dirty="0" err="1" smtClean="0"/>
              <a:t>Orde</a:t>
            </a:r>
            <a:r>
              <a:rPr lang="en-AU" dirty="0" smtClean="0"/>
              <a:t> Lama</a:t>
            </a:r>
          </a:p>
          <a:p>
            <a:pPr marL="0" indent="0">
              <a:buNone/>
            </a:pPr>
            <a:r>
              <a:rPr lang="en-AU" dirty="0" err="1" smtClean="0"/>
              <a:t>Disebut</a:t>
            </a:r>
            <a:r>
              <a:rPr lang="en-AU" dirty="0" smtClean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 smtClean="0"/>
              <a:t>Desapraja</a:t>
            </a:r>
            <a:r>
              <a:rPr lang="en-AU" dirty="0"/>
              <a:t/>
            </a:r>
            <a:br>
              <a:rPr lang="en-AU" dirty="0"/>
            </a:b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Tahun</a:t>
            </a:r>
            <a:r>
              <a:rPr lang="en-AU" dirty="0"/>
              <a:t> 1965 </a:t>
            </a:r>
            <a:r>
              <a:rPr lang="en-AU" dirty="0" err="1"/>
              <a:t>pemerintah</a:t>
            </a:r>
            <a:r>
              <a:rPr lang="en-AU" dirty="0"/>
              <a:t> </a:t>
            </a:r>
            <a:r>
              <a:rPr lang="en-AU" dirty="0" err="1"/>
              <a:t>mengeluarkan</a:t>
            </a:r>
            <a:r>
              <a:rPr lang="en-AU" dirty="0"/>
              <a:t> </a:t>
            </a:r>
            <a:r>
              <a:rPr lang="en-AU" dirty="0" err="1"/>
              <a:t>Undang-undang</a:t>
            </a:r>
            <a:r>
              <a:rPr lang="en-AU" dirty="0"/>
              <a:t> </a:t>
            </a:r>
            <a:r>
              <a:rPr lang="en-AU" dirty="0" err="1"/>
              <a:t>nomor</a:t>
            </a:r>
            <a:r>
              <a:rPr lang="en-AU" dirty="0"/>
              <a:t> 19 </a:t>
            </a:r>
            <a:r>
              <a:rPr lang="en-AU" dirty="0" err="1"/>
              <a:t>tahun</a:t>
            </a:r>
            <a:r>
              <a:rPr lang="en-AU" dirty="0"/>
              <a:t> 1965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Desapraja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peralihan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mempercepat</a:t>
            </a:r>
            <a:r>
              <a:rPr lang="en-AU" dirty="0"/>
              <a:t> </a:t>
            </a:r>
            <a:r>
              <a:rPr lang="en-AU" dirty="0" err="1"/>
              <a:t>terwujudnya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tingkat</a:t>
            </a:r>
            <a:r>
              <a:rPr lang="en-AU" dirty="0"/>
              <a:t> III di </a:t>
            </a:r>
            <a:r>
              <a:rPr lang="en-AU" dirty="0" err="1"/>
              <a:t>seluruh</a:t>
            </a:r>
            <a:r>
              <a:rPr lang="en-AU" dirty="0"/>
              <a:t> </a:t>
            </a:r>
            <a:r>
              <a:rPr lang="en-AU" dirty="0" err="1"/>
              <a:t>wilayah</a:t>
            </a:r>
            <a:r>
              <a:rPr lang="en-AU" dirty="0"/>
              <a:t> Indonesia. </a:t>
            </a: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Desapraja</a:t>
            </a:r>
            <a:r>
              <a:rPr lang="en-AU" dirty="0" smtClean="0"/>
              <a:t> </a:t>
            </a:r>
            <a:r>
              <a:rPr lang="en-AU" dirty="0" err="1"/>
              <a:t>dijelaskan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UU/19/1965 </a:t>
            </a:r>
            <a:r>
              <a:rPr lang="en-AU" dirty="0" err="1"/>
              <a:t>pasal</a:t>
            </a:r>
            <a:r>
              <a:rPr lang="en-AU" dirty="0"/>
              <a:t> 1 yang </a:t>
            </a:r>
            <a:r>
              <a:rPr lang="en-AU" dirty="0" err="1"/>
              <a:t>berbunyi</a:t>
            </a:r>
            <a:r>
              <a:rPr lang="en-AU" dirty="0"/>
              <a:t> : "</a:t>
            </a:r>
            <a:r>
              <a:rPr lang="en-AU" dirty="0" err="1"/>
              <a:t>Kesatuan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hukum</a:t>
            </a:r>
            <a:r>
              <a:rPr lang="en-AU" dirty="0"/>
              <a:t> yang </a:t>
            </a:r>
            <a:r>
              <a:rPr lang="en-AU" dirty="0" err="1"/>
              <a:t>tertentu</a:t>
            </a:r>
            <a:r>
              <a:rPr lang="en-AU" dirty="0"/>
              <a:t> </a:t>
            </a:r>
            <a:r>
              <a:rPr lang="en-AU" dirty="0" err="1"/>
              <a:t>batas-batas</a:t>
            </a:r>
            <a:r>
              <a:rPr lang="en-AU" dirty="0"/>
              <a:t> </a:t>
            </a:r>
            <a:r>
              <a:rPr lang="en-AU" dirty="0" err="1"/>
              <a:t>daerahnya</a:t>
            </a:r>
            <a:r>
              <a:rPr lang="en-AU" dirty="0"/>
              <a:t>, </a:t>
            </a:r>
            <a:r>
              <a:rPr lang="en-AU" dirty="0" err="1"/>
              <a:t>berhak</a:t>
            </a:r>
            <a:r>
              <a:rPr lang="en-AU" dirty="0"/>
              <a:t> </a:t>
            </a:r>
            <a:r>
              <a:rPr lang="en-AU" dirty="0" err="1"/>
              <a:t>mengurus</a:t>
            </a:r>
            <a:r>
              <a:rPr lang="en-AU" dirty="0"/>
              <a:t> </a:t>
            </a:r>
            <a:r>
              <a:rPr lang="en-AU" dirty="0" err="1"/>
              <a:t>rumah</a:t>
            </a:r>
            <a:r>
              <a:rPr lang="en-AU" dirty="0"/>
              <a:t> </a:t>
            </a:r>
            <a:r>
              <a:rPr lang="en-AU" dirty="0" err="1"/>
              <a:t>tangga</a:t>
            </a:r>
            <a:r>
              <a:rPr lang="en-AU" dirty="0"/>
              <a:t> </a:t>
            </a:r>
            <a:r>
              <a:rPr lang="en-AU" dirty="0" err="1"/>
              <a:t>sendiri</a:t>
            </a:r>
            <a:r>
              <a:rPr lang="en-AU" dirty="0"/>
              <a:t>, </a:t>
            </a:r>
            <a:r>
              <a:rPr lang="en-AU" dirty="0" err="1"/>
              <a:t>memilih</a:t>
            </a:r>
            <a:r>
              <a:rPr lang="en-AU" dirty="0"/>
              <a:t> </a:t>
            </a:r>
            <a:r>
              <a:rPr lang="en-AU" dirty="0" err="1"/>
              <a:t>penguasanya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mempunyai</a:t>
            </a:r>
            <a:r>
              <a:rPr lang="en-AU" dirty="0"/>
              <a:t> </a:t>
            </a:r>
            <a:r>
              <a:rPr lang="en-AU" dirty="0" err="1"/>
              <a:t>harta</a:t>
            </a:r>
            <a:r>
              <a:rPr lang="en-AU" dirty="0"/>
              <a:t> </a:t>
            </a:r>
            <a:r>
              <a:rPr lang="en-AU" dirty="0" err="1"/>
              <a:t>benda</a:t>
            </a:r>
            <a:r>
              <a:rPr lang="en-AU" dirty="0"/>
              <a:t> </a:t>
            </a:r>
            <a:r>
              <a:rPr lang="en-AU" dirty="0" err="1"/>
              <a:t>sendiri</a:t>
            </a:r>
            <a:r>
              <a:rPr lang="en-AU" dirty="0"/>
              <a:t> ". </a:t>
            </a:r>
          </a:p>
        </p:txBody>
      </p:sp>
    </p:spTree>
    <p:extLst>
      <p:ext uri="{BB962C8B-B14F-4D97-AF65-F5344CB8AC3E}">
        <p14:creationId xmlns:p14="http://schemas.microsoft.com/office/powerpoint/2010/main" val="3317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AU" dirty="0" err="1" smtClean="0"/>
              <a:t>Desa</a:t>
            </a:r>
            <a:r>
              <a:rPr lang="en-AU" dirty="0" smtClean="0"/>
              <a:t> di era </a:t>
            </a:r>
            <a:r>
              <a:rPr lang="en-AU" dirty="0" err="1" smtClean="0"/>
              <a:t>Orde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UU/5/1979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Pemerintah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,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tetapi</a:t>
            </a:r>
            <a:r>
              <a:rPr lang="en-AU" dirty="0"/>
              <a:t> </a:t>
            </a:r>
            <a:r>
              <a:rPr lang="en-AU" dirty="0" err="1"/>
              <a:t>undang-undang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cenderung</a:t>
            </a:r>
            <a:r>
              <a:rPr lang="en-AU" dirty="0"/>
              <a:t> </a:t>
            </a:r>
            <a:r>
              <a:rPr lang="en-AU" dirty="0" err="1"/>
              <a:t>menempatkan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berada</a:t>
            </a:r>
            <a:r>
              <a:rPr lang="en-AU" dirty="0"/>
              <a:t> di </a:t>
            </a:r>
            <a:r>
              <a:rPr lang="en-AU" dirty="0" err="1"/>
              <a:t>bawah</a:t>
            </a:r>
            <a:r>
              <a:rPr lang="en-AU" dirty="0"/>
              <a:t> </a:t>
            </a:r>
            <a:r>
              <a:rPr lang="en-AU" dirty="0" err="1"/>
              <a:t>Kecamatan</a:t>
            </a:r>
            <a:r>
              <a:rPr lang="en-AU" dirty="0"/>
              <a:t> yang </a:t>
            </a:r>
            <a:r>
              <a:rPr lang="en-AU" dirty="0" err="1"/>
              <a:t>selalu</a:t>
            </a:r>
            <a:r>
              <a:rPr lang="en-AU" dirty="0"/>
              <a:t> di </a:t>
            </a:r>
            <a:r>
              <a:rPr lang="en-AU" dirty="0" err="1"/>
              <a:t>kontrol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Kecamatan</a:t>
            </a:r>
            <a:r>
              <a:rPr lang="en-AU" dirty="0"/>
              <a:t> </a:t>
            </a:r>
            <a:r>
              <a:rPr lang="en-AU" dirty="0" err="1"/>
              <a:t>sehingga</a:t>
            </a:r>
            <a:r>
              <a:rPr lang="en-AU" dirty="0"/>
              <a:t> </a:t>
            </a:r>
            <a:r>
              <a:rPr lang="en-AU" dirty="0" err="1"/>
              <a:t>hak</a:t>
            </a:r>
            <a:r>
              <a:rPr lang="en-AU" dirty="0"/>
              <a:t> </a:t>
            </a:r>
            <a:r>
              <a:rPr lang="en-AU" dirty="0" err="1"/>
              <a:t>otonom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hak</a:t>
            </a:r>
            <a:r>
              <a:rPr lang="en-AU" dirty="0"/>
              <a:t> </a:t>
            </a:r>
            <a:r>
              <a:rPr lang="en-AU" dirty="0" err="1"/>
              <a:t>demokrasi</a:t>
            </a:r>
            <a:r>
              <a:rPr lang="en-AU" dirty="0"/>
              <a:t> </a:t>
            </a:r>
            <a:r>
              <a:rPr lang="en-AU" dirty="0" err="1"/>
              <a:t>cenderung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terlaksana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2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6781800" cy="5334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AU" sz="2800" dirty="0" err="1" smtClean="0"/>
              <a:t>karakteristik</a:t>
            </a:r>
            <a:r>
              <a:rPr lang="en-AU" dirty="0" smtClean="0"/>
              <a:t>:  </a:t>
            </a:r>
            <a:endParaRPr lang="en-AU" dirty="0" smtClean="0"/>
          </a:p>
          <a:p>
            <a:pPr marL="0" indent="0" algn="just">
              <a:buNone/>
            </a:pPr>
            <a:r>
              <a:rPr lang="en-AU" dirty="0" smtClean="0"/>
              <a:t>1.Desa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wilayah</a:t>
            </a:r>
            <a:r>
              <a:rPr lang="en-AU" dirty="0"/>
              <a:t> yang </a:t>
            </a:r>
            <a:r>
              <a:rPr lang="en-AU" dirty="0" err="1"/>
              <a:t>ditempati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sejumlah</a:t>
            </a:r>
            <a:r>
              <a:rPr lang="en-AU" dirty="0"/>
              <a:t> </a:t>
            </a:r>
            <a:r>
              <a:rPr lang="en-AU" dirty="0" err="1"/>
              <a:t>penduduk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kesatuan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hukum</a:t>
            </a:r>
            <a:r>
              <a:rPr lang="en-AU" dirty="0"/>
              <a:t>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didalamnya</a:t>
            </a:r>
            <a:r>
              <a:rPr lang="en-AU" dirty="0"/>
              <a:t> </a:t>
            </a:r>
            <a:r>
              <a:rPr lang="en-AU" dirty="0" err="1"/>
              <a:t>kesatuan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hukum</a:t>
            </a:r>
            <a:r>
              <a:rPr lang="en-AU" dirty="0"/>
              <a:t> yang </a:t>
            </a:r>
            <a:r>
              <a:rPr lang="en-AU" dirty="0" err="1"/>
              <a:t>mempunyai</a:t>
            </a:r>
            <a:r>
              <a:rPr lang="en-AU" dirty="0"/>
              <a:t> </a:t>
            </a:r>
            <a:r>
              <a:rPr lang="en-AU" dirty="0" err="1"/>
              <a:t>organisasi</a:t>
            </a:r>
            <a:r>
              <a:rPr lang="en-AU" dirty="0"/>
              <a:t> </a:t>
            </a:r>
            <a:r>
              <a:rPr lang="en-AU" dirty="0" err="1"/>
              <a:t>pemerintah</a:t>
            </a:r>
            <a:r>
              <a:rPr lang="en-AU" dirty="0"/>
              <a:t> </a:t>
            </a:r>
            <a:r>
              <a:rPr lang="en-AU" dirty="0" err="1"/>
              <a:t>terrendah</a:t>
            </a:r>
            <a:r>
              <a:rPr lang="en-AU" dirty="0"/>
              <a:t> </a:t>
            </a:r>
            <a:r>
              <a:rPr lang="en-AU" dirty="0" err="1"/>
              <a:t>langsung</a:t>
            </a:r>
            <a:r>
              <a:rPr lang="en-AU" dirty="0"/>
              <a:t> </a:t>
            </a:r>
            <a:r>
              <a:rPr lang="en-AU" dirty="0" err="1"/>
              <a:t>berada</a:t>
            </a:r>
            <a:r>
              <a:rPr lang="en-AU" dirty="0"/>
              <a:t> </a:t>
            </a:r>
            <a:r>
              <a:rPr lang="en-AU" dirty="0" err="1"/>
              <a:t>dibawah</a:t>
            </a:r>
            <a:r>
              <a:rPr lang="en-AU" dirty="0"/>
              <a:t> </a:t>
            </a:r>
            <a:r>
              <a:rPr lang="en-AU" dirty="0" err="1"/>
              <a:t>camat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berhak</a:t>
            </a:r>
            <a:r>
              <a:rPr lang="en-AU" dirty="0"/>
              <a:t> </a:t>
            </a:r>
            <a:r>
              <a:rPr lang="en-AU" dirty="0" err="1"/>
              <a:t>menyelenggarakan</a:t>
            </a:r>
            <a:r>
              <a:rPr lang="en-AU" dirty="0"/>
              <a:t> </a:t>
            </a:r>
            <a:r>
              <a:rPr lang="en-AU" dirty="0" err="1"/>
              <a:t>rumah</a:t>
            </a:r>
            <a:r>
              <a:rPr lang="en-AU" dirty="0"/>
              <a:t> </a:t>
            </a:r>
            <a:r>
              <a:rPr lang="en-AU" dirty="0" err="1"/>
              <a:t>tangganya</a:t>
            </a:r>
            <a:r>
              <a:rPr lang="en-AU" dirty="0"/>
              <a:t> </a:t>
            </a:r>
            <a:r>
              <a:rPr lang="en-AU" dirty="0" err="1"/>
              <a:t>sendiri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ikatan</a:t>
            </a:r>
            <a:r>
              <a:rPr lang="en-AU" dirty="0"/>
              <a:t> NKRI</a:t>
            </a:r>
            <a:r>
              <a:rPr lang="en-AU" dirty="0" smtClean="0"/>
              <a:t>.</a:t>
            </a:r>
          </a:p>
          <a:p>
            <a:pPr marL="0" indent="0" algn="just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>2. </a:t>
            </a:r>
            <a:r>
              <a:rPr lang="en-AU" dirty="0" err="1"/>
              <a:t>Pemerintah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terdiri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/>
              <a:t>Kepela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Lembaga</a:t>
            </a:r>
            <a:r>
              <a:rPr lang="en-AU" dirty="0"/>
              <a:t> </a:t>
            </a:r>
            <a:r>
              <a:rPr lang="en-AU" dirty="0" err="1"/>
              <a:t>Musyawarah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 smtClean="0"/>
              <a:t>.</a:t>
            </a:r>
          </a:p>
          <a:p>
            <a:pPr marL="0" indent="0" algn="just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>3.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menjalankan</a:t>
            </a:r>
            <a:r>
              <a:rPr lang="en-AU" dirty="0"/>
              <a:t> </a:t>
            </a:r>
            <a:r>
              <a:rPr lang="en-AU" dirty="0" err="1"/>
              <a:t>tugasnya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dibantu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perangkat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yang </a:t>
            </a:r>
            <a:r>
              <a:rPr lang="en-AU" dirty="0" err="1"/>
              <a:t>terdiri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/>
              <a:t>unsur</a:t>
            </a:r>
            <a:r>
              <a:rPr lang="en-AU" dirty="0"/>
              <a:t> </a:t>
            </a:r>
            <a:r>
              <a:rPr lang="en-AU" dirty="0" err="1"/>
              <a:t>staf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unsur</a:t>
            </a:r>
            <a:r>
              <a:rPr lang="en-AU" dirty="0"/>
              <a:t> </a:t>
            </a:r>
            <a:r>
              <a:rPr lang="en-AU" dirty="0" err="1"/>
              <a:t>pelaksana</a:t>
            </a:r>
            <a:r>
              <a:rPr lang="en-AU" dirty="0"/>
              <a:t> : </a:t>
            </a:r>
            <a:r>
              <a:rPr lang="en-AU" dirty="0" err="1"/>
              <a:t>Sekretariat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staf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kepala</a:t>
            </a:r>
            <a:r>
              <a:rPr lang="en-AU" dirty="0"/>
              <a:t> </a:t>
            </a:r>
            <a:r>
              <a:rPr lang="en-AU" dirty="0" err="1"/>
              <a:t>dusun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unsur</a:t>
            </a:r>
            <a:r>
              <a:rPr lang="en-AU" dirty="0"/>
              <a:t> </a:t>
            </a:r>
            <a:r>
              <a:rPr lang="en-AU" dirty="0" err="1" smtClean="0"/>
              <a:t>pelaksana</a:t>
            </a:r>
            <a:endParaRPr lang="en-AU" dirty="0" smtClean="0"/>
          </a:p>
          <a:p>
            <a:pPr marL="0" indent="0" algn="just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>4. </a:t>
            </a:r>
            <a:r>
              <a:rPr lang="en-AU" dirty="0" err="1"/>
              <a:t>Sekretaris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memimpin</a:t>
            </a:r>
            <a:r>
              <a:rPr lang="en-AU" dirty="0"/>
              <a:t> </a:t>
            </a:r>
            <a:r>
              <a:rPr lang="en-AU" dirty="0" err="1"/>
              <a:t>sekretariat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yang </a:t>
            </a:r>
            <a:r>
              <a:rPr lang="en-AU" dirty="0" err="1"/>
              <a:t>terdiri</a:t>
            </a:r>
            <a:r>
              <a:rPr lang="en-AU" dirty="0"/>
              <a:t> </a:t>
            </a:r>
            <a:r>
              <a:rPr lang="en-AU" dirty="0" err="1"/>
              <a:t>atas</a:t>
            </a:r>
            <a:r>
              <a:rPr lang="en-AU" dirty="0"/>
              <a:t> </a:t>
            </a:r>
            <a:r>
              <a:rPr lang="en-AU" dirty="0" err="1" smtClean="0"/>
              <a:t>kepala-kepala</a:t>
            </a:r>
            <a:r>
              <a:rPr lang="en-AU" dirty="0" smtClean="0"/>
              <a:t> </a:t>
            </a:r>
            <a:r>
              <a:rPr lang="en-AU" dirty="0" err="1" smtClean="0"/>
              <a:t>urusan</a:t>
            </a:r>
            <a:endParaRPr lang="en-AU" dirty="0" smtClean="0"/>
          </a:p>
          <a:p>
            <a:pPr marL="0" indent="0" algn="just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>5.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bukanlah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otonom</a:t>
            </a:r>
            <a:r>
              <a:rPr lang="en-AU" dirty="0"/>
              <a:t> </a:t>
            </a:r>
            <a:r>
              <a:rPr lang="en-AU" dirty="0" err="1"/>
              <a:t>sebagaimana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otonom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pengertian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Daerah Tingkat I / Daerah Tingkat II</a:t>
            </a:r>
          </a:p>
        </p:txBody>
      </p:sp>
    </p:spTree>
    <p:extLst>
      <p:ext uri="{BB962C8B-B14F-4D97-AF65-F5344CB8AC3E}">
        <p14:creationId xmlns:p14="http://schemas.microsoft.com/office/powerpoint/2010/main" val="29463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Desa</a:t>
            </a:r>
            <a:r>
              <a:rPr lang="en-AU" sz="2800" dirty="0" smtClean="0"/>
              <a:t> di era </a:t>
            </a:r>
            <a:r>
              <a:rPr lang="en-AU" sz="2800" dirty="0" err="1" smtClean="0"/>
              <a:t>reformasi</a:t>
            </a:r>
            <a:r>
              <a:rPr lang="en-AU" sz="2800" dirty="0" smtClean="0"/>
              <a:t> </a:t>
            </a:r>
            <a:r>
              <a:rPr lang="en-AU" sz="2800" dirty="0" err="1" smtClean="0"/>
              <a:t>hingga</a:t>
            </a:r>
            <a:r>
              <a:rPr lang="en-AU" sz="2800" dirty="0" smtClean="0"/>
              <a:t> </a:t>
            </a:r>
            <a:r>
              <a:rPr lang="en-AU" sz="2800" dirty="0" err="1" smtClean="0"/>
              <a:t>sekarang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AU" dirty="0" err="1" smtClean="0"/>
              <a:t>Posisi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</a:t>
            </a:r>
            <a:r>
              <a:rPr lang="en-AU" dirty="0" err="1" smtClean="0"/>
              <a:t>berubah</a:t>
            </a:r>
            <a:r>
              <a:rPr lang="en-AU" dirty="0" smtClean="0"/>
              <a:t> </a:t>
            </a:r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/>
              <a:t> UU no 22 </a:t>
            </a:r>
            <a:r>
              <a:rPr lang="en-AU" dirty="0" err="1"/>
              <a:t>tahun</a:t>
            </a:r>
            <a:r>
              <a:rPr lang="en-AU" dirty="0"/>
              <a:t> 1999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otonomi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menempatkan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bingkai</a:t>
            </a:r>
            <a:r>
              <a:rPr lang="en-AU" dirty="0"/>
              <a:t> </a:t>
            </a:r>
            <a:r>
              <a:rPr lang="en-AU" dirty="0" err="1"/>
              <a:t>otonomi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. </a:t>
            </a:r>
            <a:r>
              <a:rPr lang="en-AU" dirty="0" err="1"/>
              <a:t>Namun</a:t>
            </a:r>
            <a:r>
              <a:rPr lang="en-AU" dirty="0"/>
              <a:t>, UU </a:t>
            </a:r>
            <a:r>
              <a:rPr lang="en-AU" dirty="0" err="1"/>
              <a:t>Otonomi</a:t>
            </a:r>
            <a:r>
              <a:rPr lang="en-AU" dirty="0"/>
              <a:t> Daerah </a:t>
            </a:r>
            <a:r>
              <a:rPr lang="en-AU" dirty="0" err="1"/>
              <a:t>tak</a:t>
            </a:r>
            <a:r>
              <a:rPr lang="en-AU" dirty="0"/>
              <a:t> </a:t>
            </a:r>
            <a:r>
              <a:rPr lang="en-AU" dirty="0" err="1"/>
              <a:t>berusia</a:t>
            </a:r>
            <a:r>
              <a:rPr lang="en-AU" dirty="0"/>
              <a:t> lama. </a:t>
            </a:r>
            <a:r>
              <a:rPr lang="en-AU" dirty="0" err="1"/>
              <a:t>Selanjutnya</a:t>
            </a:r>
            <a:r>
              <a:rPr lang="en-AU" dirty="0"/>
              <a:t> </a:t>
            </a:r>
            <a:r>
              <a:rPr lang="en-AU" dirty="0" err="1"/>
              <a:t>muncul</a:t>
            </a:r>
            <a:r>
              <a:rPr lang="en-AU" dirty="0"/>
              <a:t> UU No 32 </a:t>
            </a:r>
            <a:r>
              <a:rPr lang="en-AU" dirty="0" err="1"/>
              <a:t>tahun</a:t>
            </a:r>
            <a:r>
              <a:rPr lang="en-AU" dirty="0"/>
              <a:t> 2004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Pemerintah</a:t>
            </a:r>
            <a:r>
              <a:rPr lang="en-AU" dirty="0"/>
              <a:t> Daerah. </a:t>
            </a:r>
            <a:r>
              <a:rPr lang="en-AU" dirty="0" smtClean="0"/>
              <a:t>Yang </a:t>
            </a:r>
            <a:r>
              <a:rPr lang="en-AU" dirty="0" err="1" smtClean="0"/>
              <a:t>meletakkan</a:t>
            </a:r>
            <a:r>
              <a:rPr lang="en-AU" dirty="0" smtClean="0"/>
              <a:t> </a:t>
            </a:r>
            <a:r>
              <a:rPr lang="en-AU" dirty="0" err="1" smtClean="0"/>
              <a:t>keberadaan</a:t>
            </a:r>
            <a:r>
              <a:rPr lang="en-AU" dirty="0" smtClean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bagian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pemerintahan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26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UU </a:t>
            </a:r>
            <a:r>
              <a:rPr lang="en-AU" dirty="0"/>
              <a:t>No 6 </a:t>
            </a:r>
            <a:r>
              <a:rPr lang="en-AU" dirty="0" err="1"/>
              <a:t>tahun</a:t>
            </a:r>
            <a:r>
              <a:rPr lang="en-AU" dirty="0"/>
              <a:t> 2014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 smtClean="0"/>
              <a:t>. </a:t>
            </a:r>
            <a:r>
              <a:rPr lang="en-AU" dirty="0"/>
              <a:t>UU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</a:t>
            </a:r>
            <a:r>
              <a:rPr lang="en-AU" dirty="0" err="1"/>
              <a:t>titik</a:t>
            </a:r>
            <a:r>
              <a:rPr lang="en-AU" dirty="0"/>
              <a:t> </a:t>
            </a:r>
            <a:r>
              <a:rPr lang="en-AU" dirty="0" err="1"/>
              <a:t>balik</a:t>
            </a:r>
            <a:r>
              <a:rPr lang="en-AU" dirty="0"/>
              <a:t> </a:t>
            </a:r>
            <a:r>
              <a:rPr lang="en-AU" dirty="0" err="1"/>
              <a:t>pengaturan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di Indonesia. UU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menempatkan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sesuai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amanat</a:t>
            </a:r>
            <a:r>
              <a:rPr lang="en-AU" dirty="0"/>
              <a:t> </a:t>
            </a:r>
            <a:r>
              <a:rPr lang="en-AU" dirty="0" err="1"/>
              <a:t>konstitusi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merujuk</a:t>
            </a:r>
            <a:r>
              <a:rPr lang="en-AU" dirty="0"/>
              <a:t> </a:t>
            </a:r>
            <a:r>
              <a:rPr lang="en-AU" dirty="0" err="1"/>
              <a:t>pasal</a:t>
            </a:r>
            <a:r>
              <a:rPr lang="en-AU" dirty="0"/>
              <a:t> 18B </a:t>
            </a:r>
            <a:r>
              <a:rPr lang="en-AU" dirty="0" err="1"/>
              <a:t>aya</a:t>
            </a:r>
            <a:r>
              <a:rPr lang="en-AU" dirty="0"/>
              <a:t> 2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Pasal</a:t>
            </a:r>
            <a:r>
              <a:rPr lang="en-AU" dirty="0"/>
              <a:t> 18 </a:t>
            </a:r>
            <a:r>
              <a:rPr lang="en-AU" dirty="0" err="1"/>
              <a:t>ayat</a:t>
            </a:r>
            <a:r>
              <a:rPr lang="en-AU" dirty="0"/>
              <a:t> 7.</a:t>
            </a:r>
          </a:p>
          <a:p>
            <a:pPr algn="just"/>
            <a:r>
              <a:rPr lang="en-AU" dirty="0"/>
              <a:t>UU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membentuk</a:t>
            </a:r>
            <a:r>
              <a:rPr lang="en-AU" dirty="0"/>
              <a:t> </a:t>
            </a:r>
            <a:r>
              <a:rPr lang="en-AU" dirty="0" err="1"/>
              <a:t>tatanan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i="1" dirty="0"/>
              <a:t>self-governing community </a:t>
            </a:r>
            <a:r>
              <a:rPr lang="en-AU" dirty="0" err="1"/>
              <a:t>dan</a:t>
            </a:r>
            <a:r>
              <a:rPr lang="en-AU" i="1" dirty="0"/>
              <a:t> local self-government</a:t>
            </a:r>
            <a:r>
              <a:rPr lang="en-AU" dirty="0"/>
              <a:t>. </a:t>
            </a:r>
            <a:r>
              <a:rPr lang="en-AU" dirty="0" err="1"/>
              <a:t>Tatanan</a:t>
            </a:r>
            <a:r>
              <a:rPr lang="en-AU" dirty="0"/>
              <a:t> </a:t>
            </a:r>
            <a:r>
              <a:rPr lang="en-AU" dirty="0" err="1"/>
              <a:t>itu</a:t>
            </a:r>
            <a:r>
              <a:rPr lang="en-AU" dirty="0"/>
              <a:t> </a:t>
            </a:r>
            <a:r>
              <a:rPr lang="en-AU" dirty="0" err="1"/>
              <a:t>diharapkan</a:t>
            </a:r>
            <a:r>
              <a:rPr lang="en-AU" dirty="0"/>
              <a:t> </a:t>
            </a:r>
            <a:r>
              <a:rPr lang="en-AU" dirty="0" err="1"/>
              <a:t>mampu</a:t>
            </a:r>
            <a:r>
              <a:rPr lang="en-AU" dirty="0"/>
              <a:t> </a:t>
            </a:r>
            <a:r>
              <a:rPr lang="en-AU" dirty="0" err="1"/>
              <a:t>mengakomodasi</a:t>
            </a:r>
            <a:r>
              <a:rPr lang="en-AU" dirty="0"/>
              <a:t> </a:t>
            </a:r>
            <a:r>
              <a:rPr lang="en-AU" dirty="0" err="1"/>
              <a:t>kesatuan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hukum</a:t>
            </a:r>
            <a:r>
              <a:rPr lang="en-AU" dirty="0"/>
              <a:t> </a:t>
            </a:r>
            <a:r>
              <a:rPr lang="en-AU" dirty="0" err="1"/>
              <a:t>adat</a:t>
            </a:r>
            <a:r>
              <a:rPr lang="en-AU" dirty="0"/>
              <a:t> yang </a:t>
            </a:r>
            <a:r>
              <a:rPr lang="en-AU" dirty="0" err="1"/>
              <a:t>menjadi</a:t>
            </a:r>
            <a:r>
              <a:rPr lang="en-AU" dirty="0"/>
              <a:t> </a:t>
            </a:r>
            <a:r>
              <a:rPr lang="en-AU" dirty="0" err="1"/>
              <a:t>fondasi</a:t>
            </a:r>
            <a:r>
              <a:rPr lang="en-AU" dirty="0"/>
              <a:t> </a:t>
            </a:r>
            <a:r>
              <a:rPr lang="en-AU" dirty="0" err="1"/>
              <a:t>keragaman</a:t>
            </a:r>
            <a:r>
              <a:rPr lang="en-AU" dirty="0"/>
              <a:t> NKRI. </a:t>
            </a:r>
            <a:r>
              <a:rPr lang="en-AU" dirty="0" err="1"/>
              <a:t>Asas</a:t>
            </a:r>
            <a:r>
              <a:rPr lang="en-AU" dirty="0"/>
              <a:t> </a:t>
            </a:r>
            <a:r>
              <a:rPr lang="en-AU" dirty="0" err="1"/>
              <a:t>pengaturan</a:t>
            </a:r>
            <a:r>
              <a:rPr lang="en-AU" dirty="0"/>
              <a:t> </a:t>
            </a:r>
            <a:r>
              <a:rPr lang="en-AU" dirty="0" err="1"/>
              <a:t>desa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Undang-Undang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adalah</a:t>
            </a:r>
            <a:r>
              <a:rPr lang="en-AU" dirty="0"/>
              <a:t>:</a:t>
            </a: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67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838200"/>
          </a:xfrm>
        </p:spPr>
        <p:txBody>
          <a:bodyPr/>
          <a:lstStyle/>
          <a:p>
            <a:r>
              <a:rPr lang="en-AU" sz="2400" dirty="0" err="1" smtClean="0"/>
              <a:t>Perspektif</a:t>
            </a:r>
            <a:r>
              <a:rPr lang="en-AU" sz="2400" dirty="0" smtClean="0"/>
              <a:t> </a:t>
            </a:r>
            <a:r>
              <a:rPr lang="en-AU" sz="2400" dirty="0" err="1" smtClean="0"/>
              <a:t>desa</a:t>
            </a:r>
            <a:r>
              <a:rPr lang="en-AU" sz="2400" dirty="0" smtClean="0"/>
              <a:t> lama vs </a:t>
            </a:r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r>
              <a:rPr lang="en-AU" sz="2400" dirty="0" err="1" smtClean="0"/>
              <a:t>baru</a:t>
            </a:r>
            <a:endParaRPr lang="en-AU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69013"/>
              </p:ext>
            </p:extLst>
          </p:nvPr>
        </p:nvGraphicFramePr>
        <p:xfrm>
          <a:off x="1009650" y="685800"/>
          <a:ext cx="7124700" cy="706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2787650"/>
                <a:gridCol w="23749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lama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baru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Payung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hukum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UU No 32/2004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PP no.72/2005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UU No. 6/2014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Azas </a:t>
                      </a:r>
                      <a:r>
                        <a:rPr lang="en-AU" dirty="0" err="1" smtClean="0"/>
                        <a:t>utama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Desentralisasi-residualitas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Rekognisi-subsidiaritas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Kedudukan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Sebagai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organisasi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pemerintahan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yg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berada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dlm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sistem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pemerintahan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kabupaten</a:t>
                      </a:r>
                      <a:r>
                        <a:rPr lang="en-AU" dirty="0" smtClean="0"/>
                        <a:t>/</a:t>
                      </a:r>
                      <a:r>
                        <a:rPr lang="en-AU" dirty="0" err="1" smtClean="0"/>
                        <a:t>kota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Sbg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pemerintahan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masy</a:t>
                      </a:r>
                      <a:r>
                        <a:rPr lang="en-AU" dirty="0" smtClean="0"/>
                        <a:t>., hybrid </a:t>
                      </a:r>
                      <a:r>
                        <a:rPr lang="en-AU" dirty="0" err="1" smtClean="0"/>
                        <a:t>antara</a:t>
                      </a:r>
                      <a:r>
                        <a:rPr lang="en-AU" dirty="0" smtClean="0"/>
                        <a:t> self governing community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local self </a:t>
                      </a:r>
                      <a:r>
                        <a:rPr lang="en-AU" dirty="0" err="1" smtClean="0"/>
                        <a:t>goverment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Posisi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peran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kabupaten</a:t>
                      </a:r>
                      <a:r>
                        <a:rPr lang="en-AU" dirty="0" smtClean="0"/>
                        <a:t>/</a:t>
                      </a:r>
                      <a:r>
                        <a:rPr lang="en-AU" dirty="0" err="1" smtClean="0"/>
                        <a:t>kota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Kab</a:t>
                      </a:r>
                      <a:r>
                        <a:rPr lang="en-AU" dirty="0" smtClean="0"/>
                        <a:t>/</a:t>
                      </a:r>
                      <a:r>
                        <a:rPr lang="en-AU" dirty="0" err="1" smtClean="0"/>
                        <a:t>kota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mpy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kewenangan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yg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besar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luas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dlm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mengatur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mengurus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desa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Kab</a:t>
                      </a:r>
                      <a:r>
                        <a:rPr lang="en-AU" dirty="0" smtClean="0"/>
                        <a:t>/</a:t>
                      </a:r>
                      <a:r>
                        <a:rPr lang="en-AU" dirty="0" err="1" smtClean="0"/>
                        <a:t>kota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mpy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kewenangan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yg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terbatas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strategis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dlm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mengatur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mengurus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termasuk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mengatur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dan</a:t>
                      </a:r>
                      <a:r>
                        <a:rPr lang="en-AU" dirty="0" smtClean="0"/>
                        <a:t> urus </a:t>
                      </a:r>
                      <a:r>
                        <a:rPr lang="en-AU" dirty="0" err="1" smtClean="0"/>
                        <a:t>bid.urusan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desa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yg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tdk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perlu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ditangani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pusat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100</TotalTime>
  <Words>632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Pandangan /persepsi orang ttg desa (dahulu)</vt:lpstr>
      <vt:lpstr>Kemiskinan desa yg lepas dari pengamatan ada 6 prasangka (Harun dan Ardianto, 2011: 289) </vt:lpstr>
      <vt:lpstr>PowerPoint Presentation</vt:lpstr>
      <vt:lpstr>Perkembangan desa</vt:lpstr>
      <vt:lpstr>PowerPoint Presentation</vt:lpstr>
      <vt:lpstr>PowerPoint Presentation</vt:lpstr>
      <vt:lpstr>Desa di era reformasi hingga sekarang</vt:lpstr>
      <vt:lpstr>PowerPoint Presentation</vt:lpstr>
      <vt:lpstr>Perspektif desa lama vs desa baru</vt:lpstr>
      <vt:lpstr>PowerPoint Presentation</vt:lpstr>
      <vt:lpstr>PowerPoint Presentation</vt:lpstr>
      <vt:lpstr>Desa sekarang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Pandangan /persepsi orang ttg desa (dahulu)</dc:title>
  <dc:creator>Fadjarini S</dc:creator>
  <cp:lastModifiedBy>BU FAJAR</cp:lastModifiedBy>
  <cp:revision>11</cp:revision>
  <cp:lastPrinted>2018-06-22T02:52:57Z</cp:lastPrinted>
  <dcterms:created xsi:type="dcterms:W3CDTF">2006-08-16T00:00:00Z</dcterms:created>
  <dcterms:modified xsi:type="dcterms:W3CDTF">2020-03-02T20:03:06Z</dcterms:modified>
</cp:coreProperties>
</file>