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6518-AD53-42E2-B4FD-8912B625B3F7}" type="datetimeFigureOut">
              <a:rPr lang="id-ID" smtClean="0"/>
              <a:t>13/10/2020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B64A-B815-4317-A424-3589AED9179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6661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6518-AD53-42E2-B4FD-8912B625B3F7}" type="datetimeFigureOut">
              <a:rPr lang="id-ID" smtClean="0"/>
              <a:t>13/10/2020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B64A-B815-4317-A424-3589AED9179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17605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6518-AD53-42E2-B4FD-8912B625B3F7}" type="datetimeFigureOut">
              <a:rPr lang="id-ID" smtClean="0"/>
              <a:t>13/10/2020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B64A-B815-4317-A424-3589AED9179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42039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6518-AD53-42E2-B4FD-8912B625B3F7}" type="datetimeFigureOut">
              <a:rPr lang="id-ID" smtClean="0"/>
              <a:t>13/10/2020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B64A-B815-4317-A424-3589AED9179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96676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6518-AD53-42E2-B4FD-8912B625B3F7}" type="datetimeFigureOut">
              <a:rPr lang="id-ID" smtClean="0"/>
              <a:t>13/10/2020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B64A-B815-4317-A424-3589AED9179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73442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6518-AD53-42E2-B4FD-8912B625B3F7}" type="datetimeFigureOut">
              <a:rPr lang="id-ID" smtClean="0"/>
              <a:t>13/10/2020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B64A-B815-4317-A424-3589AED9179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62865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6518-AD53-42E2-B4FD-8912B625B3F7}" type="datetimeFigureOut">
              <a:rPr lang="id-ID" smtClean="0"/>
              <a:t>13/10/2020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B64A-B815-4317-A424-3589AED9179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45312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6518-AD53-42E2-B4FD-8912B625B3F7}" type="datetimeFigureOut">
              <a:rPr lang="id-ID" smtClean="0"/>
              <a:t>13/10/2020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B64A-B815-4317-A424-3589AED9179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10208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6518-AD53-42E2-B4FD-8912B625B3F7}" type="datetimeFigureOut">
              <a:rPr lang="id-ID" smtClean="0"/>
              <a:t>13/10/2020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B64A-B815-4317-A424-3589AED9179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0992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6518-AD53-42E2-B4FD-8912B625B3F7}" type="datetimeFigureOut">
              <a:rPr lang="id-ID" smtClean="0"/>
              <a:t>13/10/2020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B64A-B815-4317-A424-3589AED9179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89965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6518-AD53-42E2-B4FD-8912B625B3F7}" type="datetimeFigureOut">
              <a:rPr lang="id-ID" smtClean="0"/>
              <a:t>13/10/2020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B64A-B815-4317-A424-3589AED9179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69629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A6518-AD53-42E2-B4FD-8912B625B3F7}" type="datetimeFigureOut">
              <a:rPr lang="id-ID" smtClean="0"/>
              <a:t>13/10/2020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BB64A-B815-4317-A424-3589AED9179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79997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URUSAN PEMERINTAHAN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/>
              <a:t>Tim Prodi IP</a:t>
            </a:r>
          </a:p>
          <a:p>
            <a:r>
              <a:rPr lang="id-ID"/>
              <a:t>STPMD”APMD”</a:t>
            </a:r>
          </a:p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68424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Kriteria </a:t>
            </a:r>
            <a:r>
              <a:rPr lang="id-ID" dirty="0" smtClean="0"/>
              <a:t>Urusan Pemerintahan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 fontAlgn="base">
              <a:buNone/>
            </a:pPr>
            <a:r>
              <a:rPr lang="id-ID" dirty="0"/>
              <a:t>K</a:t>
            </a:r>
            <a:r>
              <a:rPr lang="en-US" dirty="0" err="1" smtClean="0"/>
              <a:t>riteria</a:t>
            </a:r>
            <a:r>
              <a:rPr lang="en-US" dirty="0" smtClean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b="1" dirty="0" err="1"/>
              <a:t>Pemerintah</a:t>
            </a:r>
            <a:r>
              <a:rPr lang="en-US" b="1" dirty="0"/>
              <a:t> </a:t>
            </a:r>
            <a:r>
              <a:rPr lang="en-US" b="1" dirty="0" err="1"/>
              <a:t>Pusat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 </a:t>
            </a:r>
            <a:endParaRPr lang="id-ID" dirty="0"/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lokasinya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; </a:t>
            </a:r>
            <a:endParaRPr lang="id-ID" dirty="0"/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penggunanya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; </a:t>
            </a:r>
            <a:endParaRPr lang="id-ID" dirty="0"/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negatifnya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; </a:t>
            </a:r>
            <a:endParaRPr lang="id-ID" dirty="0"/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 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/>
              <a:t>Pusat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endParaRPr lang="id-ID" dirty="0"/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peranannya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. 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7588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Lanjutan..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 fontAlgn="base"/>
            <a:r>
              <a:rPr lang="id-ID" dirty="0" smtClean="0"/>
              <a:t>K</a:t>
            </a:r>
            <a:r>
              <a:rPr lang="en-US" dirty="0" err="1" smtClean="0"/>
              <a:t>riteria</a:t>
            </a:r>
            <a:r>
              <a:rPr lang="en-US" dirty="0" smtClean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Daerah </a:t>
            </a:r>
            <a:r>
              <a:rPr lang="en-US" b="1" dirty="0" smtClean="0"/>
              <a:t>PROVINSI </a:t>
            </a:r>
            <a:r>
              <a:rPr lang="en-US" dirty="0" err="1" smtClean="0"/>
              <a:t>adalah</a:t>
            </a:r>
            <a:r>
              <a:rPr lang="en-US" dirty="0"/>
              <a:t>: </a:t>
            </a:r>
            <a:endParaRPr lang="id-ID" dirty="0"/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lokasinya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; </a:t>
            </a:r>
            <a:endParaRPr lang="id-ID" dirty="0"/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penggunanya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;  </a:t>
            </a:r>
            <a:endParaRPr lang="id-ID" dirty="0"/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negatifnya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endParaRPr lang="id-ID" dirty="0"/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 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. </a:t>
            </a:r>
            <a:endParaRPr lang="id-ID" dirty="0"/>
          </a:p>
          <a:p>
            <a:pPr lvl="0" fontAlgn="base"/>
            <a:r>
              <a:rPr lang="id-ID" dirty="0" smtClean="0"/>
              <a:t>K</a:t>
            </a:r>
            <a:r>
              <a:rPr lang="en-US" dirty="0" err="1" smtClean="0"/>
              <a:t>riteria</a:t>
            </a:r>
            <a:r>
              <a:rPr lang="en-US" dirty="0" smtClean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Daerah </a:t>
            </a:r>
            <a:r>
              <a:rPr lang="en-US" b="1" dirty="0" smtClean="0"/>
              <a:t>KABUPATEN/KOTA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: </a:t>
            </a:r>
            <a:endParaRPr lang="id-ID" dirty="0"/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lokasinya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; </a:t>
            </a:r>
            <a:endParaRPr lang="id-ID" dirty="0"/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penggunanya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;  </a:t>
            </a:r>
            <a:endParaRPr lang="id-ID" dirty="0"/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negatifnya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endParaRPr lang="id-ID" dirty="0"/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 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89415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bidang</a:t>
            </a:r>
            <a:r>
              <a:rPr lang="en-US" b="1" dirty="0"/>
              <a:t> </a:t>
            </a:r>
            <a:r>
              <a:rPr lang="en-US" b="1" dirty="0" err="1"/>
              <a:t>kehutanan</a:t>
            </a:r>
            <a:r>
              <a:rPr lang="en-US" b="1" dirty="0"/>
              <a:t>, </a:t>
            </a:r>
            <a:r>
              <a:rPr lang="en-US" b="1" dirty="0" err="1"/>
              <a:t>kelautan</a:t>
            </a:r>
            <a:r>
              <a:rPr lang="en-US" b="1" dirty="0"/>
              <a:t>, </a:t>
            </a:r>
            <a:r>
              <a:rPr lang="en-US" b="1" dirty="0" err="1"/>
              <a:t>serta</a:t>
            </a:r>
            <a:r>
              <a:rPr lang="en-US" b="1" dirty="0"/>
              <a:t> </a:t>
            </a:r>
            <a:r>
              <a:rPr lang="en-US" b="1" dirty="0" err="1"/>
              <a:t>energi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sumber</a:t>
            </a:r>
            <a:r>
              <a:rPr lang="en-US" b="1" dirty="0"/>
              <a:t> </a:t>
            </a:r>
            <a:r>
              <a:rPr lang="en-US" b="1" dirty="0" err="1"/>
              <a:t>daya</a:t>
            </a:r>
            <a:r>
              <a:rPr lang="en-US" b="1" dirty="0"/>
              <a:t> mineral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fontAlgn="base"/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b="1" dirty="0"/>
              <a:t> </a:t>
            </a:r>
            <a:r>
              <a:rPr lang="en-US" b="1" dirty="0" err="1"/>
              <a:t>bidang</a:t>
            </a:r>
            <a:r>
              <a:rPr lang="en-US" b="1" dirty="0"/>
              <a:t> </a:t>
            </a:r>
            <a:r>
              <a:rPr lang="en-US" b="1" dirty="0" err="1"/>
              <a:t>kehutanan</a:t>
            </a:r>
            <a:r>
              <a:rPr lang="en-US" b="1" dirty="0"/>
              <a:t>, </a:t>
            </a:r>
            <a:r>
              <a:rPr lang="en-US" b="1" dirty="0" err="1"/>
              <a:t>kelautan</a:t>
            </a:r>
            <a:r>
              <a:rPr lang="en-US" b="1" dirty="0"/>
              <a:t>, </a:t>
            </a:r>
            <a:r>
              <a:rPr lang="en-US" b="1" dirty="0" err="1"/>
              <a:t>serta</a:t>
            </a:r>
            <a:r>
              <a:rPr lang="en-US" b="1" dirty="0"/>
              <a:t> </a:t>
            </a:r>
            <a:r>
              <a:rPr lang="en-US" b="1" dirty="0" err="1"/>
              <a:t>energi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sumber</a:t>
            </a:r>
            <a:r>
              <a:rPr lang="en-US" b="1" dirty="0"/>
              <a:t> </a:t>
            </a:r>
            <a:r>
              <a:rPr lang="en-US" b="1" dirty="0" err="1"/>
              <a:t>daya</a:t>
            </a:r>
            <a:r>
              <a:rPr lang="en-US" b="1" dirty="0"/>
              <a:t> mineral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. </a:t>
            </a:r>
            <a:endParaRPr lang="id-ID" dirty="0" smtClean="0"/>
          </a:p>
          <a:p>
            <a:pPr fontAlgn="base"/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mineral </a:t>
            </a:r>
            <a:r>
              <a:rPr lang="en-US" dirty="0" smtClean="0"/>
              <a:t>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dirty="0" err="1"/>
              <a:t>pengelolaan</a:t>
            </a:r>
            <a:r>
              <a:rPr lang="en-US" b="1" dirty="0"/>
              <a:t> </a:t>
            </a:r>
            <a:r>
              <a:rPr lang="en-US" b="1" dirty="0" err="1"/>
              <a:t>minyak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gas </a:t>
            </a:r>
            <a:r>
              <a:rPr lang="en-US" b="1" dirty="0" err="1"/>
              <a:t>bumi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. </a:t>
            </a:r>
            <a:endParaRPr lang="id-ID" dirty="0"/>
          </a:p>
          <a:p>
            <a:pPr lvl="0" fontAlgn="base"/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b="1" dirty="0" err="1"/>
              <a:t>bidang</a:t>
            </a:r>
            <a:r>
              <a:rPr lang="en-US" b="1" dirty="0"/>
              <a:t> </a:t>
            </a:r>
            <a:r>
              <a:rPr lang="en-US" b="1" dirty="0" err="1"/>
              <a:t>kehutanan</a:t>
            </a:r>
            <a:r>
              <a:rPr lang="en-US" b="1" dirty="0"/>
              <a:t> </a:t>
            </a:r>
            <a:r>
              <a:rPr lang="en-US" dirty="0" smtClean="0"/>
              <a:t>s </a:t>
            </a:r>
            <a:r>
              <a:rPr lang="en-US" dirty="0"/>
              <a:t>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taman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raya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. </a:t>
            </a:r>
            <a:endParaRPr lang="id-ID" dirty="0"/>
          </a:p>
          <a:p>
            <a:pPr lvl="0" fontAlgn="base"/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mineral </a:t>
            </a:r>
            <a:r>
              <a:rPr lang="en-US" dirty="0" smtClean="0"/>
              <a:t>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dirty="0" err="1"/>
              <a:t>pemanfaatan</a:t>
            </a:r>
            <a:r>
              <a:rPr lang="en-US" b="1" dirty="0"/>
              <a:t> </a:t>
            </a:r>
            <a:r>
              <a:rPr lang="en-US" b="1" dirty="0" err="1"/>
              <a:t>langsung</a:t>
            </a:r>
            <a:r>
              <a:rPr lang="en-US" b="1" dirty="0"/>
              <a:t> </a:t>
            </a:r>
            <a:r>
              <a:rPr lang="en-US" b="1" dirty="0" err="1"/>
              <a:t>panas</a:t>
            </a:r>
            <a:r>
              <a:rPr lang="en-US" b="1" dirty="0"/>
              <a:t> </a:t>
            </a:r>
            <a:r>
              <a:rPr lang="en-US" b="1" dirty="0" err="1"/>
              <a:t>bumi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Daerah </a:t>
            </a:r>
            <a:r>
              <a:rPr lang="en-US" b="1" dirty="0" err="1"/>
              <a:t>kabupaten</a:t>
            </a:r>
            <a:r>
              <a:rPr lang="en-US" b="1" dirty="0"/>
              <a:t>/</a:t>
            </a:r>
            <a:r>
              <a:rPr lang="en-US" b="1" dirty="0" err="1"/>
              <a:t>kota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. </a:t>
            </a:r>
            <a:r>
              <a:rPr lang="id-ID" dirty="0" smtClean="0"/>
              <a:t>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20330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Bagi hasil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fontAlgn="base"/>
            <a:r>
              <a:rPr lang="en-US" dirty="0"/>
              <a:t>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penghasil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penghasil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 smtClean="0"/>
              <a:t>Pemerintahan</a:t>
            </a:r>
            <a:endParaRPr lang="id-ID" dirty="0" smtClean="0"/>
          </a:p>
          <a:p>
            <a:pPr lvl="0" fontAlgn="base"/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/>
              <a:t>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penghasil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penghitungan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kelautan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kelautan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4 (</a:t>
            </a:r>
            <a:r>
              <a:rPr lang="en-US" dirty="0" err="1"/>
              <a:t>empat</a:t>
            </a:r>
            <a:r>
              <a:rPr lang="en-US" dirty="0"/>
              <a:t>) mil </a:t>
            </a:r>
            <a:r>
              <a:rPr lang="en-US" dirty="0" err="1"/>
              <a:t>diukur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pantai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lepas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perairan</a:t>
            </a:r>
            <a:r>
              <a:rPr lang="en-US" dirty="0"/>
              <a:t> </a:t>
            </a:r>
            <a:r>
              <a:rPr lang="en-US" dirty="0" err="1"/>
              <a:t>kepulauan</a:t>
            </a:r>
            <a:r>
              <a:rPr lang="en-US" dirty="0"/>
              <a:t>. </a:t>
            </a:r>
            <a:endParaRPr lang="id-ID" dirty="0"/>
          </a:p>
          <a:p>
            <a:pPr lvl="0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/>
              <a:t>dari</a:t>
            </a:r>
            <a:r>
              <a:rPr lang="en-US" dirty="0"/>
              <a:t> 4 (</a:t>
            </a:r>
            <a:r>
              <a:rPr lang="en-US" dirty="0" err="1"/>
              <a:t>empat</a:t>
            </a:r>
            <a:r>
              <a:rPr lang="en-US" dirty="0"/>
              <a:t>) mil,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wilayahnya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jarak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diukur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tengah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Daerah yang </a:t>
            </a:r>
            <a:r>
              <a:rPr lang="en-US" dirty="0" err="1"/>
              <a:t>berbatasan</a:t>
            </a:r>
            <a:r>
              <a:rPr lang="en-US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70263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Wewenang Pemerintah Pusat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 fontAlgn="base"/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menyelenggarakan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konkuren</a:t>
            </a:r>
            <a:r>
              <a:rPr lang="en-US" dirty="0"/>
              <a:t>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: </a:t>
            </a:r>
            <a:endParaRPr lang="id-ID" dirty="0"/>
          </a:p>
          <a:p>
            <a:pPr lvl="1" fontAlgn="base"/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, </a:t>
            </a:r>
            <a:r>
              <a:rPr lang="en-US" dirty="0" err="1"/>
              <a:t>standar</a:t>
            </a:r>
            <a:r>
              <a:rPr lang="en-US" dirty="0"/>
              <a:t>, </a:t>
            </a:r>
            <a:r>
              <a:rPr lang="en-US" dirty="0" err="1"/>
              <a:t>prosedur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id-ID" dirty="0"/>
          </a:p>
          <a:p>
            <a:pPr lvl="1" fontAlgn="base"/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Daerah. </a:t>
            </a:r>
            <a:endParaRPr lang="id-ID" dirty="0"/>
          </a:p>
          <a:p>
            <a:pPr lvl="0" fontAlgn="base"/>
            <a:r>
              <a:rPr lang="en-US" dirty="0"/>
              <a:t>Norma, </a:t>
            </a:r>
            <a:r>
              <a:rPr lang="en-US" dirty="0" err="1"/>
              <a:t>standar</a:t>
            </a:r>
            <a:r>
              <a:rPr lang="en-US" dirty="0"/>
              <a:t>, </a:t>
            </a:r>
            <a:r>
              <a:rPr lang="en-US" dirty="0" err="1"/>
              <a:t>prosedur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kriteria</a:t>
            </a:r>
            <a:r>
              <a:rPr lang="id-ID" dirty="0" smtClean="0"/>
              <a:t>,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konkuren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Daerah. </a:t>
            </a:r>
            <a:endParaRPr lang="id-ID" dirty="0"/>
          </a:p>
          <a:p>
            <a:pPr lvl="0" fontAlgn="base"/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kementerian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nonkementerian</a:t>
            </a:r>
            <a:r>
              <a:rPr lang="en-US" dirty="0"/>
              <a:t>. </a:t>
            </a:r>
            <a:endParaRPr lang="id-ID" dirty="0"/>
          </a:p>
          <a:p>
            <a:pPr lvl="0" fontAlgn="base"/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nonkementerian</a:t>
            </a:r>
            <a:r>
              <a:rPr lang="en-US" dirty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/>
              <a:t>dikoordinasikan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kementerian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070901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Kebijakan Daerah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Daerah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Daerah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menyelenggarakan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Daerah. </a:t>
            </a:r>
            <a:endParaRPr lang="id-ID" dirty="0" smtClean="0"/>
          </a:p>
          <a:p>
            <a:r>
              <a:rPr lang="en-US" dirty="0"/>
              <a:t>Daerah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Daerah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(1),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berpedoman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, </a:t>
            </a:r>
            <a:r>
              <a:rPr lang="en-US" dirty="0" err="1"/>
              <a:t>standar</a:t>
            </a:r>
            <a:r>
              <a:rPr lang="en-US" dirty="0"/>
              <a:t>, </a:t>
            </a:r>
            <a:r>
              <a:rPr lang="en-US" dirty="0" err="1"/>
              <a:t>prosedur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. </a:t>
            </a:r>
            <a:endParaRPr lang="id-ID" dirty="0"/>
          </a:p>
          <a:p>
            <a:pPr lvl="0"/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08875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Tugas pembantuan, instansi vertikal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fontAlgn="base"/>
            <a:r>
              <a:rPr lang="en-US" sz="1800" dirty="0" err="1"/>
              <a:t>Urusan</a:t>
            </a:r>
            <a:r>
              <a:rPr lang="en-US" sz="1800" dirty="0"/>
              <a:t> </a:t>
            </a:r>
            <a:r>
              <a:rPr lang="en-US" sz="1800" dirty="0" err="1"/>
              <a:t>pemerintahan</a:t>
            </a:r>
            <a:r>
              <a:rPr lang="en-US" sz="1800" dirty="0"/>
              <a:t> </a:t>
            </a:r>
            <a:r>
              <a:rPr lang="en-US" sz="1800" dirty="0" err="1"/>
              <a:t>konkuren</a:t>
            </a:r>
            <a:r>
              <a:rPr lang="en-US" sz="1800" dirty="0"/>
              <a:t> yang </a:t>
            </a:r>
            <a:r>
              <a:rPr lang="en-US" sz="1800" dirty="0" err="1"/>
              <a:t>menjadi</a:t>
            </a:r>
            <a:r>
              <a:rPr lang="en-US" sz="1800" dirty="0"/>
              <a:t> </a:t>
            </a:r>
            <a:r>
              <a:rPr lang="en-US" sz="1800" dirty="0" err="1"/>
              <a:t>kewenangan</a:t>
            </a:r>
            <a:r>
              <a:rPr lang="en-US" sz="1800" dirty="0"/>
              <a:t> </a:t>
            </a:r>
            <a:r>
              <a:rPr lang="en-US" sz="1800" dirty="0" err="1"/>
              <a:t>Pemerintah</a:t>
            </a:r>
            <a:r>
              <a:rPr lang="en-US" sz="1800" dirty="0"/>
              <a:t> </a:t>
            </a:r>
            <a:r>
              <a:rPr lang="en-US" sz="1800" dirty="0" err="1"/>
              <a:t>Pusat</a:t>
            </a:r>
            <a:r>
              <a:rPr lang="en-US" sz="1800" dirty="0"/>
              <a:t> </a:t>
            </a:r>
            <a:r>
              <a:rPr lang="en-US" sz="1800" dirty="0" err="1"/>
              <a:t>diselenggarakan</a:t>
            </a:r>
            <a:r>
              <a:rPr lang="en-US" sz="1800" dirty="0"/>
              <a:t>: </a:t>
            </a:r>
            <a:endParaRPr lang="id-ID" sz="1800" dirty="0" smtClean="0"/>
          </a:p>
          <a:p>
            <a:pPr marL="800100" lvl="1" indent="-342900" fontAlgn="base">
              <a:buFont typeface="+mj-lt"/>
              <a:buAutoNum type="arabicPeriod"/>
            </a:pPr>
            <a:r>
              <a:rPr lang="en-US" sz="1400" dirty="0" smtClean="0"/>
              <a:t> </a:t>
            </a:r>
            <a:r>
              <a:rPr lang="en-US" sz="1400" dirty="0" err="1"/>
              <a:t>sendiri</a:t>
            </a:r>
            <a:r>
              <a:rPr lang="en-US" sz="1400" dirty="0"/>
              <a:t> </a:t>
            </a:r>
            <a:r>
              <a:rPr lang="en-US" sz="1400" dirty="0" err="1"/>
              <a:t>oleh</a:t>
            </a:r>
            <a:r>
              <a:rPr lang="en-US" sz="1400" dirty="0"/>
              <a:t> </a:t>
            </a:r>
            <a:r>
              <a:rPr lang="en-US" sz="1400" dirty="0" err="1"/>
              <a:t>Pemerintah</a:t>
            </a:r>
            <a:r>
              <a:rPr lang="en-US" sz="1400" dirty="0"/>
              <a:t> </a:t>
            </a:r>
            <a:r>
              <a:rPr lang="en-US" sz="1400" dirty="0" err="1"/>
              <a:t>Pusat</a:t>
            </a:r>
            <a:r>
              <a:rPr lang="en-US" sz="1400" dirty="0"/>
              <a:t>; </a:t>
            </a:r>
            <a:endParaRPr lang="id-ID" sz="1400" dirty="0"/>
          </a:p>
          <a:p>
            <a:pPr marL="800100" lvl="1" indent="-342900" fontAlgn="base">
              <a:buFont typeface="+mj-lt"/>
              <a:buAutoNum type="arabicPeriod"/>
            </a:pP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/>
              <a:t>cara</a:t>
            </a:r>
            <a:r>
              <a:rPr lang="en-US" sz="1400" dirty="0"/>
              <a:t> </a:t>
            </a:r>
            <a:r>
              <a:rPr lang="en-US" sz="1400" dirty="0" err="1"/>
              <a:t>melimpahkan</a:t>
            </a:r>
            <a:r>
              <a:rPr lang="en-US" sz="1400" dirty="0"/>
              <a:t> </a:t>
            </a:r>
            <a:r>
              <a:rPr lang="en-US" sz="1400" dirty="0" err="1"/>
              <a:t>kepada</a:t>
            </a:r>
            <a:r>
              <a:rPr lang="en-US" sz="1400" dirty="0"/>
              <a:t> </a:t>
            </a:r>
            <a:r>
              <a:rPr lang="en-US" sz="1400" dirty="0" err="1"/>
              <a:t>gubernur</a:t>
            </a:r>
            <a:r>
              <a:rPr lang="en-US" sz="1400" dirty="0"/>
              <a:t> </a:t>
            </a:r>
            <a:r>
              <a:rPr lang="en-US" sz="1400" dirty="0" err="1"/>
              <a:t>sebagai</a:t>
            </a:r>
            <a:r>
              <a:rPr lang="en-US" sz="1400" dirty="0"/>
              <a:t> </a:t>
            </a:r>
            <a:r>
              <a:rPr lang="en-US" sz="1400" dirty="0" err="1"/>
              <a:t>wakil</a:t>
            </a:r>
            <a:r>
              <a:rPr lang="en-US" sz="1400" dirty="0"/>
              <a:t> </a:t>
            </a:r>
            <a:r>
              <a:rPr lang="en-US" sz="1400" dirty="0" err="1"/>
              <a:t>Pemerintah</a:t>
            </a:r>
            <a:r>
              <a:rPr lang="en-US" sz="1400" dirty="0"/>
              <a:t> </a:t>
            </a:r>
            <a:r>
              <a:rPr lang="en-US" sz="1400" dirty="0" err="1"/>
              <a:t>Pusat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kepada</a:t>
            </a:r>
            <a:r>
              <a:rPr lang="en-US" sz="1400" dirty="0"/>
              <a:t> </a:t>
            </a:r>
            <a:r>
              <a:rPr lang="en-US" sz="1400" dirty="0" err="1"/>
              <a:t>Instansi</a:t>
            </a:r>
            <a:r>
              <a:rPr lang="en-US" sz="1400" dirty="0"/>
              <a:t> </a:t>
            </a:r>
            <a:r>
              <a:rPr lang="en-US" sz="1400" dirty="0" err="1"/>
              <a:t>Vertikal</a:t>
            </a:r>
            <a:r>
              <a:rPr lang="en-US" sz="1400" dirty="0"/>
              <a:t>  yang </a:t>
            </a:r>
            <a:r>
              <a:rPr lang="en-US" sz="1400" dirty="0" err="1"/>
              <a:t>ada</a:t>
            </a:r>
            <a:r>
              <a:rPr lang="en-US" sz="1400" dirty="0"/>
              <a:t> di Daerah </a:t>
            </a:r>
            <a:r>
              <a:rPr lang="en-US" sz="1400" dirty="0" err="1"/>
              <a:t>berdasarkan</a:t>
            </a:r>
            <a:r>
              <a:rPr lang="en-US" sz="1400" dirty="0"/>
              <a:t> </a:t>
            </a:r>
            <a:r>
              <a:rPr lang="en-US" sz="1400" dirty="0" err="1"/>
              <a:t>asas</a:t>
            </a:r>
            <a:r>
              <a:rPr lang="en-US" sz="1400" dirty="0"/>
              <a:t> </a:t>
            </a:r>
            <a:r>
              <a:rPr lang="en-US" sz="1400" dirty="0" err="1"/>
              <a:t>Dekonsentrasi</a:t>
            </a:r>
            <a:r>
              <a:rPr lang="en-US" sz="1400" dirty="0"/>
              <a:t>; </a:t>
            </a:r>
            <a:r>
              <a:rPr lang="en-US" sz="1400" dirty="0" err="1" smtClean="0"/>
              <a:t>atau</a:t>
            </a:r>
            <a:endParaRPr lang="id-ID" sz="1400" dirty="0"/>
          </a:p>
          <a:p>
            <a:pPr marL="800100" lvl="1" indent="-342900" fontAlgn="base">
              <a:buFont typeface="+mj-lt"/>
              <a:buAutoNum type="arabicPeriod"/>
            </a:pP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/>
              <a:t>cara</a:t>
            </a:r>
            <a:r>
              <a:rPr lang="en-US" sz="1400" dirty="0"/>
              <a:t> </a:t>
            </a:r>
            <a:r>
              <a:rPr lang="en-US" sz="1400" dirty="0" err="1"/>
              <a:t>menugasi</a:t>
            </a:r>
            <a:r>
              <a:rPr lang="en-US" sz="1400" dirty="0"/>
              <a:t> Daerah </a:t>
            </a:r>
            <a:r>
              <a:rPr lang="en-US" sz="1400" dirty="0" err="1"/>
              <a:t>berdasarkan</a:t>
            </a:r>
            <a:r>
              <a:rPr lang="en-US" sz="1400" dirty="0"/>
              <a:t> </a:t>
            </a:r>
            <a:r>
              <a:rPr lang="en-US" sz="1400" dirty="0" err="1"/>
              <a:t>asas</a:t>
            </a:r>
            <a:r>
              <a:rPr lang="en-US" sz="1400" dirty="0"/>
              <a:t> </a:t>
            </a:r>
            <a:r>
              <a:rPr lang="en-US" sz="1400" dirty="0" err="1"/>
              <a:t>Tugas</a:t>
            </a:r>
            <a:r>
              <a:rPr lang="en-US" sz="1400" dirty="0"/>
              <a:t> </a:t>
            </a:r>
            <a:r>
              <a:rPr lang="en-US" sz="1400" dirty="0" err="1"/>
              <a:t>Pembantuan</a:t>
            </a:r>
            <a:r>
              <a:rPr lang="en-US" sz="1400" dirty="0"/>
              <a:t>. </a:t>
            </a:r>
            <a:endParaRPr lang="id-ID" sz="1400" dirty="0"/>
          </a:p>
          <a:p>
            <a:pPr lvl="0" fontAlgn="base"/>
            <a:r>
              <a:rPr lang="en-US" sz="1800" dirty="0" err="1" smtClean="0"/>
              <a:t>Instansi</a:t>
            </a:r>
            <a:r>
              <a:rPr lang="en-US" sz="1800" dirty="0" smtClean="0"/>
              <a:t> </a:t>
            </a:r>
            <a:r>
              <a:rPr lang="en-US" sz="1800" dirty="0" err="1"/>
              <a:t>Vertikal</a:t>
            </a:r>
            <a:r>
              <a:rPr lang="en-US" sz="1800" dirty="0"/>
              <a:t> </a:t>
            </a:r>
            <a:r>
              <a:rPr lang="en-US" sz="1800" dirty="0" err="1" smtClean="0"/>
              <a:t>dibentuk</a:t>
            </a:r>
            <a:r>
              <a:rPr lang="en-US" sz="1800" dirty="0" smtClean="0"/>
              <a:t> </a:t>
            </a:r>
            <a:r>
              <a:rPr lang="en-US" sz="1800" dirty="0" err="1"/>
              <a:t>setelah</a:t>
            </a:r>
            <a:r>
              <a:rPr lang="en-US" sz="1800" dirty="0"/>
              <a:t> </a:t>
            </a:r>
            <a:r>
              <a:rPr lang="en-US" sz="1800" dirty="0" err="1"/>
              <a:t>mendapat</a:t>
            </a:r>
            <a:r>
              <a:rPr lang="en-US" sz="1800" dirty="0"/>
              <a:t> </a:t>
            </a:r>
            <a:r>
              <a:rPr lang="en-US" sz="1800" dirty="0" err="1"/>
              <a:t>persetujuan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gubernur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wakil</a:t>
            </a:r>
            <a:r>
              <a:rPr lang="en-US" sz="1800" dirty="0"/>
              <a:t> </a:t>
            </a:r>
            <a:r>
              <a:rPr lang="en-US" sz="1800" dirty="0" err="1"/>
              <a:t>Pemerintah</a:t>
            </a:r>
            <a:r>
              <a:rPr lang="en-US" sz="1800" dirty="0"/>
              <a:t> </a:t>
            </a:r>
            <a:r>
              <a:rPr lang="en-US" sz="1800" dirty="0" err="1"/>
              <a:t>Pusat</a:t>
            </a:r>
            <a:r>
              <a:rPr lang="en-US" sz="1800" dirty="0"/>
              <a:t>. </a:t>
            </a:r>
            <a:endParaRPr lang="id-ID" sz="1800" dirty="0"/>
          </a:p>
          <a:p>
            <a:pPr lvl="0" fontAlgn="base"/>
            <a:r>
              <a:rPr lang="en-US" sz="1800" dirty="0" err="1"/>
              <a:t>Pembentukan</a:t>
            </a:r>
            <a:r>
              <a:rPr lang="en-US" sz="1800" dirty="0"/>
              <a:t> </a:t>
            </a:r>
            <a:r>
              <a:rPr lang="en-US" sz="1800" dirty="0" err="1"/>
              <a:t>Instansi</a:t>
            </a:r>
            <a:r>
              <a:rPr lang="en-US" sz="1800" dirty="0"/>
              <a:t> </a:t>
            </a:r>
            <a:r>
              <a:rPr lang="en-US" sz="1800" dirty="0" err="1"/>
              <a:t>Vertikal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melaksanakan</a:t>
            </a:r>
            <a:r>
              <a:rPr lang="en-US" sz="1800" dirty="0"/>
              <a:t> </a:t>
            </a:r>
            <a:r>
              <a:rPr lang="en-US" sz="1800" dirty="0" err="1"/>
              <a:t>urusan</a:t>
            </a:r>
            <a:r>
              <a:rPr lang="en-US" sz="1800" dirty="0"/>
              <a:t> </a:t>
            </a:r>
            <a:r>
              <a:rPr lang="en-US" sz="1800" dirty="0" err="1"/>
              <a:t>pemerintahan</a:t>
            </a:r>
            <a:r>
              <a:rPr lang="en-US" sz="1800" dirty="0"/>
              <a:t> </a:t>
            </a:r>
            <a:r>
              <a:rPr lang="en-US" sz="1800" dirty="0" err="1"/>
              <a:t>absolut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pembentukan</a:t>
            </a:r>
            <a:r>
              <a:rPr lang="en-US" sz="1800" dirty="0"/>
              <a:t> </a:t>
            </a:r>
            <a:r>
              <a:rPr lang="en-US" sz="1800" dirty="0" err="1"/>
              <a:t>Instansi</a:t>
            </a:r>
            <a:r>
              <a:rPr lang="en-US" sz="1800" dirty="0"/>
              <a:t> </a:t>
            </a:r>
            <a:r>
              <a:rPr lang="en-US" sz="1800" dirty="0" err="1"/>
              <a:t>Vertikal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kementerian</a:t>
            </a:r>
            <a:r>
              <a:rPr lang="en-US" sz="1800" dirty="0"/>
              <a:t> yang </a:t>
            </a:r>
            <a:r>
              <a:rPr lang="en-US" sz="1800" dirty="0" err="1"/>
              <a:t>nomenklaturnya</a:t>
            </a:r>
            <a:r>
              <a:rPr lang="en-US" sz="1800" dirty="0"/>
              <a:t>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tegas</a:t>
            </a:r>
            <a:r>
              <a:rPr lang="en-US" sz="1800" dirty="0"/>
              <a:t> </a:t>
            </a:r>
            <a:r>
              <a:rPr lang="en-US" sz="1800" dirty="0" err="1"/>
              <a:t>disebutkan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Undang-Undang</a:t>
            </a:r>
            <a:r>
              <a:rPr lang="en-US" sz="1800" dirty="0"/>
              <a:t> </a:t>
            </a:r>
            <a:r>
              <a:rPr lang="en-US" sz="1800" dirty="0" err="1"/>
              <a:t>Dasar</a:t>
            </a:r>
            <a:r>
              <a:rPr lang="en-US" sz="1800" dirty="0"/>
              <a:t> Negara </a:t>
            </a:r>
            <a:r>
              <a:rPr lang="en-US" sz="1800" dirty="0" err="1"/>
              <a:t>Republik</a:t>
            </a:r>
            <a:r>
              <a:rPr lang="en-US" sz="1800" dirty="0"/>
              <a:t> Indonesia </a:t>
            </a:r>
            <a:r>
              <a:rPr lang="en-US" sz="1800" dirty="0" err="1"/>
              <a:t>Tahun</a:t>
            </a:r>
            <a:r>
              <a:rPr lang="en-US" sz="1800" dirty="0"/>
              <a:t> 1945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memerlukan</a:t>
            </a:r>
            <a:r>
              <a:rPr lang="en-US" sz="1800" dirty="0"/>
              <a:t> </a:t>
            </a:r>
            <a:r>
              <a:rPr lang="en-US" sz="1800" dirty="0" err="1"/>
              <a:t>persetujuan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gubernur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wakil</a:t>
            </a:r>
            <a:r>
              <a:rPr lang="en-US" sz="1800" dirty="0"/>
              <a:t> </a:t>
            </a:r>
            <a:r>
              <a:rPr lang="en-US" sz="1800" dirty="0" err="1"/>
              <a:t>Pemerintah</a:t>
            </a:r>
            <a:r>
              <a:rPr lang="en-US" sz="1800" dirty="0"/>
              <a:t> </a:t>
            </a:r>
            <a:r>
              <a:rPr lang="en-US" sz="1800" dirty="0" err="1" smtClean="0"/>
              <a:t>Pusat</a:t>
            </a:r>
            <a:endParaRPr lang="id-ID" sz="1800" dirty="0"/>
          </a:p>
          <a:p>
            <a:pPr lvl="0" fontAlgn="base"/>
            <a:r>
              <a:rPr lang="en-US" sz="1800" dirty="0" err="1" smtClean="0"/>
              <a:t>Penugasan</a:t>
            </a:r>
            <a:r>
              <a:rPr lang="en-US" sz="1800" dirty="0" smtClean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Pemerintah</a:t>
            </a:r>
            <a:r>
              <a:rPr lang="en-US" sz="1800" dirty="0"/>
              <a:t> </a:t>
            </a:r>
            <a:r>
              <a:rPr lang="en-US" sz="1800" dirty="0" err="1"/>
              <a:t>Pusat</a:t>
            </a:r>
            <a:r>
              <a:rPr lang="en-US" sz="1800" dirty="0"/>
              <a:t> </a:t>
            </a:r>
            <a:r>
              <a:rPr lang="en-US" sz="1800" dirty="0" err="1"/>
              <a:t>kepada</a:t>
            </a:r>
            <a:r>
              <a:rPr lang="en-US" sz="1800" dirty="0"/>
              <a:t> Daerah </a:t>
            </a:r>
            <a:r>
              <a:rPr lang="en-US" sz="1800" dirty="0" err="1"/>
              <a:t>berdasarkan</a:t>
            </a:r>
            <a:r>
              <a:rPr lang="en-US" sz="1800" dirty="0"/>
              <a:t> </a:t>
            </a:r>
            <a:r>
              <a:rPr lang="en-US" sz="1800" dirty="0" err="1"/>
              <a:t>asas</a:t>
            </a:r>
            <a:r>
              <a:rPr lang="en-US" sz="1800" dirty="0"/>
              <a:t> </a:t>
            </a:r>
            <a:r>
              <a:rPr lang="en-US" sz="1800" dirty="0" err="1"/>
              <a:t>Tugas</a:t>
            </a:r>
            <a:r>
              <a:rPr lang="en-US" sz="1800" dirty="0"/>
              <a:t> </a:t>
            </a:r>
            <a:r>
              <a:rPr lang="en-US" sz="1800" dirty="0" err="1"/>
              <a:t>Pembantuan</a:t>
            </a:r>
            <a:r>
              <a:rPr lang="en-US" sz="1800" dirty="0"/>
              <a:t> </a:t>
            </a:r>
            <a:r>
              <a:rPr lang="en-US" sz="1800" dirty="0" err="1" smtClean="0"/>
              <a:t>ditetapkan</a:t>
            </a:r>
            <a:r>
              <a:rPr lang="en-US" sz="1800" dirty="0" smtClean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peraturan</a:t>
            </a:r>
            <a:r>
              <a:rPr lang="en-US" sz="1800" dirty="0"/>
              <a:t> </a:t>
            </a:r>
            <a:r>
              <a:rPr lang="en-US" sz="1800" dirty="0" err="1"/>
              <a:t>menteri</a:t>
            </a:r>
            <a:r>
              <a:rPr lang="en-US" sz="1800" dirty="0"/>
              <a:t>/</a:t>
            </a:r>
            <a:r>
              <a:rPr lang="en-US" sz="1800" dirty="0" err="1"/>
              <a:t>kepala</a:t>
            </a:r>
            <a:r>
              <a:rPr lang="en-US" sz="1800" dirty="0"/>
              <a:t> </a:t>
            </a:r>
            <a:r>
              <a:rPr lang="en-US" sz="1800" dirty="0" err="1"/>
              <a:t>lembaga</a:t>
            </a:r>
            <a:r>
              <a:rPr lang="en-US" sz="1800" dirty="0"/>
              <a:t> </a:t>
            </a:r>
            <a:r>
              <a:rPr lang="en-US" sz="1800" dirty="0" err="1"/>
              <a:t>pemerintah</a:t>
            </a:r>
            <a:r>
              <a:rPr lang="en-US" sz="1800" dirty="0"/>
              <a:t> </a:t>
            </a:r>
            <a:r>
              <a:rPr lang="en-US" sz="1800" dirty="0" err="1"/>
              <a:t>nonkementerian</a:t>
            </a:r>
            <a:r>
              <a:rPr lang="en-US" sz="1800" dirty="0"/>
              <a:t>. </a:t>
            </a:r>
            <a:endParaRPr lang="id-ID" sz="1800" dirty="0"/>
          </a:p>
          <a:p>
            <a:pPr lvl="0" fontAlgn="base"/>
            <a:r>
              <a:rPr lang="en-US" sz="1800" dirty="0" err="1"/>
              <a:t>Peraturan</a:t>
            </a:r>
            <a:r>
              <a:rPr lang="en-US" sz="1800" dirty="0"/>
              <a:t> </a:t>
            </a:r>
            <a:r>
              <a:rPr lang="en-US" sz="1800" dirty="0" err="1"/>
              <a:t>menteri</a:t>
            </a:r>
            <a:r>
              <a:rPr lang="en-US" sz="1800" dirty="0"/>
              <a:t>/</a:t>
            </a:r>
            <a:r>
              <a:rPr lang="en-US" sz="1800" dirty="0" err="1"/>
              <a:t>kepala</a:t>
            </a:r>
            <a:r>
              <a:rPr lang="en-US" sz="1800" dirty="0"/>
              <a:t> </a:t>
            </a:r>
            <a:r>
              <a:rPr lang="en-US" sz="1800" dirty="0" err="1"/>
              <a:t>lembaga</a:t>
            </a:r>
            <a:r>
              <a:rPr lang="en-US" sz="1800" dirty="0"/>
              <a:t> </a:t>
            </a:r>
            <a:r>
              <a:rPr lang="en-US" sz="1800" dirty="0" err="1"/>
              <a:t>pemerintah</a:t>
            </a:r>
            <a:r>
              <a:rPr lang="en-US" sz="1800" dirty="0"/>
              <a:t> </a:t>
            </a:r>
            <a:r>
              <a:rPr lang="en-US" sz="1800" dirty="0" err="1"/>
              <a:t>nonkementerian</a:t>
            </a:r>
            <a:r>
              <a:rPr lang="en-US" sz="1800" dirty="0"/>
              <a:t> </a:t>
            </a:r>
            <a:r>
              <a:rPr lang="en-US" sz="1800" dirty="0" err="1" smtClean="0"/>
              <a:t>ditetapkan</a:t>
            </a:r>
            <a:r>
              <a:rPr lang="en-US" sz="1800" dirty="0" smtClean="0"/>
              <a:t> </a:t>
            </a:r>
            <a:r>
              <a:rPr lang="en-US" sz="1800" dirty="0" err="1"/>
              <a:t>setelah</a:t>
            </a:r>
            <a:r>
              <a:rPr lang="en-US" sz="1800" dirty="0"/>
              <a:t> </a:t>
            </a:r>
            <a:r>
              <a:rPr lang="en-US" sz="1800" dirty="0" err="1"/>
              <a:t>berkoordinasi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Menteri</a:t>
            </a:r>
            <a:r>
              <a:rPr lang="en-US" sz="1800" dirty="0"/>
              <a:t>. </a:t>
            </a:r>
            <a:endParaRPr lang="id-ID" sz="1800" dirty="0"/>
          </a:p>
        </p:txBody>
      </p:sp>
    </p:spTree>
    <p:extLst>
      <p:ext uri="{BB962C8B-B14F-4D97-AF65-F5344CB8AC3E}">
        <p14:creationId xmlns:p14="http://schemas.microsoft.com/office/powerpoint/2010/main" val="20594968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fontAlgn="base"/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konkuren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: </a:t>
            </a:r>
            <a:endParaRPr lang="id-ID" dirty="0" smtClean="0"/>
          </a:p>
          <a:p>
            <a:pPr marL="914400" lvl="1" indent="-514350" fontAlgn="base">
              <a:buFont typeface="+mj-lt"/>
              <a:buAutoNum type="arabicPeriod"/>
            </a:pP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/>
              <a:t>oleh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;  </a:t>
            </a:r>
            <a:endParaRPr lang="id-ID" dirty="0"/>
          </a:p>
          <a:p>
            <a:pPr marL="914400" lvl="1" indent="-514350" fontAlgn="base">
              <a:buFont typeface="+mj-lt"/>
              <a:buAutoNum type="arabicPeriod"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menugasi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Pembantuan</a:t>
            </a:r>
            <a:r>
              <a:rPr lang="en-US" dirty="0"/>
              <a:t>; </a:t>
            </a:r>
            <a:endParaRPr lang="id-ID" dirty="0" smtClean="0"/>
          </a:p>
          <a:p>
            <a:pPr marL="914400" lvl="1" indent="-514350" fontAlgn="base">
              <a:buFont typeface="+mj-lt"/>
              <a:buAutoNum type="arabicPeriod"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menugasi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 </a:t>
            </a:r>
            <a:endParaRPr lang="id-ID" dirty="0"/>
          </a:p>
          <a:p>
            <a:pPr lvl="0" fontAlgn="base"/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Pembantuan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huruf</a:t>
            </a:r>
            <a:r>
              <a:rPr lang="en-US" dirty="0"/>
              <a:t> c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725424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fontAlgn="base"/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konkuren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ditugaskan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pelaksanaannya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 </a:t>
            </a:r>
            <a:endParaRPr lang="id-ID" dirty="0"/>
          </a:p>
          <a:p>
            <a:pPr lvl="0" fontAlgn="base"/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781575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umum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fontAlgn="base"/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. </a:t>
            </a:r>
            <a:endParaRPr lang="id-ID" dirty="0"/>
          </a:p>
          <a:p>
            <a:pPr lvl="0" fontAlgn="base"/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/>
              <a:t>: </a:t>
            </a:r>
            <a:endParaRPr lang="id-ID" dirty="0"/>
          </a:p>
          <a:p>
            <a:pPr lvl="1" fontAlgn="base"/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kebangsaan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memantapkan</a:t>
            </a:r>
            <a:r>
              <a:rPr lang="en-US" dirty="0"/>
              <a:t> </a:t>
            </a:r>
            <a:r>
              <a:rPr lang="en-US" dirty="0" err="1"/>
              <a:t>pengamalan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,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Negara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Tahun</a:t>
            </a:r>
            <a:r>
              <a:rPr lang="en-US" dirty="0"/>
              <a:t> 1945, </a:t>
            </a:r>
            <a:r>
              <a:rPr lang="en-US" dirty="0" err="1"/>
              <a:t>pelestarian</a:t>
            </a:r>
            <a:r>
              <a:rPr lang="en-US" dirty="0"/>
              <a:t> </a:t>
            </a:r>
            <a:r>
              <a:rPr lang="en-US" dirty="0" err="1"/>
              <a:t>Bhinneka</a:t>
            </a:r>
            <a:r>
              <a:rPr lang="en-US" dirty="0"/>
              <a:t> Tunggal </a:t>
            </a:r>
            <a:r>
              <a:rPr lang="en-US" dirty="0" err="1"/>
              <a:t>Ika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pemertahanan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pemeliharaan</a:t>
            </a:r>
            <a:r>
              <a:rPr lang="en-US" dirty="0"/>
              <a:t> </a:t>
            </a:r>
            <a:r>
              <a:rPr lang="en-US" dirty="0" err="1"/>
              <a:t>keutuhan</a:t>
            </a:r>
            <a:r>
              <a:rPr lang="en-US" dirty="0"/>
              <a:t> 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Indonesia; </a:t>
            </a:r>
            <a:endParaRPr lang="id-ID" dirty="0"/>
          </a:p>
          <a:p>
            <a:pPr lvl="1" fontAlgn="base"/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persatuan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; </a:t>
            </a:r>
            <a:endParaRPr lang="id-ID" dirty="0"/>
          </a:p>
          <a:p>
            <a:pPr lvl="1" fontAlgn="base"/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kerukunan</a:t>
            </a:r>
            <a:r>
              <a:rPr lang="en-US" dirty="0"/>
              <a:t> </a:t>
            </a:r>
            <a:r>
              <a:rPr lang="en-US" dirty="0" err="1"/>
              <a:t>antarsuku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intrasuku</a:t>
            </a:r>
            <a:r>
              <a:rPr lang="en-US" dirty="0"/>
              <a:t>,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beragama</a:t>
            </a:r>
            <a:r>
              <a:rPr lang="en-US" dirty="0"/>
              <a:t>, </a:t>
            </a:r>
            <a:r>
              <a:rPr lang="en-US" dirty="0" err="1"/>
              <a:t>ras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golongan</a:t>
            </a:r>
            <a:r>
              <a:rPr lang="en-US" dirty="0"/>
              <a:t> 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kemanan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regional,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; </a:t>
            </a:r>
            <a:endParaRPr lang="id-ID" dirty="0"/>
          </a:p>
          <a:p>
            <a:pPr lvl="1" fontAlgn="base"/>
            <a:r>
              <a:rPr lang="en-US" dirty="0" err="1"/>
              <a:t>penanganan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. </a:t>
            </a:r>
            <a:endParaRPr lang="id-ID" dirty="0"/>
          </a:p>
          <a:p>
            <a:pPr lvl="1" fontAlgn="base"/>
            <a:r>
              <a:rPr lang="en-US" dirty="0" err="1"/>
              <a:t>koordinasi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antarinstansi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wilayah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yang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,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asasi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pemerataan</a:t>
            </a:r>
            <a:r>
              <a:rPr lang="en-US" dirty="0"/>
              <a:t>, </a:t>
            </a:r>
            <a:r>
              <a:rPr lang="en-US" dirty="0" err="1"/>
              <a:t>keadilan</a:t>
            </a:r>
            <a:r>
              <a:rPr lang="en-US" dirty="0"/>
              <a:t>, </a:t>
            </a:r>
            <a:r>
              <a:rPr lang="en-US" dirty="0" err="1"/>
              <a:t>keistimewaan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kekhususan</a:t>
            </a:r>
            <a:r>
              <a:rPr lang="en-US" dirty="0"/>
              <a:t>,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keanekaragaman</a:t>
            </a:r>
            <a:r>
              <a:rPr lang="en-US" dirty="0"/>
              <a:t> Daerah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; </a:t>
            </a:r>
            <a:endParaRPr lang="id-ID" dirty="0"/>
          </a:p>
          <a:p>
            <a:pPr lvl="1" fontAlgn="base"/>
            <a:r>
              <a:rPr lang="en-US" dirty="0" err="1"/>
              <a:t>pengembangan</a:t>
            </a:r>
            <a:r>
              <a:rPr lang="en-US" dirty="0"/>
              <a:t> 	</a:t>
            </a:r>
            <a:r>
              <a:rPr lang="en-US" dirty="0" err="1"/>
              <a:t>kehidupan</a:t>
            </a:r>
            <a:r>
              <a:rPr lang="en-US" dirty="0"/>
              <a:t> 	</a:t>
            </a:r>
            <a:r>
              <a:rPr lang="en-US" dirty="0" err="1"/>
              <a:t>demokrasi</a:t>
            </a:r>
            <a:r>
              <a:rPr lang="en-US" dirty="0"/>
              <a:t> 	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 smtClean="0"/>
              <a:t>Pancasila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id-ID" dirty="0"/>
          </a:p>
          <a:p>
            <a:pPr lvl="1" fontAlgn="base"/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Daerah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Instansi</a:t>
            </a:r>
            <a:r>
              <a:rPr lang="en-US" dirty="0"/>
              <a:t> </a:t>
            </a:r>
            <a:r>
              <a:rPr lang="en-US" dirty="0" err="1"/>
              <a:t>Vertikal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82871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 fontAlgn="base">
              <a:buNone/>
            </a:pP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endParaRPr lang="id-ID" dirty="0" smtClean="0"/>
          </a:p>
          <a:p>
            <a:pPr marL="514350" lvl="0" indent="-514350" fontAlgn="base">
              <a:buFont typeface="+mj-lt"/>
              <a:buAutoNum type="arabicPeriod"/>
            </a:pP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absolut</a:t>
            </a:r>
            <a:r>
              <a:rPr lang="en-US" dirty="0"/>
              <a:t>, </a:t>
            </a:r>
            <a:endParaRPr lang="id-ID" dirty="0" smtClean="0"/>
          </a:p>
          <a:p>
            <a:pPr marL="514350" lvl="0" indent="-514350" fontAlgn="base">
              <a:buFont typeface="+mj-lt"/>
              <a:buAutoNum type="arabicPeriod"/>
            </a:pP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konkuren</a:t>
            </a:r>
            <a:r>
              <a:rPr lang="en-US" dirty="0"/>
              <a:t>, </a:t>
            </a:r>
            <a:endParaRPr lang="id-ID" dirty="0" smtClean="0"/>
          </a:p>
          <a:p>
            <a:pPr marL="514350" lvl="0" indent="-514350" fontAlgn="base">
              <a:buFont typeface="+mj-lt"/>
              <a:buAutoNum type="arabicPeriod"/>
            </a:pPr>
            <a:r>
              <a:rPr lang="id-ID" dirty="0" smtClean="0"/>
              <a:t>u</a:t>
            </a:r>
            <a:r>
              <a:rPr lang="en-US" dirty="0" err="1" smtClean="0"/>
              <a:t>rusan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. </a:t>
            </a:r>
            <a:endParaRPr lang="id-ID" dirty="0" smtClean="0"/>
          </a:p>
          <a:p>
            <a:pPr marL="0" lvl="0" indent="0" fontAlgn="base">
              <a:buNone/>
            </a:pPr>
            <a:endParaRPr lang="id-ID" dirty="0"/>
          </a:p>
          <a:p>
            <a:pPr lvl="0" fontAlgn="base"/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absolut</a:t>
            </a:r>
            <a:r>
              <a:rPr lang="en-US" dirty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sepenuhnya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. </a:t>
            </a:r>
            <a:endParaRPr lang="id-ID" dirty="0" smtClean="0"/>
          </a:p>
          <a:p>
            <a:pPr marL="0" lvl="0" indent="0" fontAlgn="base">
              <a:buNone/>
            </a:pPr>
            <a:endParaRPr lang="id-ID" dirty="0"/>
          </a:p>
          <a:p>
            <a:pPr lvl="0" fontAlgn="base"/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 smtClean="0"/>
              <a:t>konkuren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konkuren</a:t>
            </a:r>
            <a:r>
              <a:rPr lang="en-US" dirty="0"/>
              <a:t> yang </a:t>
            </a:r>
            <a:r>
              <a:rPr lang="en-US" dirty="0" err="1"/>
              <a:t>diserahkan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Daerah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Daerah. </a:t>
            </a:r>
            <a:endParaRPr lang="id-ID" dirty="0" smtClean="0"/>
          </a:p>
          <a:p>
            <a:pPr marL="0" lvl="0" indent="0" fontAlgn="base">
              <a:buNone/>
            </a:pPr>
            <a:endParaRPr lang="id-ID" dirty="0"/>
          </a:p>
          <a:p>
            <a:pPr lvl="0" fontAlgn="base"/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/>
              <a:t> </a:t>
            </a:r>
            <a:r>
              <a:rPr lang="en-US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935941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fontAlgn="base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dibantu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Instansi</a:t>
            </a:r>
            <a:r>
              <a:rPr lang="en-US" dirty="0"/>
              <a:t> </a:t>
            </a:r>
            <a:r>
              <a:rPr lang="en-US" dirty="0" err="1"/>
              <a:t>Vertikal</a:t>
            </a:r>
            <a:r>
              <a:rPr lang="en-US" dirty="0"/>
              <a:t>.  </a:t>
            </a:r>
            <a:endParaRPr lang="id-ID" dirty="0"/>
          </a:p>
          <a:p>
            <a:pPr lvl="0" fontAlgn="base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. </a:t>
            </a:r>
            <a:endParaRPr lang="id-ID" dirty="0"/>
          </a:p>
          <a:p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dibiayai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APBN. </a:t>
            </a:r>
            <a:endParaRPr lang="id-ID" dirty="0"/>
          </a:p>
          <a:p>
            <a:pPr lvl="0" fontAlgn="base"/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Kecamatan</a:t>
            </a:r>
            <a:r>
              <a:rPr lang="en-US" dirty="0"/>
              <a:t> </a:t>
            </a:r>
            <a:r>
              <a:rPr lang="en-US" dirty="0" err="1"/>
              <a:t>melimpahkan</a:t>
            </a:r>
            <a:r>
              <a:rPr lang="en-US" dirty="0"/>
              <a:t> </a:t>
            </a:r>
            <a:r>
              <a:rPr lang="en-US" dirty="0" err="1"/>
              <a:t>pelaksanaannya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camat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808451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forkopimda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 fontAlgn="base"/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menunjang</a:t>
            </a:r>
            <a:r>
              <a:rPr lang="en-US" dirty="0"/>
              <a:t> </a:t>
            </a:r>
            <a:r>
              <a:rPr lang="en-US" dirty="0" err="1"/>
              <a:t>kelancaran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Forkopimda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, </a:t>
            </a:r>
            <a:r>
              <a:rPr lang="en-US" dirty="0" err="1"/>
              <a:t>Forkopimda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forum </a:t>
            </a:r>
            <a:r>
              <a:rPr lang="en-US" dirty="0" err="1"/>
              <a:t>koordinasi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di </a:t>
            </a:r>
            <a:r>
              <a:rPr lang="en-US" dirty="0" err="1"/>
              <a:t>Kecamatan</a:t>
            </a:r>
            <a:r>
              <a:rPr lang="en-US" dirty="0"/>
              <a:t>. </a:t>
            </a:r>
            <a:endParaRPr lang="id-ID" dirty="0"/>
          </a:p>
          <a:p>
            <a:pPr lvl="0" fontAlgn="base"/>
            <a:r>
              <a:rPr lang="en-US" dirty="0" err="1"/>
              <a:t>Forkopimda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, </a:t>
            </a:r>
            <a:r>
              <a:rPr lang="en-US" dirty="0" err="1"/>
              <a:t>Forkopimda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forum </a:t>
            </a:r>
            <a:r>
              <a:rPr lang="en-US" dirty="0" err="1"/>
              <a:t>koordinasi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di </a:t>
            </a:r>
            <a:r>
              <a:rPr lang="en-US" dirty="0" err="1"/>
              <a:t>Kecamatan</a:t>
            </a:r>
            <a:r>
              <a:rPr lang="en-US" dirty="0"/>
              <a:t> </a:t>
            </a:r>
            <a:r>
              <a:rPr lang="en-US" dirty="0" err="1" smtClean="0"/>
              <a:t>ketuai</a:t>
            </a:r>
            <a:r>
              <a:rPr lang="en-US" dirty="0" smtClean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,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 </a:t>
            </a:r>
            <a:r>
              <a:rPr lang="en-US" dirty="0" err="1"/>
              <a:t>camat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Kecamatan</a:t>
            </a:r>
            <a:r>
              <a:rPr lang="en-US" dirty="0"/>
              <a:t>.  </a:t>
            </a:r>
            <a:endParaRPr lang="id-ID" dirty="0"/>
          </a:p>
          <a:p>
            <a:pPr lvl="0" fontAlgn="base"/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Forkopimda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Forkopimda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DPRD, </a:t>
            </a:r>
            <a:r>
              <a:rPr lang="en-US" dirty="0" err="1"/>
              <a:t>pimpinan</a:t>
            </a:r>
            <a:r>
              <a:rPr lang="en-US" dirty="0"/>
              <a:t> </a:t>
            </a:r>
            <a:r>
              <a:rPr lang="en-US" dirty="0" err="1"/>
              <a:t>kepolisian</a:t>
            </a:r>
            <a:r>
              <a:rPr lang="en-US" dirty="0"/>
              <a:t>, </a:t>
            </a:r>
            <a:r>
              <a:rPr lang="en-US" dirty="0" err="1"/>
              <a:t>pimpinan</a:t>
            </a:r>
            <a:r>
              <a:rPr lang="en-US" dirty="0"/>
              <a:t> </a:t>
            </a:r>
            <a:r>
              <a:rPr lang="en-US" dirty="0" err="1"/>
              <a:t>kejaksaan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teritorial</a:t>
            </a:r>
            <a:r>
              <a:rPr lang="en-US" dirty="0"/>
              <a:t> </a:t>
            </a:r>
            <a:r>
              <a:rPr lang="en-US" dirty="0" err="1"/>
              <a:t>Tentara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Indonesia di Daerah.  </a:t>
            </a:r>
            <a:endParaRPr lang="id-ID" dirty="0"/>
          </a:p>
          <a:p>
            <a:pPr lvl="0" fontAlgn="base"/>
            <a:r>
              <a:rPr lang="en-US" dirty="0" err="1"/>
              <a:t>Anggota</a:t>
            </a:r>
            <a:r>
              <a:rPr lang="en-US" dirty="0"/>
              <a:t> forum </a:t>
            </a:r>
            <a:r>
              <a:rPr lang="en-US" dirty="0" err="1"/>
              <a:t>koordinasi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di </a:t>
            </a:r>
            <a:r>
              <a:rPr lang="en-US" dirty="0" err="1"/>
              <a:t>Kecamatan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</a:t>
            </a:r>
            <a:r>
              <a:rPr lang="en-US" dirty="0" err="1"/>
              <a:t>kepolisian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</a:t>
            </a:r>
            <a:r>
              <a:rPr lang="en-US" dirty="0" err="1"/>
              <a:t>kewilayahan</a:t>
            </a:r>
            <a:r>
              <a:rPr lang="en-US" dirty="0"/>
              <a:t> </a:t>
            </a:r>
            <a:r>
              <a:rPr lang="en-US" dirty="0" err="1"/>
              <a:t>Tentara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Indonesia di </a:t>
            </a:r>
            <a:r>
              <a:rPr lang="en-US" dirty="0" err="1"/>
              <a:t>Kecamatan</a:t>
            </a:r>
            <a:r>
              <a:rPr lang="en-US" dirty="0"/>
              <a:t>.  </a:t>
            </a:r>
            <a:endParaRPr lang="id-ID" dirty="0"/>
          </a:p>
          <a:p>
            <a:pPr lvl="0" fontAlgn="base"/>
            <a:r>
              <a:rPr lang="en-US" dirty="0" err="1"/>
              <a:t>Forkopimda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, </a:t>
            </a:r>
            <a:r>
              <a:rPr lang="en-US" dirty="0" err="1"/>
              <a:t>Forkopimda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forum </a:t>
            </a:r>
            <a:r>
              <a:rPr lang="en-US" dirty="0" err="1"/>
              <a:t>koordinasi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di </a:t>
            </a:r>
            <a:r>
              <a:rPr lang="en-US" dirty="0" err="1"/>
              <a:t>Kecamatan</a:t>
            </a:r>
            <a:r>
              <a:rPr lang="en-US" dirty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mengundang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</a:t>
            </a:r>
            <a:r>
              <a:rPr lang="en-US" dirty="0" err="1"/>
              <a:t>Instansi</a:t>
            </a:r>
            <a:r>
              <a:rPr lang="en-US" dirty="0"/>
              <a:t> </a:t>
            </a:r>
            <a:r>
              <a:rPr lang="en-US" dirty="0" err="1"/>
              <a:t>Vertikal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dibahas</a:t>
            </a:r>
            <a:r>
              <a:rPr lang="en-US" dirty="0"/>
              <a:t>. 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324923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KEWENANGAN DAERAH PROVINSI DI LAUT DAN  </a:t>
            </a:r>
            <a:r>
              <a:rPr lang="id-ID" sz="2400" dirty="0"/>
              <a:t/>
            </a:r>
            <a:br>
              <a:rPr lang="id-ID" sz="2400" dirty="0"/>
            </a:br>
            <a:r>
              <a:rPr lang="en-US" sz="2400" b="1" dirty="0"/>
              <a:t>DAERAH PROVINSI YANG BERCIRI KEPULAUAN 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 fontAlgn="base"/>
            <a:r>
              <a:rPr lang="en-US" dirty="0" smtClean="0"/>
              <a:t>Daerah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di </a:t>
            </a:r>
            <a:r>
              <a:rPr lang="en-US" dirty="0" err="1"/>
              <a:t>laut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wilayahnya</a:t>
            </a:r>
            <a:r>
              <a:rPr lang="en-US" dirty="0"/>
              <a:t>. </a:t>
            </a:r>
            <a:endParaRPr lang="id-ID" dirty="0"/>
          </a:p>
          <a:p>
            <a:pPr lvl="0" fontAlgn="base"/>
            <a:r>
              <a:rPr lang="en-US" dirty="0" err="1"/>
              <a:t>Kewenangan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di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meliputi</a:t>
            </a:r>
            <a:r>
              <a:rPr lang="en-US" dirty="0"/>
              <a:t>: </a:t>
            </a:r>
            <a:endParaRPr lang="id-ID" dirty="0"/>
          </a:p>
          <a:p>
            <a:pPr lvl="1" fontAlgn="base"/>
            <a:r>
              <a:rPr lang="en-US" dirty="0" err="1"/>
              <a:t>eksplorasi</a:t>
            </a:r>
            <a:r>
              <a:rPr lang="en-US" dirty="0"/>
              <a:t>, </a:t>
            </a:r>
            <a:r>
              <a:rPr lang="en-US" dirty="0" err="1"/>
              <a:t>eksploitasi</a:t>
            </a:r>
            <a:r>
              <a:rPr lang="en-US" dirty="0"/>
              <a:t>, </a:t>
            </a:r>
            <a:r>
              <a:rPr lang="en-US" dirty="0" err="1"/>
              <a:t>konservasi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endParaRPr lang="id-ID" dirty="0"/>
          </a:p>
          <a:p>
            <a:pPr lvl="1" fontAlgn="base"/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/>
              <a:t>laut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minyak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gas </a:t>
            </a:r>
            <a:r>
              <a:rPr lang="en-US" dirty="0" err="1"/>
              <a:t>bumi</a:t>
            </a:r>
            <a:r>
              <a:rPr lang="en-US" dirty="0"/>
              <a:t>; </a:t>
            </a:r>
            <a:endParaRPr lang="id-ID" dirty="0"/>
          </a:p>
          <a:p>
            <a:pPr lvl="1" fontAlgn="base"/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r>
              <a:rPr lang="en-US" dirty="0"/>
              <a:t>;  </a:t>
            </a:r>
            <a:endParaRPr lang="id-ID" dirty="0"/>
          </a:p>
          <a:p>
            <a:pPr lvl="1" fontAlgn="base"/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;  </a:t>
            </a:r>
            <a:endParaRPr lang="id-ID" dirty="0"/>
          </a:p>
          <a:p>
            <a:pPr lvl="1" fontAlgn="base"/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memelihara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di </a:t>
            </a:r>
            <a:r>
              <a:rPr lang="en-US" dirty="0" err="1"/>
              <a:t>laut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id-ID" dirty="0"/>
          </a:p>
          <a:p>
            <a:pPr lvl="1" fontAlgn="base"/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kedaulatan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  <a:endParaRPr lang="id-ID" dirty="0"/>
          </a:p>
          <a:p>
            <a:pPr lvl="0" fontAlgn="base"/>
            <a:r>
              <a:rPr lang="en-US" dirty="0" err="1"/>
              <a:t>Kewenangan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di </a:t>
            </a:r>
            <a:r>
              <a:rPr lang="en-US" dirty="0" err="1" smtClean="0"/>
              <a:t>laut</a:t>
            </a:r>
            <a:r>
              <a:rPr lang="id-ID" dirty="0" smtClean="0"/>
              <a:t> </a:t>
            </a:r>
            <a:r>
              <a:rPr lang="en-US" dirty="0" smtClean="0"/>
              <a:t>) </a:t>
            </a:r>
            <a:r>
              <a:rPr lang="en-US" dirty="0"/>
              <a:t>paling </a:t>
            </a:r>
            <a:r>
              <a:rPr lang="en-US" dirty="0" err="1"/>
              <a:t>jauh</a:t>
            </a:r>
            <a:r>
              <a:rPr lang="en-US" dirty="0"/>
              <a:t> 12 (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belas</a:t>
            </a:r>
            <a:r>
              <a:rPr lang="en-US" dirty="0"/>
              <a:t>) mil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diukur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pantai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lepas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perairan</a:t>
            </a:r>
            <a:r>
              <a:rPr lang="en-US" dirty="0"/>
              <a:t> </a:t>
            </a:r>
            <a:r>
              <a:rPr lang="en-US" dirty="0" err="1"/>
              <a:t>kepulauan</a:t>
            </a:r>
            <a:r>
              <a:rPr lang="en-US" dirty="0"/>
              <a:t>. </a:t>
            </a:r>
            <a:endParaRPr lang="id-ID" dirty="0"/>
          </a:p>
          <a:p>
            <a:pPr lvl="0" fontAlgn="base"/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antardua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24 (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 </a:t>
            </a:r>
            <a:r>
              <a:rPr lang="en-US" dirty="0" err="1"/>
              <a:t>empat</a:t>
            </a:r>
            <a:r>
              <a:rPr lang="en-US" dirty="0"/>
              <a:t>) mil,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di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jarak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diukur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tengah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antardua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endParaRPr lang="id-ID" dirty="0"/>
          </a:p>
          <a:p>
            <a:pPr lvl="0" fontAlgn="base"/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penangkapan</a:t>
            </a:r>
            <a:r>
              <a:rPr lang="en-US" dirty="0"/>
              <a:t> </a:t>
            </a:r>
            <a:r>
              <a:rPr lang="en-US" dirty="0" err="1"/>
              <a:t>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nelayan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432949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Daerah </a:t>
            </a:r>
            <a:r>
              <a:rPr lang="en-US" dirty="0" err="1"/>
              <a:t>Provinsi</a:t>
            </a:r>
            <a:r>
              <a:rPr lang="en-US" dirty="0"/>
              <a:t> yang </a:t>
            </a:r>
            <a:r>
              <a:rPr lang="en-US" dirty="0" err="1"/>
              <a:t>Berciri</a:t>
            </a:r>
            <a:r>
              <a:rPr lang="en-US" dirty="0"/>
              <a:t> </a:t>
            </a:r>
            <a:r>
              <a:rPr lang="en-US" dirty="0" err="1" smtClean="0"/>
              <a:t>Kepulauan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Autofit/>
          </a:bodyPr>
          <a:lstStyle/>
          <a:p>
            <a:pPr lvl="0" fontAlgn="base"/>
            <a:r>
              <a:rPr lang="en-US" sz="2800" dirty="0" smtClean="0"/>
              <a:t>Daerah </a:t>
            </a:r>
            <a:r>
              <a:rPr lang="en-US" sz="2800" dirty="0" err="1"/>
              <a:t>Provinsi</a:t>
            </a:r>
            <a:r>
              <a:rPr lang="en-US" sz="2800" dirty="0"/>
              <a:t> yang </a:t>
            </a:r>
            <a:r>
              <a:rPr lang="en-US" sz="2800" dirty="0" err="1"/>
              <a:t>Berciri</a:t>
            </a:r>
            <a:r>
              <a:rPr lang="en-US" sz="2800" dirty="0"/>
              <a:t> </a:t>
            </a:r>
            <a:r>
              <a:rPr lang="en-US" sz="2800" dirty="0" err="1"/>
              <a:t>Kepulauan</a:t>
            </a:r>
            <a:r>
              <a:rPr lang="en-US" sz="2800" dirty="0"/>
              <a:t> </a:t>
            </a:r>
            <a:r>
              <a:rPr lang="en-US" sz="2800" dirty="0" err="1"/>
              <a:t>mempunyai</a:t>
            </a:r>
            <a:r>
              <a:rPr lang="en-US" sz="2800" dirty="0"/>
              <a:t> </a:t>
            </a:r>
            <a:r>
              <a:rPr lang="en-US" sz="2800" dirty="0" err="1"/>
              <a:t>kewenangan</a:t>
            </a:r>
            <a:r>
              <a:rPr lang="en-US" sz="2800" dirty="0"/>
              <a:t> </a:t>
            </a:r>
            <a:r>
              <a:rPr lang="en-US" sz="2800" dirty="0" err="1"/>
              <a:t>mengelola</a:t>
            </a:r>
            <a:r>
              <a:rPr lang="en-US" sz="2800" dirty="0"/>
              <a:t> </a:t>
            </a:r>
            <a:r>
              <a:rPr lang="en-US" sz="2800" dirty="0" err="1"/>
              <a:t>sumber</a:t>
            </a:r>
            <a:r>
              <a:rPr lang="en-US" sz="2800" dirty="0"/>
              <a:t> </a:t>
            </a:r>
            <a:r>
              <a:rPr lang="en-US" sz="2800" dirty="0" err="1"/>
              <a:t>daya</a:t>
            </a:r>
            <a:r>
              <a:rPr lang="en-US" sz="2800" dirty="0"/>
              <a:t> </a:t>
            </a:r>
            <a:r>
              <a:rPr lang="en-US" sz="2800" dirty="0" err="1"/>
              <a:t>alam</a:t>
            </a:r>
            <a:r>
              <a:rPr lang="en-US" sz="2800" dirty="0"/>
              <a:t> di </a:t>
            </a:r>
            <a:r>
              <a:rPr lang="en-US" sz="2800" dirty="0" err="1"/>
              <a:t>laut</a:t>
            </a:r>
            <a:r>
              <a:rPr lang="en-US" sz="2800" dirty="0"/>
              <a:t> </a:t>
            </a:r>
            <a:endParaRPr lang="id-ID" sz="2800" dirty="0" smtClean="0"/>
          </a:p>
          <a:p>
            <a:pPr lvl="0" fontAlgn="base"/>
            <a:r>
              <a:rPr lang="en-US" sz="2800" dirty="0" err="1" smtClean="0"/>
              <a:t>Selain</a:t>
            </a:r>
            <a:r>
              <a:rPr lang="en-US" sz="2800" dirty="0" smtClean="0"/>
              <a:t> </a:t>
            </a:r>
            <a:r>
              <a:rPr lang="en-US" sz="2800" dirty="0" err="1"/>
              <a:t>mempunyai</a:t>
            </a:r>
            <a:r>
              <a:rPr lang="en-US" sz="2800" dirty="0"/>
              <a:t> </a:t>
            </a:r>
            <a:r>
              <a:rPr lang="en-US" sz="2800" dirty="0" err="1"/>
              <a:t>kewenangan</a:t>
            </a:r>
            <a:r>
              <a:rPr lang="en-US" sz="2800" dirty="0"/>
              <a:t> </a:t>
            </a:r>
            <a:r>
              <a:rPr lang="en-US" sz="2800" dirty="0" smtClean="0"/>
              <a:t>Daerah </a:t>
            </a:r>
            <a:r>
              <a:rPr lang="en-US" sz="2800" dirty="0" err="1"/>
              <a:t>Provinsi</a:t>
            </a:r>
            <a:r>
              <a:rPr lang="en-US" sz="2800" dirty="0"/>
              <a:t> yang </a:t>
            </a:r>
            <a:r>
              <a:rPr lang="en-US" sz="2800" dirty="0" err="1"/>
              <a:t>Berciri</a:t>
            </a:r>
            <a:r>
              <a:rPr lang="en-US" sz="2800" dirty="0"/>
              <a:t> </a:t>
            </a:r>
            <a:r>
              <a:rPr lang="en-US" sz="2800" dirty="0" err="1"/>
              <a:t>Kepulauan</a:t>
            </a:r>
            <a:r>
              <a:rPr lang="en-US" sz="2800" dirty="0"/>
              <a:t> </a:t>
            </a:r>
            <a:r>
              <a:rPr lang="en-US" sz="2800" dirty="0" err="1"/>
              <a:t>mendapat</a:t>
            </a:r>
            <a:r>
              <a:rPr lang="en-US" sz="2800" dirty="0"/>
              <a:t> </a:t>
            </a:r>
            <a:r>
              <a:rPr lang="en-US" sz="2800" dirty="0" err="1"/>
              <a:t>penugasan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Pusat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melaksanakan</a:t>
            </a:r>
            <a:r>
              <a:rPr lang="en-US" sz="2800" dirty="0"/>
              <a:t> </a:t>
            </a:r>
            <a:r>
              <a:rPr lang="en-US" sz="2800" dirty="0" err="1"/>
              <a:t>kewenangan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Pusat</a:t>
            </a:r>
            <a:r>
              <a:rPr lang="en-US" sz="2800" dirty="0"/>
              <a:t> di </a:t>
            </a:r>
            <a:r>
              <a:rPr lang="en-US" sz="2800" dirty="0" err="1"/>
              <a:t>bidang</a:t>
            </a:r>
            <a:r>
              <a:rPr lang="en-US" sz="2800" dirty="0"/>
              <a:t> </a:t>
            </a:r>
            <a:r>
              <a:rPr lang="en-US" sz="2800" dirty="0" err="1"/>
              <a:t>kelautan</a:t>
            </a:r>
            <a:r>
              <a:rPr lang="en-US" sz="2800" dirty="0"/>
              <a:t>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asas</a:t>
            </a:r>
            <a:r>
              <a:rPr lang="en-US" sz="2800" dirty="0"/>
              <a:t> </a:t>
            </a:r>
            <a:r>
              <a:rPr lang="en-US" sz="2800" dirty="0" err="1"/>
              <a:t>Tugas</a:t>
            </a:r>
            <a:r>
              <a:rPr lang="en-US" sz="2800" dirty="0"/>
              <a:t> </a:t>
            </a:r>
            <a:r>
              <a:rPr lang="en-US" sz="2800" dirty="0" err="1"/>
              <a:t>Pembantuan</a:t>
            </a:r>
            <a:r>
              <a:rPr lang="en-US" sz="2800" dirty="0"/>
              <a:t>. </a:t>
            </a:r>
            <a:endParaRPr lang="id-ID" sz="2800" dirty="0"/>
          </a:p>
          <a:p>
            <a:pPr lvl="0" fontAlgn="base"/>
            <a:r>
              <a:rPr lang="en-US" sz="2800" dirty="0" err="1" smtClean="0"/>
              <a:t>Penugasan</a:t>
            </a:r>
            <a:r>
              <a:rPr lang="en-US" sz="2800" dirty="0" smtClean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dilaksanakan</a:t>
            </a:r>
            <a:r>
              <a:rPr lang="en-US" sz="2800" dirty="0"/>
              <a:t> </a:t>
            </a:r>
            <a:r>
              <a:rPr lang="en-US" sz="2800" dirty="0" err="1"/>
              <a:t>setelah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Daerah </a:t>
            </a:r>
            <a:r>
              <a:rPr lang="en-US" sz="2800" dirty="0" err="1"/>
              <a:t>Provinsi</a:t>
            </a:r>
            <a:r>
              <a:rPr lang="en-US" sz="2800" dirty="0"/>
              <a:t> yang </a:t>
            </a:r>
            <a:r>
              <a:rPr lang="en-US" sz="2800" dirty="0" err="1"/>
              <a:t>Berciri</a:t>
            </a:r>
            <a:r>
              <a:rPr lang="en-US" sz="2800" dirty="0"/>
              <a:t> </a:t>
            </a:r>
            <a:r>
              <a:rPr lang="en-US" sz="2800" dirty="0" err="1"/>
              <a:t>Kepulauan</a:t>
            </a:r>
            <a:r>
              <a:rPr lang="en-US" sz="2800" dirty="0"/>
              <a:t> </a:t>
            </a:r>
            <a:r>
              <a:rPr lang="en-US" sz="2800" dirty="0" err="1"/>
              <a:t>memenuhi</a:t>
            </a:r>
            <a:r>
              <a:rPr lang="en-US" sz="2800" dirty="0"/>
              <a:t> </a:t>
            </a:r>
            <a:r>
              <a:rPr lang="en-US" sz="2800" dirty="0" err="1"/>
              <a:t>norma</a:t>
            </a:r>
            <a:r>
              <a:rPr lang="en-US" sz="2800" dirty="0"/>
              <a:t>, </a:t>
            </a:r>
            <a:r>
              <a:rPr lang="en-US" sz="2800" dirty="0" err="1"/>
              <a:t>standar</a:t>
            </a:r>
            <a:r>
              <a:rPr lang="en-US" sz="2800" dirty="0"/>
              <a:t>, </a:t>
            </a:r>
            <a:r>
              <a:rPr lang="en-US" sz="2800" dirty="0" err="1"/>
              <a:t>prosedur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kriteria</a:t>
            </a:r>
            <a:r>
              <a:rPr lang="en-US" sz="2800" dirty="0"/>
              <a:t> yang </a:t>
            </a:r>
            <a:r>
              <a:rPr lang="en-US" sz="2800" dirty="0" err="1"/>
              <a:t>ditetapkan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Pusat</a:t>
            </a:r>
            <a:r>
              <a:rPr lang="en-US" sz="2800" dirty="0"/>
              <a:t>. 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1916611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Lanjutan..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 fontAlgn="base"/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di Daerah </a:t>
            </a:r>
            <a:r>
              <a:rPr lang="en-US" dirty="0" err="1"/>
              <a:t>Provinsi</a:t>
            </a:r>
            <a:r>
              <a:rPr lang="en-US" dirty="0"/>
              <a:t> yang </a:t>
            </a:r>
            <a:r>
              <a:rPr lang="en-US" dirty="0" err="1"/>
              <a:t>Berciri</a:t>
            </a:r>
            <a:r>
              <a:rPr lang="en-US" dirty="0"/>
              <a:t> </a:t>
            </a:r>
            <a:r>
              <a:rPr lang="en-US" dirty="0" err="1"/>
              <a:t>Kepulauan</a:t>
            </a:r>
            <a:r>
              <a:rPr lang="en-US" dirty="0"/>
              <a:t>,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DAU </a:t>
            </a:r>
            <a:r>
              <a:rPr lang="en-US" dirty="0" err="1"/>
              <a:t>dan</a:t>
            </a:r>
            <a:r>
              <a:rPr lang="en-US" dirty="0"/>
              <a:t> DAK </a:t>
            </a:r>
            <a:r>
              <a:rPr lang="en-US" dirty="0" err="1"/>
              <a:t>harus</a:t>
            </a:r>
            <a:r>
              <a:rPr lang="en-US" dirty="0"/>
              <a:t>  </a:t>
            </a:r>
            <a:r>
              <a:rPr lang="en-US" dirty="0" err="1"/>
              <a:t>memperhatikan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 yang </a:t>
            </a:r>
            <a:r>
              <a:rPr lang="en-US" dirty="0" err="1"/>
              <a:t>Berciri</a:t>
            </a:r>
            <a:r>
              <a:rPr lang="en-US" dirty="0"/>
              <a:t> </a:t>
            </a:r>
            <a:r>
              <a:rPr lang="en-US" dirty="0" err="1"/>
              <a:t>Kepulauan</a:t>
            </a:r>
            <a:r>
              <a:rPr lang="en-US" dirty="0"/>
              <a:t>. </a:t>
            </a:r>
            <a:endParaRPr lang="id-ID" dirty="0"/>
          </a:p>
          <a:p>
            <a:pPr lvl="0" fontAlgn="base"/>
            <a:r>
              <a:rPr lang="en-US" sz="3600" dirty="0" err="1"/>
              <a:t>Penetapan</a:t>
            </a:r>
            <a:r>
              <a:rPr lang="en-US" sz="3600" dirty="0"/>
              <a:t> </a:t>
            </a:r>
            <a:r>
              <a:rPr lang="en-US" sz="3600" dirty="0" err="1"/>
              <a:t>kebijakan</a:t>
            </a:r>
            <a:r>
              <a:rPr lang="en-US" sz="3600" dirty="0"/>
              <a:t> DAU </a:t>
            </a:r>
            <a:r>
              <a:rPr lang="en-US" sz="3600" dirty="0" err="1" smtClean="0"/>
              <a:t>dilakukan</a:t>
            </a:r>
            <a:r>
              <a:rPr lang="en-US" sz="3600" dirty="0" smtClean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cara</a:t>
            </a:r>
            <a:r>
              <a:rPr lang="en-US" sz="3600" dirty="0"/>
              <a:t> </a:t>
            </a:r>
            <a:r>
              <a:rPr lang="en-US" sz="3600" dirty="0" err="1"/>
              <a:t>menghitung</a:t>
            </a:r>
            <a:r>
              <a:rPr lang="en-US" sz="3600" dirty="0"/>
              <a:t> </a:t>
            </a:r>
            <a:r>
              <a:rPr lang="en-US" sz="3600" dirty="0" err="1"/>
              <a:t>luas</a:t>
            </a:r>
            <a:r>
              <a:rPr lang="en-US" sz="3600" dirty="0"/>
              <a:t> </a:t>
            </a:r>
            <a:r>
              <a:rPr lang="en-US" sz="3600" dirty="0" err="1"/>
              <a:t>lautan</a:t>
            </a:r>
            <a:r>
              <a:rPr lang="en-US" sz="3600" dirty="0"/>
              <a:t> yang </a:t>
            </a:r>
            <a:r>
              <a:rPr lang="en-US" sz="3600" dirty="0" err="1"/>
              <a:t>menjadi</a:t>
            </a:r>
            <a:r>
              <a:rPr lang="en-US" sz="3600" dirty="0"/>
              <a:t> </a:t>
            </a:r>
            <a:r>
              <a:rPr lang="en-US" sz="3600" dirty="0" err="1"/>
              <a:t>kewenangan</a:t>
            </a:r>
            <a:r>
              <a:rPr lang="en-US" sz="3600" dirty="0"/>
              <a:t> Daerah </a:t>
            </a:r>
            <a:r>
              <a:rPr lang="en-US" sz="3600" dirty="0" err="1"/>
              <a:t>Provinsi</a:t>
            </a:r>
            <a:r>
              <a:rPr lang="en-US" sz="3600" dirty="0"/>
              <a:t> yang </a:t>
            </a:r>
            <a:r>
              <a:rPr lang="en-US" sz="3600" dirty="0" err="1"/>
              <a:t>Berciri</a:t>
            </a:r>
            <a:r>
              <a:rPr lang="en-US" sz="3600" dirty="0"/>
              <a:t> </a:t>
            </a:r>
            <a:r>
              <a:rPr lang="en-US" sz="3600" dirty="0" err="1"/>
              <a:t>Kepulauan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pengelolaan</a:t>
            </a:r>
            <a:r>
              <a:rPr lang="en-US" sz="3600" dirty="0"/>
              <a:t> </a:t>
            </a:r>
            <a:r>
              <a:rPr lang="en-US" sz="3600" dirty="0" err="1"/>
              <a:t>sumber</a:t>
            </a:r>
            <a:r>
              <a:rPr lang="en-US" sz="3600" dirty="0"/>
              <a:t> </a:t>
            </a:r>
            <a:r>
              <a:rPr lang="en-US" sz="3600" dirty="0" err="1"/>
              <a:t>daya</a:t>
            </a:r>
            <a:r>
              <a:rPr lang="en-US" sz="3600" dirty="0"/>
              <a:t> </a:t>
            </a:r>
            <a:r>
              <a:rPr lang="en-US" sz="3600" dirty="0" err="1"/>
              <a:t>alam</a:t>
            </a:r>
            <a:r>
              <a:rPr lang="en-US" sz="3600" dirty="0"/>
              <a:t> di </a:t>
            </a:r>
            <a:r>
              <a:rPr lang="en-US" sz="3600" dirty="0" err="1"/>
              <a:t>wilayah</a:t>
            </a:r>
            <a:r>
              <a:rPr lang="en-US" sz="3600" dirty="0"/>
              <a:t> </a:t>
            </a:r>
            <a:r>
              <a:rPr lang="en-US" sz="3600" dirty="0" err="1"/>
              <a:t>laut</a:t>
            </a:r>
            <a:r>
              <a:rPr lang="en-US" sz="3600" dirty="0"/>
              <a:t>. </a:t>
            </a:r>
            <a:endParaRPr lang="id-ID" sz="3600" dirty="0"/>
          </a:p>
          <a:p>
            <a:pPr lvl="0" fontAlgn="base"/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menetapkan</a:t>
            </a:r>
            <a:r>
              <a:rPr lang="en-US" sz="3600" dirty="0"/>
              <a:t> </a:t>
            </a:r>
            <a:r>
              <a:rPr lang="en-US" sz="3600" dirty="0" err="1"/>
              <a:t>kebijakan</a:t>
            </a:r>
            <a:r>
              <a:rPr lang="en-US" sz="3600" dirty="0"/>
              <a:t> DAK </a:t>
            </a:r>
            <a:r>
              <a:rPr lang="en-US" sz="3600" dirty="0" err="1" smtClean="0"/>
              <a:t>Pemerintah</a:t>
            </a:r>
            <a:r>
              <a:rPr lang="en-US" sz="3600" dirty="0" smtClean="0"/>
              <a:t> </a:t>
            </a:r>
            <a:r>
              <a:rPr lang="en-US" sz="3600" dirty="0" err="1"/>
              <a:t>Pusat</a:t>
            </a:r>
            <a:r>
              <a:rPr lang="en-US" sz="3600" dirty="0"/>
              <a:t> </a:t>
            </a:r>
            <a:r>
              <a:rPr lang="en-US" sz="3600" dirty="0" err="1"/>
              <a:t>harus</a:t>
            </a:r>
            <a:r>
              <a:rPr lang="en-US" sz="3600" dirty="0"/>
              <a:t> </a:t>
            </a:r>
            <a:r>
              <a:rPr lang="en-US" sz="3600" dirty="0" err="1"/>
              <a:t>memperhitungkan</a:t>
            </a:r>
            <a:r>
              <a:rPr lang="en-US" sz="3600" dirty="0"/>
              <a:t> </a:t>
            </a:r>
            <a:r>
              <a:rPr lang="en-US" sz="3600" dirty="0" err="1"/>
              <a:t>pengembangan</a:t>
            </a:r>
            <a:r>
              <a:rPr lang="en-US" sz="3600" dirty="0"/>
              <a:t> Daerah </a:t>
            </a:r>
            <a:r>
              <a:rPr lang="en-US" sz="3600" dirty="0" err="1"/>
              <a:t>Provinsi</a:t>
            </a:r>
            <a:r>
              <a:rPr lang="en-US" sz="3600" dirty="0"/>
              <a:t> yang </a:t>
            </a:r>
            <a:r>
              <a:rPr lang="en-US" sz="3600" dirty="0" err="1"/>
              <a:t>Berciri</a:t>
            </a:r>
            <a:r>
              <a:rPr lang="en-US" sz="3600" dirty="0"/>
              <a:t> </a:t>
            </a:r>
            <a:r>
              <a:rPr lang="en-US" sz="3600" dirty="0" err="1"/>
              <a:t>Kepulauan</a:t>
            </a:r>
            <a:r>
              <a:rPr lang="en-US" sz="3600" dirty="0"/>
              <a:t> </a:t>
            </a:r>
            <a:r>
              <a:rPr lang="en-US" sz="3600" dirty="0" err="1"/>
              <a:t>sebagai</a:t>
            </a:r>
            <a:r>
              <a:rPr lang="en-US" sz="3600" dirty="0"/>
              <a:t> </a:t>
            </a:r>
            <a:r>
              <a:rPr lang="en-US" sz="3600" dirty="0" err="1"/>
              <a:t>kegiatan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rangka</a:t>
            </a:r>
            <a:r>
              <a:rPr lang="en-US" sz="3600" dirty="0"/>
              <a:t> </a:t>
            </a:r>
            <a:r>
              <a:rPr lang="en-US" sz="3600" dirty="0" err="1"/>
              <a:t>pencapaian</a:t>
            </a:r>
            <a:r>
              <a:rPr lang="en-US" sz="3600" dirty="0"/>
              <a:t> </a:t>
            </a:r>
            <a:r>
              <a:rPr lang="en-US" sz="3600" dirty="0" err="1"/>
              <a:t>prioritas</a:t>
            </a:r>
            <a:r>
              <a:rPr lang="en-US" sz="3600" dirty="0"/>
              <a:t> </a:t>
            </a:r>
            <a:r>
              <a:rPr lang="en-US" sz="3600" dirty="0" err="1"/>
              <a:t>nasional</a:t>
            </a:r>
            <a:r>
              <a:rPr lang="en-US" sz="3600" dirty="0"/>
              <a:t> </a:t>
            </a:r>
            <a:r>
              <a:rPr lang="en-US" sz="3600" dirty="0" err="1"/>
              <a:t>berdasarkan</a:t>
            </a:r>
            <a:r>
              <a:rPr lang="en-US" sz="3600" dirty="0"/>
              <a:t> </a:t>
            </a:r>
            <a:r>
              <a:rPr lang="en-US" sz="3600" dirty="0" err="1"/>
              <a:t>kewilayahan</a:t>
            </a:r>
            <a:r>
              <a:rPr lang="en-US" sz="3600" dirty="0"/>
              <a:t>. </a:t>
            </a:r>
            <a:endParaRPr lang="id-ID" sz="3600" dirty="0"/>
          </a:p>
          <a:p>
            <a:pPr lvl="0" fontAlgn="base"/>
            <a:r>
              <a:rPr lang="en-US" sz="3600" dirty="0" err="1"/>
              <a:t>Berdasarkan</a:t>
            </a:r>
            <a:r>
              <a:rPr lang="en-US" sz="3600" dirty="0"/>
              <a:t> </a:t>
            </a:r>
            <a:r>
              <a:rPr lang="en-US" sz="3600" dirty="0" err="1"/>
              <a:t>alokasi</a:t>
            </a:r>
            <a:r>
              <a:rPr lang="en-US" sz="3600" dirty="0"/>
              <a:t> DAU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smtClean="0"/>
              <a:t>DAK, </a:t>
            </a:r>
            <a:r>
              <a:rPr lang="en-US" sz="3600" dirty="0"/>
              <a:t>Daerah </a:t>
            </a:r>
            <a:r>
              <a:rPr lang="en-US" sz="3600" dirty="0" err="1"/>
              <a:t>Provinsi</a:t>
            </a:r>
            <a:r>
              <a:rPr lang="en-US" sz="3600" dirty="0"/>
              <a:t> yang </a:t>
            </a:r>
            <a:r>
              <a:rPr lang="en-US" sz="3600" dirty="0" err="1"/>
              <a:t>Berciri</a:t>
            </a:r>
            <a:r>
              <a:rPr lang="en-US" sz="3600" dirty="0"/>
              <a:t> </a:t>
            </a:r>
            <a:r>
              <a:rPr lang="en-US" sz="3600" dirty="0" err="1"/>
              <a:t>Kepulauan</a:t>
            </a:r>
            <a:r>
              <a:rPr lang="en-US" sz="3600" dirty="0"/>
              <a:t> </a:t>
            </a:r>
            <a:r>
              <a:rPr lang="en-US" sz="3600" dirty="0" err="1"/>
              <a:t>menyusun</a:t>
            </a:r>
            <a:r>
              <a:rPr lang="en-US" sz="3600" dirty="0"/>
              <a:t> </a:t>
            </a:r>
            <a:r>
              <a:rPr lang="en-US" sz="3600" dirty="0" err="1"/>
              <a:t>strategi</a:t>
            </a:r>
            <a:r>
              <a:rPr lang="en-US" sz="3600" dirty="0"/>
              <a:t> </a:t>
            </a:r>
            <a:r>
              <a:rPr lang="en-US" sz="3600" dirty="0" err="1"/>
              <a:t>percepatan</a:t>
            </a:r>
            <a:r>
              <a:rPr lang="en-US" sz="3600" dirty="0"/>
              <a:t> </a:t>
            </a:r>
            <a:r>
              <a:rPr lang="en-US" sz="3600" dirty="0" err="1"/>
              <a:t>pembangunan</a:t>
            </a:r>
            <a:r>
              <a:rPr lang="en-US" sz="3600" dirty="0"/>
              <a:t> Daerah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berpedoman</a:t>
            </a:r>
            <a:r>
              <a:rPr lang="en-US" sz="3600" dirty="0"/>
              <a:t> </a:t>
            </a:r>
            <a:r>
              <a:rPr lang="en-US" sz="3600" dirty="0" err="1"/>
              <a:t>pada</a:t>
            </a:r>
            <a:r>
              <a:rPr lang="en-US" sz="3600" dirty="0"/>
              <a:t> </a:t>
            </a:r>
            <a:r>
              <a:rPr lang="en-US" sz="3600" dirty="0" err="1"/>
              <a:t>ketentuan</a:t>
            </a:r>
            <a:r>
              <a:rPr lang="en-US" sz="3600" dirty="0"/>
              <a:t> </a:t>
            </a:r>
            <a:r>
              <a:rPr lang="en-US" sz="3600" dirty="0" err="1"/>
              <a:t>peraturan</a:t>
            </a:r>
            <a:r>
              <a:rPr lang="en-US" sz="3600" dirty="0"/>
              <a:t> </a:t>
            </a:r>
            <a:r>
              <a:rPr lang="en-US" sz="3600" dirty="0" err="1"/>
              <a:t>perundang-undangan</a:t>
            </a:r>
            <a:r>
              <a:rPr lang="en-US" sz="3600" dirty="0"/>
              <a:t>. </a:t>
            </a:r>
            <a:endParaRPr lang="id-ID" sz="3600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40960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Strategi</a:t>
            </a:r>
            <a:r>
              <a:rPr lang="en-US" sz="3600" dirty="0"/>
              <a:t> </a:t>
            </a:r>
            <a:r>
              <a:rPr lang="en-US" sz="3600" dirty="0" err="1"/>
              <a:t>percepatan</a:t>
            </a:r>
            <a:r>
              <a:rPr lang="en-US" sz="3600" dirty="0"/>
              <a:t> </a:t>
            </a:r>
            <a:r>
              <a:rPr lang="en-US" sz="3600" dirty="0" err="1"/>
              <a:t>pembangunan</a:t>
            </a:r>
            <a:r>
              <a:rPr lang="en-US" sz="3600" dirty="0"/>
              <a:t> Daerah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fontAlgn="base"/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percepatan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Daerah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/>
              <a:t>prioritas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di </a:t>
            </a:r>
            <a:r>
              <a:rPr lang="en-US" dirty="0" err="1"/>
              <a:t>laut</a:t>
            </a:r>
            <a:r>
              <a:rPr lang="en-US" dirty="0"/>
              <a:t>, </a:t>
            </a:r>
            <a:r>
              <a:rPr lang="en-US" dirty="0" err="1"/>
              <a:t>percepatan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 yang </a:t>
            </a:r>
            <a:r>
              <a:rPr lang="en-US" dirty="0" err="1"/>
              <a:t>Berciri</a:t>
            </a:r>
            <a:r>
              <a:rPr lang="en-US" dirty="0"/>
              <a:t> </a:t>
            </a:r>
            <a:r>
              <a:rPr lang="en-US" dirty="0" err="1"/>
              <a:t>Kepulauan</a:t>
            </a:r>
            <a:r>
              <a:rPr lang="en-US" dirty="0"/>
              <a:t>.  </a:t>
            </a:r>
            <a:endParaRPr lang="id-ID" dirty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percepatan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di Daerah </a:t>
            </a:r>
            <a:r>
              <a:rPr lang="en-US" dirty="0" err="1"/>
              <a:t>Provinsi</a:t>
            </a:r>
            <a:r>
              <a:rPr lang="en-US" dirty="0"/>
              <a:t> yang </a:t>
            </a:r>
            <a:r>
              <a:rPr lang="en-US" dirty="0" err="1"/>
              <a:t>Berciri</a:t>
            </a:r>
            <a:r>
              <a:rPr lang="en-US" dirty="0"/>
              <a:t> </a:t>
            </a:r>
            <a:r>
              <a:rPr lang="en-US" dirty="0" err="1"/>
              <a:t>Kepulauan</a:t>
            </a:r>
            <a:r>
              <a:rPr lang="en-US" dirty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mengalokasikan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percepatan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DAU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DAK</a:t>
            </a:r>
            <a:endParaRPr lang="id-ID" dirty="0"/>
          </a:p>
          <a:p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 di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/>
              <a:t>Daerah </a:t>
            </a:r>
            <a:r>
              <a:rPr lang="en-US" dirty="0" err="1"/>
              <a:t>Provinsi</a:t>
            </a:r>
            <a:r>
              <a:rPr lang="en-US" dirty="0"/>
              <a:t> yang </a:t>
            </a:r>
            <a:r>
              <a:rPr lang="en-US" dirty="0" err="1"/>
              <a:t>Berciri</a:t>
            </a:r>
            <a:r>
              <a:rPr lang="en-US" dirty="0"/>
              <a:t> </a:t>
            </a:r>
            <a:r>
              <a:rPr lang="en-US" dirty="0" err="1"/>
              <a:t>Kepulauan</a:t>
            </a:r>
            <a:r>
              <a:rPr lang="en-US" dirty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387362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Mari diskusi</a:t>
            </a:r>
            <a:endParaRPr lang="id-ID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92999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b="1" dirty="0" err="1" smtClean="0"/>
              <a:t>absolut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0" fontAlgn="base">
              <a:buNone/>
            </a:pPr>
            <a:r>
              <a:rPr lang="id-ID" dirty="0" smtClean="0"/>
              <a:t>M</a:t>
            </a:r>
            <a:r>
              <a:rPr lang="en-US" dirty="0" err="1" smtClean="0"/>
              <a:t>eliputi</a:t>
            </a:r>
            <a:r>
              <a:rPr lang="en-US" dirty="0"/>
              <a:t>: </a:t>
            </a:r>
            <a:endParaRPr lang="id-ID" dirty="0" smtClean="0"/>
          </a:p>
          <a:p>
            <a:pPr marL="914400" lvl="1" indent="-514350" fontAlgn="base">
              <a:buFont typeface="+mj-lt"/>
              <a:buAutoNum type="arabicPeriod"/>
            </a:pPr>
            <a:r>
              <a:rPr lang="id-ID" dirty="0"/>
              <a:t>P</a:t>
            </a:r>
            <a:r>
              <a:rPr lang="en-US" dirty="0" err="1" smtClean="0"/>
              <a:t>olitik</a:t>
            </a:r>
            <a:r>
              <a:rPr lang="en-US" dirty="0" smtClean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;</a:t>
            </a:r>
            <a:endParaRPr lang="id-ID" dirty="0" smtClean="0"/>
          </a:p>
          <a:p>
            <a:pPr marL="914400" lvl="1" indent="-514350" fontAlgn="base">
              <a:buFont typeface="+mj-lt"/>
              <a:buAutoNum type="arabicPeriod"/>
            </a:pPr>
            <a:r>
              <a:rPr lang="en-US" dirty="0" err="1" smtClean="0"/>
              <a:t>pertahanan</a:t>
            </a:r>
            <a:r>
              <a:rPr lang="en-US" dirty="0" smtClean="0"/>
              <a:t>;</a:t>
            </a:r>
            <a:endParaRPr lang="id-ID" dirty="0" smtClean="0"/>
          </a:p>
          <a:p>
            <a:pPr marL="914400" lvl="1" indent="-514350" fontAlgn="base">
              <a:buFont typeface="+mj-lt"/>
              <a:buAutoNum type="arabicPeriod"/>
            </a:pPr>
            <a:r>
              <a:rPr lang="en-US" dirty="0" err="1" smtClean="0"/>
              <a:t>keamanan</a:t>
            </a:r>
            <a:r>
              <a:rPr lang="en-US" dirty="0"/>
              <a:t>;  </a:t>
            </a:r>
            <a:endParaRPr lang="id-ID" dirty="0" smtClean="0"/>
          </a:p>
          <a:p>
            <a:pPr marL="914400" lvl="1" indent="-514350" fontAlgn="base">
              <a:buFont typeface="+mj-lt"/>
              <a:buAutoNum type="arabicPeriod"/>
            </a:pPr>
            <a:r>
              <a:rPr lang="en-US" dirty="0" err="1" smtClean="0"/>
              <a:t>yustisi</a:t>
            </a:r>
            <a:r>
              <a:rPr lang="en-US" dirty="0"/>
              <a:t>; </a:t>
            </a:r>
            <a:endParaRPr lang="id-ID" dirty="0" smtClean="0"/>
          </a:p>
          <a:p>
            <a:pPr marL="914400" lvl="1" indent="-514350" fontAlgn="base">
              <a:buFont typeface="+mj-lt"/>
              <a:buAutoNum type="arabicPeriod"/>
            </a:pPr>
            <a:r>
              <a:rPr lang="en-US" dirty="0" err="1" smtClean="0"/>
              <a:t>moneter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fiskal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; </a:t>
            </a:r>
            <a:r>
              <a:rPr lang="en-US" dirty="0" err="1" smtClean="0"/>
              <a:t>dan</a:t>
            </a:r>
            <a:endParaRPr lang="id-ID" dirty="0" smtClean="0"/>
          </a:p>
          <a:p>
            <a:pPr marL="914400" lvl="1" indent="-514350" fontAlgn="base">
              <a:buFont typeface="+mj-lt"/>
              <a:buAutoNum type="arabicPeriod"/>
            </a:pPr>
            <a:r>
              <a:rPr lang="en-US" dirty="0" smtClean="0"/>
              <a:t>agama</a:t>
            </a:r>
            <a:r>
              <a:rPr lang="en-US" dirty="0"/>
              <a:t>. </a:t>
            </a:r>
            <a:endParaRPr lang="id-ID" dirty="0"/>
          </a:p>
          <a:p>
            <a:pPr marL="0" lvl="0" indent="0" fontAlgn="base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menyelenggarakan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absolut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(1),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: </a:t>
            </a:r>
            <a:endParaRPr lang="id-ID" dirty="0" smtClean="0"/>
          </a:p>
          <a:p>
            <a:pPr marL="514350" lvl="0" indent="-514350" fontAlgn="base">
              <a:buAutoNum type="alphaLcPeriod"/>
            </a:pP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/>
              <a:t>sendiri</a:t>
            </a:r>
            <a:r>
              <a:rPr lang="en-US" dirty="0"/>
              <a:t>; </a:t>
            </a:r>
            <a:r>
              <a:rPr lang="en-US" dirty="0" err="1"/>
              <a:t>atau</a:t>
            </a:r>
            <a:r>
              <a:rPr lang="en-US" dirty="0"/>
              <a:t> </a:t>
            </a:r>
            <a:endParaRPr lang="id-ID" dirty="0" smtClean="0"/>
          </a:p>
          <a:p>
            <a:pPr marL="514350" lvl="0" indent="-514350" fontAlgn="base">
              <a:buAutoNum type="alphaLcPeriod"/>
            </a:pPr>
            <a:r>
              <a:rPr lang="en-US" dirty="0" err="1" smtClean="0"/>
              <a:t>melimpahkan</a:t>
            </a:r>
            <a:r>
              <a:rPr lang="en-US" dirty="0" smtClean="0"/>
              <a:t> </a:t>
            </a: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Instansi</a:t>
            </a:r>
            <a:r>
              <a:rPr lang="en-US" dirty="0"/>
              <a:t> </a:t>
            </a:r>
            <a:r>
              <a:rPr lang="en-US" dirty="0" err="1"/>
              <a:t>Vertikal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Daerah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Dekonsentrasi</a:t>
            </a:r>
            <a:r>
              <a:rPr lang="en-US" dirty="0"/>
              <a:t>. </a:t>
            </a:r>
            <a:endParaRPr lang="id-ID" dirty="0"/>
          </a:p>
          <a:p>
            <a:r>
              <a:rPr lang="en-US" dirty="0"/>
              <a:t>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98728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Konkuren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fontAlgn="base">
              <a:buNone/>
            </a:pP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konkuren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di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9 </a:t>
            </a:r>
            <a:r>
              <a:rPr lang="en-US" dirty="0" err="1"/>
              <a:t>ayat</a:t>
            </a:r>
            <a:r>
              <a:rPr lang="en-US" dirty="0"/>
              <a:t> (3)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Daerah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id-ID" dirty="0" smtClean="0"/>
              <a:t>:</a:t>
            </a:r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id-ID" dirty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. </a:t>
            </a:r>
            <a:endParaRPr lang="id-ID" dirty="0"/>
          </a:p>
          <a:p>
            <a:pPr marL="0" lvl="0" indent="0" fontAlgn="base">
              <a:buNone/>
            </a:pPr>
            <a:endParaRPr lang="id-ID" dirty="0" smtClean="0"/>
          </a:p>
          <a:p>
            <a:pPr lvl="0" fontAlgn="base"/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17661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1.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buNone/>
            </a:pP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(1)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id-ID" dirty="0" smtClean="0"/>
              <a:t>: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endParaRPr lang="id-ID" dirty="0" smtClean="0"/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. </a:t>
            </a:r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28711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a.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0" fontAlgn="base">
              <a:buNone/>
            </a:pP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yang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substansinya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. </a:t>
            </a:r>
            <a:endParaRPr lang="id-ID" dirty="0" smtClean="0"/>
          </a:p>
          <a:p>
            <a:pPr marL="0" lvl="0" indent="0" fontAlgn="base">
              <a:buNone/>
            </a:pP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: 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id-ID" dirty="0" smtClean="0"/>
              <a:t>P</a:t>
            </a:r>
            <a:r>
              <a:rPr lang="en-US" dirty="0" err="1" smtClean="0"/>
              <a:t>endidikan</a:t>
            </a:r>
            <a:r>
              <a:rPr lang="en-US" dirty="0" smtClean="0"/>
              <a:t>;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kesehatan</a:t>
            </a:r>
            <a:r>
              <a:rPr lang="en-US" dirty="0" smtClean="0"/>
              <a:t>;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penataan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;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perumahan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permukiman</a:t>
            </a:r>
            <a:r>
              <a:rPr lang="en-US" dirty="0" smtClean="0"/>
              <a:t>;  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ketenteraman</a:t>
            </a:r>
            <a:r>
              <a:rPr lang="en-US" dirty="0" smtClean="0"/>
              <a:t>, 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pelindungan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;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sosial</a:t>
            </a:r>
            <a:r>
              <a:rPr lang="en-US" dirty="0" smtClean="0"/>
              <a:t>. </a:t>
            </a:r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73462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3600" dirty="0" smtClean="0"/>
              <a:t>b. </a:t>
            </a:r>
            <a:r>
              <a:rPr lang="en-US" sz="3600" dirty="0" err="1" smtClean="0"/>
              <a:t>Urusan</a:t>
            </a:r>
            <a:r>
              <a:rPr lang="en-US" sz="3600" dirty="0" smtClean="0"/>
              <a:t> </a:t>
            </a:r>
            <a:r>
              <a:rPr lang="en-US" sz="3600" dirty="0" err="1" smtClean="0"/>
              <a:t>Pemerintahan</a:t>
            </a:r>
            <a:r>
              <a:rPr lang="en-US" sz="3600" dirty="0" smtClean="0"/>
              <a:t> </a:t>
            </a:r>
            <a:r>
              <a:rPr lang="en-US" sz="3600" dirty="0" err="1" smtClean="0"/>
              <a:t>Wajib</a:t>
            </a:r>
            <a:r>
              <a:rPr lang="en-US" sz="3600" dirty="0" smtClean="0"/>
              <a:t> yang </a:t>
            </a:r>
            <a:r>
              <a:rPr lang="en-US" sz="3600" dirty="0" err="1" smtClean="0"/>
              <a:t>tidak</a:t>
            </a:r>
            <a:r>
              <a:rPr lang="en-US" sz="3600" dirty="0" smtClean="0"/>
              <a:t> </a:t>
            </a:r>
            <a:r>
              <a:rPr lang="en-US" sz="3600" dirty="0" err="1" smtClean="0"/>
              <a:t>berkaitan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Pelayanan</a:t>
            </a:r>
            <a:r>
              <a:rPr lang="en-US" sz="3600" dirty="0" smtClean="0"/>
              <a:t> </a:t>
            </a:r>
            <a:r>
              <a:rPr lang="en-US" sz="3600" dirty="0" err="1" smtClean="0"/>
              <a:t>Dasar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lvl="0" indent="0" fontAlgn="base">
              <a:buNone/>
            </a:pP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 smtClean="0"/>
              <a:t>meliputi</a:t>
            </a:r>
            <a:r>
              <a:rPr lang="en-US" dirty="0"/>
              <a:t>: 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/>
              <a:t>kerja</a:t>
            </a:r>
            <a:r>
              <a:rPr lang="en-US" dirty="0"/>
              <a:t>; 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pelindungan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;  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pangan</a:t>
            </a:r>
            <a:r>
              <a:rPr lang="en-US" dirty="0"/>
              <a:t>; 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pertanahan</a:t>
            </a:r>
            <a:r>
              <a:rPr lang="en-US" dirty="0"/>
              <a:t>; 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/>
              <a:t>hidup</a:t>
            </a:r>
            <a:r>
              <a:rPr lang="en-US" dirty="0"/>
              <a:t>; 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/>
              <a:t>kependudukan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;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; 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 smtClean="0"/>
              <a:t>berencana</a:t>
            </a:r>
            <a:r>
              <a:rPr lang="en-US" dirty="0" smtClean="0"/>
              <a:t>;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perhubungan</a:t>
            </a:r>
            <a:r>
              <a:rPr lang="en-US" dirty="0"/>
              <a:t>;  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informatika</a:t>
            </a:r>
            <a:r>
              <a:rPr lang="en-US" dirty="0"/>
              <a:t>; 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koperasi</a:t>
            </a:r>
            <a:r>
              <a:rPr lang="en-US" dirty="0"/>
              <a:t>,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; 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penanaman</a:t>
            </a:r>
            <a:r>
              <a:rPr lang="en-US" dirty="0" smtClean="0"/>
              <a:t> </a:t>
            </a:r>
            <a:r>
              <a:rPr lang="en-US" dirty="0"/>
              <a:t>modal; 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kepemudaan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olah</a:t>
            </a:r>
            <a:r>
              <a:rPr lang="en-US" dirty="0"/>
              <a:t> raga; 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statistik</a:t>
            </a:r>
            <a:r>
              <a:rPr lang="en-US" dirty="0"/>
              <a:t>; 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persandian</a:t>
            </a:r>
            <a:r>
              <a:rPr lang="en-US" dirty="0"/>
              <a:t>; 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kebudayaan</a:t>
            </a:r>
            <a:r>
              <a:rPr lang="en-US" dirty="0"/>
              <a:t>; 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perpustakaan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kearsipan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83358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id-ID" dirty="0" smtClean="0"/>
              <a:t>2.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.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fontAlgn="base">
              <a:buNone/>
            </a:pP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 smtClean="0"/>
              <a:t>meliputi</a:t>
            </a:r>
            <a:r>
              <a:rPr lang="en-US" dirty="0"/>
              <a:t>: </a:t>
            </a:r>
            <a:endParaRPr lang="id-ID" dirty="0" smtClean="0"/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 smtClean="0"/>
              <a:t>kelautan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perikanan</a:t>
            </a:r>
            <a:r>
              <a:rPr lang="en-US" dirty="0"/>
              <a:t>; </a:t>
            </a:r>
            <a:endParaRPr lang="id-ID" dirty="0" smtClean="0"/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 smtClean="0"/>
              <a:t>pariwisata</a:t>
            </a:r>
            <a:r>
              <a:rPr lang="en-US" dirty="0" smtClean="0"/>
              <a:t>;</a:t>
            </a:r>
            <a:endParaRPr lang="id-ID" dirty="0" smtClean="0"/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 smtClean="0"/>
              <a:t>pertanian</a:t>
            </a:r>
            <a:r>
              <a:rPr lang="en-US" dirty="0"/>
              <a:t>; </a:t>
            </a:r>
            <a:endParaRPr lang="id-ID" dirty="0" smtClean="0"/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 smtClean="0"/>
              <a:t>kehutanan</a:t>
            </a:r>
            <a:r>
              <a:rPr lang="en-US" dirty="0"/>
              <a:t>; </a:t>
            </a:r>
            <a:endParaRPr lang="id-ID" dirty="0" smtClean="0"/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mineral; </a:t>
            </a:r>
            <a:endParaRPr lang="id-ID" dirty="0" smtClean="0"/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 smtClean="0"/>
              <a:t>perdagangan</a:t>
            </a:r>
            <a:r>
              <a:rPr lang="en-US" dirty="0"/>
              <a:t>; </a:t>
            </a:r>
            <a:endParaRPr lang="id-ID" dirty="0" smtClean="0"/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 smtClean="0"/>
              <a:t>perindustrian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id-ID" dirty="0" smtClean="0"/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 smtClean="0"/>
              <a:t>transmigrasi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32616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Prinsip Pembagian Urusan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lvl="0" indent="0" fontAlgn="base">
              <a:buNone/>
            </a:pP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konkuren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 smtClean="0"/>
              <a:t>prinsip</a:t>
            </a:r>
            <a:r>
              <a:rPr lang="id-ID" dirty="0" smtClean="0"/>
              <a:t>:</a:t>
            </a:r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akuntabilitas</a:t>
            </a:r>
            <a:r>
              <a:rPr lang="en-US" dirty="0"/>
              <a:t>, 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efisiensi</a:t>
            </a:r>
            <a:r>
              <a:rPr lang="en-US" dirty="0"/>
              <a:t>, 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id-ID" dirty="0" smtClean="0"/>
              <a:t>e</a:t>
            </a:r>
            <a:r>
              <a:rPr lang="en-US" dirty="0" err="1" smtClean="0"/>
              <a:t>ksternalitas</a:t>
            </a:r>
            <a:r>
              <a:rPr lang="en-US" dirty="0"/>
              <a:t>, </a:t>
            </a:r>
            <a:endParaRPr lang="id-ID" dirty="0" smtClean="0"/>
          </a:p>
          <a:p>
            <a:pPr marL="514350" lvl="0" indent="-514350" fontAlgn="base">
              <a:buAutoNum type="arabicPeriod"/>
            </a:pP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. </a:t>
            </a:r>
            <a:endParaRPr lang="id-ID" dirty="0" smtClean="0"/>
          </a:p>
          <a:p>
            <a:pPr marL="0" lvl="0" indent="0" fontAlgn="base">
              <a:buNone/>
            </a:pPr>
            <a:endParaRPr lang="id-ID" dirty="0"/>
          </a:p>
          <a:p>
            <a:pPr marL="0" lvl="0" indent="0" fontAlgn="base">
              <a:buNone/>
            </a:pP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 </a:t>
            </a:r>
            <a:endParaRPr lang="id-ID" dirty="0"/>
          </a:p>
          <a:p>
            <a:pPr marL="971550" lvl="1" indent="-514350" fontAlgn="base">
              <a:buFont typeface="+mj-lt"/>
              <a:buAutoNum type="arabicPeriod"/>
            </a:pP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lokasinya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; </a:t>
            </a:r>
            <a:endParaRPr lang="id-ID" dirty="0"/>
          </a:p>
          <a:p>
            <a:pPr marL="971550" lvl="1" indent="-514350" fontAlgn="base">
              <a:buFont typeface="+mj-lt"/>
              <a:buAutoNum type="arabicPeriod"/>
            </a:pP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penggunanya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; </a:t>
            </a:r>
            <a:endParaRPr lang="id-ID" dirty="0"/>
          </a:p>
          <a:p>
            <a:pPr marL="971550" lvl="1" indent="-514350" fontAlgn="base">
              <a:buFont typeface="+mj-lt"/>
              <a:buAutoNum type="arabicPeriod"/>
            </a:pP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negatifnya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; </a:t>
            </a:r>
            <a:endParaRPr lang="id-ID" dirty="0"/>
          </a:p>
          <a:p>
            <a:pPr marL="971550" lvl="1" indent="-514350" fontAlgn="base">
              <a:buFont typeface="+mj-lt"/>
              <a:buAutoNum type="arabicPeriod"/>
            </a:pP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 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/>
              <a:t>Pusat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endParaRPr lang="id-ID" dirty="0"/>
          </a:p>
          <a:p>
            <a:pPr marL="971550" lvl="1" indent="-514350" fontAlgn="base">
              <a:buFont typeface="+mj-lt"/>
              <a:buAutoNum type="arabicPeriod"/>
            </a:pP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peranannya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. 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06545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2024</Words>
  <Application>Microsoft Office PowerPoint</Application>
  <PresentationFormat>On-screen Show (4:3)</PresentationFormat>
  <Paragraphs>188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URUSAN PEMERINTAHAN</vt:lpstr>
      <vt:lpstr>Klasifikasi Urusan Pemerintahan </vt:lpstr>
      <vt:lpstr>Urusan pemerintahan absolut</vt:lpstr>
      <vt:lpstr>Urusan Pemerintahan Konkuren </vt:lpstr>
      <vt:lpstr>1. Urusan Pemerintahan Wajib</vt:lpstr>
      <vt:lpstr>a. Urusan Pemerintahan Wajib yang berkaitan dengan Pelayanan Dasar</vt:lpstr>
      <vt:lpstr>b. Urusan Pemerintahan Wajib yang tidak berkaitan dengan Pelayanan Dasar</vt:lpstr>
      <vt:lpstr>2. Urusan Pemerintahan Pilihan. </vt:lpstr>
      <vt:lpstr>Prinsip Pembagian Urusan</vt:lpstr>
      <vt:lpstr>Kriteria Urusan Pemerintahan</vt:lpstr>
      <vt:lpstr>Lanjutan..</vt:lpstr>
      <vt:lpstr>bidang kehutanan, kelautan, serta energi dan sumber daya mineral</vt:lpstr>
      <vt:lpstr>Bagi hasil</vt:lpstr>
      <vt:lpstr>Wewenang Pemerintah Pusat</vt:lpstr>
      <vt:lpstr>Kebijakan Daerah</vt:lpstr>
      <vt:lpstr>Tugas pembantuan, instansi vertikal</vt:lpstr>
      <vt:lpstr>PowerPoint Presentation</vt:lpstr>
      <vt:lpstr>PowerPoint Presentation</vt:lpstr>
      <vt:lpstr>Urusan pemerintahan umum</vt:lpstr>
      <vt:lpstr>PowerPoint Presentation</vt:lpstr>
      <vt:lpstr>forkopimda</vt:lpstr>
      <vt:lpstr>KEWENANGAN DAERAH PROVINSI DI LAUT DAN   DAERAH PROVINSI YANG BERCIRI KEPULAUAN </vt:lpstr>
      <vt:lpstr>Daerah Provinsi yang Berciri Kepulauan</vt:lpstr>
      <vt:lpstr>Lanjutan..</vt:lpstr>
      <vt:lpstr>Strategi percepatan pembangunan Daerah</vt:lpstr>
      <vt:lpstr>Mari diskusi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URUSAN PEMERINTAHAN</dc:title>
  <dc:creator>User</dc:creator>
  <cp:lastModifiedBy>User</cp:lastModifiedBy>
  <cp:revision>13</cp:revision>
  <dcterms:created xsi:type="dcterms:W3CDTF">2020-10-05T21:54:38Z</dcterms:created>
  <dcterms:modified xsi:type="dcterms:W3CDTF">2020-10-13T16:04:55Z</dcterms:modified>
</cp:coreProperties>
</file>