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2" r:id="rId5"/>
    <p:sldId id="263" r:id="rId6"/>
    <p:sldId id="264" r:id="rId7"/>
    <p:sldId id="265" r:id="rId8"/>
    <p:sldId id="271" r:id="rId9"/>
    <p:sldId id="272" r:id="rId10"/>
    <p:sldId id="268" r:id="rId11"/>
    <p:sldId id="270" r:id="rId12"/>
    <p:sldId id="273" r:id="rId13"/>
    <p:sldId id="274"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70" d="100"/>
          <a:sy n="70" d="100"/>
        </p:scale>
        <p:origin x="-138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DA5D71-ABE0-4618-BDBE-6A659E1858D2}"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1858995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DA5D71-ABE0-4618-BDBE-6A659E1858D2}"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1410841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DA5D71-ABE0-4618-BDBE-6A659E1858D2}"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1997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DA5D71-ABE0-4618-BDBE-6A659E1858D2}"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144888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DA5D71-ABE0-4618-BDBE-6A659E1858D2}" type="datetimeFigureOut">
              <a:rPr lang="en-US" smtClean="0"/>
              <a:t>3/22/2021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2994675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DA5D71-ABE0-4618-BDBE-6A659E1858D2}"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2577762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DA5D71-ABE0-4618-BDBE-6A659E1858D2}" type="datetimeFigureOut">
              <a:rPr lang="en-US" smtClean="0"/>
              <a:t>3/22/2021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876514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DA5D71-ABE0-4618-BDBE-6A659E1858D2}" type="datetimeFigureOut">
              <a:rPr lang="en-US" smtClean="0"/>
              <a:t>3/22/2021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527541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DA5D71-ABE0-4618-BDBE-6A659E1858D2}" type="datetimeFigureOut">
              <a:rPr lang="en-US" smtClean="0"/>
              <a:t>3/22/2021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228482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DA5D71-ABE0-4618-BDBE-6A659E1858D2}"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3124180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DA5D71-ABE0-4618-BDBE-6A659E1858D2}" type="datetimeFigureOut">
              <a:rPr lang="en-US" smtClean="0"/>
              <a:t>3/22/2021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60F5B-69DC-4306-9A48-09305A597742}" type="slidenum">
              <a:rPr lang="en-US" smtClean="0"/>
              <a:t>‹#›</a:t>
            </a:fld>
            <a:endParaRPr lang="en-US"/>
          </a:p>
        </p:txBody>
      </p:sp>
    </p:spTree>
    <p:extLst>
      <p:ext uri="{BB962C8B-B14F-4D97-AF65-F5344CB8AC3E}">
        <p14:creationId xmlns:p14="http://schemas.microsoft.com/office/powerpoint/2010/main" val="3735118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DA5D71-ABE0-4618-BDBE-6A659E1858D2}" type="datetimeFigureOut">
              <a:rPr lang="en-US" smtClean="0"/>
              <a:t>3/22/2021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60F5B-69DC-4306-9A48-09305A597742}" type="slidenum">
              <a:rPr lang="en-US" smtClean="0"/>
              <a:t>‹#›</a:t>
            </a:fld>
            <a:endParaRPr lang="en-US"/>
          </a:p>
        </p:txBody>
      </p:sp>
    </p:spTree>
    <p:extLst>
      <p:ext uri="{BB962C8B-B14F-4D97-AF65-F5344CB8AC3E}">
        <p14:creationId xmlns:p14="http://schemas.microsoft.com/office/powerpoint/2010/main" val="2024585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87362"/>
          </a:xfrm>
        </p:spPr>
        <p:txBody>
          <a:bodyPr>
            <a:normAutofit fontScale="90000"/>
          </a:bodyPr>
          <a:lstStyle/>
          <a:p>
            <a:r>
              <a:rPr lang="id-ID" sz="3200" b="1" dirty="0" smtClean="0"/>
              <a:t>Partisipasi  Masyarakat  D</a:t>
            </a:r>
            <a:r>
              <a:rPr lang="en-US" sz="3200" b="1" dirty="0" smtClean="0"/>
              <a:t>a</a:t>
            </a:r>
            <a:r>
              <a:rPr lang="id-ID" sz="3200" b="1" dirty="0" smtClean="0"/>
              <a:t>l</a:t>
            </a:r>
            <a:r>
              <a:rPr lang="en-US" sz="3200" b="1" dirty="0" smtClean="0"/>
              <a:t>a</a:t>
            </a:r>
            <a:r>
              <a:rPr lang="id-ID" sz="3200" b="1" dirty="0" smtClean="0"/>
              <a:t>m P</a:t>
            </a:r>
            <a:r>
              <a:rPr lang="en-US" sz="3200" b="1" dirty="0" err="1" smtClean="0"/>
              <a:t>embangunan</a:t>
            </a:r>
            <a:endParaRPr lang="en-US" sz="3200" dirty="0"/>
          </a:p>
        </p:txBody>
      </p:sp>
      <p:sp>
        <p:nvSpPr>
          <p:cNvPr id="3" name="Content Placeholder 2"/>
          <p:cNvSpPr>
            <a:spLocks noGrp="1"/>
          </p:cNvSpPr>
          <p:nvPr>
            <p:ph idx="1"/>
          </p:nvPr>
        </p:nvSpPr>
        <p:spPr>
          <a:xfrm>
            <a:off x="381000" y="914400"/>
            <a:ext cx="8305800" cy="5211763"/>
          </a:xfrm>
        </p:spPr>
        <p:txBody>
          <a:bodyPr>
            <a:normAutofit fontScale="77500" lnSpcReduction="20000"/>
          </a:bodyPr>
          <a:lstStyle/>
          <a:p>
            <a:pPr>
              <a:buNone/>
            </a:pPr>
            <a:r>
              <a:rPr lang="en-US" sz="3400" dirty="0" err="1">
                <a:latin typeface="+mj-lt"/>
              </a:rPr>
              <a:t>T</a:t>
            </a:r>
            <a:r>
              <a:rPr lang="en-US" sz="3400" dirty="0" err="1" smtClean="0">
                <a:latin typeface="+mj-lt"/>
              </a:rPr>
              <a:t>eori</a:t>
            </a:r>
            <a:r>
              <a:rPr lang="en-US" sz="3400" dirty="0" smtClean="0">
                <a:latin typeface="+mj-lt"/>
              </a:rPr>
              <a:t> pembangunan </a:t>
            </a:r>
            <a:r>
              <a:rPr lang="en-US" sz="3400" dirty="0" err="1" smtClean="0">
                <a:latin typeface="+mj-lt"/>
              </a:rPr>
              <a:t>dpt</a:t>
            </a:r>
            <a:r>
              <a:rPr lang="en-US" sz="3400" dirty="0" smtClean="0">
                <a:latin typeface="+mj-lt"/>
              </a:rPr>
              <a:t>  </a:t>
            </a:r>
            <a:r>
              <a:rPr lang="en-US" sz="3400" dirty="0" err="1" smtClean="0">
                <a:latin typeface="+mj-lt"/>
              </a:rPr>
              <a:t>disederhanakan</a:t>
            </a:r>
            <a:r>
              <a:rPr lang="en-US" sz="3400" dirty="0" smtClean="0">
                <a:latin typeface="+mj-lt"/>
              </a:rPr>
              <a:t>  dlm </a:t>
            </a:r>
            <a:r>
              <a:rPr lang="en-US" sz="3400" b="1" dirty="0" smtClean="0">
                <a:latin typeface="+mj-lt"/>
              </a:rPr>
              <a:t>2 </a:t>
            </a:r>
            <a:r>
              <a:rPr lang="en-US" sz="3400" b="1" dirty="0" err="1" smtClean="0">
                <a:latin typeface="+mj-lt"/>
              </a:rPr>
              <a:t>pendekatan</a:t>
            </a:r>
            <a:endParaRPr lang="en-US" sz="3400" b="1" dirty="0" smtClean="0">
              <a:latin typeface="+mj-lt"/>
            </a:endParaRPr>
          </a:p>
          <a:p>
            <a:pPr>
              <a:buNone/>
            </a:pPr>
            <a:r>
              <a:rPr lang="en-US" sz="3400" b="1" dirty="0" smtClean="0">
                <a:latin typeface="+mj-lt"/>
              </a:rPr>
              <a:t>1.</a:t>
            </a:r>
            <a:r>
              <a:rPr lang="id-ID" sz="3400" b="1" dirty="0" smtClean="0">
                <a:latin typeface="+mj-lt"/>
              </a:rPr>
              <a:t> </a:t>
            </a:r>
            <a:r>
              <a:rPr lang="en-US" sz="3400" b="1" dirty="0" smtClean="0">
                <a:latin typeface="+mj-lt"/>
              </a:rPr>
              <a:t> </a:t>
            </a:r>
            <a:r>
              <a:rPr lang="en-US" sz="3600" b="1" dirty="0" smtClean="0">
                <a:latin typeface="+mj-lt"/>
              </a:rPr>
              <a:t>P</a:t>
            </a:r>
            <a:r>
              <a:rPr lang="id-ID" sz="3600" b="1" dirty="0" smtClean="0">
                <a:latin typeface="+mj-lt"/>
              </a:rPr>
              <a:t>endekatan </a:t>
            </a:r>
            <a:r>
              <a:rPr lang="id-ID" sz="3600" b="1" i="1" dirty="0" smtClean="0">
                <a:latin typeface="+mj-lt"/>
              </a:rPr>
              <a:t>top</a:t>
            </a:r>
            <a:r>
              <a:rPr lang="en-US" sz="3600" b="1" i="1" dirty="0" smtClean="0">
                <a:latin typeface="+mj-lt"/>
              </a:rPr>
              <a:t>-</a:t>
            </a:r>
            <a:r>
              <a:rPr lang="id-ID" sz="3600" b="1" i="1" dirty="0" smtClean="0">
                <a:latin typeface="+mj-lt"/>
              </a:rPr>
              <a:t>down</a:t>
            </a:r>
            <a:endParaRPr lang="en-US" sz="3600" b="1" i="1" dirty="0" smtClean="0">
              <a:latin typeface="+mj-lt"/>
            </a:endParaRPr>
          </a:p>
          <a:p>
            <a:r>
              <a:rPr lang="id-ID" dirty="0" smtClean="0">
                <a:latin typeface="+mj-lt"/>
              </a:rPr>
              <a:t>Pendekatan </a:t>
            </a:r>
            <a:r>
              <a:rPr lang="id-ID" i="1" dirty="0" smtClean="0">
                <a:latin typeface="+mj-lt"/>
              </a:rPr>
              <a:t>top-down</a:t>
            </a:r>
            <a:r>
              <a:rPr lang="id-ID" dirty="0" smtClean="0">
                <a:latin typeface="+mj-lt"/>
              </a:rPr>
              <a:t> merupakan</a:t>
            </a:r>
            <a:r>
              <a:rPr lang="en-US" dirty="0" smtClean="0">
                <a:latin typeface="+mj-lt"/>
              </a:rPr>
              <a:t> </a:t>
            </a:r>
            <a:r>
              <a:rPr lang="id-ID" dirty="0" smtClean="0">
                <a:latin typeface="+mj-lt"/>
              </a:rPr>
              <a:t>pendekatan yang bersumber d</a:t>
            </a:r>
            <a:r>
              <a:rPr lang="en-US" dirty="0" smtClean="0">
                <a:latin typeface="+mj-lt"/>
              </a:rPr>
              <a:t>a</a:t>
            </a:r>
            <a:r>
              <a:rPr lang="id-ID" dirty="0" smtClean="0">
                <a:latin typeface="+mj-lt"/>
              </a:rPr>
              <a:t>r</a:t>
            </a:r>
            <a:r>
              <a:rPr lang="en-US" dirty="0" smtClean="0">
                <a:latin typeface="+mj-lt"/>
              </a:rPr>
              <a:t>i</a:t>
            </a:r>
            <a:r>
              <a:rPr lang="id-ID" dirty="0" smtClean="0">
                <a:latin typeface="+mj-lt"/>
              </a:rPr>
              <a:t> pemerintah, masyarakat hanyal</a:t>
            </a:r>
            <a:r>
              <a:rPr lang="en-US" dirty="0" smtClean="0">
                <a:latin typeface="+mj-lt"/>
              </a:rPr>
              <a:t> </a:t>
            </a:r>
            <a:r>
              <a:rPr lang="id-ID" dirty="0" smtClean="0">
                <a:latin typeface="+mj-lt"/>
              </a:rPr>
              <a:t>sebagai sasaran atau obyek pembangunan. </a:t>
            </a:r>
            <a:endParaRPr lang="en-US" dirty="0" smtClean="0">
              <a:latin typeface="+mj-lt"/>
            </a:endParaRPr>
          </a:p>
          <a:p>
            <a:r>
              <a:rPr lang="id-ID" dirty="0" smtClean="0">
                <a:latin typeface="+mj-lt"/>
                <a:cs typeface="Arial" pitchFamily="34" charset="0"/>
              </a:rPr>
              <a:t>Pendekatan </a:t>
            </a:r>
            <a:r>
              <a:rPr lang="id-ID" b="1" i="1" dirty="0" smtClean="0">
                <a:latin typeface="+mj-lt"/>
                <a:cs typeface="Arial" pitchFamily="34" charset="0"/>
              </a:rPr>
              <a:t>top</a:t>
            </a:r>
            <a:r>
              <a:rPr lang="en-US" b="1" i="1" dirty="0" smtClean="0">
                <a:latin typeface="+mj-lt"/>
                <a:cs typeface="Arial" pitchFamily="34" charset="0"/>
              </a:rPr>
              <a:t>-</a:t>
            </a:r>
            <a:r>
              <a:rPr lang="id-ID" b="1" i="1" dirty="0" smtClean="0">
                <a:latin typeface="+mj-lt"/>
                <a:cs typeface="Arial" pitchFamily="34" charset="0"/>
              </a:rPr>
              <a:t>down</a:t>
            </a:r>
            <a:r>
              <a:rPr lang="id-ID" b="1" dirty="0" smtClean="0">
                <a:latin typeface="+mj-lt"/>
                <a:cs typeface="Arial" pitchFamily="34" charset="0"/>
              </a:rPr>
              <a:t> </a:t>
            </a:r>
            <a:r>
              <a:rPr lang="en-US" dirty="0" smtClean="0">
                <a:latin typeface="+mj-lt"/>
                <a:cs typeface="Arial" pitchFamily="34" charset="0"/>
              </a:rPr>
              <a:t>t</a:t>
            </a:r>
            <a:r>
              <a:rPr lang="id-ID" dirty="0" smtClean="0">
                <a:latin typeface="+mj-lt"/>
                <a:cs typeface="Arial" pitchFamily="34" charset="0"/>
              </a:rPr>
              <a:t>dk memperhatikan</a:t>
            </a:r>
            <a:r>
              <a:rPr lang="en-US" dirty="0" smtClean="0">
                <a:latin typeface="+mj-lt"/>
                <a:cs typeface="Arial" pitchFamily="34" charset="0"/>
              </a:rPr>
              <a:t> SDM, </a:t>
            </a:r>
            <a:r>
              <a:rPr lang="id-ID" dirty="0" smtClean="0">
                <a:latin typeface="+mj-lt"/>
                <a:cs typeface="Arial" pitchFamily="34" charset="0"/>
              </a:rPr>
              <a:t> aspek sosial budaya, perbedaan potensi wilayah, program </a:t>
            </a:r>
            <a:r>
              <a:rPr lang="en-US" dirty="0" err="1" smtClean="0">
                <a:latin typeface="+mj-lt"/>
                <a:cs typeface="Arial" pitchFamily="34" charset="0"/>
              </a:rPr>
              <a:t>dan</a:t>
            </a:r>
            <a:r>
              <a:rPr lang="en-US" dirty="0" smtClean="0">
                <a:latin typeface="+mj-lt"/>
                <a:cs typeface="Arial" pitchFamily="34" charset="0"/>
              </a:rPr>
              <a:t> </a:t>
            </a:r>
            <a:r>
              <a:rPr lang="id-ID" dirty="0" smtClean="0">
                <a:latin typeface="+mj-lt"/>
                <a:cs typeface="Arial" pitchFamily="34" charset="0"/>
              </a:rPr>
              <a:t>bentuk kegiatan pembangunan dibuat seragam untuk semua wilayah. Akibatnya kurang mencapai sasaran,  tidak  efektif dan kadang hasil - hasil pembangunan tidak bermanfaat bagi masyarakat.</a:t>
            </a:r>
            <a:endParaRPr lang="en-US" dirty="0" smtClean="0">
              <a:latin typeface="+mj-lt"/>
              <a:cs typeface="Arial" pitchFamily="34" charset="0"/>
            </a:endParaRPr>
          </a:p>
          <a:p>
            <a:r>
              <a:rPr lang="id-ID" dirty="0" smtClean="0">
                <a:latin typeface="+mj-lt"/>
              </a:rPr>
              <a:t> Pendekatan  </a:t>
            </a:r>
            <a:r>
              <a:rPr lang="id-ID" i="1" dirty="0" smtClean="0">
                <a:latin typeface="+mj-lt"/>
              </a:rPr>
              <a:t>top-down</a:t>
            </a:r>
            <a:r>
              <a:rPr lang="id-ID" dirty="0" smtClean="0">
                <a:latin typeface="+mj-lt"/>
              </a:rPr>
              <a:t>  banyak  mendapat  kritik  karena mematikan inisiatif dan kreatif masyarakat. Bentuk</a:t>
            </a:r>
            <a:r>
              <a:rPr lang="en-US" dirty="0" smtClean="0">
                <a:latin typeface="+mj-lt"/>
              </a:rPr>
              <a:t> </a:t>
            </a:r>
            <a:r>
              <a:rPr lang="id-ID" dirty="0" smtClean="0">
                <a:latin typeface="+mj-lt"/>
              </a:rPr>
              <a:t>penyelengga</a:t>
            </a:r>
            <a:r>
              <a:rPr lang="en-US" dirty="0" err="1" smtClean="0">
                <a:latin typeface="+mj-lt"/>
              </a:rPr>
              <a:t>ra</a:t>
            </a:r>
            <a:r>
              <a:rPr lang="id-ID" dirty="0" smtClean="0">
                <a:latin typeface="+mj-lt"/>
              </a:rPr>
              <a:t>an kegiatan  melalui  pendekatan pembangunan ini juga menimbulkan banyak masalah</a:t>
            </a:r>
            <a:endParaRPr lang="en-US" dirty="0" smtClean="0">
              <a:latin typeface="+mj-lt"/>
              <a:cs typeface="Arial" pitchFamily="34" charset="0"/>
            </a:endParaRPr>
          </a:p>
          <a:p>
            <a:endParaRPr lang="en-US" dirty="0" smtClean="0"/>
          </a:p>
        </p:txBody>
      </p:sp>
    </p:spTree>
    <p:extLst>
      <p:ext uri="{BB962C8B-B14F-4D97-AF65-F5344CB8AC3E}">
        <p14:creationId xmlns:p14="http://schemas.microsoft.com/office/powerpoint/2010/main" val="1911220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b="1" dirty="0" err="1" smtClean="0"/>
              <a:t>Indikator</a:t>
            </a:r>
            <a:r>
              <a:rPr lang="en-US" sz="3600" b="1" dirty="0" smtClean="0"/>
              <a:t>- </a:t>
            </a:r>
            <a:r>
              <a:rPr lang="en-US" sz="3600" b="1" dirty="0" err="1" smtClean="0"/>
              <a:t>indikator</a:t>
            </a:r>
            <a:r>
              <a:rPr lang="en-US" sz="3600" b="1" dirty="0" smtClean="0"/>
              <a:t>  </a:t>
            </a:r>
            <a:r>
              <a:rPr lang="it-IT" sz="3600" b="1" dirty="0" smtClean="0"/>
              <a:t>Partisipasi</a:t>
            </a:r>
            <a:endParaRPr lang="en-US" sz="3600" b="1"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pPr marL="0" indent="0">
              <a:buNone/>
            </a:pPr>
            <a:r>
              <a:rPr lang="en-US" b="1" dirty="0" err="1" smtClean="0"/>
              <a:t>Indikator</a:t>
            </a:r>
            <a:r>
              <a:rPr lang="en-US" b="1" dirty="0" smtClean="0"/>
              <a:t> </a:t>
            </a:r>
            <a:r>
              <a:rPr lang="en-US" b="1" dirty="0" err="1" smtClean="0"/>
              <a:t>Kuantitatif</a:t>
            </a:r>
            <a:r>
              <a:rPr lang="en-US" b="1" dirty="0" smtClean="0"/>
              <a:t> </a:t>
            </a:r>
          </a:p>
          <a:p>
            <a:pPr marL="514350" indent="-514350">
              <a:buFont typeface="+mj-lt"/>
              <a:buAutoNum type="arabicPeriod"/>
            </a:pPr>
            <a:r>
              <a:rPr lang="en-US" dirty="0" smtClean="0"/>
              <a:t> </a:t>
            </a:r>
            <a:r>
              <a:rPr lang="en-US" dirty="0"/>
              <a:t>Perubahan-</a:t>
            </a:r>
            <a:r>
              <a:rPr lang="en-US" dirty="0" err="1"/>
              <a:t>perubahan</a:t>
            </a:r>
            <a:r>
              <a:rPr lang="en-US" dirty="0"/>
              <a:t> </a:t>
            </a:r>
            <a:r>
              <a:rPr lang="en-US" dirty="0" err="1"/>
              <a:t>positif</a:t>
            </a:r>
            <a:r>
              <a:rPr lang="en-US" dirty="0"/>
              <a:t> </a:t>
            </a:r>
            <a:r>
              <a:rPr lang="en-US" dirty="0" err="1"/>
              <a:t>dalam</a:t>
            </a:r>
            <a:r>
              <a:rPr lang="en-US" dirty="0"/>
              <a:t> </a:t>
            </a:r>
            <a:r>
              <a:rPr lang="en-US" dirty="0" err="1"/>
              <a:t>layanan-layanan</a:t>
            </a:r>
            <a:r>
              <a:rPr lang="en-US" dirty="0"/>
              <a:t> </a:t>
            </a:r>
            <a:r>
              <a:rPr lang="en-US" dirty="0" err="1" smtClean="0"/>
              <a:t>lokal</a:t>
            </a:r>
            <a:r>
              <a:rPr lang="en-US" dirty="0" smtClean="0"/>
              <a:t>.</a:t>
            </a:r>
          </a:p>
          <a:p>
            <a:pPr marL="514350" indent="-514350">
              <a:buFont typeface="+mj-lt"/>
              <a:buAutoNum type="arabicPeriod"/>
            </a:pPr>
            <a:r>
              <a:rPr lang="en-US" dirty="0" err="1" smtClean="0"/>
              <a:t>Jumlah</a:t>
            </a:r>
            <a:r>
              <a:rPr lang="en-US" dirty="0" smtClean="0"/>
              <a:t> </a:t>
            </a:r>
            <a:r>
              <a:rPr lang="en-US" dirty="0" err="1"/>
              <a:t>pertemuan</a:t>
            </a:r>
            <a:r>
              <a:rPr lang="en-US" dirty="0"/>
              <a:t> </a:t>
            </a:r>
            <a:r>
              <a:rPr lang="en-US" dirty="0" err="1"/>
              <a:t>dan</a:t>
            </a:r>
            <a:r>
              <a:rPr lang="en-US" dirty="0"/>
              <a:t> </a:t>
            </a:r>
            <a:r>
              <a:rPr lang="en-US" dirty="0" err="1"/>
              <a:t>jumlah</a:t>
            </a:r>
            <a:r>
              <a:rPr lang="en-US" dirty="0"/>
              <a:t> </a:t>
            </a:r>
            <a:r>
              <a:rPr lang="en-US" dirty="0" err="1"/>
              <a:t>peserta</a:t>
            </a:r>
            <a:r>
              <a:rPr lang="en-US" dirty="0"/>
              <a:t>. </a:t>
            </a:r>
          </a:p>
          <a:p>
            <a:pPr marL="514350" indent="-514350">
              <a:buFont typeface="+mj-lt"/>
              <a:buAutoNum type="arabicPeriod"/>
            </a:pPr>
            <a:r>
              <a:rPr lang="en-US" dirty="0" smtClean="0"/>
              <a:t> </a:t>
            </a:r>
            <a:r>
              <a:rPr lang="en-US" dirty="0" err="1"/>
              <a:t>Proporsi</a:t>
            </a:r>
            <a:r>
              <a:rPr lang="en-US" dirty="0"/>
              <a:t> </a:t>
            </a:r>
            <a:r>
              <a:rPr lang="en-US" dirty="0" err="1"/>
              <a:t>berbagai</a:t>
            </a:r>
            <a:r>
              <a:rPr lang="en-US" dirty="0"/>
              <a:t> </a:t>
            </a:r>
            <a:r>
              <a:rPr lang="en-US" dirty="0" err="1"/>
              <a:t>bagian</a:t>
            </a:r>
            <a:r>
              <a:rPr lang="en-US" dirty="0"/>
              <a:t> </a:t>
            </a:r>
            <a:r>
              <a:rPr lang="en-US" dirty="0" err="1"/>
              <a:t>dari</a:t>
            </a:r>
            <a:r>
              <a:rPr lang="en-US" dirty="0"/>
              <a:t> </a:t>
            </a:r>
            <a:r>
              <a:rPr lang="en-US" dirty="0" err="1"/>
              <a:t>kehadiran</a:t>
            </a:r>
            <a:r>
              <a:rPr lang="en-US" dirty="0"/>
              <a:t> </a:t>
            </a:r>
            <a:r>
              <a:rPr lang="en-US" dirty="0" err="1"/>
              <a:t>masyarakat</a:t>
            </a:r>
            <a:r>
              <a:rPr lang="en-US" dirty="0"/>
              <a:t>. </a:t>
            </a:r>
          </a:p>
          <a:p>
            <a:pPr marL="514350" indent="-514350">
              <a:buFont typeface="+mj-lt"/>
              <a:buAutoNum type="arabicPeriod"/>
            </a:pPr>
            <a:r>
              <a:rPr lang="en-US" dirty="0" smtClean="0"/>
              <a:t> </a:t>
            </a:r>
            <a:r>
              <a:rPr lang="en-US" dirty="0" err="1"/>
              <a:t>Jumlah</a:t>
            </a:r>
            <a:r>
              <a:rPr lang="en-US" dirty="0"/>
              <a:t> orang yang </a:t>
            </a:r>
            <a:r>
              <a:rPr lang="en-US" dirty="0" err="1"/>
              <a:t>dipengaruhi</a:t>
            </a:r>
            <a:r>
              <a:rPr lang="en-US" dirty="0"/>
              <a:t> </a:t>
            </a:r>
            <a:r>
              <a:rPr lang="en-US" dirty="0" err="1"/>
              <a:t>oleh</a:t>
            </a:r>
            <a:r>
              <a:rPr lang="en-US" dirty="0"/>
              <a:t> </a:t>
            </a:r>
            <a:r>
              <a:rPr lang="en-US" dirty="0" err="1"/>
              <a:t>isu</a:t>
            </a:r>
            <a:r>
              <a:rPr lang="en-US" dirty="0"/>
              <a:t> yang </a:t>
            </a:r>
            <a:r>
              <a:rPr lang="en-US" dirty="0" err="1" smtClean="0"/>
              <a:t>diurus</a:t>
            </a:r>
            <a:r>
              <a:rPr lang="en-US" dirty="0" smtClean="0"/>
              <a:t>.</a:t>
            </a:r>
          </a:p>
          <a:p>
            <a:pPr marL="514350" indent="-514350">
              <a:buFont typeface="+mj-lt"/>
              <a:buAutoNum type="arabicPeriod"/>
            </a:pPr>
            <a:r>
              <a:rPr lang="en-US" dirty="0" err="1" smtClean="0"/>
              <a:t>Jumlah</a:t>
            </a:r>
            <a:r>
              <a:rPr lang="en-US" dirty="0" smtClean="0"/>
              <a:t> </a:t>
            </a:r>
            <a:r>
              <a:rPr lang="en-US" dirty="0" err="1"/>
              <a:t>pemimpin</a:t>
            </a:r>
            <a:r>
              <a:rPr lang="en-US" dirty="0"/>
              <a:t> </a:t>
            </a:r>
            <a:r>
              <a:rPr lang="en-US" dirty="0" err="1"/>
              <a:t>lokal</a:t>
            </a:r>
            <a:r>
              <a:rPr lang="en-US" dirty="0"/>
              <a:t> yang </a:t>
            </a:r>
            <a:r>
              <a:rPr lang="en-US" dirty="0" err="1"/>
              <a:t>memegang</a:t>
            </a:r>
            <a:r>
              <a:rPr lang="en-US" dirty="0"/>
              <a:t> </a:t>
            </a:r>
            <a:r>
              <a:rPr lang="en-US" dirty="0" err="1"/>
              <a:t>peranan</a:t>
            </a:r>
            <a:r>
              <a:rPr lang="en-US" dirty="0" smtClean="0"/>
              <a:t>.</a:t>
            </a:r>
          </a:p>
          <a:p>
            <a:pPr marL="514350" indent="-514350">
              <a:buFont typeface="+mj-lt"/>
              <a:buAutoNum type="arabicPeriod"/>
            </a:pPr>
            <a:r>
              <a:rPr lang="en-US" dirty="0" smtClean="0"/>
              <a:t> </a:t>
            </a:r>
            <a:r>
              <a:rPr lang="en-US" dirty="0" err="1"/>
              <a:t>Jumlah</a:t>
            </a:r>
            <a:r>
              <a:rPr lang="en-US" dirty="0"/>
              <a:t> </a:t>
            </a:r>
            <a:r>
              <a:rPr lang="en-US" dirty="0" err="1"/>
              <a:t>warga</a:t>
            </a:r>
            <a:r>
              <a:rPr lang="en-US" dirty="0"/>
              <a:t> </a:t>
            </a:r>
            <a:r>
              <a:rPr lang="en-US" dirty="0" err="1"/>
              <a:t>lokal</a:t>
            </a:r>
            <a:r>
              <a:rPr lang="en-US" dirty="0"/>
              <a:t> yang </a:t>
            </a:r>
            <a:r>
              <a:rPr lang="en-US" dirty="0" err="1"/>
              <a:t>memegang</a:t>
            </a:r>
            <a:r>
              <a:rPr lang="en-US" dirty="0"/>
              <a:t> </a:t>
            </a:r>
            <a:r>
              <a:rPr lang="en-US" dirty="0" err="1"/>
              <a:t>peranan</a:t>
            </a:r>
            <a:r>
              <a:rPr lang="en-US" dirty="0"/>
              <a:t> </a:t>
            </a:r>
            <a:r>
              <a:rPr lang="en-US" dirty="0" err="1"/>
              <a:t>dalam</a:t>
            </a:r>
            <a:r>
              <a:rPr lang="en-US" dirty="0"/>
              <a:t>  </a:t>
            </a:r>
            <a:r>
              <a:rPr lang="en-US" dirty="0" smtClean="0"/>
              <a:t>pembangunan.</a:t>
            </a:r>
          </a:p>
          <a:p>
            <a:pPr marL="514350" indent="-514350">
              <a:buFont typeface="+mj-lt"/>
              <a:buAutoNum type="arabicPeriod"/>
            </a:pPr>
            <a:r>
              <a:rPr lang="en-US" dirty="0" err="1" smtClean="0"/>
              <a:t>Jumlah</a:t>
            </a:r>
            <a:r>
              <a:rPr lang="en-US" dirty="0" smtClean="0"/>
              <a:t> </a:t>
            </a:r>
            <a:r>
              <a:rPr lang="en-US" dirty="0" err="1"/>
              <a:t>warga</a:t>
            </a:r>
            <a:r>
              <a:rPr lang="en-US" dirty="0"/>
              <a:t> </a:t>
            </a:r>
            <a:r>
              <a:rPr lang="en-US" dirty="0" err="1"/>
              <a:t>lokal</a:t>
            </a:r>
            <a:r>
              <a:rPr lang="en-US" dirty="0"/>
              <a:t> </a:t>
            </a:r>
            <a:r>
              <a:rPr lang="en-US" dirty="0" err="1"/>
              <a:t>dalam</a:t>
            </a:r>
            <a:r>
              <a:rPr lang="en-US" dirty="0"/>
              <a:t> </a:t>
            </a:r>
            <a:r>
              <a:rPr lang="en-US" dirty="0" err="1"/>
              <a:t>berbagai</a:t>
            </a:r>
            <a:r>
              <a:rPr lang="en-US" dirty="0"/>
              <a:t> </a:t>
            </a:r>
            <a:r>
              <a:rPr lang="en-US" dirty="0" err="1"/>
              <a:t>aspek</a:t>
            </a:r>
            <a:r>
              <a:rPr lang="en-US" dirty="0"/>
              <a:t> </a:t>
            </a:r>
            <a:r>
              <a:rPr lang="en-US" dirty="0" smtClean="0"/>
              <a:t>program  </a:t>
            </a:r>
            <a:r>
              <a:rPr lang="en-US" dirty="0" err="1"/>
              <a:t>dan</a:t>
            </a:r>
            <a:r>
              <a:rPr lang="en-US" dirty="0"/>
              <a:t> </a:t>
            </a:r>
            <a:r>
              <a:rPr lang="en-US" dirty="0" err="1"/>
              <a:t>pada</a:t>
            </a:r>
            <a:r>
              <a:rPr lang="en-US" dirty="0"/>
              <a:t> </a:t>
            </a:r>
            <a:r>
              <a:rPr lang="en-US" dirty="0" err="1"/>
              <a:t>waktu</a:t>
            </a:r>
            <a:r>
              <a:rPr lang="en-US" dirty="0"/>
              <a:t> yang </a:t>
            </a:r>
            <a:r>
              <a:rPr lang="en-US" dirty="0" err="1"/>
              <a:t>berbeda-beda</a:t>
            </a:r>
            <a:endParaRPr lang="en-US" dirty="0"/>
          </a:p>
        </p:txBody>
      </p:sp>
    </p:spTree>
    <p:extLst>
      <p:ext uri="{BB962C8B-B14F-4D97-AF65-F5344CB8AC3E}">
        <p14:creationId xmlns:p14="http://schemas.microsoft.com/office/powerpoint/2010/main" val="1418219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06362"/>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943600"/>
          </a:xfrm>
        </p:spPr>
        <p:txBody>
          <a:bodyPr>
            <a:noAutofit/>
          </a:bodyPr>
          <a:lstStyle/>
          <a:p>
            <a:pPr marL="0" indent="0">
              <a:buNone/>
            </a:pPr>
            <a:r>
              <a:rPr lang="en-US" sz="2400" b="1" dirty="0" err="1" smtClean="0"/>
              <a:t>Indikator</a:t>
            </a:r>
            <a:r>
              <a:rPr lang="en-US" sz="2400" b="1" dirty="0" smtClean="0"/>
              <a:t> </a:t>
            </a:r>
            <a:r>
              <a:rPr lang="en-US" sz="2400" b="1" dirty="0" err="1"/>
              <a:t>K</a:t>
            </a:r>
            <a:r>
              <a:rPr lang="en-US" sz="2400" b="1" dirty="0" err="1" smtClean="0"/>
              <a:t>ualitatif</a:t>
            </a:r>
            <a:r>
              <a:rPr lang="en-US" sz="2400" b="1" dirty="0" smtClean="0"/>
              <a:t>  </a:t>
            </a:r>
            <a:r>
              <a:rPr lang="en-US" sz="2400" b="1" dirty="0" err="1" smtClean="0"/>
              <a:t>partisipasi</a:t>
            </a:r>
            <a:endParaRPr lang="en-US" sz="2400" b="1" dirty="0"/>
          </a:p>
          <a:p>
            <a:pPr marL="514350" indent="-514350">
              <a:buFont typeface="+mj-lt"/>
              <a:buAutoNum type="arabicPeriod"/>
            </a:pPr>
            <a:r>
              <a:rPr lang="en-US" sz="2400" dirty="0" err="1"/>
              <a:t>K</a:t>
            </a:r>
            <a:r>
              <a:rPr lang="en-US" sz="2400" dirty="0" err="1" smtClean="0"/>
              <a:t>apasitas</a:t>
            </a:r>
            <a:r>
              <a:rPr lang="en-US" sz="2400" dirty="0" smtClean="0"/>
              <a:t> </a:t>
            </a:r>
            <a:r>
              <a:rPr lang="en-US" sz="2400" dirty="0" err="1"/>
              <a:t>masyarakat</a:t>
            </a:r>
            <a:r>
              <a:rPr lang="en-US" sz="2400" dirty="0"/>
              <a:t> </a:t>
            </a:r>
            <a:r>
              <a:rPr lang="en-US" sz="2400" dirty="0" err="1" smtClean="0"/>
              <a:t>yg</a:t>
            </a:r>
            <a:r>
              <a:rPr lang="en-US" sz="2400" dirty="0" smtClean="0"/>
              <a:t> </a:t>
            </a:r>
            <a:r>
              <a:rPr lang="en-US" sz="2400" dirty="0" err="1"/>
              <a:t>tumbuh</a:t>
            </a:r>
            <a:r>
              <a:rPr lang="en-US" sz="2400" dirty="0"/>
              <a:t> </a:t>
            </a:r>
            <a:r>
              <a:rPr lang="en-US" sz="2400" dirty="0" err="1" smtClean="0"/>
              <a:t>utk</a:t>
            </a:r>
            <a:r>
              <a:rPr lang="en-US" sz="2400" dirty="0" smtClean="0"/>
              <a:t> </a:t>
            </a:r>
            <a:r>
              <a:rPr lang="en-US" sz="2400" dirty="0" err="1"/>
              <a:t>mengorganisasi</a:t>
            </a:r>
            <a:r>
              <a:rPr lang="en-US" sz="2400" dirty="0"/>
              <a:t> </a:t>
            </a:r>
            <a:r>
              <a:rPr lang="en-US" sz="2400" dirty="0" err="1"/>
              <a:t>aksi</a:t>
            </a:r>
            <a:r>
              <a:rPr lang="en-US" sz="2400" dirty="0"/>
              <a:t>. </a:t>
            </a:r>
          </a:p>
          <a:p>
            <a:pPr marL="514350" indent="-514350">
              <a:buFont typeface="+mj-lt"/>
              <a:buAutoNum type="arabicPeriod"/>
            </a:pPr>
            <a:r>
              <a:rPr lang="en-US" sz="2400" dirty="0" err="1" smtClean="0"/>
              <a:t>Dukungan</a:t>
            </a:r>
            <a:r>
              <a:rPr lang="en-US" sz="2400" dirty="0" smtClean="0"/>
              <a:t> dlm </a:t>
            </a:r>
            <a:r>
              <a:rPr lang="en-US" sz="2400" dirty="0" err="1"/>
              <a:t>masyarakat</a:t>
            </a:r>
            <a:r>
              <a:rPr lang="en-US" sz="2400" dirty="0"/>
              <a:t> &amp;</a:t>
            </a:r>
            <a:r>
              <a:rPr lang="en-US" sz="2400" dirty="0" smtClean="0"/>
              <a:t> </a:t>
            </a:r>
            <a:r>
              <a:rPr lang="en-US" sz="2400" dirty="0" err="1"/>
              <a:t>jaringan</a:t>
            </a:r>
            <a:r>
              <a:rPr lang="en-US" sz="2400" dirty="0"/>
              <a:t> yang </a:t>
            </a:r>
            <a:r>
              <a:rPr lang="en-US" sz="2400" dirty="0" err="1"/>
              <a:t>bertambah</a:t>
            </a:r>
            <a:r>
              <a:rPr lang="en-US" sz="2400" dirty="0"/>
              <a:t> </a:t>
            </a:r>
            <a:r>
              <a:rPr lang="en-US" sz="2400" dirty="0" err="1"/>
              <a:t>kuat</a:t>
            </a:r>
            <a:r>
              <a:rPr lang="en-US" sz="2400" dirty="0" smtClean="0"/>
              <a:t>.</a:t>
            </a:r>
          </a:p>
          <a:p>
            <a:pPr marL="514350" indent="-514350">
              <a:buFont typeface="+mj-lt"/>
              <a:buAutoNum type="arabicPeriod"/>
            </a:pPr>
            <a:r>
              <a:rPr lang="en-US" sz="2400" dirty="0" smtClean="0"/>
              <a:t> </a:t>
            </a:r>
            <a:r>
              <a:rPr lang="en-US" sz="2400" dirty="0"/>
              <a:t>Peningkatan </a:t>
            </a:r>
            <a:r>
              <a:rPr lang="en-US" sz="2400" dirty="0" err="1"/>
              <a:t>pengetahuan</a:t>
            </a:r>
            <a:r>
              <a:rPr lang="en-US" sz="2400" dirty="0"/>
              <a:t> </a:t>
            </a:r>
            <a:r>
              <a:rPr lang="en-US" sz="2400" dirty="0" err="1"/>
              <a:t>masyarakat</a:t>
            </a:r>
            <a:r>
              <a:rPr lang="en-US" sz="2400" dirty="0"/>
              <a:t> </a:t>
            </a:r>
            <a:r>
              <a:rPr lang="en-US" sz="2400" dirty="0" err="1"/>
              <a:t>tentang</a:t>
            </a:r>
            <a:r>
              <a:rPr lang="en-US" sz="2400" dirty="0"/>
              <a:t> </a:t>
            </a:r>
            <a:r>
              <a:rPr lang="en-US" sz="2400" dirty="0" err="1"/>
              <a:t>hal-hal</a:t>
            </a:r>
            <a:r>
              <a:rPr lang="en-US" sz="2400" dirty="0"/>
              <a:t> </a:t>
            </a:r>
            <a:r>
              <a:rPr lang="en-US" sz="2400" dirty="0" err="1"/>
              <a:t>seperti</a:t>
            </a:r>
            <a:r>
              <a:rPr lang="en-US" sz="2400" dirty="0"/>
              <a:t> </a:t>
            </a:r>
            <a:r>
              <a:rPr lang="en-US" sz="2400" dirty="0" err="1"/>
              <a:t>keuangan</a:t>
            </a:r>
            <a:r>
              <a:rPr lang="en-US" sz="2400" dirty="0"/>
              <a:t> </a:t>
            </a:r>
            <a:r>
              <a:rPr lang="en-US" sz="2400" dirty="0" err="1"/>
              <a:t>dan</a:t>
            </a:r>
            <a:r>
              <a:rPr lang="en-US" sz="2400" dirty="0"/>
              <a:t> manajemen </a:t>
            </a:r>
            <a:r>
              <a:rPr lang="en-US" sz="2400" dirty="0" err="1"/>
              <a:t>proyek</a:t>
            </a:r>
            <a:r>
              <a:rPr lang="en-US" sz="2400" dirty="0" smtClean="0"/>
              <a:t>.</a:t>
            </a:r>
          </a:p>
          <a:p>
            <a:pPr marL="514350" indent="-514350">
              <a:buFont typeface="+mj-lt"/>
              <a:buAutoNum type="arabicPeriod"/>
            </a:pPr>
            <a:r>
              <a:rPr lang="en-US" sz="2400" dirty="0" smtClean="0"/>
              <a:t> </a:t>
            </a:r>
            <a:r>
              <a:rPr lang="en-US" sz="2400" dirty="0" err="1"/>
              <a:t>Keinginan</a:t>
            </a:r>
            <a:r>
              <a:rPr lang="en-US" sz="2400" dirty="0"/>
              <a:t> </a:t>
            </a:r>
            <a:r>
              <a:rPr lang="en-US" sz="2400" dirty="0" err="1"/>
              <a:t>masyarakat</a:t>
            </a:r>
            <a:r>
              <a:rPr lang="en-US" sz="2400" dirty="0"/>
              <a:t> </a:t>
            </a:r>
            <a:r>
              <a:rPr lang="en-US" sz="2400" dirty="0" smtClean="0"/>
              <a:t> </a:t>
            </a:r>
            <a:r>
              <a:rPr lang="en-US" sz="2400" dirty="0" err="1"/>
              <a:t>terlibat</a:t>
            </a:r>
            <a:r>
              <a:rPr lang="en-US" sz="2400" dirty="0"/>
              <a:t> </a:t>
            </a:r>
            <a:r>
              <a:rPr lang="en-US" sz="2400" dirty="0" err="1" smtClean="0"/>
              <a:t>dlam</a:t>
            </a:r>
            <a:r>
              <a:rPr lang="en-US" sz="2400" dirty="0" smtClean="0"/>
              <a:t> </a:t>
            </a:r>
            <a:r>
              <a:rPr lang="en-US" sz="2400" dirty="0" err="1"/>
              <a:t>pembuatan</a:t>
            </a:r>
            <a:r>
              <a:rPr lang="en-US" sz="2400" dirty="0"/>
              <a:t> </a:t>
            </a:r>
            <a:r>
              <a:rPr lang="en-US" sz="2400" dirty="0" err="1"/>
              <a:t>keputusan</a:t>
            </a:r>
            <a:r>
              <a:rPr lang="en-US" sz="2400" dirty="0"/>
              <a:t>. </a:t>
            </a:r>
          </a:p>
          <a:p>
            <a:pPr marL="514350" indent="-514350">
              <a:buFont typeface="+mj-lt"/>
              <a:buAutoNum type="arabicPeriod"/>
            </a:pPr>
            <a:r>
              <a:rPr lang="en-US" sz="2400" dirty="0" smtClean="0"/>
              <a:t>Peningkatan </a:t>
            </a:r>
            <a:r>
              <a:rPr lang="en-US" sz="2400" dirty="0" err="1"/>
              <a:t>kemampuan</a:t>
            </a:r>
            <a:r>
              <a:rPr lang="en-US" sz="2400" dirty="0"/>
              <a:t> </a:t>
            </a:r>
            <a:r>
              <a:rPr lang="en-US" sz="2400" dirty="0" err="1"/>
              <a:t>dari</a:t>
            </a:r>
            <a:r>
              <a:rPr lang="en-US" sz="2400" dirty="0"/>
              <a:t> </a:t>
            </a:r>
            <a:r>
              <a:rPr lang="en-US" sz="2400" dirty="0" err="1"/>
              <a:t>mereka</a:t>
            </a:r>
            <a:r>
              <a:rPr lang="en-US" sz="2400" dirty="0"/>
              <a:t> yang </a:t>
            </a:r>
            <a:r>
              <a:rPr lang="en-US" sz="2400" dirty="0" err="1"/>
              <a:t>berpartisipsi</a:t>
            </a:r>
            <a:r>
              <a:rPr lang="en-US" sz="2400" dirty="0"/>
              <a:t> </a:t>
            </a:r>
            <a:r>
              <a:rPr lang="en-US" sz="2400" dirty="0" err="1"/>
              <a:t>dalam</a:t>
            </a:r>
            <a:r>
              <a:rPr lang="en-US" sz="2400" dirty="0"/>
              <a:t> </a:t>
            </a:r>
            <a:r>
              <a:rPr lang="en-US" sz="2400" dirty="0" err="1"/>
              <a:t>mengubah</a:t>
            </a:r>
            <a:r>
              <a:rPr lang="en-US" sz="2400" dirty="0"/>
              <a:t> </a:t>
            </a:r>
            <a:r>
              <a:rPr lang="en-US" sz="2400" dirty="0" err="1"/>
              <a:t>keputusan</a:t>
            </a:r>
            <a:r>
              <a:rPr lang="en-US" sz="2400" dirty="0"/>
              <a:t> </a:t>
            </a:r>
            <a:r>
              <a:rPr lang="en-US" sz="2400" dirty="0" err="1"/>
              <a:t>menjadi</a:t>
            </a:r>
            <a:r>
              <a:rPr lang="en-US" sz="2400" dirty="0"/>
              <a:t> </a:t>
            </a:r>
            <a:r>
              <a:rPr lang="en-US" sz="2400" dirty="0" err="1"/>
              <a:t>aksi</a:t>
            </a:r>
            <a:r>
              <a:rPr lang="en-US" sz="2400" dirty="0"/>
              <a:t>. </a:t>
            </a:r>
          </a:p>
          <a:p>
            <a:pPr marL="514350" indent="-514350">
              <a:buFont typeface="+mj-lt"/>
              <a:buAutoNum type="arabicPeriod"/>
            </a:pPr>
            <a:r>
              <a:rPr lang="en-US" sz="2400" dirty="0" smtClean="0"/>
              <a:t> </a:t>
            </a:r>
            <a:r>
              <a:rPr lang="en-US" sz="2400" dirty="0" err="1"/>
              <a:t>Meningkatnya</a:t>
            </a:r>
            <a:r>
              <a:rPr lang="en-US" sz="2400" dirty="0"/>
              <a:t> </a:t>
            </a:r>
            <a:r>
              <a:rPr lang="en-US" sz="2400" dirty="0" err="1"/>
              <a:t>jangkuan</a:t>
            </a:r>
            <a:r>
              <a:rPr lang="en-US" sz="2400" dirty="0"/>
              <a:t> </a:t>
            </a:r>
            <a:r>
              <a:rPr lang="en-US" sz="2400" dirty="0" err="1"/>
              <a:t>partisipan</a:t>
            </a:r>
            <a:r>
              <a:rPr lang="en-US" sz="2400" dirty="0"/>
              <a:t> </a:t>
            </a:r>
            <a:r>
              <a:rPr lang="en-US" sz="2400" dirty="0" err="1"/>
              <a:t>melebihi</a:t>
            </a:r>
            <a:r>
              <a:rPr lang="en-US" sz="2400" dirty="0"/>
              <a:t> </a:t>
            </a:r>
            <a:r>
              <a:rPr lang="en-US" sz="2400" dirty="0" err="1"/>
              <a:t>proyek</a:t>
            </a:r>
            <a:r>
              <a:rPr lang="en-US" sz="2400" dirty="0"/>
              <a:t> </a:t>
            </a:r>
            <a:r>
              <a:rPr lang="en-US" sz="2400" dirty="0" err="1"/>
              <a:t>untuk</a:t>
            </a:r>
            <a:r>
              <a:rPr lang="en-US" sz="2400" dirty="0"/>
              <a:t> </a:t>
            </a:r>
            <a:r>
              <a:rPr lang="en-US" sz="2400" dirty="0" err="1"/>
              <a:t>mewakilinya</a:t>
            </a:r>
            <a:r>
              <a:rPr lang="en-US" sz="2400" dirty="0"/>
              <a:t> </a:t>
            </a:r>
            <a:r>
              <a:rPr lang="en-US" sz="2400" dirty="0" err="1"/>
              <a:t>dalam</a:t>
            </a:r>
            <a:r>
              <a:rPr lang="en-US" sz="2400" dirty="0"/>
              <a:t> organisasi-organisasi lain. </a:t>
            </a:r>
          </a:p>
          <a:p>
            <a:pPr marL="514350" indent="-514350">
              <a:buFont typeface="+mj-lt"/>
              <a:buAutoNum type="arabicPeriod"/>
            </a:pPr>
            <a:r>
              <a:rPr lang="en-US" sz="2400" dirty="0" err="1" smtClean="0"/>
              <a:t>Pemimpin-pemimpin</a:t>
            </a:r>
            <a:r>
              <a:rPr lang="en-US" sz="2400" dirty="0" smtClean="0"/>
              <a:t> </a:t>
            </a:r>
            <a:r>
              <a:rPr lang="en-US" sz="2400" dirty="0"/>
              <a:t>yang </a:t>
            </a:r>
            <a:r>
              <a:rPr lang="en-US" sz="2400" dirty="0" err="1"/>
              <a:t>muncul</a:t>
            </a:r>
            <a:r>
              <a:rPr lang="en-US" sz="2400" dirty="0"/>
              <a:t> </a:t>
            </a:r>
            <a:r>
              <a:rPr lang="en-US" sz="2400" dirty="0" err="1"/>
              <a:t>dari</a:t>
            </a:r>
            <a:r>
              <a:rPr lang="en-US" sz="2400" dirty="0"/>
              <a:t> </a:t>
            </a:r>
            <a:r>
              <a:rPr lang="en-US" sz="2400" dirty="0" err="1" smtClean="0"/>
              <a:t>masyarakat</a:t>
            </a:r>
            <a:r>
              <a:rPr lang="en-US" sz="2400" dirty="0" smtClean="0"/>
              <a:t>.</a:t>
            </a:r>
          </a:p>
          <a:p>
            <a:pPr marL="514350" indent="-514350">
              <a:buFont typeface="+mj-lt"/>
              <a:buAutoNum type="arabicPeriod"/>
            </a:pPr>
            <a:r>
              <a:rPr lang="en-US" sz="2400" dirty="0" err="1" smtClean="0"/>
              <a:t>Meningkatnya</a:t>
            </a:r>
            <a:r>
              <a:rPr lang="en-US" sz="2400" dirty="0" smtClean="0"/>
              <a:t> </a:t>
            </a:r>
            <a:r>
              <a:rPr lang="en-US" sz="2400" dirty="0" err="1"/>
              <a:t>jaringan</a:t>
            </a:r>
            <a:r>
              <a:rPr lang="en-US" sz="2400" dirty="0"/>
              <a:t> </a:t>
            </a:r>
            <a:r>
              <a:rPr lang="en-US" sz="2400" dirty="0" err="1"/>
              <a:t>dengan</a:t>
            </a:r>
            <a:r>
              <a:rPr lang="en-US" sz="2400" dirty="0"/>
              <a:t> </a:t>
            </a:r>
            <a:r>
              <a:rPr lang="en-US" sz="2400" dirty="0" err="1"/>
              <a:t>proyek-proyek</a:t>
            </a:r>
            <a:r>
              <a:rPr lang="en-US" sz="2400" dirty="0"/>
              <a:t>, </a:t>
            </a:r>
            <a:r>
              <a:rPr lang="en-US" sz="2400" dirty="0" err="1"/>
              <a:t>masyarakat</a:t>
            </a:r>
            <a:r>
              <a:rPr lang="en-US" sz="2400" dirty="0"/>
              <a:t> </a:t>
            </a:r>
            <a:r>
              <a:rPr lang="en-US" sz="2400" dirty="0" err="1"/>
              <a:t>dan</a:t>
            </a:r>
            <a:r>
              <a:rPr lang="en-US" sz="2400" dirty="0"/>
              <a:t> organisasi </a:t>
            </a:r>
            <a:r>
              <a:rPr lang="en-US" sz="2400" dirty="0" err="1"/>
              <a:t>lainnya</a:t>
            </a:r>
            <a:r>
              <a:rPr lang="en-US" sz="2400" dirty="0"/>
              <a:t>. </a:t>
            </a:r>
          </a:p>
          <a:p>
            <a:pPr marL="514350" indent="-514350">
              <a:buFont typeface="+mj-lt"/>
              <a:buAutoNum type="arabicPeriod"/>
            </a:pPr>
            <a:r>
              <a:rPr lang="en-US" sz="2400" dirty="0" err="1" smtClean="0"/>
              <a:t>Mulai</a:t>
            </a:r>
            <a:r>
              <a:rPr lang="en-US" sz="2400" dirty="0" smtClean="0"/>
              <a:t> </a:t>
            </a:r>
            <a:r>
              <a:rPr lang="en-US" sz="2400" dirty="0" err="1"/>
              <a:t>mempengaruhi</a:t>
            </a:r>
            <a:r>
              <a:rPr lang="en-US" sz="2400" dirty="0"/>
              <a:t> </a:t>
            </a:r>
            <a:r>
              <a:rPr lang="en-US" sz="2400" dirty="0" err="1"/>
              <a:t>kebijakan</a:t>
            </a:r>
            <a:endParaRPr lang="en-US" sz="2400" dirty="0"/>
          </a:p>
        </p:txBody>
      </p:sp>
    </p:spTree>
    <p:extLst>
      <p:ext uri="{BB962C8B-B14F-4D97-AF65-F5344CB8AC3E}">
        <p14:creationId xmlns:p14="http://schemas.microsoft.com/office/powerpoint/2010/main" val="2349331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r>
              <a:rPr lang="en-US" dirty="0" smtClean="0"/>
              <a:t>Bentuk-</a:t>
            </a:r>
            <a:r>
              <a:rPr lang="en-US" dirty="0" err="1" smtClean="0"/>
              <a:t>bentuk</a:t>
            </a:r>
            <a:r>
              <a:rPr lang="en-US" dirty="0" smtClean="0"/>
              <a:t> Partisipasi</a:t>
            </a:r>
            <a:endParaRPr lang="en-US" dirty="0"/>
          </a:p>
        </p:txBody>
      </p:sp>
      <p:sp>
        <p:nvSpPr>
          <p:cNvPr id="3" name="Content Placeholder 2"/>
          <p:cNvSpPr>
            <a:spLocks noGrp="1"/>
          </p:cNvSpPr>
          <p:nvPr>
            <p:ph idx="1"/>
          </p:nvPr>
        </p:nvSpPr>
        <p:spPr>
          <a:xfrm>
            <a:off x="381000" y="1143000"/>
            <a:ext cx="8305800" cy="4983163"/>
          </a:xfrm>
        </p:spPr>
        <p:txBody>
          <a:bodyPr>
            <a:noAutofit/>
          </a:bodyPr>
          <a:lstStyle/>
          <a:p>
            <a:pPr marL="0" indent="0">
              <a:buNone/>
            </a:pPr>
            <a:r>
              <a:rPr lang="en-US" sz="2400" b="1" dirty="0" smtClean="0"/>
              <a:t>Menurut Cohen &amp; </a:t>
            </a:r>
            <a:r>
              <a:rPr lang="en-US" sz="2400" b="1" dirty="0" err="1" smtClean="0"/>
              <a:t>Uphoff</a:t>
            </a:r>
            <a:r>
              <a:rPr lang="en-US" sz="2400" b="1" dirty="0" smtClean="0"/>
              <a:t> </a:t>
            </a:r>
            <a:r>
              <a:rPr lang="en-US" sz="2400" b="1" dirty="0" err="1" smtClean="0"/>
              <a:t>dalam</a:t>
            </a:r>
            <a:r>
              <a:rPr lang="en-US" sz="2400" b="1" dirty="0" smtClean="0"/>
              <a:t> </a:t>
            </a:r>
            <a:r>
              <a:rPr lang="en-US" sz="2400" b="1" dirty="0" err="1" smtClean="0"/>
              <a:t>Supriatna</a:t>
            </a:r>
            <a:r>
              <a:rPr lang="en-US" sz="2400" b="1" dirty="0" smtClean="0"/>
              <a:t> </a:t>
            </a:r>
          </a:p>
          <a:p>
            <a:pPr marL="514350" indent="-514350">
              <a:buFont typeface="+mj-lt"/>
              <a:buAutoNum type="alphaLcPeriod"/>
            </a:pPr>
            <a:r>
              <a:rPr lang="en-US" sz="2400" dirty="0" smtClean="0"/>
              <a:t>Partisipasi </a:t>
            </a:r>
            <a:r>
              <a:rPr lang="en-US" sz="2400" dirty="0" err="1" smtClean="0"/>
              <a:t>dalam</a:t>
            </a:r>
            <a:r>
              <a:rPr lang="en-US" sz="2400" dirty="0" smtClean="0"/>
              <a:t> </a:t>
            </a:r>
            <a:r>
              <a:rPr lang="en-US" sz="2400" b="1" dirty="0" err="1" smtClean="0"/>
              <a:t>mengambil</a:t>
            </a:r>
            <a:r>
              <a:rPr lang="en-US" sz="2400" b="1" dirty="0" smtClean="0"/>
              <a:t> </a:t>
            </a:r>
            <a:r>
              <a:rPr lang="en-US" sz="2400" b="1" dirty="0" err="1" smtClean="0"/>
              <a:t>keputusan</a:t>
            </a:r>
            <a:r>
              <a:rPr lang="en-US" sz="2400" dirty="0" smtClean="0"/>
              <a:t>: </a:t>
            </a:r>
            <a:r>
              <a:rPr lang="en-US" sz="2400" dirty="0" err="1" smtClean="0"/>
              <a:t>keterlibatan</a:t>
            </a:r>
            <a:r>
              <a:rPr lang="en-US" sz="2400" dirty="0" smtClean="0"/>
              <a:t> </a:t>
            </a:r>
            <a:r>
              <a:rPr lang="en-US" sz="2400" dirty="0" err="1" smtClean="0"/>
              <a:t>masyarakat</a:t>
            </a:r>
            <a:r>
              <a:rPr lang="en-US" sz="2400" dirty="0" smtClean="0"/>
              <a:t> (</a:t>
            </a:r>
            <a:r>
              <a:rPr lang="en-US" sz="2400" dirty="0" err="1" smtClean="0"/>
              <a:t>kelompok</a:t>
            </a:r>
            <a:r>
              <a:rPr lang="en-US" sz="2400" dirty="0"/>
              <a:t>/</a:t>
            </a:r>
            <a:r>
              <a:rPr lang="en-US" sz="2400" dirty="0" smtClean="0"/>
              <a:t> </a:t>
            </a:r>
            <a:r>
              <a:rPr lang="en-US" sz="2400" dirty="0" err="1" smtClean="0"/>
              <a:t>seseorang</a:t>
            </a:r>
            <a:r>
              <a:rPr lang="en-US" sz="2400" dirty="0" smtClean="0"/>
              <a:t>) dlm </a:t>
            </a:r>
            <a:r>
              <a:rPr lang="en-US" sz="2400" dirty="0" err="1" smtClean="0"/>
              <a:t>suatu</a:t>
            </a:r>
            <a:r>
              <a:rPr lang="en-US" sz="2400" dirty="0" smtClean="0"/>
              <a:t> </a:t>
            </a:r>
            <a:r>
              <a:rPr lang="en-US" sz="2400" dirty="0" err="1" smtClean="0"/>
              <a:t>kegiatan</a:t>
            </a:r>
            <a:r>
              <a:rPr lang="en-US" sz="2400" dirty="0" smtClean="0"/>
              <a:t> </a:t>
            </a:r>
            <a:r>
              <a:rPr lang="en-US" sz="2400" dirty="0" err="1" smtClean="0"/>
              <a:t>untuk</a:t>
            </a:r>
            <a:r>
              <a:rPr lang="en-US" sz="2400" dirty="0" smtClean="0"/>
              <a:t> </a:t>
            </a:r>
            <a:r>
              <a:rPr lang="en-US" sz="2400" dirty="0" err="1" smtClean="0"/>
              <a:t>menyampaikan</a:t>
            </a:r>
            <a:r>
              <a:rPr lang="en-US" sz="2400" dirty="0" smtClean="0"/>
              <a:t> </a:t>
            </a:r>
            <a:r>
              <a:rPr lang="en-US" sz="2400" dirty="0" err="1" smtClean="0"/>
              <a:t>aspirasi</a:t>
            </a:r>
            <a:r>
              <a:rPr lang="en-US" sz="2400" dirty="0" smtClean="0"/>
              <a:t>, </a:t>
            </a:r>
            <a:r>
              <a:rPr lang="en-US" sz="2400" dirty="0" err="1" smtClean="0"/>
              <a:t>gagasan</a:t>
            </a:r>
            <a:r>
              <a:rPr lang="en-US" sz="2400" dirty="0" smtClean="0"/>
              <a:t> yang </a:t>
            </a:r>
            <a:r>
              <a:rPr lang="en-US" sz="2400" dirty="0" err="1" smtClean="0"/>
              <a:t>menyangkut</a:t>
            </a:r>
            <a:r>
              <a:rPr lang="en-US" sz="2400" dirty="0" smtClean="0"/>
              <a:t> </a:t>
            </a:r>
            <a:r>
              <a:rPr lang="en-US" sz="2400" dirty="0" err="1" smtClean="0"/>
              <a:t>pembuatan</a:t>
            </a:r>
            <a:r>
              <a:rPr lang="en-US" sz="2400" dirty="0" smtClean="0"/>
              <a:t> </a:t>
            </a:r>
            <a:r>
              <a:rPr lang="en-US" sz="2400" dirty="0" err="1" smtClean="0"/>
              <a:t>keputusan</a:t>
            </a:r>
            <a:r>
              <a:rPr lang="en-US" sz="2400" dirty="0" smtClean="0"/>
              <a:t> politik yang </a:t>
            </a:r>
            <a:r>
              <a:rPr lang="en-US" sz="2400" dirty="0" err="1" smtClean="0"/>
              <a:t>menyangkut</a:t>
            </a:r>
            <a:r>
              <a:rPr lang="en-US" sz="2400" dirty="0" smtClean="0"/>
              <a:t> </a:t>
            </a:r>
            <a:r>
              <a:rPr lang="en-US" sz="2400" dirty="0" err="1" smtClean="0"/>
              <a:t>nasib</a:t>
            </a:r>
            <a:r>
              <a:rPr lang="en-US" sz="2400" dirty="0" smtClean="0"/>
              <a:t> </a:t>
            </a:r>
            <a:r>
              <a:rPr lang="en-US" sz="2400" dirty="0" err="1" smtClean="0"/>
              <a:t>mereka</a:t>
            </a:r>
            <a:r>
              <a:rPr lang="en-US" sz="2400" dirty="0" smtClean="0"/>
              <a:t> </a:t>
            </a:r>
            <a:r>
              <a:rPr lang="en-US" sz="2400" dirty="0" err="1" smtClean="0"/>
              <a:t>secara</a:t>
            </a:r>
            <a:r>
              <a:rPr lang="en-US" sz="2400" dirty="0" smtClean="0"/>
              <a:t> </a:t>
            </a:r>
            <a:r>
              <a:rPr lang="en-US" sz="2400" dirty="0" err="1" smtClean="0"/>
              <a:t>keseluruhan</a:t>
            </a:r>
            <a:r>
              <a:rPr lang="en-US" sz="2400" dirty="0" smtClean="0"/>
              <a:t>.  </a:t>
            </a:r>
          </a:p>
          <a:p>
            <a:pPr marL="514350" indent="-514350">
              <a:buFont typeface="+mj-lt"/>
              <a:buAutoNum type="alphaLcPeriod"/>
            </a:pPr>
            <a:r>
              <a:rPr lang="en-US" sz="2400" dirty="0" smtClean="0"/>
              <a:t>Partisipasi </a:t>
            </a:r>
            <a:r>
              <a:rPr lang="en-US" sz="2400" dirty="0" err="1"/>
              <a:t>dalam</a:t>
            </a:r>
            <a:r>
              <a:rPr lang="en-US" sz="2400" dirty="0"/>
              <a:t> </a:t>
            </a:r>
            <a:r>
              <a:rPr lang="en-US" sz="2400" b="1" dirty="0" smtClean="0"/>
              <a:t>pelaksanaan :</a:t>
            </a:r>
            <a:r>
              <a:rPr lang="en-US" sz="2400" dirty="0" smtClean="0"/>
              <a:t> </a:t>
            </a:r>
          </a:p>
          <a:p>
            <a:pPr marL="0" indent="0">
              <a:buNone/>
            </a:pPr>
            <a:r>
              <a:rPr lang="en-US" sz="2400" dirty="0" smtClean="0"/>
              <a:t>      </a:t>
            </a:r>
            <a:r>
              <a:rPr lang="en-US" sz="2400" dirty="0" err="1" smtClean="0"/>
              <a:t>merupakan</a:t>
            </a:r>
            <a:r>
              <a:rPr lang="en-US" sz="2400" dirty="0" smtClean="0"/>
              <a:t> </a:t>
            </a:r>
            <a:r>
              <a:rPr lang="en-US" sz="2400" dirty="0" err="1" smtClean="0"/>
              <a:t>tindak</a:t>
            </a:r>
            <a:r>
              <a:rPr lang="en-US" sz="2400" dirty="0" smtClean="0"/>
              <a:t> </a:t>
            </a:r>
            <a:r>
              <a:rPr lang="en-US" sz="2400" dirty="0" err="1" smtClean="0"/>
              <a:t>lanjut</a:t>
            </a:r>
            <a:r>
              <a:rPr lang="en-US" sz="2400" dirty="0" smtClean="0"/>
              <a:t> </a:t>
            </a:r>
            <a:r>
              <a:rPr lang="en-US" sz="2400" dirty="0" err="1" smtClean="0"/>
              <a:t>tahap</a:t>
            </a:r>
            <a:r>
              <a:rPr lang="en-US" sz="2400" dirty="0" smtClean="0"/>
              <a:t> a , </a:t>
            </a:r>
            <a:r>
              <a:rPr lang="en-US" sz="2400" dirty="0" err="1" smtClean="0"/>
              <a:t>bahwa</a:t>
            </a:r>
            <a:r>
              <a:rPr lang="en-US" sz="2400" dirty="0" smtClean="0"/>
              <a:t> </a:t>
            </a:r>
            <a:r>
              <a:rPr lang="en-US" sz="2400" dirty="0" err="1" smtClean="0"/>
              <a:t>partisipasi</a:t>
            </a:r>
            <a:r>
              <a:rPr lang="en-US" sz="2400" dirty="0" smtClean="0"/>
              <a:t> </a:t>
            </a:r>
            <a:r>
              <a:rPr lang="en-US" sz="2400" dirty="0" err="1" smtClean="0"/>
              <a:t>dalam</a:t>
            </a:r>
            <a:r>
              <a:rPr lang="en-US" sz="2400" dirty="0" smtClean="0"/>
              <a:t> </a:t>
            </a:r>
          </a:p>
          <a:p>
            <a:pPr marL="0" indent="0">
              <a:buNone/>
            </a:pPr>
            <a:r>
              <a:rPr lang="en-US" sz="2400" dirty="0"/>
              <a:t> </a:t>
            </a:r>
            <a:r>
              <a:rPr lang="en-US" sz="2400" dirty="0" smtClean="0"/>
              <a:t>      </a:t>
            </a:r>
            <a:r>
              <a:rPr lang="en-US" sz="2400" dirty="0" err="1" smtClean="0"/>
              <a:t>pembangunanini</a:t>
            </a:r>
            <a:r>
              <a:rPr lang="en-US" sz="2400" dirty="0" smtClean="0"/>
              <a:t> </a:t>
            </a:r>
            <a:r>
              <a:rPr lang="en-US" sz="2400" dirty="0" err="1" smtClean="0"/>
              <a:t>dilakukan</a:t>
            </a:r>
            <a:r>
              <a:rPr lang="en-US" sz="2400" dirty="0" smtClean="0"/>
              <a:t> </a:t>
            </a:r>
            <a:r>
              <a:rPr lang="en-US" sz="2400" dirty="0" err="1" smtClean="0"/>
              <a:t>melalui</a:t>
            </a:r>
            <a:r>
              <a:rPr lang="en-US" sz="2400" dirty="0" smtClean="0"/>
              <a:t> </a:t>
            </a:r>
            <a:r>
              <a:rPr lang="en-US" sz="2400" dirty="0" err="1" smtClean="0"/>
              <a:t>keikut</a:t>
            </a:r>
            <a:r>
              <a:rPr lang="en-US" sz="2400" dirty="0" smtClean="0"/>
              <a:t> </a:t>
            </a:r>
            <a:r>
              <a:rPr lang="en-US" sz="2400" dirty="0" err="1" smtClean="0"/>
              <a:t>sertaan</a:t>
            </a:r>
            <a:r>
              <a:rPr lang="en-US" sz="2400" dirty="0" smtClean="0"/>
              <a:t> </a:t>
            </a:r>
            <a:r>
              <a:rPr lang="en-US" sz="2400" dirty="0" err="1" smtClean="0"/>
              <a:t>masyarakat</a:t>
            </a:r>
            <a:r>
              <a:rPr lang="en-US" sz="2400" dirty="0" smtClean="0"/>
              <a:t> </a:t>
            </a:r>
          </a:p>
          <a:p>
            <a:pPr marL="0" indent="0">
              <a:buNone/>
            </a:pPr>
            <a:r>
              <a:rPr lang="en-US" sz="2400" dirty="0"/>
              <a:t> </a:t>
            </a:r>
            <a:r>
              <a:rPr lang="en-US" sz="2400" dirty="0" smtClean="0"/>
              <a:t>     </a:t>
            </a:r>
            <a:r>
              <a:rPr lang="en-US" sz="2400" dirty="0" err="1" smtClean="0"/>
              <a:t>dalam</a:t>
            </a:r>
            <a:r>
              <a:rPr lang="en-US" sz="2400" dirty="0" smtClean="0"/>
              <a:t> </a:t>
            </a:r>
            <a:r>
              <a:rPr lang="en-US" sz="2400" dirty="0" err="1" smtClean="0"/>
              <a:t>memberikan</a:t>
            </a:r>
            <a:r>
              <a:rPr lang="en-US" sz="2400" dirty="0" smtClean="0"/>
              <a:t> </a:t>
            </a:r>
            <a:r>
              <a:rPr lang="en-US" sz="2400" dirty="0" err="1" smtClean="0"/>
              <a:t>kontribusi</a:t>
            </a:r>
            <a:r>
              <a:rPr lang="en-US" sz="2400" dirty="0" smtClean="0"/>
              <a:t> </a:t>
            </a:r>
            <a:r>
              <a:rPr lang="en-US" sz="2400" dirty="0" err="1" smtClean="0"/>
              <a:t>guna</a:t>
            </a:r>
            <a:r>
              <a:rPr lang="en-US" sz="2400" dirty="0" smtClean="0"/>
              <a:t> </a:t>
            </a:r>
            <a:r>
              <a:rPr lang="en-US" sz="2400" dirty="0" err="1" smtClean="0"/>
              <a:t>menunjang</a:t>
            </a:r>
            <a:r>
              <a:rPr lang="en-US" sz="2400" dirty="0" smtClean="0"/>
              <a:t> pelaksanaan </a:t>
            </a:r>
          </a:p>
          <a:p>
            <a:pPr marL="0" indent="0">
              <a:buNone/>
            </a:pPr>
            <a:r>
              <a:rPr lang="en-US" sz="2400" dirty="0"/>
              <a:t> </a:t>
            </a:r>
            <a:r>
              <a:rPr lang="en-US" sz="2400" dirty="0" smtClean="0"/>
              <a:t>     pembangunan yang </a:t>
            </a:r>
            <a:r>
              <a:rPr lang="en-US" sz="2400" dirty="0" err="1" smtClean="0"/>
              <a:t>berwujud</a:t>
            </a:r>
            <a:r>
              <a:rPr lang="en-US" sz="2400" dirty="0" smtClean="0"/>
              <a:t> tenaga, </a:t>
            </a:r>
            <a:r>
              <a:rPr lang="en-US" sz="2400" dirty="0" err="1" smtClean="0"/>
              <a:t>uang</a:t>
            </a:r>
            <a:r>
              <a:rPr lang="en-US" sz="2400" dirty="0" smtClean="0"/>
              <a:t>, </a:t>
            </a:r>
            <a:r>
              <a:rPr lang="en-US" sz="2400" dirty="0" err="1" smtClean="0"/>
              <a:t>barang</a:t>
            </a:r>
            <a:r>
              <a:rPr lang="en-US" sz="2400" dirty="0" smtClean="0"/>
              <a:t>, material </a:t>
            </a:r>
          </a:p>
          <a:p>
            <a:pPr marL="0" indent="0">
              <a:buNone/>
            </a:pPr>
            <a:r>
              <a:rPr lang="en-US" sz="2400" dirty="0"/>
              <a:t> </a:t>
            </a:r>
            <a:r>
              <a:rPr lang="en-US" sz="2400" dirty="0" smtClean="0"/>
              <a:t>    </a:t>
            </a:r>
            <a:r>
              <a:rPr lang="en-US" sz="2400" dirty="0" err="1" smtClean="0"/>
              <a:t>dan</a:t>
            </a:r>
            <a:r>
              <a:rPr lang="en-US" sz="2400" dirty="0" smtClean="0"/>
              <a:t> </a:t>
            </a:r>
            <a:r>
              <a:rPr lang="en-US" sz="2400" dirty="0" err="1" smtClean="0"/>
              <a:t>informasi</a:t>
            </a:r>
            <a:r>
              <a:rPr lang="en-US" sz="2400" dirty="0" smtClean="0"/>
              <a:t> yang </a:t>
            </a:r>
            <a:r>
              <a:rPr lang="en-US" sz="2400" dirty="0" err="1" smtClean="0"/>
              <a:t>berguna</a:t>
            </a:r>
            <a:r>
              <a:rPr lang="en-US" sz="2400" dirty="0" smtClean="0"/>
              <a:t> </a:t>
            </a:r>
            <a:r>
              <a:rPr lang="en-US" sz="2400" dirty="0" err="1" smtClean="0"/>
              <a:t>bagi</a:t>
            </a:r>
            <a:r>
              <a:rPr lang="en-US" sz="2400" dirty="0" smtClean="0"/>
              <a:t> pelaksanaan pembangunan. </a:t>
            </a:r>
          </a:p>
        </p:txBody>
      </p:sp>
    </p:spTree>
    <p:extLst>
      <p:ext uri="{BB962C8B-B14F-4D97-AF65-F5344CB8AC3E}">
        <p14:creationId xmlns:p14="http://schemas.microsoft.com/office/powerpoint/2010/main" val="1112979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endParaRPr lang="en-US" dirty="0"/>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pPr marL="514350" indent="-514350">
              <a:buFont typeface="+mj-lt"/>
              <a:buAutoNum type="alphaLcPeriod" startAt="3"/>
            </a:pPr>
            <a:r>
              <a:rPr lang="en-US" dirty="0"/>
              <a:t>Partisipasi </a:t>
            </a:r>
            <a:r>
              <a:rPr lang="en-US" dirty="0" err="1" smtClean="0"/>
              <a:t>dalam</a:t>
            </a:r>
            <a:r>
              <a:rPr lang="en-US" dirty="0" smtClean="0"/>
              <a:t> </a:t>
            </a:r>
            <a:r>
              <a:rPr lang="en-US" b="1" dirty="0" err="1" smtClean="0"/>
              <a:t>memanfaatkan</a:t>
            </a:r>
            <a:r>
              <a:rPr lang="en-US" b="1" dirty="0" smtClean="0"/>
              <a:t> </a:t>
            </a:r>
            <a:r>
              <a:rPr lang="en-US" b="1" dirty="0" err="1" smtClean="0"/>
              <a:t>hasil</a:t>
            </a:r>
            <a:r>
              <a:rPr lang="en-US" b="1" dirty="0" smtClean="0"/>
              <a:t> </a:t>
            </a:r>
            <a:r>
              <a:rPr lang="en-US" dirty="0" smtClean="0"/>
              <a:t>:</a:t>
            </a:r>
          </a:p>
          <a:p>
            <a:pPr marL="0" indent="0">
              <a:buNone/>
            </a:pPr>
            <a:r>
              <a:rPr lang="en-US" dirty="0"/>
              <a:t> </a:t>
            </a:r>
            <a:r>
              <a:rPr lang="en-US" dirty="0" smtClean="0"/>
              <a:t>      </a:t>
            </a:r>
            <a:r>
              <a:rPr lang="en-US" dirty="0" err="1" smtClean="0"/>
              <a:t>Anggota</a:t>
            </a:r>
            <a:r>
              <a:rPr lang="en-US" dirty="0" smtClean="0"/>
              <a:t> </a:t>
            </a:r>
            <a:r>
              <a:rPr lang="en-US" dirty="0" err="1" smtClean="0"/>
              <a:t>masyarakat</a:t>
            </a:r>
            <a:r>
              <a:rPr lang="en-US" dirty="0" smtClean="0"/>
              <a:t> </a:t>
            </a:r>
            <a:r>
              <a:rPr lang="en-US" dirty="0" err="1" smtClean="0"/>
              <a:t>berhak</a:t>
            </a:r>
            <a:r>
              <a:rPr lang="en-US" dirty="0" smtClean="0"/>
              <a:t> </a:t>
            </a:r>
            <a:r>
              <a:rPr lang="en-US" dirty="0" err="1" smtClean="0"/>
              <a:t>untuk</a:t>
            </a:r>
            <a:r>
              <a:rPr lang="en-US" dirty="0" smtClean="0"/>
              <a:t> </a:t>
            </a:r>
          </a:p>
          <a:p>
            <a:pPr marL="0" indent="0">
              <a:buNone/>
            </a:pPr>
            <a:r>
              <a:rPr lang="en-US" dirty="0"/>
              <a:t> </a:t>
            </a:r>
            <a:r>
              <a:rPr lang="en-US" dirty="0" smtClean="0"/>
              <a:t>      </a:t>
            </a:r>
            <a:r>
              <a:rPr lang="en-US" dirty="0" err="1" smtClean="0"/>
              <a:t>berpartisipasi</a:t>
            </a:r>
            <a:r>
              <a:rPr lang="en-US" dirty="0" smtClean="0"/>
              <a:t> </a:t>
            </a:r>
            <a:r>
              <a:rPr lang="en-US" dirty="0" err="1" smtClean="0"/>
              <a:t>dalam</a:t>
            </a:r>
            <a:r>
              <a:rPr lang="en-US" dirty="0" smtClean="0"/>
              <a:t> </a:t>
            </a:r>
            <a:r>
              <a:rPr lang="en-US" dirty="0" err="1" smtClean="0"/>
              <a:t>menikmati</a:t>
            </a:r>
            <a:r>
              <a:rPr lang="en-US" dirty="0" smtClean="0"/>
              <a:t>  </a:t>
            </a:r>
            <a:r>
              <a:rPr lang="en-US" dirty="0" err="1" smtClean="0"/>
              <a:t>setiap</a:t>
            </a:r>
            <a:r>
              <a:rPr lang="en-US" dirty="0" smtClean="0"/>
              <a:t> </a:t>
            </a:r>
            <a:r>
              <a:rPr lang="en-US" dirty="0" err="1" smtClean="0"/>
              <a:t>usaha</a:t>
            </a:r>
            <a:r>
              <a:rPr lang="en-US" dirty="0" smtClean="0"/>
              <a:t> </a:t>
            </a:r>
          </a:p>
          <a:p>
            <a:pPr marL="0" indent="0">
              <a:buNone/>
            </a:pPr>
            <a:r>
              <a:rPr lang="en-US" dirty="0"/>
              <a:t> </a:t>
            </a:r>
            <a:r>
              <a:rPr lang="en-US" dirty="0" smtClean="0"/>
              <a:t>      </a:t>
            </a:r>
            <a:r>
              <a:rPr lang="en-US" dirty="0" err="1" smtClean="0"/>
              <a:t>bersama</a:t>
            </a:r>
            <a:r>
              <a:rPr lang="en-US" dirty="0" smtClean="0"/>
              <a:t> yang </a:t>
            </a:r>
            <a:r>
              <a:rPr lang="en-US" dirty="0" err="1" smtClean="0"/>
              <a:t>ada</a:t>
            </a:r>
            <a:r>
              <a:rPr lang="en-US" dirty="0" smtClean="0"/>
              <a:t>.</a:t>
            </a:r>
          </a:p>
          <a:p>
            <a:pPr marL="514350" indent="-514350">
              <a:buFont typeface="+mj-lt"/>
              <a:buAutoNum type="alphaLcPeriod" startAt="3"/>
            </a:pPr>
            <a:r>
              <a:rPr lang="en-US" dirty="0" smtClean="0"/>
              <a:t>Partisipasi </a:t>
            </a:r>
            <a:r>
              <a:rPr lang="en-US" dirty="0" err="1" smtClean="0"/>
              <a:t>dalam</a:t>
            </a:r>
            <a:r>
              <a:rPr lang="en-US" dirty="0" smtClean="0"/>
              <a:t> </a:t>
            </a:r>
            <a:r>
              <a:rPr lang="en-US" b="1" dirty="0" err="1" smtClean="0"/>
              <a:t>evaluasi</a:t>
            </a:r>
            <a:endParaRPr lang="en-US" b="1" dirty="0" smtClean="0"/>
          </a:p>
          <a:p>
            <a:pPr marL="0" indent="0">
              <a:buNone/>
            </a:pPr>
            <a:r>
              <a:rPr lang="en-US" dirty="0"/>
              <a:t> </a:t>
            </a:r>
            <a:r>
              <a:rPr lang="en-US" dirty="0" smtClean="0"/>
              <a:t>     </a:t>
            </a:r>
            <a:r>
              <a:rPr lang="en-US" dirty="0" err="1" smtClean="0"/>
              <a:t>setiap</a:t>
            </a:r>
            <a:r>
              <a:rPr lang="en-US" dirty="0" smtClean="0"/>
              <a:t> penyelenggaraan </a:t>
            </a:r>
            <a:r>
              <a:rPr lang="en-US" dirty="0" err="1" smtClean="0"/>
              <a:t>kegiatan</a:t>
            </a:r>
            <a:r>
              <a:rPr lang="en-US" dirty="0" smtClean="0"/>
              <a:t> </a:t>
            </a:r>
            <a:r>
              <a:rPr lang="en-US" dirty="0" err="1" smtClean="0"/>
              <a:t>apapun</a:t>
            </a:r>
            <a:r>
              <a:rPr lang="en-US" dirty="0" smtClean="0"/>
              <a:t> </a:t>
            </a:r>
            <a:r>
              <a:rPr lang="en-US" dirty="0" err="1" smtClean="0"/>
              <a:t>dalam</a:t>
            </a:r>
            <a:endParaRPr lang="en-US" dirty="0" smtClean="0"/>
          </a:p>
          <a:p>
            <a:pPr marL="0" indent="0">
              <a:buNone/>
            </a:pPr>
            <a:r>
              <a:rPr lang="en-US" dirty="0" smtClean="0"/>
              <a:t>      </a:t>
            </a:r>
            <a:r>
              <a:rPr lang="en-US" dirty="0" err="1" smtClean="0"/>
              <a:t>kehidupan</a:t>
            </a:r>
            <a:r>
              <a:rPr lang="en-US" dirty="0" smtClean="0"/>
              <a:t> </a:t>
            </a:r>
            <a:r>
              <a:rPr lang="en-US" dirty="0" err="1" smtClean="0"/>
              <a:t>bersama</a:t>
            </a:r>
            <a:r>
              <a:rPr lang="en-US" dirty="0" smtClean="0"/>
              <a:t>, </a:t>
            </a:r>
            <a:r>
              <a:rPr lang="en-US" dirty="0" err="1" smtClean="0"/>
              <a:t>hanya</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berhasil</a:t>
            </a:r>
            <a:r>
              <a:rPr lang="en-US" dirty="0" smtClean="0"/>
              <a:t> </a:t>
            </a:r>
          </a:p>
          <a:p>
            <a:pPr marL="0" indent="0">
              <a:buNone/>
            </a:pPr>
            <a:r>
              <a:rPr lang="en-US" dirty="0"/>
              <a:t> </a:t>
            </a:r>
            <a:r>
              <a:rPr lang="en-US" dirty="0" smtClean="0"/>
              <a:t>     </a:t>
            </a:r>
            <a:r>
              <a:rPr lang="en-US" dirty="0" err="1" smtClean="0"/>
              <a:t>apabila</a:t>
            </a:r>
            <a:r>
              <a:rPr lang="en-US" dirty="0" smtClean="0"/>
              <a:t> </a:t>
            </a:r>
            <a:r>
              <a:rPr lang="en-US" dirty="0" err="1" smtClean="0"/>
              <a:t>dapat</a:t>
            </a:r>
            <a:r>
              <a:rPr lang="en-US" dirty="0" smtClean="0"/>
              <a:t> </a:t>
            </a:r>
            <a:r>
              <a:rPr lang="en-US" dirty="0" err="1" smtClean="0"/>
              <a:t>memberikan</a:t>
            </a:r>
            <a:r>
              <a:rPr lang="en-US" dirty="0" smtClean="0"/>
              <a:t> </a:t>
            </a:r>
            <a:r>
              <a:rPr lang="en-US" dirty="0" err="1" smtClean="0"/>
              <a:t>manfaat</a:t>
            </a:r>
            <a:r>
              <a:rPr lang="en-US" dirty="0" smtClean="0"/>
              <a:t> </a:t>
            </a:r>
            <a:r>
              <a:rPr lang="en-US" dirty="0" err="1" smtClean="0"/>
              <a:t>bagi</a:t>
            </a:r>
            <a:r>
              <a:rPr lang="en-US" dirty="0" smtClean="0"/>
              <a:t> </a:t>
            </a:r>
          </a:p>
          <a:p>
            <a:pPr marL="0" indent="0">
              <a:buNone/>
            </a:pPr>
            <a:r>
              <a:rPr lang="en-US" dirty="0"/>
              <a:t> </a:t>
            </a:r>
            <a:r>
              <a:rPr lang="en-US" dirty="0" smtClean="0"/>
              <a:t>     </a:t>
            </a:r>
            <a:r>
              <a:rPr lang="en-US" dirty="0" err="1" smtClean="0"/>
              <a:t>masyarakat</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hal</a:t>
            </a:r>
            <a:r>
              <a:rPr lang="en-US" dirty="0" smtClean="0"/>
              <a:t> </a:t>
            </a:r>
            <a:r>
              <a:rPr lang="en-US" dirty="0" err="1" smtClean="0"/>
              <a:t>ini</a:t>
            </a:r>
            <a:r>
              <a:rPr lang="en-US" dirty="0" smtClean="0"/>
              <a:t>, </a:t>
            </a:r>
            <a:r>
              <a:rPr lang="en-US" dirty="0" err="1" smtClean="0"/>
              <a:t>sudah</a:t>
            </a:r>
            <a:r>
              <a:rPr lang="en-US" dirty="0" smtClean="0"/>
              <a:t> </a:t>
            </a:r>
          </a:p>
          <a:p>
            <a:pPr marL="0" indent="0">
              <a:buNone/>
            </a:pPr>
            <a:r>
              <a:rPr lang="en-US" dirty="0"/>
              <a:t> </a:t>
            </a:r>
            <a:r>
              <a:rPr lang="en-US" dirty="0" smtClean="0"/>
              <a:t>     </a:t>
            </a:r>
            <a:r>
              <a:rPr lang="en-US" dirty="0" err="1" smtClean="0"/>
              <a:t>sepantasnya</a:t>
            </a:r>
            <a:r>
              <a:rPr lang="en-US" dirty="0" smtClean="0"/>
              <a:t> </a:t>
            </a:r>
            <a:r>
              <a:rPr lang="en-US" dirty="0" err="1" smtClean="0"/>
              <a:t>masyarakat</a:t>
            </a:r>
            <a:r>
              <a:rPr lang="en-US" dirty="0" smtClean="0"/>
              <a:t> </a:t>
            </a:r>
            <a:r>
              <a:rPr lang="en-US" dirty="0" err="1" smtClean="0"/>
              <a:t>diberi</a:t>
            </a:r>
            <a:r>
              <a:rPr lang="en-US" dirty="0" smtClean="0"/>
              <a:t> </a:t>
            </a:r>
            <a:r>
              <a:rPr lang="en-US" dirty="0" err="1" smtClean="0"/>
              <a:t>kesempatan</a:t>
            </a:r>
            <a:r>
              <a:rPr lang="en-US" dirty="0" smtClean="0"/>
              <a:t> </a:t>
            </a:r>
          </a:p>
          <a:p>
            <a:pPr marL="0" indent="0">
              <a:buNone/>
            </a:pPr>
            <a:r>
              <a:rPr lang="en-US" dirty="0"/>
              <a:t> </a:t>
            </a:r>
            <a:r>
              <a:rPr lang="en-US" dirty="0" smtClean="0"/>
              <a:t>     </a:t>
            </a:r>
            <a:r>
              <a:rPr lang="en-US" dirty="0" err="1" smtClean="0"/>
              <a:t>menilai</a:t>
            </a:r>
            <a:r>
              <a:rPr lang="en-US" dirty="0" smtClean="0"/>
              <a:t> </a:t>
            </a:r>
            <a:r>
              <a:rPr lang="en-US" dirty="0" err="1" smtClean="0"/>
              <a:t>hasil</a:t>
            </a:r>
            <a:r>
              <a:rPr lang="en-US" dirty="0" smtClean="0"/>
              <a:t> yang </a:t>
            </a:r>
            <a:r>
              <a:rPr lang="en-US" dirty="0" err="1" smtClean="0"/>
              <a:t>telah</a:t>
            </a:r>
            <a:r>
              <a:rPr lang="en-US" dirty="0" smtClean="0"/>
              <a:t> </a:t>
            </a:r>
            <a:r>
              <a:rPr lang="en-US" dirty="0" err="1" smtClean="0"/>
              <a:t>dicapai</a:t>
            </a:r>
            <a:r>
              <a:rPr lang="en-US" dirty="0" smtClean="0"/>
              <a:t> </a:t>
            </a:r>
            <a:endParaRPr lang="en-US" dirty="0"/>
          </a:p>
        </p:txBody>
      </p:sp>
    </p:spTree>
    <p:extLst>
      <p:ext uri="{BB962C8B-B14F-4D97-AF65-F5344CB8AC3E}">
        <p14:creationId xmlns:p14="http://schemas.microsoft.com/office/powerpoint/2010/main" val="2214423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Tujuan </a:t>
            </a:r>
            <a:r>
              <a:rPr lang="en-US" dirty="0" err="1" smtClean="0"/>
              <a:t>adanya</a:t>
            </a:r>
            <a:r>
              <a:rPr lang="en-US" dirty="0" smtClean="0"/>
              <a:t> </a:t>
            </a:r>
            <a:r>
              <a:rPr lang="en-US" dirty="0" err="1" smtClean="0"/>
              <a:t>partisipasi</a:t>
            </a:r>
            <a:r>
              <a:rPr lang="en-US" dirty="0" smtClean="0"/>
              <a:t> adalah </a:t>
            </a:r>
            <a:r>
              <a:rPr lang="en-US" dirty="0" err="1" smtClean="0"/>
              <a:t>upaya</a:t>
            </a:r>
            <a:r>
              <a:rPr lang="en-US" dirty="0" smtClean="0"/>
              <a:t> </a:t>
            </a:r>
            <a:r>
              <a:rPr lang="en-US" dirty="0" err="1" smtClean="0"/>
              <a:t>untuk</a:t>
            </a:r>
            <a:r>
              <a:rPr lang="en-US" dirty="0" smtClean="0"/>
              <a:t> </a:t>
            </a:r>
            <a:r>
              <a:rPr lang="en-US" dirty="0" err="1" smtClean="0"/>
              <a:t>menjamin</a:t>
            </a:r>
            <a:r>
              <a:rPr lang="en-US" dirty="0" smtClean="0"/>
              <a:t> peningkatan </a:t>
            </a:r>
            <a:r>
              <a:rPr lang="en-US" dirty="0" err="1" smtClean="0"/>
              <a:t>peran</a:t>
            </a:r>
            <a:r>
              <a:rPr lang="en-US" dirty="0" smtClean="0"/>
              <a:t> </a:t>
            </a:r>
            <a:r>
              <a:rPr lang="en-US" dirty="0" err="1" smtClean="0"/>
              <a:t>rakyat</a:t>
            </a:r>
            <a:r>
              <a:rPr lang="en-US" dirty="0" smtClean="0"/>
              <a:t> </a:t>
            </a:r>
            <a:r>
              <a:rPr lang="en-US" dirty="0" err="1" smtClean="0"/>
              <a:t>dalam</a:t>
            </a:r>
            <a:r>
              <a:rPr lang="en-US" dirty="0" smtClean="0"/>
              <a:t> </a:t>
            </a:r>
            <a:r>
              <a:rPr lang="en-US" dirty="0" err="1" smtClean="0"/>
              <a:t>inisiatif-inisiatif</a:t>
            </a:r>
            <a:r>
              <a:rPr lang="en-US" dirty="0" smtClean="0"/>
              <a:t> pembangunan agar </a:t>
            </a:r>
            <a:r>
              <a:rPr lang="en-US" dirty="0" err="1" smtClean="0"/>
              <a:t>mereka</a:t>
            </a:r>
            <a:r>
              <a:rPr lang="en-US" dirty="0" smtClean="0"/>
              <a:t> </a:t>
            </a:r>
            <a:r>
              <a:rPr lang="en-US" dirty="0" err="1" smtClean="0"/>
              <a:t>diberi</a:t>
            </a:r>
            <a:r>
              <a:rPr lang="en-US" dirty="0" smtClean="0"/>
              <a:t> </a:t>
            </a:r>
            <a:r>
              <a:rPr lang="en-US" dirty="0" err="1" smtClean="0"/>
              <a:t>kesempatan</a:t>
            </a:r>
            <a:r>
              <a:rPr lang="en-US" dirty="0" smtClean="0"/>
              <a:t> </a:t>
            </a:r>
            <a:r>
              <a:rPr lang="en-US" dirty="0" err="1" smtClean="0"/>
              <a:t>untuk</a:t>
            </a:r>
            <a:r>
              <a:rPr lang="en-US" dirty="0" smtClean="0"/>
              <a:t> </a:t>
            </a:r>
            <a:r>
              <a:rPr lang="en-US" dirty="0" err="1" smtClean="0"/>
              <a:t>ikut</a:t>
            </a:r>
            <a:r>
              <a:rPr lang="en-US" dirty="0" smtClean="0"/>
              <a:t> </a:t>
            </a:r>
            <a:r>
              <a:rPr lang="en-US" dirty="0" err="1" smtClean="0"/>
              <a:t>serta</a:t>
            </a:r>
            <a:r>
              <a:rPr lang="en-US" dirty="0" smtClean="0"/>
              <a:t> </a:t>
            </a:r>
            <a:r>
              <a:rPr lang="en-US" dirty="0" err="1" smtClean="0"/>
              <a:t>dalam</a:t>
            </a:r>
            <a:r>
              <a:rPr lang="en-US" dirty="0" smtClean="0"/>
              <a:t> </a:t>
            </a:r>
            <a:r>
              <a:rPr lang="en-US" dirty="0" err="1" smtClean="0"/>
              <a:t>menyumbangkan</a:t>
            </a:r>
            <a:r>
              <a:rPr lang="en-US" dirty="0" smtClean="0"/>
              <a:t> </a:t>
            </a:r>
            <a:r>
              <a:rPr lang="en-US" dirty="0" err="1" smtClean="0"/>
              <a:t>inisiatif</a:t>
            </a:r>
            <a:r>
              <a:rPr lang="en-US" dirty="0" smtClean="0"/>
              <a:t> </a:t>
            </a:r>
            <a:r>
              <a:rPr lang="en-US" dirty="0" err="1" smtClean="0"/>
              <a:t>dan</a:t>
            </a:r>
            <a:r>
              <a:rPr lang="en-US" dirty="0" smtClean="0"/>
              <a:t> </a:t>
            </a:r>
            <a:r>
              <a:rPr lang="en-US" dirty="0" err="1" smtClean="0"/>
              <a:t>kreatifitasnya</a:t>
            </a:r>
            <a:r>
              <a:rPr lang="en-US" dirty="0" smtClean="0"/>
              <a:t> </a:t>
            </a:r>
            <a:r>
              <a:rPr lang="en-US" dirty="0" err="1" smtClean="0"/>
              <a:t>seperti</a:t>
            </a:r>
            <a:r>
              <a:rPr lang="en-US" dirty="0" smtClean="0"/>
              <a:t> </a:t>
            </a:r>
            <a:r>
              <a:rPr lang="en-US" dirty="0" err="1" smtClean="0"/>
              <a:t>mengumpulkan</a:t>
            </a:r>
            <a:r>
              <a:rPr lang="en-US" dirty="0" smtClean="0"/>
              <a:t> </a:t>
            </a:r>
            <a:r>
              <a:rPr lang="en-US" dirty="0" err="1" smtClean="0"/>
              <a:t>gagasan</a:t>
            </a:r>
            <a:r>
              <a:rPr lang="en-US" dirty="0" smtClean="0"/>
              <a:t>, </a:t>
            </a:r>
            <a:r>
              <a:rPr lang="en-US" dirty="0" err="1" smtClean="0"/>
              <a:t>menciptakan</a:t>
            </a:r>
            <a:r>
              <a:rPr lang="en-US" dirty="0" smtClean="0"/>
              <a:t> </a:t>
            </a:r>
            <a:r>
              <a:rPr lang="en-US" dirty="0" err="1" smtClean="0"/>
              <a:t>visi</a:t>
            </a:r>
            <a:r>
              <a:rPr lang="en-US" dirty="0" smtClean="0"/>
              <a:t> </a:t>
            </a:r>
            <a:r>
              <a:rPr lang="en-US" dirty="0" err="1" smtClean="0"/>
              <a:t>bersama</a:t>
            </a:r>
            <a:r>
              <a:rPr lang="en-US" dirty="0" smtClean="0"/>
              <a:t>, </a:t>
            </a:r>
            <a:r>
              <a:rPr lang="en-US" dirty="0" err="1" smtClean="0"/>
              <a:t>ikut</a:t>
            </a:r>
            <a:r>
              <a:rPr lang="en-US" dirty="0" smtClean="0"/>
              <a:t> </a:t>
            </a:r>
            <a:r>
              <a:rPr lang="en-US" dirty="0" err="1" smtClean="0"/>
              <a:t>dalam</a:t>
            </a:r>
            <a:r>
              <a:rPr lang="en-US" dirty="0" smtClean="0"/>
              <a:t> pelaksanaan </a:t>
            </a:r>
            <a:r>
              <a:rPr lang="en-US" dirty="0" err="1" smtClean="0"/>
              <a:t>dan</a:t>
            </a:r>
            <a:r>
              <a:rPr lang="en-US" dirty="0" smtClean="0"/>
              <a:t> </a:t>
            </a:r>
            <a:r>
              <a:rPr lang="en-US" dirty="0" err="1" smtClean="0"/>
              <a:t>pengawasan</a:t>
            </a:r>
            <a:r>
              <a:rPr lang="en-US" smtClean="0"/>
              <a:t>. </a:t>
            </a:r>
            <a:endParaRPr lang="en-US" dirty="0"/>
          </a:p>
        </p:txBody>
      </p:sp>
    </p:spTree>
    <p:extLst>
      <p:ext uri="{BB962C8B-B14F-4D97-AF65-F5344CB8AC3E}">
        <p14:creationId xmlns:p14="http://schemas.microsoft.com/office/powerpoint/2010/main" val="3976214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381000" y="685800"/>
            <a:ext cx="8305800" cy="5867400"/>
          </a:xfrm>
        </p:spPr>
        <p:txBody>
          <a:bodyPr>
            <a:normAutofit fontScale="55000" lnSpcReduction="20000"/>
          </a:bodyPr>
          <a:lstStyle/>
          <a:p>
            <a:pPr marL="0" indent="0">
              <a:buNone/>
            </a:pPr>
            <a:r>
              <a:rPr lang="en-US" b="1" dirty="0" smtClean="0"/>
              <a:t>2. </a:t>
            </a:r>
            <a:r>
              <a:rPr lang="en-US" sz="4500" b="1" dirty="0" smtClean="0">
                <a:latin typeface="+mj-lt"/>
              </a:rPr>
              <a:t>P</a:t>
            </a:r>
            <a:r>
              <a:rPr lang="id-ID" sz="4500" b="1" dirty="0" smtClean="0">
                <a:latin typeface="+mj-lt"/>
              </a:rPr>
              <a:t>endekatan </a:t>
            </a:r>
            <a:r>
              <a:rPr lang="id-ID" sz="4500" b="1" i="1" dirty="0" smtClean="0">
                <a:latin typeface="+mj-lt"/>
              </a:rPr>
              <a:t>bottom-up</a:t>
            </a:r>
            <a:r>
              <a:rPr lang="id-ID" sz="4500" b="1" dirty="0" smtClean="0">
                <a:latin typeface="+mj-lt"/>
              </a:rPr>
              <a:t>.</a:t>
            </a:r>
            <a:endParaRPr lang="en-US" sz="4500" b="1" dirty="0" smtClean="0">
              <a:latin typeface="+mj-lt"/>
            </a:endParaRPr>
          </a:p>
          <a:p>
            <a:r>
              <a:rPr lang="en-US" sz="4500" dirty="0" smtClean="0">
                <a:latin typeface="+mj-lt"/>
                <a:cs typeface="Arial" pitchFamily="34" charset="0"/>
              </a:rPr>
              <a:t>P</a:t>
            </a:r>
            <a:r>
              <a:rPr lang="id-ID" sz="4500" dirty="0" smtClean="0">
                <a:latin typeface="+mj-lt"/>
                <a:cs typeface="Arial" pitchFamily="34" charset="0"/>
              </a:rPr>
              <a:t>endekatan </a:t>
            </a:r>
            <a:r>
              <a:rPr lang="id-ID" sz="4500" b="1" i="1" dirty="0" smtClean="0">
                <a:latin typeface="+mj-lt"/>
                <a:cs typeface="Arial" pitchFamily="34" charset="0"/>
              </a:rPr>
              <a:t>bottom-up</a:t>
            </a:r>
            <a:r>
              <a:rPr lang="id-ID" sz="4500" i="1" dirty="0" smtClean="0">
                <a:latin typeface="+mj-lt"/>
                <a:cs typeface="Arial" pitchFamily="34" charset="0"/>
              </a:rPr>
              <a:t> </a:t>
            </a:r>
            <a:r>
              <a:rPr lang="id-ID" sz="4500" dirty="0" smtClean="0">
                <a:latin typeface="+mj-lt"/>
                <a:cs typeface="Arial" pitchFamily="34" charset="0"/>
              </a:rPr>
              <a:t>memposisikan </a:t>
            </a:r>
            <a:r>
              <a:rPr lang="id-ID" sz="4500" b="1" dirty="0" smtClean="0">
                <a:latin typeface="+mj-lt"/>
                <a:cs typeface="Arial" pitchFamily="34" charset="0"/>
              </a:rPr>
              <a:t>masyarakat  sebagai subyek</a:t>
            </a:r>
            <a:r>
              <a:rPr lang="id-ID" sz="4500" dirty="0" smtClean="0">
                <a:latin typeface="+mj-lt"/>
                <a:cs typeface="Arial" pitchFamily="34" charset="0"/>
              </a:rPr>
              <a:t> pembangunan sehingga terlibat dalam proses perencanaan sampai pada pelaksanaan dan</a:t>
            </a:r>
            <a:r>
              <a:rPr lang="en-US" sz="4500" dirty="0" smtClean="0">
                <a:latin typeface="+mj-lt"/>
                <a:cs typeface="Arial" pitchFamily="34" charset="0"/>
              </a:rPr>
              <a:t> </a:t>
            </a:r>
            <a:r>
              <a:rPr lang="id-ID" sz="4500" dirty="0" smtClean="0">
                <a:latin typeface="+mj-lt"/>
                <a:cs typeface="Arial" pitchFamily="34" charset="0"/>
              </a:rPr>
              <a:t>evaluasi</a:t>
            </a:r>
            <a:r>
              <a:rPr lang="en-US" sz="4500" dirty="0" smtClean="0">
                <a:latin typeface="+mj-lt"/>
                <a:cs typeface="Arial" pitchFamily="34" charset="0"/>
              </a:rPr>
              <a:t>. </a:t>
            </a:r>
            <a:r>
              <a:rPr lang="id-ID" sz="4500" dirty="0" smtClean="0">
                <a:latin typeface="+mj-lt"/>
                <a:cs typeface="Arial" pitchFamily="34" charset="0"/>
              </a:rPr>
              <a:t>Pendekatan  </a:t>
            </a:r>
            <a:r>
              <a:rPr lang="id-ID" sz="4500" i="1" dirty="0" smtClean="0">
                <a:latin typeface="+mj-lt"/>
                <a:cs typeface="Arial" pitchFamily="34" charset="0"/>
              </a:rPr>
              <a:t>bottom-up  </a:t>
            </a:r>
            <a:r>
              <a:rPr lang="id-ID" sz="4500" dirty="0" smtClean="0">
                <a:latin typeface="+mj-lt"/>
                <a:cs typeface="Arial" pitchFamily="34" charset="0"/>
              </a:rPr>
              <a:t>merupakan  pendekatan yang ideal dalam pembangunan karena memperhatikan inisiatif, kreatifitas </a:t>
            </a:r>
            <a:r>
              <a:rPr lang="en-US" sz="4500" dirty="0" smtClean="0">
                <a:latin typeface="+mj-lt"/>
                <a:cs typeface="Arial" pitchFamily="34" charset="0"/>
              </a:rPr>
              <a:t>&amp;</a:t>
            </a:r>
            <a:r>
              <a:rPr lang="id-ID" sz="4500" dirty="0" smtClean="0">
                <a:latin typeface="+mj-lt"/>
                <a:cs typeface="Arial" pitchFamily="34" charset="0"/>
              </a:rPr>
              <a:t> mengakomodasi kondisi sosial budaya setempat, potensi dan permasalahan  yang  dihadapi.</a:t>
            </a:r>
            <a:endParaRPr lang="en-US" sz="4500" dirty="0" smtClean="0">
              <a:latin typeface="+mj-lt"/>
              <a:cs typeface="Arial" pitchFamily="34" charset="0"/>
            </a:endParaRPr>
          </a:p>
          <a:p>
            <a:r>
              <a:rPr lang="id-ID" sz="4500" dirty="0" smtClean="0">
                <a:latin typeface="+mj-lt"/>
                <a:cs typeface="Arial" pitchFamily="34" charset="0"/>
              </a:rPr>
              <a:t> </a:t>
            </a:r>
            <a:r>
              <a:rPr lang="en-US" sz="4500" b="1" dirty="0">
                <a:latin typeface="+mj-lt"/>
                <a:cs typeface="Arial" pitchFamily="34" charset="0"/>
              </a:rPr>
              <a:t>Menurut </a:t>
            </a:r>
            <a:r>
              <a:rPr lang="id-ID" sz="4500" b="1" dirty="0">
                <a:latin typeface="+mj-lt"/>
                <a:cs typeface="Arial" pitchFamily="34" charset="0"/>
              </a:rPr>
              <a:t>Poerbo</a:t>
            </a:r>
            <a:endParaRPr lang="en-US" sz="4500" b="1" dirty="0">
              <a:latin typeface="+mj-lt"/>
              <a:cs typeface="Arial" pitchFamily="34" charset="0"/>
            </a:endParaRPr>
          </a:p>
          <a:p>
            <a:r>
              <a:rPr lang="id-ID" sz="4500" dirty="0">
                <a:latin typeface="+mj-lt"/>
                <a:cs typeface="Arial" pitchFamily="34" charset="0"/>
              </a:rPr>
              <a:t> </a:t>
            </a:r>
            <a:r>
              <a:rPr lang="en-US" sz="4500" dirty="0" smtClean="0">
                <a:latin typeface="+mj-lt"/>
                <a:cs typeface="Arial" pitchFamily="34" charset="0"/>
              </a:rPr>
              <a:t>P</a:t>
            </a:r>
            <a:r>
              <a:rPr lang="id-ID" sz="4500" dirty="0" smtClean="0">
                <a:latin typeface="+mj-lt"/>
                <a:cs typeface="Arial" pitchFamily="34" charset="0"/>
              </a:rPr>
              <a:t>embangunan </a:t>
            </a:r>
            <a:r>
              <a:rPr lang="id-ID" sz="4500" dirty="0">
                <a:latin typeface="+mj-lt"/>
                <a:cs typeface="Arial" pitchFamily="34" charset="0"/>
              </a:rPr>
              <a:t>yang bersifat  </a:t>
            </a:r>
            <a:r>
              <a:rPr lang="en-US" sz="4500" dirty="0" smtClean="0">
                <a:latin typeface="+mj-lt"/>
                <a:cs typeface="Arial" pitchFamily="34" charset="0"/>
              </a:rPr>
              <a:t>“</a:t>
            </a:r>
            <a:r>
              <a:rPr lang="id-ID" sz="4500" i="1" dirty="0" smtClean="0">
                <a:latin typeface="+mj-lt"/>
                <a:cs typeface="Arial" pitchFamily="34" charset="0"/>
              </a:rPr>
              <a:t>bottom-up</a:t>
            </a:r>
            <a:r>
              <a:rPr lang="id-ID" sz="4500" i="1" dirty="0">
                <a:latin typeface="+mj-lt"/>
                <a:cs typeface="Arial" pitchFamily="34" charset="0"/>
              </a:rPr>
              <a:t>” </a:t>
            </a:r>
            <a:r>
              <a:rPr lang="id-ID" sz="4500" dirty="0" smtClean="0">
                <a:latin typeface="+mj-lt"/>
                <a:cs typeface="Arial" pitchFamily="34" charset="0"/>
              </a:rPr>
              <a:t>d</a:t>
            </a:r>
            <a:r>
              <a:rPr lang="en-US" sz="4500" dirty="0" smtClean="0">
                <a:latin typeface="+mj-lt"/>
                <a:cs typeface="Arial" pitchFamily="34" charset="0"/>
              </a:rPr>
              <a:t>a</a:t>
            </a:r>
            <a:r>
              <a:rPr lang="id-ID" sz="4500" dirty="0" smtClean="0">
                <a:latin typeface="+mj-lt"/>
                <a:cs typeface="Arial" pitchFamily="34" charset="0"/>
              </a:rPr>
              <a:t>p</a:t>
            </a:r>
            <a:r>
              <a:rPr lang="en-US" sz="4500" dirty="0" smtClean="0">
                <a:latin typeface="+mj-lt"/>
                <a:cs typeface="Arial" pitchFamily="34" charset="0"/>
              </a:rPr>
              <a:t>a</a:t>
            </a:r>
            <a:r>
              <a:rPr lang="id-ID" sz="4500" dirty="0" smtClean="0">
                <a:latin typeface="+mj-lt"/>
                <a:cs typeface="Arial" pitchFamily="34" charset="0"/>
              </a:rPr>
              <a:t>t </a:t>
            </a:r>
            <a:r>
              <a:rPr lang="id-ID" sz="4500" dirty="0">
                <a:latin typeface="+mj-lt"/>
                <a:cs typeface="Arial" pitchFamily="34" charset="0"/>
              </a:rPr>
              <a:t>terwujud</a:t>
            </a:r>
            <a:r>
              <a:rPr lang="id-ID" sz="4500" i="1" dirty="0">
                <a:latin typeface="+mj-lt"/>
                <a:cs typeface="Arial" pitchFamily="34" charset="0"/>
              </a:rPr>
              <a:t> </a:t>
            </a:r>
            <a:r>
              <a:rPr lang="en-US" sz="4500" i="1" dirty="0">
                <a:latin typeface="+mj-lt"/>
                <a:cs typeface="Arial" pitchFamily="34" charset="0"/>
              </a:rPr>
              <a:t>&amp;</a:t>
            </a:r>
            <a:r>
              <a:rPr lang="id-ID" sz="4500" dirty="0">
                <a:latin typeface="+mj-lt"/>
                <a:cs typeface="Arial" pitchFamily="34" charset="0"/>
              </a:rPr>
              <a:t>  berkelanjutan  </a:t>
            </a:r>
            <a:r>
              <a:rPr lang="id-ID" sz="4500" dirty="0" smtClean="0">
                <a:latin typeface="+mj-lt"/>
                <a:cs typeface="Arial" pitchFamily="34" charset="0"/>
              </a:rPr>
              <a:t>j</a:t>
            </a:r>
            <a:r>
              <a:rPr lang="en-US" sz="4500" dirty="0" smtClean="0">
                <a:latin typeface="+mj-lt"/>
                <a:cs typeface="Arial" pitchFamily="34" charset="0"/>
              </a:rPr>
              <a:t>i</a:t>
            </a:r>
            <a:r>
              <a:rPr lang="id-ID" sz="4500" dirty="0" smtClean="0">
                <a:latin typeface="+mj-lt"/>
                <a:cs typeface="Arial" pitchFamily="34" charset="0"/>
              </a:rPr>
              <a:t>k</a:t>
            </a:r>
            <a:r>
              <a:rPr lang="en-US" sz="4500" dirty="0" smtClean="0">
                <a:latin typeface="+mj-lt"/>
                <a:cs typeface="Arial" pitchFamily="34" charset="0"/>
              </a:rPr>
              <a:t>a</a:t>
            </a:r>
            <a:r>
              <a:rPr lang="id-ID" sz="4500" dirty="0" smtClean="0">
                <a:latin typeface="+mj-lt"/>
                <a:cs typeface="Arial" pitchFamily="34" charset="0"/>
              </a:rPr>
              <a:t>  </a:t>
            </a:r>
            <a:r>
              <a:rPr lang="en-US" sz="4500" b="1" dirty="0">
                <a:latin typeface="+mj-lt"/>
                <a:cs typeface="Arial" pitchFamily="34" charset="0"/>
              </a:rPr>
              <a:t>P</a:t>
            </a:r>
            <a:r>
              <a:rPr lang="id-ID" sz="4500" b="1" dirty="0" smtClean="0">
                <a:latin typeface="+mj-lt"/>
                <a:cs typeface="Arial" pitchFamily="34" charset="0"/>
              </a:rPr>
              <a:t>artisipasi </a:t>
            </a:r>
            <a:r>
              <a:rPr lang="en-US" sz="4500" b="1" dirty="0">
                <a:latin typeface="+mj-lt"/>
                <a:cs typeface="Arial" pitchFamily="34" charset="0"/>
              </a:rPr>
              <a:t>M</a:t>
            </a:r>
            <a:r>
              <a:rPr lang="id-ID" sz="4500" b="1" dirty="0" smtClean="0">
                <a:latin typeface="+mj-lt"/>
                <a:cs typeface="Arial" pitchFamily="34" charset="0"/>
              </a:rPr>
              <a:t>asyarakat </a:t>
            </a:r>
            <a:r>
              <a:rPr lang="id-ID" sz="4500" dirty="0">
                <a:latin typeface="+mj-lt"/>
                <a:cs typeface="Arial" pitchFamily="34" charset="0"/>
              </a:rPr>
              <a:t>bersifat</a:t>
            </a:r>
            <a:r>
              <a:rPr lang="id-ID" sz="4500" b="1" dirty="0">
                <a:latin typeface="+mj-lt"/>
                <a:cs typeface="Arial" pitchFamily="34" charset="0"/>
              </a:rPr>
              <a:t> “organik</a:t>
            </a:r>
            <a:r>
              <a:rPr lang="id-ID" sz="4500" dirty="0">
                <a:latin typeface="+mj-lt"/>
                <a:cs typeface="Arial" pitchFamily="34" charset="0"/>
              </a:rPr>
              <a:t>” (partisipasi tanpa komando), </a:t>
            </a:r>
            <a:r>
              <a:rPr lang="id-ID" sz="4500" dirty="0" smtClean="0">
                <a:latin typeface="+mj-lt"/>
                <a:cs typeface="Arial" pitchFamily="34" charset="0"/>
              </a:rPr>
              <a:t>b</a:t>
            </a:r>
            <a:r>
              <a:rPr lang="en-US" sz="4500" dirty="0" smtClean="0">
                <a:latin typeface="+mj-lt"/>
                <a:cs typeface="Arial" pitchFamily="34" charset="0"/>
              </a:rPr>
              <a:t>u</a:t>
            </a:r>
            <a:r>
              <a:rPr lang="id-ID" sz="4500" dirty="0" smtClean="0">
                <a:latin typeface="+mj-lt"/>
                <a:cs typeface="Arial" pitchFamily="34" charset="0"/>
              </a:rPr>
              <a:t>k</a:t>
            </a:r>
            <a:r>
              <a:rPr lang="en-US" sz="4500" dirty="0" smtClean="0">
                <a:latin typeface="+mj-lt"/>
                <a:cs typeface="Arial" pitchFamily="34" charset="0"/>
              </a:rPr>
              <a:t>a</a:t>
            </a:r>
            <a:r>
              <a:rPr lang="id-ID" sz="4500" dirty="0" smtClean="0">
                <a:latin typeface="+mj-lt"/>
                <a:cs typeface="Arial" pitchFamily="34" charset="0"/>
              </a:rPr>
              <a:t>n </a:t>
            </a:r>
            <a:r>
              <a:rPr lang="id-ID" sz="4500" b="1" dirty="0">
                <a:latin typeface="+mj-lt"/>
                <a:cs typeface="Arial" pitchFamily="34" charset="0"/>
              </a:rPr>
              <a:t>“mekanik</a:t>
            </a:r>
            <a:r>
              <a:rPr lang="id-ID" sz="4500" dirty="0">
                <a:latin typeface="+mj-lt"/>
                <a:cs typeface="Arial" pitchFamily="34" charset="0"/>
              </a:rPr>
              <a:t>” (partisipasi </a:t>
            </a:r>
            <a:r>
              <a:rPr lang="id-ID" sz="4500" dirty="0" smtClean="0">
                <a:latin typeface="+mj-lt"/>
                <a:cs typeface="Arial" pitchFamily="34" charset="0"/>
              </a:rPr>
              <a:t>d</a:t>
            </a:r>
            <a:r>
              <a:rPr lang="en-US" sz="4500" dirty="0" err="1" smtClean="0">
                <a:latin typeface="+mj-lt"/>
                <a:cs typeface="Arial" pitchFamily="34" charset="0"/>
              </a:rPr>
              <a:t>engan</a:t>
            </a:r>
            <a:r>
              <a:rPr lang="id-ID" sz="4500" dirty="0" smtClean="0">
                <a:latin typeface="+mj-lt"/>
                <a:cs typeface="Arial" pitchFamily="34" charset="0"/>
              </a:rPr>
              <a:t> </a:t>
            </a:r>
            <a:r>
              <a:rPr lang="id-ID" sz="4500" dirty="0">
                <a:latin typeface="+mj-lt"/>
                <a:cs typeface="Arial" pitchFamily="34" charset="0"/>
              </a:rPr>
              <a:t>komando</a:t>
            </a:r>
            <a:r>
              <a:rPr lang="id-ID" sz="4500" dirty="0" smtClean="0">
                <a:latin typeface="+mj-lt"/>
                <a:cs typeface="Arial" pitchFamily="34" charset="0"/>
              </a:rPr>
              <a:t>).</a:t>
            </a:r>
            <a:endParaRPr lang="en-US" sz="4500" dirty="0" smtClean="0">
              <a:latin typeface="+mj-lt"/>
              <a:cs typeface="Arial" pitchFamily="34" charset="0"/>
            </a:endParaRPr>
          </a:p>
          <a:p>
            <a:r>
              <a:rPr lang="id-ID" sz="4500" dirty="0" smtClean="0">
                <a:latin typeface="+mj-lt"/>
                <a:cs typeface="Arial" pitchFamily="34" charset="0"/>
              </a:rPr>
              <a:t>Semuanya </a:t>
            </a:r>
            <a:r>
              <a:rPr lang="id-ID" sz="4500" dirty="0">
                <a:latin typeface="+mj-lt"/>
                <a:cs typeface="Arial" pitchFamily="34" charset="0"/>
              </a:rPr>
              <a:t>dapat dicapai jika wahana tersebut dapat diwujudkan baik  bagi komunitas itu sendiri maupun </a:t>
            </a:r>
            <a:r>
              <a:rPr lang="id-ID" sz="4500" dirty="0" smtClean="0">
                <a:latin typeface="+mj-lt"/>
                <a:cs typeface="Arial" pitchFamily="34" charset="0"/>
              </a:rPr>
              <a:t>pihak</a:t>
            </a:r>
            <a:r>
              <a:rPr lang="en-US" sz="4500" dirty="0" smtClean="0">
                <a:latin typeface="+mj-lt"/>
                <a:cs typeface="Arial" pitchFamily="34" charset="0"/>
              </a:rPr>
              <a:t>-</a:t>
            </a:r>
            <a:r>
              <a:rPr lang="en-US" sz="4500" dirty="0" err="1" smtClean="0">
                <a:latin typeface="+mj-lt"/>
                <a:cs typeface="Arial" pitchFamily="34" charset="0"/>
              </a:rPr>
              <a:t>pihak</a:t>
            </a:r>
            <a:r>
              <a:rPr lang="id-ID" sz="4500" dirty="0" smtClean="0">
                <a:latin typeface="+mj-lt"/>
                <a:cs typeface="Arial" pitchFamily="34" charset="0"/>
              </a:rPr>
              <a:t>  </a:t>
            </a:r>
            <a:r>
              <a:rPr lang="id-ID" sz="4500" dirty="0">
                <a:latin typeface="+mj-lt"/>
                <a:cs typeface="Arial" pitchFamily="34" charset="0"/>
              </a:rPr>
              <a:t>eksternal </a:t>
            </a:r>
            <a:r>
              <a:rPr lang="en-US" sz="4500" dirty="0" smtClean="0">
                <a:latin typeface="+mj-lt"/>
                <a:cs typeface="Arial" pitchFamily="34" charset="0"/>
              </a:rPr>
              <a:t>yang</a:t>
            </a:r>
            <a:r>
              <a:rPr lang="id-ID" sz="4500" dirty="0" smtClean="0">
                <a:latin typeface="+mj-lt"/>
                <a:cs typeface="Arial" pitchFamily="34" charset="0"/>
              </a:rPr>
              <a:t>  </a:t>
            </a:r>
            <a:r>
              <a:rPr lang="id-ID" sz="4500" dirty="0">
                <a:latin typeface="+mj-lt"/>
                <a:cs typeface="Arial" pitchFamily="34" charset="0"/>
              </a:rPr>
              <a:t>terkait</a:t>
            </a:r>
            <a:endParaRPr lang="en-US" sz="4500" dirty="0">
              <a:latin typeface="+mj-lt"/>
              <a:cs typeface="Arial" pitchFamily="34" charset="0"/>
            </a:endParaRPr>
          </a:p>
          <a:p>
            <a:endParaRPr lang="en-US" dirty="0" smtClean="0">
              <a:latin typeface="Arial" pitchFamily="34" charset="0"/>
              <a:cs typeface="Arial" pitchFamily="34" charset="0"/>
            </a:endParaRPr>
          </a:p>
          <a:p>
            <a:pPr marL="514350" indent="-514350">
              <a:buFont typeface="+mj-lt"/>
              <a:buAutoNum type="arabicPeriod"/>
            </a:pPr>
            <a:endParaRPr lang="en-US" dirty="0" smtClean="0"/>
          </a:p>
        </p:txBody>
      </p:sp>
    </p:spTree>
    <p:extLst>
      <p:ext uri="{BB962C8B-B14F-4D97-AF65-F5344CB8AC3E}">
        <p14:creationId xmlns:p14="http://schemas.microsoft.com/office/powerpoint/2010/main" val="2501127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381000" y="914400"/>
            <a:ext cx="8305800" cy="5715000"/>
          </a:xfrm>
        </p:spPr>
        <p:txBody>
          <a:bodyPr>
            <a:noAutofit/>
          </a:bodyPr>
          <a:lstStyle/>
          <a:p>
            <a:pPr marL="0" indent="0">
              <a:buNone/>
            </a:pPr>
            <a:r>
              <a:rPr lang="en-US" sz="2400" b="1" dirty="0" smtClean="0">
                <a:latin typeface="+mj-lt"/>
                <a:cs typeface="Arial" pitchFamily="34" charset="0"/>
              </a:rPr>
              <a:t>Menurut </a:t>
            </a:r>
            <a:r>
              <a:rPr lang="id-ID" sz="2400" b="1" dirty="0" smtClean="0">
                <a:latin typeface="+mj-lt"/>
                <a:cs typeface="Arial" pitchFamily="34" charset="0"/>
              </a:rPr>
              <a:t>Chambers:1995 </a:t>
            </a:r>
            <a:endParaRPr lang="en-US" sz="2400" b="1" dirty="0" smtClean="0">
              <a:latin typeface="+mj-lt"/>
              <a:cs typeface="Arial" pitchFamily="34" charset="0"/>
            </a:endParaRPr>
          </a:p>
          <a:p>
            <a:r>
              <a:rPr lang="en-US" sz="2400" b="1" dirty="0">
                <a:latin typeface="+mj-lt"/>
                <a:cs typeface="Arial" pitchFamily="34" charset="0"/>
              </a:rPr>
              <a:t>P</a:t>
            </a:r>
            <a:r>
              <a:rPr lang="id-ID" sz="2400" b="1" dirty="0" smtClean="0">
                <a:latin typeface="+mj-lt"/>
                <a:cs typeface="Arial" pitchFamily="34" charset="0"/>
              </a:rPr>
              <a:t>artisipasi </a:t>
            </a:r>
            <a:r>
              <a:rPr lang="id-ID" sz="2400" dirty="0" smtClean="0">
                <a:latin typeface="+mj-lt"/>
                <a:cs typeface="Arial" pitchFamily="34" charset="0"/>
              </a:rPr>
              <a:t>masyarakat d</a:t>
            </a:r>
            <a:r>
              <a:rPr lang="en-US" sz="2400" dirty="0" smtClean="0">
                <a:latin typeface="+mj-lt"/>
                <a:cs typeface="Arial" pitchFamily="34" charset="0"/>
              </a:rPr>
              <a:t>a</a:t>
            </a:r>
            <a:r>
              <a:rPr lang="id-ID" sz="2400" dirty="0" smtClean="0">
                <a:latin typeface="+mj-lt"/>
                <a:cs typeface="Arial" pitchFamily="34" charset="0"/>
              </a:rPr>
              <a:t>l</a:t>
            </a:r>
            <a:r>
              <a:rPr lang="en-US" sz="2400" dirty="0" smtClean="0">
                <a:latin typeface="+mj-lt"/>
                <a:cs typeface="Arial" pitchFamily="34" charset="0"/>
              </a:rPr>
              <a:t>a</a:t>
            </a:r>
            <a:r>
              <a:rPr lang="id-ID" sz="2400" dirty="0" smtClean="0">
                <a:latin typeface="+mj-lt"/>
                <a:cs typeface="Arial" pitchFamily="34" charset="0"/>
              </a:rPr>
              <a:t>m konteks </a:t>
            </a:r>
            <a:r>
              <a:rPr lang="en-US" sz="2400" dirty="0" smtClean="0">
                <a:latin typeface="+mj-lt"/>
                <a:cs typeface="Arial" pitchFamily="34" charset="0"/>
              </a:rPr>
              <a:t>pembangunan </a:t>
            </a:r>
            <a:r>
              <a:rPr lang="en-US" sz="2400" dirty="0" err="1" smtClean="0">
                <a:latin typeface="+mj-lt"/>
                <a:cs typeface="Arial" pitchFamily="34" charset="0"/>
              </a:rPr>
              <a:t>masyarakat</a:t>
            </a:r>
            <a:r>
              <a:rPr lang="en-US" sz="2400" dirty="0" smtClean="0">
                <a:latin typeface="+mj-lt"/>
                <a:cs typeface="Arial" pitchFamily="34" charset="0"/>
              </a:rPr>
              <a:t> (</a:t>
            </a:r>
            <a:r>
              <a:rPr lang="id-ID" sz="2400" i="1" dirty="0" smtClean="0">
                <a:latin typeface="+mj-lt"/>
                <a:cs typeface="Arial" pitchFamily="34" charset="0"/>
              </a:rPr>
              <a:t>community development</a:t>
            </a:r>
            <a:r>
              <a:rPr lang="en-US" sz="2400" i="1" dirty="0" smtClean="0">
                <a:latin typeface="+mj-lt"/>
                <a:cs typeface="Arial" pitchFamily="34" charset="0"/>
              </a:rPr>
              <a:t>)</a:t>
            </a:r>
            <a:r>
              <a:rPr lang="id-ID" sz="2400" i="1" dirty="0" smtClean="0">
                <a:latin typeface="+mj-lt"/>
                <a:cs typeface="Arial" pitchFamily="34" charset="0"/>
              </a:rPr>
              <a:t> </a:t>
            </a:r>
            <a:r>
              <a:rPr lang="id-ID" sz="2400" dirty="0" smtClean="0">
                <a:latin typeface="+mj-lt"/>
                <a:cs typeface="Arial" pitchFamily="34" charset="0"/>
              </a:rPr>
              <a:t>berarti </a:t>
            </a:r>
            <a:r>
              <a:rPr lang="id-ID" sz="2400" b="1" dirty="0" smtClean="0">
                <a:latin typeface="+mj-lt"/>
                <a:cs typeface="Arial" pitchFamily="34" charset="0"/>
              </a:rPr>
              <a:t>pertumbuhan kekuasaan dan wewenang </a:t>
            </a:r>
            <a:r>
              <a:rPr lang="id-ID" sz="2400" dirty="0" smtClean="0">
                <a:latin typeface="+mj-lt"/>
                <a:cs typeface="Arial" pitchFamily="34" charset="0"/>
              </a:rPr>
              <a:t>bertindak p</a:t>
            </a:r>
            <a:r>
              <a:rPr lang="en-US" sz="2400" dirty="0" smtClean="0">
                <a:latin typeface="+mj-lt"/>
                <a:cs typeface="Arial" pitchFamily="34" charset="0"/>
              </a:rPr>
              <a:t>a</a:t>
            </a:r>
            <a:r>
              <a:rPr lang="id-ID" sz="2400" dirty="0" smtClean="0">
                <a:latin typeface="+mj-lt"/>
                <a:cs typeface="Arial" pitchFamily="34" charset="0"/>
              </a:rPr>
              <a:t>d</a:t>
            </a:r>
            <a:r>
              <a:rPr lang="en-US" sz="2400" dirty="0" smtClean="0">
                <a:latin typeface="+mj-lt"/>
                <a:cs typeface="Arial" pitchFamily="34" charset="0"/>
              </a:rPr>
              <a:t>a</a:t>
            </a:r>
            <a:r>
              <a:rPr lang="id-ID" sz="2400" dirty="0" smtClean="0">
                <a:latin typeface="+mj-lt"/>
                <a:cs typeface="Arial" pitchFamily="34" charset="0"/>
              </a:rPr>
              <a:t> msyarakat u</a:t>
            </a:r>
            <a:r>
              <a:rPr lang="en-US" sz="2400" dirty="0" err="1">
                <a:latin typeface="+mj-lt"/>
                <a:cs typeface="Arial" pitchFamily="34" charset="0"/>
              </a:rPr>
              <a:t>n</a:t>
            </a:r>
            <a:r>
              <a:rPr lang="en-US" sz="2400" dirty="0" err="1" smtClean="0">
                <a:latin typeface="+mj-lt"/>
                <a:cs typeface="Arial" pitchFamily="34" charset="0"/>
              </a:rPr>
              <a:t>tuk</a:t>
            </a:r>
            <a:r>
              <a:rPr lang="id-ID" sz="2400" dirty="0" smtClean="0">
                <a:latin typeface="+mj-lt"/>
                <a:cs typeface="Arial" pitchFamily="34" charset="0"/>
              </a:rPr>
              <a:t> mengatasi m</a:t>
            </a:r>
            <a:r>
              <a:rPr lang="en-US" sz="2400" dirty="0" smtClean="0">
                <a:latin typeface="+mj-lt"/>
                <a:cs typeface="Arial" pitchFamily="34" charset="0"/>
              </a:rPr>
              <a:t>a</a:t>
            </a:r>
            <a:r>
              <a:rPr lang="id-ID" sz="2400" dirty="0" smtClean="0">
                <a:latin typeface="+mj-lt"/>
                <a:cs typeface="Arial" pitchFamily="34" charset="0"/>
              </a:rPr>
              <a:t>s</a:t>
            </a:r>
            <a:r>
              <a:rPr lang="en-US" sz="2400" dirty="0" smtClean="0">
                <a:latin typeface="+mj-lt"/>
                <a:cs typeface="Arial" pitchFamily="34" charset="0"/>
              </a:rPr>
              <a:t>a</a:t>
            </a:r>
            <a:r>
              <a:rPr lang="id-ID" sz="2400" dirty="0" smtClean="0">
                <a:latin typeface="+mj-lt"/>
                <a:cs typeface="Arial" pitchFamily="34" charset="0"/>
              </a:rPr>
              <a:t>l</a:t>
            </a:r>
            <a:r>
              <a:rPr lang="en-US" sz="2400" dirty="0" smtClean="0">
                <a:latin typeface="+mj-lt"/>
                <a:cs typeface="Arial" pitchFamily="34" charset="0"/>
              </a:rPr>
              <a:t>a</a:t>
            </a:r>
            <a:r>
              <a:rPr lang="id-ID" sz="2400" dirty="0" smtClean="0">
                <a:latin typeface="+mj-lt"/>
                <a:cs typeface="Arial" pitchFamily="34" charset="0"/>
              </a:rPr>
              <a:t>h mreka sendiri </a:t>
            </a:r>
            <a:endParaRPr lang="en-US" sz="2400" dirty="0" smtClean="0">
              <a:latin typeface="+mj-lt"/>
              <a:cs typeface="Arial" pitchFamily="34" charset="0"/>
            </a:endParaRPr>
          </a:p>
          <a:p>
            <a:r>
              <a:rPr lang="id-ID" sz="2400" dirty="0" smtClean="0">
                <a:latin typeface="+mj-lt"/>
                <a:cs typeface="Arial" pitchFamily="34" charset="0"/>
              </a:rPr>
              <a:t>Wujud  penumbuhan kekuasaan </a:t>
            </a:r>
            <a:r>
              <a:rPr lang="en-US" sz="2400" dirty="0" smtClean="0">
                <a:latin typeface="+mj-lt"/>
                <a:cs typeface="Arial" pitchFamily="34" charset="0"/>
              </a:rPr>
              <a:t>&amp;</a:t>
            </a:r>
            <a:r>
              <a:rPr lang="id-ID" sz="2400" dirty="0" smtClean="0">
                <a:latin typeface="+mj-lt"/>
                <a:cs typeface="Arial" pitchFamily="34" charset="0"/>
              </a:rPr>
              <a:t> wewenang tersebut d</a:t>
            </a:r>
            <a:r>
              <a:rPr lang="en-US" sz="2400" dirty="0" smtClean="0">
                <a:latin typeface="+mj-lt"/>
                <a:cs typeface="Arial" pitchFamily="34" charset="0"/>
              </a:rPr>
              <a:t>en</a:t>
            </a:r>
            <a:r>
              <a:rPr lang="id-ID" sz="2400" dirty="0" smtClean="0">
                <a:latin typeface="+mj-lt"/>
                <a:cs typeface="Arial" pitchFamily="34" charset="0"/>
              </a:rPr>
              <a:t>g</a:t>
            </a:r>
            <a:r>
              <a:rPr lang="en-US" sz="2400" dirty="0" smtClean="0">
                <a:latin typeface="+mj-lt"/>
                <a:cs typeface="Arial" pitchFamily="34" charset="0"/>
              </a:rPr>
              <a:t>an</a:t>
            </a:r>
            <a:r>
              <a:rPr lang="id-ID" sz="2400" dirty="0" smtClean="0">
                <a:latin typeface="+mj-lt"/>
                <a:cs typeface="Arial" pitchFamily="34" charset="0"/>
              </a:rPr>
              <a:t> memberi kesempatan bagi masyarakat u</a:t>
            </a:r>
            <a:r>
              <a:rPr lang="en-US" sz="2400" dirty="0" smtClean="0">
                <a:latin typeface="+mj-lt"/>
                <a:cs typeface="Arial" pitchFamily="34" charset="0"/>
              </a:rPr>
              <a:t>n</a:t>
            </a:r>
            <a:r>
              <a:rPr lang="id-ID" sz="2400" dirty="0" smtClean="0">
                <a:latin typeface="+mj-lt"/>
                <a:cs typeface="Arial" pitchFamily="34" charset="0"/>
              </a:rPr>
              <a:t>t</a:t>
            </a:r>
            <a:r>
              <a:rPr lang="en-US" sz="2400" dirty="0" smtClean="0">
                <a:latin typeface="+mj-lt"/>
                <a:cs typeface="Arial" pitchFamily="34" charset="0"/>
              </a:rPr>
              <a:t>u</a:t>
            </a:r>
            <a:r>
              <a:rPr lang="id-ID" sz="2400" dirty="0" smtClean="0">
                <a:latin typeface="+mj-lt"/>
                <a:cs typeface="Arial" pitchFamily="34" charset="0"/>
              </a:rPr>
              <a:t>k merencanakan hingga menikmati program pembangunan y</a:t>
            </a:r>
            <a:r>
              <a:rPr lang="en-US" sz="2400" dirty="0" smtClean="0">
                <a:latin typeface="+mj-lt"/>
                <a:cs typeface="Arial" pitchFamily="34" charset="0"/>
              </a:rPr>
              <a:t>an</a:t>
            </a:r>
            <a:r>
              <a:rPr lang="id-ID" sz="2400" dirty="0" smtClean="0">
                <a:latin typeface="+mj-lt"/>
                <a:cs typeface="Arial" pitchFamily="34" charset="0"/>
              </a:rPr>
              <a:t>g ditentukan oleh mereka sendiri,</a:t>
            </a:r>
            <a:r>
              <a:rPr lang="en-US" sz="2400" dirty="0" smtClean="0">
                <a:latin typeface="+mj-lt"/>
                <a:cs typeface="Arial" pitchFamily="34" charset="0"/>
              </a:rPr>
              <a:t> </a:t>
            </a:r>
            <a:r>
              <a:rPr lang="en-US" sz="2400" dirty="0" err="1" smtClean="0">
                <a:latin typeface="+mj-lt"/>
                <a:cs typeface="Arial" pitchFamily="34" charset="0"/>
              </a:rPr>
              <a:t>dan</a:t>
            </a:r>
            <a:r>
              <a:rPr lang="en-US" sz="2400" dirty="0" smtClean="0">
                <a:latin typeface="+mj-lt"/>
                <a:cs typeface="Arial" pitchFamily="34" charset="0"/>
              </a:rPr>
              <a:t> </a:t>
            </a:r>
            <a:r>
              <a:rPr lang="en-US" sz="2400" dirty="0" err="1" smtClean="0">
                <a:latin typeface="+mj-lt"/>
                <a:cs typeface="Arial" pitchFamily="34" charset="0"/>
              </a:rPr>
              <a:t>diberi</a:t>
            </a:r>
            <a:r>
              <a:rPr lang="en-US" sz="2400" dirty="0" smtClean="0">
                <a:latin typeface="+mj-lt"/>
                <a:cs typeface="Arial" pitchFamily="34" charset="0"/>
              </a:rPr>
              <a:t> </a:t>
            </a:r>
            <a:r>
              <a:rPr lang="en-US" sz="2400" dirty="0" err="1" smtClean="0">
                <a:latin typeface="+mj-lt"/>
                <a:cs typeface="Arial" pitchFamily="34" charset="0"/>
              </a:rPr>
              <a:t>akesempatan</a:t>
            </a:r>
            <a:r>
              <a:rPr lang="en-US" sz="2400" dirty="0" smtClean="0">
                <a:latin typeface="+mj-lt"/>
                <a:cs typeface="Arial" pitchFamily="34" charset="0"/>
              </a:rPr>
              <a:t> </a:t>
            </a:r>
            <a:r>
              <a:rPr lang="en-US" sz="2400" dirty="0" err="1" smtClean="0">
                <a:latin typeface="+mj-lt"/>
                <a:cs typeface="Arial" pitchFamily="34" charset="0"/>
              </a:rPr>
              <a:t>untuk</a:t>
            </a:r>
            <a:r>
              <a:rPr lang="en-US" sz="2400" dirty="0" smtClean="0">
                <a:latin typeface="+mj-lt"/>
                <a:cs typeface="Arial" pitchFamily="34" charset="0"/>
              </a:rPr>
              <a:t> </a:t>
            </a:r>
            <a:r>
              <a:rPr lang="id-ID" sz="2400" dirty="0" smtClean="0">
                <a:latin typeface="+mj-lt"/>
                <a:cs typeface="Arial" pitchFamily="34" charset="0"/>
              </a:rPr>
              <a:t>mengelola secara mandiri dana pelaksanaan program pmbanguna</a:t>
            </a:r>
            <a:r>
              <a:rPr lang="en-US" sz="2400" dirty="0" smtClean="0">
                <a:latin typeface="+mj-lt"/>
                <a:cs typeface="Arial" pitchFamily="34" charset="0"/>
              </a:rPr>
              <a:t>n.</a:t>
            </a:r>
          </a:p>
          <a:p>
            <a:pPr marL="457200" indent="-457200">
              <a:buNone/>
            </a:pPr>
            <a:r>
              <a:rPr lang="en-US" sz="2400" b="1" dirty="0" smtClean="0">
                <a:latin typeface="+mj-lt"/>
                <a:cs typeface="Arial" pitchFamily="34" charset="0"/>
              </a:rPr>
              <a:t>Menurut </a:t>
            </a:r>
            <a:r>
              <a:rPr lang="id-ID" sz="2400" b="1" dirty="0" smtClean="0">
                <a:latin typeface="+mj-lt"/>
                <a:cs typeface="Arial" pitchFamily="34" charset="0"/>
              </a:rPr>
              <a:t>Mubyarto</a:t>
            </a:r>
            <a:endParaRPr lang="en-US" sz="2400" b="1" dirty="0" smtClean="0">
              <a:latin typeface="+mj-lt"/>
              <a:cs typeface="Arial" pitchFamily="34" charset="0"/>
            </a:endParaRPr>
          </a:p>
          <a:p>
            <a:r>
              <a:rPr lang="id-ID" sz="2400" b="1" dirty="0" smtClean="0">
                <a:latin typeface="+mj-lt"/>
                <a:cs typeface="Arial" pitchFamily="34" charset="0"/>
              </a:rPr>
              <a:t> </a:t>
            </a:r>
            <a:r>
              <a:rPr lang="en-US" sz="2400" b="1" dirty="0" smtClean="0">
                <a:latin typeface="+mj-lt"/>
                <a:cs typeface="Arial" pitchFamily="34" charset="0"/>
              </a:rPr>
              <a:t>P</a:t>
            </a:r>
            <a:r>
              <a:rPr lang="id-ID" sz="2400" b="1" dirty="0" smtClean="0">
                <a:latin typeface="+mj-lt"/>
                <a:cs typeface="Arial" pitchFamily="34" charset="0"/>
              </a:rPr>
              <a:t>artisipasi </a:t>
            </a:r>
            <a:r>
              <a:rPr lang="id-ID" sz="2400" dirty="0" smtClean="0">
                <a:latin typeface="+mj-lt"/>
                <a:cs typeface="Arial" pitchFamily="34" charset="0"/>
              </a:rPr>
              <a:t>s</a:t>
            </a:r>
            <a:r>
              <a:rPr lang="en-US" sz="2400" dirty="0" smtClean="0">
                <a:latin typeface="+mj-lt"/>
                <a:cs typeface="Arial" pitchFamily="34" charset="0"/>
              </a:rPr>
              <a:t>e</a:t>
            </a:r>
            <a:r>
              <a:rPr lang="id-ID" sz="2400" dirty="0" smtClean="0">
                <a:latin typeface="+mj-lt"/>
                <a:cs typeface="Arial" pitchFamily="34" charset="0"/>
              </a:rPr>
              <a:t>b</a:t>
            </a:r>
            <a:r>
              <a:rPr lang="en-US" sz="2400" dirty="0" smtClean="0">
                <a:latin typeface="+mj-lt"/>
                <a:cs typeface="Arial" pitchFamily="34" charset="0"/>
              </a:rPr>
              <a:t>a</a:t>
            </a:r>
            <a:r>
              <a:rPr lang="id-ID" sz="2400" dirty="0" smtClean="0">
                <a:latin typeface="+mj-lt"/>
                <a:cs typeface="Arial" pitchFamily="34" charset="0"/>
              </a:rPr>
              <a:t>g</a:t>
            </a:r>
            <a:r>
              <a:rPr lang="en-US" sz="2400" dirty="0" err="1" smtClean="0">
                <a:latin typeface="+mj-lt"/>
                <a:cs typeface="Arial" pitchFamily="34" charset="0"/>
              </a:rPr>
              <a:t>ai</a:t>
            </a:r>
            <a:r>
              <a:rPr lang="id-ID" sz="2400" dirty="0" smtClean="0">
                <a:latin typeface="+mj-lt"/>
                <a:cs typeface="Arial" pitchFamily="34" charset="0"/>
              </a:rPr>
              <a:t>  k</a:t>
            </a:r>
            <a:r>
              <a:rPr lang="en-US" sz="2400" dirty="0" err="1" smtClean="0">
                <a:latin typeface="+mj-lt"/>
                <a:cs typeface="Arial" pitchFamily="34" charset="0"/>
              </a:rPr>
              <a:t>ee</a:t>
            </a:r>
            <a:r>
              <a:rPr lang="id-ID" sz="2400" dirty="0" smtClean="0">
                <a:latin typeface="+mj-lt"/>
                <a:cs typeface="Arial" pitchFamily="34" charset="0"/>
              </a:rPr>
              <a:t>sediaan u</a:t>
            </a:r>
            <a:r>
              <a:rPr lang="en-US" sz="2400" dirty="0" smtClean="0">
                <a:latin typeface="+mj-lt"/>
                <a:cs typeface="Arial" pitchFamily="34" charset="0"/>
              </a:rPr>
              <a:t>n</a:t>
            </a:r>
            <a:r>
              <a:rPr lang="id-ID" sz="2400" dirty="0" smtClean="0">
                <a:latin typeface="+mj-lt"/>
                <a:cs typeface="Arial" pitchFamily="34" charset="0"/>
              </a:rPr>
              <a:t>t</a:t>
            </a:r>
            <a:r>
              <a:rPr lang="en-US" sz="2400" dirty="0" smtClean="0">
                <a:latin typeface="+mj-lt"/>
                <a:cs typeface="Arial" pitchFamily="34" charset="0"/>
              </a:rPr>
              <a:t>u</a:t>
            </a:r>
            <a:r>
              <a:rPr lang="id-ID" sz="2400" dirty="0" smtClean="0">
                <a:latin typeface="+mj-lt"/>
                <a:cs typeface="Arial" pitchFamily="34" charset="0"/>
              </a:rPr>
              <a:t>k membantu berhasilnya program sesuai d</a:t>
            </a:r>
            <a:r>
              <a:rPr lang="en-US" sz="2400" dirty="0" err="1" smtClean="0">
                <a:latin typeface="+mj-lt"/>
                <a:cs typeface="Arial" pitchFamily="34" charset="0"/>
              </a:rPr>
              <a:t>engan</a:t>
            </a:r>
            <a:r>
              <a:rPr lang="id-ID" sz="2400" dirty="0" smtClean="0">
                <a:latin typeface="+mj-lt"/>
                <a:cs typeface="Arial" pitchFamily="34" charset="0"/>
              </a:rPr>
              <a:t> </a:t>
            </a:r>
            <a:r>
              <a:rPr lang="en-US" sz="2400" dirty="0" err="1" smtClean="0">
                <a:latin typeface="+mj-lt"/>
                <a:cs typeface="Arial" pitchFamily="34" charset="0"/>
              </a:rPr>
              <a:t>ke</a:t>
            </a:r>
            <a:r>
              <a:rPr lang="id-ID" sz="2400" dirty="0" smtClean="0">
                <a:latin typeface="+mj-lt"/>
                <a:cs typeface="Arial" pitchFamily="34" charset="0"/>
              </a:rPr>
              <a:t>mampuan </a:t>
            </a:r>
            <a:r>
              <a:rPr lang="en-US" sz="2400" dirty="0" err="1" smtClean="0">
                <a:latin typeface="+mj-lt"/>
                <a:cs typeface="Arial" pitchFamily="34" charset="0"/>
              </a:rPr>
              <a:t>setiap</a:t>
            </a:r>
            <a:r>
              <a:rPr lang="en-US" sz="2400" dirty="0" smtClean="0">
                <a:latin typeface="+mj-lt"/>
                <a:cs typeface="Arial" pitchFamily="34" charset="0"/>
              </a:rPr>
              <a:t> orang </a:t>
            </a:r>
            <a:r>
              <a:rPr lang="id-ID" sz="2400" dirty="0" smtClean="0">
                <a:latin typeface="+mj-lt"/>
                <a:cs typeface="Arial" pitchFamily="34" charset="0"/>
              </a:rPr>
              <a:t>berarti</a:t>
            </a:r>
            <a:r>
              <a:rPr lang="en-US" sz="2400" dirty="0" smtClean="0">
                <a:latin typeface="+mj-lt"/>
                <a:cs typeface="Arial" pitchFamily="34" charset="0"/>
              </a:rPr>
              <a:t> </a:t>
            </a:r>
            <a:r>
              <a:rPr lang="en-US" sz="2400" dirty="0" err="1" smtClean="0">
                <a:latin typeface="+mj-lt"/>
                <a:cs typeface="Arial" pitchFamily="34" charset="0"/>
              </a:rPr>
              <a:t>tanpa</a:t>
            </a:r>
            <a:r>
              <a:rPr lang="en-US" sz="2400" dirty="0" smtClean="0">
                <a:latin typeface="+mj-lt"/>
                <a:cs typeface="Arial" pitchFamily="34" charset="0"/>
              </a:rPr>
              <a:t> </a:t>
            </a:r>
            <a:r>
              <a:rPr lang="id-ID" sz="2400" dirty="0" smtClean="0">
                <a:latin typeface="+mj-lt"/>
                <a:cs typeface="Arial" pitchFamily="34" charset="0"/>
              </a:rPr>
              <a:t>h</a:t>
            </a:r>
            <a:r>
              <a:rPr lang="en-US" sz="2400" dirty="0" smtClean="0">
                <a:latin typeface="+mj-lt"/>
                <a:cs typeface="Arial" pitchFamily="34" charset="0"/>
              </a:rPr>
              <a:t>a</a:t>
            </a:r>
            <a:r>
              <a:rPr lang="id-ID" sz="2400" dirty="0" smtClean="0">
                <a:latin typeface="+mj-lt"/>
                <a:cs typeface="Arial" pitchFamily="34" charset="0"/>
              </a:rPr>
              <a:t>r</a:t>
            </a:r>
            <a:r>
              <a:rPr lang="en-US" sz="2400" dirty="0" smtClean="0">
                <a:latin typeface="+mj-lt"/>
                <a:cs typeface="Arial" pitchFamily="34" charset="0"/>
              </a:rPr>
              <a:t>u</a:t>
            </a:r>
            <a:r>
              <a:rPr lang="id-ID" sz="2400" dirty="0" smtClean="0">
                <a:latin typeface="+mj-lt"/>
                <a:cs typeface="Arial" pitchFamily="34" charset="0"/>
              </a:rPr>
              <a:t>s</a:t>
            </a:r>
            <a:r>
              <a:rPr lang="en-US" sz="2400" dirty="0" smtClean="0">
                <a:latin typeface="+mj-lt"/>
                <a:cs typeface="Arial" pitchFamily="34" charset="0"/>
              </a:rPr>
              <a:t> </a:t>
            </a:r>
            <a:r>
              <a:rPr lang="id-ID" sz="2400" dirty="0" smtClean="0">
                <a:latin typeface="+mj-lt"/>
                <a:cs typeface="Arial" pitchFamily="34" charset="0"/>
              </a:rPr>
              <a:t>mengorbankan kepentingan diri sendiri</a:t>
            </a:r>
            <a:endParaRPr lang="en-US" sz="2400" dirty="0" smtClean="0">
              <a:latin typeface="+mj-lt"/>
              <a:cs typeface="Arial" pitchFamily="34" charset="0"/>
            </a:endParaRPr>
          </a:p>
          <a:p>
            <a:pPr marL="0" indent="0">
              <a:buNone/>
            </a:pPr>
            <a:endParaRPr lang="en-US" sz="2400" dirty="0" smtClean="0">
              <a:latin typeface="+mj-lt"/>
              <a:cs typeface="Arial" pitchFamily="34" charset="0"/>
            </a:endParaRPr>
          </a:p>
          <a:p>
            <a:endParaRPr lang="en-US" sz="2400" dirty="0">
              <a:latin typeface="+mj-lt"/>
            </a:endParaRPr>
          </a:p>
        </p:txBody>
      </p:sp>
    </p:spTree>
    <p:extLst>
      <p:ext uri="{BB962C8B-B14F-4D97-AF65-F5344CB8AC3E}">
        <p14:creationId xmlns:p14="http://schemas.microsoft.com/office/powerpoint/2010/main" val="2721151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a:p>
        </p:txBody>
      </p:sp>
      <p:sp>
        <p:nvSpPr>
          <p:cNvPr id="3" name="Content Placeholder 2"/>
          <p:cNvSpPr>
            <a:spLocks noGrp="1"/>
          </p:cNvSpPr>
          <p:nvPr>
            <p:ph idx="1"/>
          </p:nvPr>
        </p:nvSpPr>
        <p:spPr>
          <a:xfrm>
            <a:off x="381000" y="762000"/>
            <a:ext cx="8305800" cy="5364163"/>
          </a:xfrm>
        </p:spPr>
        <p:txBody>
          <a:bodyPr>
            <a:normAutofit fontScale="77500" lnSpcReduction="20000"/>
          </a:bodyPr>
          <a:lstStyle/>
          <a:p>
            <a:pPr>
              <a:buNone/>
            </a:pPr>
            <a:r>
              <a:rPr lang="en-US" b="1" dirty="0">
                <a:cs typeface="Arial" pitchFamily="34" charset="0"/>
              </a:rPr>
              <a:t>Menurut </a:t>
            </a:r>
            <a:r>
              <a:rPr lang="id-ID" b="1" dirty="0" smtClean="0">
                <a:latin typeface="+mj-lt"/>
                <a:cs typeface="Arial" pitchFamily="34" charset="0"/>
              </a:rPr>
              <a:t>Tjokroamijojo </a:t>
            </a:r>
            <a:r>
              <a:rPr lang="id-ID" b="1" dirty="0" smtClean="0">
                <a:latin typeface="+mj-lt"/>
                <a:cs typeface="Arial" pitchFamily="34" charset="0"/>
              </a:rPr>
              <a:t>dlm Suparjan,(2003:58</a:t>
            </a:r>
            <a:r>
              <a:rPr lang="id-ID" dirty="0" smtClean="0">
                <a:latin typeface="+mj-lt"/>
                <a:cs typeface="Arial" pitchFamily="34" charset="0"/>
              </a:rPr>
              <a:t>)</a:t>
            </a:r>
            <a:endParaRPr lang="en-US" dirty="0" smtClean="0">
              <a:latin typeface="+mj-lt"/>
              <a:cs typeface="Arial" pitchFamily="34" charset="0"/>
            </a:endParaRPr>
          </a:p>
          <a:p>
            <a:r>
              <a:rPr lang="en-US" b="1" dirty="0">
                <a:latin typeface="+mj-lt"/>
                <a:cs typeface="Arial" pitchFamily="34" charset="0"/>
              </a:rPr>
              <a:t>P</a:t>
            </a:r>
            <a:r>
              <a:rPr lang="id-ID" b="1" dirty="0" smtClean="0">
                <a:latin typeface="+mj-lt"/>
                <a:cs typeface="Arial" pitchFamily="34" charset="0"/>
              </a:rPr>
              <a:t>artisipasi </a:t>
            </a:r>
            <a:r>
              <a:rPr lang="id-ID" dirty="0" smtClean="0">
                <a:latin typeface="+mj-lt"/>
                <a:cs typeface="Arial" pitchFamily="34" charset="0"/>
              </a:rPr>
              <a:t>msyarakat adalah keterlibatan d</a:t>
            </a:r>
            <a:r>
              <a:rPr lang="en-US" dirty="0" smtClean="0">
                <a:latin typeface="+mj-lt"/>
                <a:cs typeface="Arial" pitchFamily="34" charset="0"/>
              </a:rPr>
              <a:t>a</a:t>
            </a:r>
            <a:r>
              <a:rPr lang="id-ID" dirty="0" smtClean="0">
                <a:latin typeface="+mj-lt"/>
                <a:cs typeface="Arial" pitchFamily="34" charset="0"/>
              </a:rPr>
              <a:t>l</a:t>
            </a:r>
            <a:r>
              <a:rPr lang="en-US" dirty="0" smtClean="0">
                <a:latin typeface="+mj-lt"/>
                <a:cs typeface="Arial" pitchFamily="34" charset="0"/>
              </a:rPr>
              <a:t>a</a:t>
            </a:r>
            <a:r>
              <a:rPr lang="id-ID" dirty="0" smtClean="0">
                <a:latin typeface="+mj-lt"/>
                <a:cs typeface="Arial" pitchFamily="34" charset="0"/>
              </a:rPr>
              <a:t>m proses perencanaan, keterlibatan d</a:t>
            </a:r>
            <a:r>
              <a:rPr lang="en-US" dirty="0" smtClean="0">
                <a:latin typeface="+mj-lt"/>
                <a:cs typeface="Arial" pitchFamily="34" charset="0"/>
              </a:rPr>
              <a:t>a</a:t>
            </a:r>
            <a:r>
              <a:rPr lang="id-ID" dirty="0" smtClean="0">
                <a:latin typeface="+mj-lt"/>
                <a:cs typeface="Arial" pitchFamily="34" charset="0"/>
              </a:rPr>
              <a:t>l</a:t>
            </a:r>
            <a:r>
              <a:rPr lang="en-US" dirty="0" smtClean="0">
                <a:latin typeface="+mj-lt"/>
                <a:cs typeface="Arial" pitchFamily="34" charset="0"/>
              </a:rPr>
              <a:t>a</a:t>
            </a:r>
            <a:r>
              <a:rPr lang="id-ID" dirty="0" smtClean="0">
                <a:latin typeface="+mj-lt"/>
                <a:cs typeface="Arial" pitchFamily="34" charset="0"/>
              </a:rPr>
              <a:t>m memikul beban tanggung jawab dalam pelaksanaan serta keterlibatan dalam memetik hasil dan manfaat pembangunan secara berkeadilan. Dengan demikian secara umum dapat kita mengerti bahwa  partisipasi  dapat dilakukan mulai dari tahap penyusunan rencana,  tahap implementasi sampai pada  tahap  monitoring  dan  evaluasi.</a:t>
            </a:r>
            <a:r>
              <a:rPr lang="en-US" dirty="0" smtClean="0">
                <a:latin typeface="+mj-lt"/>
                <a:cs typeface="Arial" pitchFamily="34" charset="0"/>
              </a:rPr>
              <a:t> </a:t>
            </a:r>
          </a:p>
          <a:p>
            <a:pPr>
              <a:buNone/>
            </a:pPr>
            <a:r>
              <a:rPr lang="en-US" b="1" dirty="0" smtClean="0">
                <a:latin typeface="+mj-lt"/>
                <a:cs typeface="Arial" pitchFamily="34" charset="0"/>
              </a:rPr>
              <a:t>Menurut </a:t>
            </a:r>
            <a:r>
              <a:rPr lang="id-ID" b="1" dirty="0" smtClean="0">
                <a:latin typeface="+mj-lt"/>
                <a:cs typeface="Arial" pitchFamily="34" charset="0"/>
              </a:rPr>
              <a:t>Keith Davis </a:t>
            </a:r>
            <a:r>
              <a:rPr lang="en-US" b="1" dirty="0" smtClean="0">
                <a:latin typeface="+mj-lt"/>
                <a:cs typeface="Arial" pitchFamily="34" charset="0"/>
              </a:rPr>
              <a:t>Partisipasi </a:t>
            </a:r>
            <a:r>
              <a:rPr lang="id-ID" b="1" dirty="0" smtClean="0">
                <a:latin typeface="+mj-lt"/>
                <a:cs typeface="Arial" pitchFamily="34" charset="0"/>
              </a:rPr>
              <a:t>mengandung </a:t>
            </a:r>
            <a:r>
              <a:rPr lang="en-US" b="1" dirty="0" smtClean="0">
                <a:latin typeface="+mj-lt"/>
                <a:cs typeface="Arial" pitchFamily="34" charset="0"/>
              </a:rPr>
              <a:t>3</a:t>
            </a:r>
            <a:r>
              <a:rPr lang="id-ID" b="1" dirty="0" smtClean="0">
                <a:latin typeface="+mj-lt"/>
                <a:cs typeface="Arial" pitchFamily="34" charset="0"/>
              </a:rPr>
              <a:t> hal </a:t>
            </a:r>
            <a:r>
              <a:rPr lang="en-US" b="1" dirty="0" err="1" smtClean="0">
                <a:latin typeface="+mj-lt"/>
                <a:cs typeface="Arial" pitchFamily="34" charset="0"/>
              </a:rPr>
              <a:t>pokok</a:t>
            </a:r>
            <a:r>
              <a:rPr lang="en-US" b="1" dirty="0" smtClean="0">
                <a:latin typeface="+mj-lt"/>
                <a:cs typeface="Arial" pitchFamily="34" charset="0"/>
              </a:rPr>
              <a:t>:</a:t>
            </a:r>
          </a:p>
          <a:p>
            <a:pPr marL="514350" indent="-514350">
              <a:buFont typeface="+mj-lt"/>
              <a:buAutoNum type="arabicPeriod"/>
            </a:pPr>
            <a:r>
              <a:rPr lang="id-ID" b="1" dirty="0" smtClean="0">
                <a:latin typeface="+mj-lt"/>
                <a:cs typeface="Arial" pitchFamily="34" charset="0"/>
              </a:rPr>
              <a:t>Partisipasi</a:t>
            </a:r>
            <a:r>
              <a:rPr lang="id-ID" dirty="0" smtClean="0">
                <a:latin typeface="+mj-lt"/>
                <a:cs typeface="Arial" pitchFamily="34" charset="0"/>
              </a:rPr>
              <a:t> merupakan keterlibatan mental/pikiran dan emosi/perasaan seseorang</a:t>
            </a:r>
            <a:endParaRPr lang="en-US" dirty="0" smtClean="0">
              <a:latin typeface="+mj-lt"/>
              <a:cs typeface="Arial" pitchFamily="34" charset="0"/>
            </a:endParaRPr>
          </a:p>
          <a:p>
            <a:pPr marL="514350" indent="-514350">
              <a:buFont typeface="+mj-lt"/>
              <a:buAutoNum type="arabicPeriod"/>
            </a:pPr>
            <a:r>
              <a:rPr lang="en-US" dirty="0" smtClean="0">
                <a:latin typeface="+mj-lt"/>
                <a:cs typeface="Arial" pitchFamily="34" charset="0"/>
              </a:rPr>
              <a:t>P</a:t>
            </a:r>
            <a:r>
              <a:rPr lang="id-ID" dirty="0" smtClean="0">
                <a:latin typeface="+mj-lt"/>
                <a:cs typeface="Arial" pitchFamily="34" charset="0"/>
              </a:rPr>
              <a:t>artisipasi menghadirkan kontribusi terhadap kepentingan dan tujuan kelompok </a:t>
            </a:r>
            <a:endParaRPr lang="en-US" dirty="0" smtClean="0">
              <a:latin typeface="+mj-lt"/>
              <a:cs typeface="Arial" pitchFamily="34" charset="0"/>
            </a:endParaRPr>
          </a:p>
          <a:p>
            <a:pPr marL="514350" indent="-514350">
              <a:buFont typeface="+mj-lt"/>
              <a:buAutoNum type="arabicPeriod"/>
            </a:pPr>
            <a:r>
              <a:rPr lang="en-US" dirty="0" smtClean="0">
                <a:latin typeface="+mj-lt"/>
                <a:cs typeface="Arial" pitchFamily="34" charset="0"/>
              </a:rPr>
              <a:t>P</a:t>
            </a:r>
            <a:r>
              <a:rPr lang="id-ID" dirty="0" smtClean="0">
                <a:latin typeface="+mj-lt"/>
                <a:cs typeface="Arial" pitchFamily="34" charset="0"/>
              </a:rPr>
              <a:t>artisipasi mrpakan tanggung jawab terhadap kelompok</a:t>
            </a:r>
            <a:endParaRPr lang="en-US" dirty="0">
              <a:latin typeface="+mj-lt"/>
            </a:endParaRPr>
          </a:p>
        </p:txBody>
      </p:sp>
    </p:spTree>
    <p:extLst>
      <p:ext uri="{BB962C8B-B14F-4D97-AF65-F5344CB8AC3E}">
        <p14:creationId xmlns:p14="http://schemas.microsoft.com/office/powerpoint/2010/main" val="39300259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211763"/>
          </a:xfrm>
        </p:spPr>
        <p:txBody>
          <a:bodyPr>
            <a:noAutofit/>
          </a:bodyPr>
          <a:lstStyle/>
          <a:p>
            <a:pPr algn="just">
              <a:buNone/>
            </a:pPr>
            <a:r>
              <a:rPr lang="en-US" sz="2400" b="1" dirty="0">
                <a:cs typeface="Arial" pitchFamily="34" charset="0"/>
              </a:rPr>
              <a:t>Menurut </a:t>
            </a:r>
            <a:r>
              <a:rPr lang="id-ID" sz="2400" b="1" dirty="0" smtClean="0">
                <a:latin typeface="+mj-lt"/>
                <a:cs typeface="Arial" pitchFamily="34" charset="0"/>
              </a:rPr>
              <a:t>Bintoro</a:t>
            </a:r>
            <a:r>
              <a:rPr lang="en-US" sz="2400" b="1" dirty="0" smtClean="0">
                <a:latin typeface="+mj-lt"/>
                <a:cs typeface="Arial" pitchFamily="34" charset="0"/>
              </a:rPr>
              <a:t> </a:t>
            </a:r>
            <a:r>
              <a:rPr lang="id-ID" sz="2400" b="1" dirty="0" smtClean="0">
                <a:latin typeface="+mj-lt"/>
                <a:cs typeface="Arial" pitchFamily="34" charset="0"/>
              </a:rPr>
              <a:t>Amijoyo</a:t>
            </a:r>
            <a:r>
              <a:rPr lang="en-US" sz="2400" b="1" dirty="0" smtClean="0">
                <a:latin typeface="+mj-lt"/>
                <a:cs typeface="Arial" pitchFamily="34" charset="0"/>
              </a:rPr>
              <a:t> </a:t>
            </a:r>
            <a:r>
              <a:rPr lang="id-ID" sz="2400" dirty="0" smtClean="0">
                <a:latin typeface="+mj-lt"/>
                <a:cs typeface="Arial" pitchFamily="34" charset="0"/>
              </a:rPr>
              <a:t>d</a:t>
            </a:r>
            <a:r>
              <a:rPr lang="en-US" sz="2400" dirty="0" smtClean="0">
                <a:latin typeface="+mj-lt"/>
                <a:cs typeface="Arial" pitchFamily="34" charset="0"/>
              </a:rPr>
              <a:t>l</a:t>
            </a:r>
            <a:r>
              <a:rPr lang="id-ID" sz="2400" dirty="0" smtClean="0">
                <a:latin typeface="+mj-lt"/>
                <a:cs typeface="Arial" pitchFamily="34" charset="0"/>
              </a:rPr>
              <a:t>m Suparjan (2003: 59) </a:t>
            </a:r>
            <a:endParaRPr lang="en-US" sz="2400" dirty="0" smtClean="0">
              <a:latin typeface="+mj-lt"/>
              <a:cs typeface="Arial" pitchFamily="34" charset="0"/>
            </a:endParaRPr>
          </a:p>
          <a:p>
            <a:pPr algn="just">
              <a:buNone/>
            </a:pPr>
            <a:r>
              <a:rPr lang="en-US" sz="2400" b="1" dirty="0">
                <a:latin typeface="+mj-lt"/>
                <a:cs typeface="Arial" pitchFamily="34" charset="0"/>
              </a:rPr>
              <a:t>P</a:t>
            </a:r>
            <a:r>
              <a:rPr lang="id-ID" sz="2400" b="1" dirty="0" smtClean="0">
                <a:latin typeface="+mj-lt"/>
                <a:cs typeface="Arial" pitchFamily="34" charset="0"/>
              </a:rPr>
              <a:t>artisipasi </a:t>
            </a:r>
            <a:r>
              <a:rPr lang="en-US" sz="2400" b="1" dirty="0" err="1" smtClean="0">
                <a:latin typeface="+mj-lt"/>
                <a:cs typeface="Arial" pitchFamily="34" charset="0"/>
              </a:rPr>
              <a:t>masyarakat</a:t>
            </a:r>
            <a:r>
              <a:rPr lang="en-US" sz="2400" b="1" dirty="0" smtClean="0">
                <a:latin typeface="+mj-lt"/>
                <a:cs typeface="Arial" pitchFamily="34" charset="0"/>
              </a:rPr>
              <a:t> </a:t>
            </a:r>
            <a:r>
              <a:rPr lang="en-US" sz="2400" dirty="0" err="1" smtClean="0">
                <a:latin typeface="+mj-lt"/>
                <a:cs typeface="Arial" pitchFamily="34" charset="0"/>
              </a:rPr>
              <a:t>dalam</a:t>
            </a:r>
            <a:r>
              <a:rPr lang="en-US" sz="2400" dirty="0" smtClean="0">
                <a:latin typeface="+mj-lt"/>
                <a:cs typeface="Arial" pitchFamily="34" charset="0"/>
              </a:rPr>
              <a:t> </a:t>
            </a:r>
            <a:r>
              <a:rPr lang="id-ID" sz="2400" dirty="0" smtClean="0">
                <a:latin typeface="+mj-lt"/>
                <a:cs typeface="Arial" pitchFamily="34" charset="0"/>
              </a:rPr>
              <a:t>pembangunan sebagai berikut:</a:t>
            </a:r>
            <a:endParaRPr lang="en-US" sz="2400" dirty="0" smtClean="0">
              <a:latin typeface="+mj-lt"/>
              <a:cs typeface="Arial" pitchFamily="34" charset="0"/>
            </a:endParaRPr>
          </a:p>
          <a:p>
            <a:pPr marL="514350" indent="-514350" algn="just">
              <a:buNone/>
            </a:pPr>
            <a:r>
              <a:rPr lang="en-US" sz="2400" dirty="0" smtClean="0">
                <a:latin typeface="+mj-lt"/>
                <a:cs typeface="Arial" pitchFamily="34" charset="0"/>
              </a:rPr>
              <a:t>1. </a:t>
            </a:r>
            <a:r>
              <a:rPr lang="id-ID" sz="2400" dirty="0" smtClean="0">
                <a:latin typeface="+mj-lt"/>
                <a:cs typeface="Arial" pitchFamily="34" charset="0"/>
              </a:rPr>
              <a:t>Keterlibatan aktif </a:t>
            </a:r>
            <a:r>
              <a:rPr lang="en-US" sz="2400" dirty="0" smtClean="0">
                <a:latin typeface="+mj-lt"/>
                <a:cs typeface="Arial" pitchFamily="34" charset="0"/>
              </a:rPr>
              <a:t>/</a:t>
            </a:r>
            <a:r>
              <a:rPr lang="id-ID" sz="2400" dirty="0" smtClean="0">
                <a:latin typeface="+mj-lt"/>
                <a:cs typeface="Arial" pitchFamily="34" charset="0"/>
              </a:rPr>
              <a:t> partisipasi masyarakat dapat berarti proses dalam penentuan arah, strategi dan kebijakansanaan  pembangnan yang dilakukan oleh pemerintah. Hal itu berlangsung dalam proses politik dan juga dalam proses sosial hubungan antara kelompok-kelompok kepentingan dalam masyarakat. </a:t>
            </a:r>
            <a:endParaRPr lang="en-US" sz="2400" dirty="0" smtClean="0">
              <a:latin typeface="+mj-lt"/>
              <a:cs typeface="Arial" pitchFamily="34" charset="0"/>
            </a:endParaRPr>
          </a:p>
          <a:p>
            <a:pPr marL="457200" indent="-457200">
              <a:buAutoNum type="arabicPeriod" startAt="2"/>
            </a:pPr>
            <a:r>
              <a:rPr lang="id-ID" sz="2400" dirty="0" smtClean="0">
                <a:latin typeface="+mj-lt"/>
                <a:cs typeface="Arial" pitchFamily="34" charset="0"/>
              </a:rPr>
              <a:t>Keterlibatan dlm memikul beban dan bertanggungjawab </a:t>
            </a:r>
            <a:r>
              <a:rPr lang="en-US" sz="2400" dirty="0" smtClean="0">
                <a:latin typeface="+mj-lt"/>
                <a:cs typeface="Arial" pitchFamily="34" charset="0"/>
              </a:rPr>
              <a:t> </a:t>
            </a:r>
            <a:r>
              <a:rPr lang="id-ID" sz="2400" dirty="0" smtClean="0">
                <a:latin typeface="+mj-lt"/>
                <a:cs typeface="Arial" pitchFamily="34" charset="0"/>
              </a:rPr>
              <a:t>dlm pelaksanaan pembangunan</a:t>
            </a:r>
            <a:r>
              <a:rPr lang="en-US" sz="2400" dirty="0" smtClean="0">
                <a:latin typeface="+mj-lt"/>
                <a:cs typeface="Arial" pitchFamily="34" charset="0"/>
              </a:rPr>
              <a:t>,</a:t>
            </a:r>
            <a:r>
              <a:rPr lang="id-ID" sz="2400" dirty="0" smtClean="0">
                <a:latin typeface="+mj-lt"/>
                <a:cs typeface="Arial" pitchFamily="34" charset="0"/>
              </a:rPr>
              <a:t> </a:t>
            </a:r>
            <a:r>
              <a:rPr lang="en-US" sz="2400" dirty="0" smtClean="0">
                <a:latin typeface="+mj-lt"/>
                <a:cs typeface="Arial" pitchFamily="34" charset="0"/>
              </a:rPr>
              <a:t>d</a:t>
            </a:r>
            <a:r>
              <a:rPr lang="id-ID" sz="2400" dirty="0" smtClean="0">
                <a:latin typeface="+mj-lt"/>
                <a:cs typeface="Arial" pitchFamily="34" charset="0"/>
              </a:rPr>
              <a:t>pt berupa sumbangan dalam pembangunan, kegiatan produktif, pengawasan sosial atas jalannya pembangunan </a:t>
            </a:r>
            <a:r>
              <a:rPr lang="en-US" sz="2400" dirty="0" smtClean="0">
                <a:latin typeface="+mj-lt"/>
                <a:cs typeface="Arial" pitchFamily="34" charset="0"/>
              </a:rPr>
              <a:t>d</a:t>
            </a:r>
            <a:r>
              <a:rPr lang="id-ID" sz="2400" dirty="0" smtClean="0">
                <a:latin typeface="+mj-lt"/>
                <a:cs typeface="Arial" pitchFamily="34" charset="0"/>
              </a:rPr>
              <a:t>l</a:t>
            </a:r>
            <a:r>
              <a:rPr lang="en-US" sz="2400" dirty="0" smtClean="0">
                <a:latin typeface="+mj-lt"/>
                <a:cs typeface="Arial" pitchFamily="34" charset="0"/>
              </a:rPr>
              <a:t>l.</a:t>
            </a:r>
          </a:p>
          <a:p>
            <a:pPr marL="0" indent="0">
              <a:buNone/>
            </a:pPr>
            <a:endParaRPr lang="en-US" sz="2400" dirty="0">
              <a:latin typeface="+mj-lt"/>
            </a:endParaRPr>
          </a:p>
        </p:txBody>
      </p:sp>
    </p:spTree>
    <p:extLst>
      <p:ext uri="{BB962C8B-B14F-4D97-AF65-F5344CB8AC3E}">
        <p14:creationId xmlns:p14="http://schemas.microsoft.com/office/powerpoint/2010/main" val="939649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258762"/>
          </a:xfrm>
        </p:spPr>
        <p:txBody>
          <a:bodyPr>
            <a:normAutofit fontScale="90000"/>
          </a:bodyPr>
          <a:lstStyle/>
          <a:p>
            <a:endParaRPr lang="en-US"/>
          </a:p>
        </p:txBody>
      </p:sp>
      <p:sp>
        <p:nvSpPr>
          <p:cNvPr id="3" name="Content Placeholder 2"/>
          <p:cNvSpPr>
            <a:spLocks noGrp="1"/>
          </p:cNvSpPr>
          <p:nvPr>
            <p:ph idx="1"/>
          </p:nvPr>
        </p:nvSpPr>
        <p:spPr>
          <a:xfrm>
            <a:off x="457200" y="685800"/>
            <a:ext cx="8229600" cy="5440363"/>
          </a:xfrm>
        </p:spPr>
        <p:txBody>
          <a:bodyPr>
            <a:normAutofit/>
          </a:bodyPr>
          <a:lstStyle/>
          <a:p>
            <a:pPr>
              <a:buNone/>
            </a:pPr>
            <a:r>
              <a:rPr lang="en-US" sz="2400" dirty="0" smtClean="0">
                <a:latin typeface="+mj-lt"/>
                <a:cs typeface="Arial" pitchFamily="34" charset="0"/>
              </a:rPr>
              <a:t> 3. </a:t>
            </a:r>
            <a:r>
              <a:rPr lang="id-ID" sz="2400" dirty="0" smtClean="0">
                <a:latin typeface="+mj-lt"/>
                <a:cs typeface="Arial" pitchFamily="34" charset="0"/>
              </a:rPr>
              <a:t>Keterlibatan dalam memetik hasil dan manfaat pembangunan secara berkeadilan. Golongan-golongan masyarakat tertentu dapat ditingkatkan keterlibatannya dalam bentuk kegiatan produktif mereka melalui perluasan kesempatan-kesempatan </a:t>
            </a:r>
            <a:r>
              <a:rPr lang="en-US" sz="2400" dirty="0" smtClean="0">
                <a:latin typeface="+mj-lt"/>
                <a:cs typeface="Arial" pitchFamily="34" charset="0"/>
              </a:rPr>
              <a:t>&amp;</a:t>
            </a:r>
            <a:r>
              <a:rPr lang="id-ID" sz="2400" dirty="0" smtClean="0">
                <a:latin typeface="+mj-lt"/>
                <a:cs typeface="Arial" pitchFamily="34" charset="0"/>
              </a:rPr>
              <a:t> pembinaan </a:t>
            </a:r>
            <a:r>
              <a:rPr lang="en-US" sz="2400" dirty="0" err="1" smtClean="0">
                <a:latin typeface="+mj-lt"/>
                <a:cs typeface="Arial" pitchFamily="34" charset="0"/>
              </a:rPr>
              <a:t>ttt</a:t>
            </a:r>
            <a:endParaRPr lang="en-US" sz="2400" dirty="0" smtClean="0">
              <a:latin typeface="+mj-lt"/>
              <a:cs typeface="Arial" pitchFamily="34" charset="0"/>
            </a:endParaRPr>
          </a:p>
          <a:p>
            <a:r>
              <a:rPr lang="id-ID" sz="2400" dirty="0" smtClean="0">
                <a:latin typeface="+mj-lt"/>
                <a:cs typeface="Arial" pitchFamily="34" charset="0"/>
              </a:rPr>
              <a:t>Dalam pembangunan partisipatif pemerintah hanya berperan sbg fasilitator pembangunan.</a:t>
            </a:r>
            <a:r>
              <a:rPr lang="en-US" sz="2400" dirty="0" smtClean="0">
                <a:latin typeface="+mj-lt"/>
                <a:cs typeface="Arial" pitchFamily="34" charset="0"/>
              </a:rPr>
              <a:t> </a:t>
            </a:r>
            <a:r>
              <a:rPr lang="en-US" sz="2400" dirty="0" err="1" smtClean="0">
                <a:latin typeface="+mj-lt"/>
                <a:cs typeface="Arial" pitchFamily="34" charset="0"/>
              </a:rPr>
              <a:t>utk</a:t>
            </a:r>
            <a:r>
              <a:rPr lang="id-ID" sz="2400" dirty="0" smtClean="0">
                <a:latin typeface="+mj-lt"/>
                <a:cs typeface="Arial" pitchFamily="34" charset="0"/>
              </a:rPr>
              <a:t> itu diperlukan pergeseran peran</a:t>
            </a:r>
            <a:r>
              <a:rPr lang="en-US" sz="2400" dirty="0" smtClean="0">
                <a:latin typeface="+mj-lt"/>
                <a:cs typeface="Arial" pitchFamily="34" charset="0"/>
              </a:rPr>
              <a:t> </a:t>
            </a:r>
            <a:r>
              <a:rPr lang="id-ID" sz="2400" dirty="0" smtClean="0">
                <a:latin typeface="+mj-lt"/>
                <a:cs typeface="Arial" pitchFamily="34" charset="0"/>
              </a:rPr>
              <a:t>pemerintah dr penyelenggara pelayanan sosial menjadi </a:t>
            </a:r>
            <a:r>
              <a:rPr lang="id-ID" sz="2400" b="1" dirty="0" smtClean="0">
                <a:latin typeface="+mj-lt"/>
                <a:cs typeface="Arial" pitchFamily="34" charset="0"/>
              </a:rPr>
              <a:t>fasilitator, mediator, pendidik </a:t>
            </a:r>
            <a:r>
              <a:rPr lang="en-US" sz="2400" dirty="0" smtClean="0">
                <a:latin typeface="+mj-lt"/>
                <a:cs typeface="Arial" pitchFamily="34" charset="0"/>
              </a:rPr>
              <a:t>&amp;</a:t>
            </a:r>
            <a:r>
              <a:rPr lang="id-ID" sz="2400" dirty="0" smtClean="0">
                <a:latin typeface="+mj-lt"/>
                <a:cs typeface="Arial" pitchFamily="34" charset="0"/>
              </a:rPr>
              <a:t> peran yang lain yang lebih mengarah pd pelayanan yang tdk langsung. Adapun peran organisasi lokal </a:t>
            </a:r>
            <a:r>
              <a:rPr lang="en-US" sz="2400" dirty="0" smtClean="0">
                <a:latin typeface="+mj-lt"/>
                <a:cs typeface="Arial" pitchFamily="34" charset="0"/>
              </a:rPr>
              <a:t>&amp;</a:t>
            </a:r>
            <a:r>
              <a:rPr lang="id-ID" sz="2400" dirty="0" smtClean="0">
                <a:latin typeface="+mj-lt"/>
                <a:cs typeface="Arial" pitchFamily="34" charset="0"/>
              </a:rPr>
              <a:t> kelompok masyarakat lebih dipacu sebagai agen pelaksana perubahan dan pelaksana pelayanan sosial kepada kelompok  rentan </a:t>
            </a:r>
            <a:r>
              <a:rPr lang="en-US" sz="2400" dirty="0" smtClean="0">
                <a:latin typeface="+mj-lt"/>
                <a:cs typeface="Arial" pitchFamily="34" charset="0"/>
              </a:rPr>
              <a:t>/ </a:t>
            </a:r>
            <a:r>
              <a:rPr lang="id-ID" sz="2400" dirty="0" smtClean="0">
                <a:latin typeface="+mj-lt"/>
                <a:cs typeface="Arial" pitchFamily="34" charset="0"/>
              </a:rPr>
              <a:t>masyarakat  pada  umumnya</a:t>
            </a:r>
            <a:endParaRPr lang="en-US" sz="2400" dirty="0">
              <a:latin typeface="+mj-lt"/>
            </a:endParaRPr>
          </a:p>
        </p:txBody>
      </p:sp>
    </p:spTree>
    <p:extLst>
      <p:ext uri="{BB962C8B-B14F-4D97-AF65-F5344CB8AC3E}">
        <p14:creationId xmlns:p14="http://schemas.microsoft.com/office/powerpoint/2010/main" val="36800087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smtClean="0"/>
              <a:t> </a:t>
            </a:r>
            <a:endParaRPr lang="en-US" dirty="0"/>
          </a:p>
        </p:txBody>
      </p:sp>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1" dirty="0" smtClean="0"/>
              <a:t>Menurut </a:t>
            </a:r>
            <a:r>
              <a:rPr lang="en-US" b="1" dirty="0" err="1" smtClean="0"/>
              <a:t>Sutoro</a:t>
            </a:r>
            <a:r>
              <a:rPr lang="en-US" b="1" dirty="0" smtClean="0"/>
              <a:t> </a:t>
            </a:r>
            <a:r>
              <a:rPr lang="en-US" b="1" dirty="0" err="1" smtClean="0"/>
              <a:t>Eko</a:t>
            </a:r>
            <a:r>
              <a:rPr lang="en-US" b="1" dirty="0" smtClean="0"/>
              <a:t> </a:t>
            </a:r>
          </a:p>
          <a:p>
            <a:r>
              <a:rPr lang="en-US" dirty="0" smtClean="0"/>
              <a:t>Partisipasi adalah </a:t>
            </a:r>
            <a:r>
              <a:rPr lang="en-US" i="1" dirty="0" smtClean="0"/>
              <a:t>voice, </a:t>
            </a:r>
            <a:r>
              <a:rPr lang="en-US" i="1" dirty="0" err="1" smtClean="0"/>
              <a:t>akses</a:t>
            </a:r>
            <a:r>
              <a:rPr lang="en-US" i="1" dirty="0" smtClean="0"/>
              <a:t>, </a:t>
            </a:r>
            <a:r>
              <a:rPr lang="en-US" i="1" dirty="0" err="1" smtClean="0"/>
              <a:t>kontrol</a:t>
            </a:r>
            <a:r>
              <a:rPr lang="en-US" i="1" dirty="0" smtClean="0"/>
              <a:t>  </a:t>
            </a:r>
            <a:r>
              <a:rPr lang="en-US" dirty="0" err="1" smtClean="0"/>
              <a:t>warga</a:t>
            </a:r>
            <a:r>
              <a:rPr lang="en-US" dirty="0"/>
              <a:t> </a:t>
            </a:r>
            <a:r>
              <a:rPr lang="en-US" dirty="0" err="1" smtClean="0"/>
              <a:t>masyarakat</a:t>
            </a:r>
            <a:r>
              <a:rPr lang="en-US" dirty="0" smtClean="0"/>
              <a:t>   </a:t>
            </a:r>
            <a:r>
              <a:rPr lang="en-US" dirty="0" err="1" smtClean="0"/>
              <a:t>terhadap</a:t>
            </a:r>
            <a:r>
              <a:rPr lang="en-US" dirty="0" smtClean="0"/>
              <a:t> </a:t>
            </a:r>
            <a:r>
              <a:rPr lang="en-US" dirty="0" err="1" smtClean="0"/>
              <a:t>pemerintahan</a:t>
            </a:r>
            <a:r>
              <a:rPr lang="en-US" dirty="0" smtClean="0"/>
              <a:t>  </a:t>
            </a:r>
            <a:r>
              <a:rPr lang="en-US" dirty="0" err="1" smtClean="0"/>
              <a:t>dan</a:t>
            </a:r>
            <a:r>
              <a:rPr lang="en-US" dirty="0" smtClean="0"/>
              <a:t> pembangunan yang </a:t>
            </a:r>
            <a:r>
              <a:rPr lang="en-US" dirty="0" err="1" smtClean="0"/>
              <a:t>mempengaruhi</a:t>
            </a:r>
            <a:r>
              <a:rPr lang="en-US" dirty="0" smtClean="0"/>
              <a:t> </a:t>
            </a:r>
            <a:r>
              <a:rPr lang="en-US" dirty="0" err="1" smtClean="0"/>
              <a:t>kehidupan</a:t>
            </a:r>
            <a:r>
              <a:rPr lang="en-US" dirty="0" smtClean="0"/>
              <a:t> </a:t>
            </a:r>
            <a:r>
              <a:rPr lang="en-US" dirty="0" err="1" smtClean="0"/>
              <a:t>sehari-hari</a:t>
            </a:r>
            <a:r>
              <a:rPr lang="en-US" dirty="0" smtClean="0"/>
              <a:t> </a:t>
            </a:r>
            <a:r>
              <a:rPr lang="en-US" dirty="0" smtClean="0"/>
              <a:t>.</a:t>
            </a:r>
          </a:p>
          <a:p>
            <a:pPr marL="0" indent="0">
              <a:buNone/>
            </a:pPr>
            <a:endParaRPr lang="en-US" dirty="0" smtClean="0"/>
          </a:p>
          <a:p>
            <a:r>
              <a:rPr lang="en-US" b="1" i="1" dirty="0" smtClean="0"/>
              <a:t>Voice</a:t>
            </a:r>
            <a:r>
              <a:rPr lang="en-US" i="1" dirty="0" smtClean="0"/>
              <a:t> </a:t>
            </a:r>
            <a:r>
              <a:rPr lang="en-US" dirty="0" smtClean="0"/>
              <a:t>adalah </a:t>
            </a:r>
            <a:r>
              <a:rPr lang="en-US" dirty="0" err="1" smtClean="0"/>
              <a:t>hak</a:t>
            </a:r>
            <a:r>
              <a:rPr lang="en-US" dirty="0" smtClean="0"/>
              <a:t> </a:t>
            </a:r>
            <a:r>
              <a:rPr lang="en-US" dirty="0" err="1" smtClean="0"/>
              <a:t>dan</a:t>
            </a:r>
            <a:r>
              <a:rPr lang="en-US" dirty="0" smtClean="0"/>
              <a:t> </a:t>
            </a:r>
            <a:r>
              <a:rPr lang="en-US" dirty="0" err="1" smtClean="0"/>
              <a:t>tindakan</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menyampaikan</a:t>
            </a:r>
            <a:r>
              <a:rPr lang="en-US" dirty="0" smtClean="0"/>
              <a:t> </a:t>
            </a:r>
            <a:r>
              <a:rPr lang="en-US" dirty="0" err="1" smtClean="0"/>
              <a:t>aspirasi</a:t>
            </a:r>
            <a:r>
              <a:rPr lang="en-US" dirty="0" smtClean="0"/>
              <a:t>, </a:t>
            </a:r>
            <a:r>
              <a:rPr lang="en-US" dirty="0" err="1" smtClean="0"/>
              <a:t>gagasan</a:t>
            </a:r>
            <a:r>
              <a:rPr lang="en-US" dirty="0" smtClean="0"/>
              <a:t>, </a:t>
            </a:r>
            <a:r>
              <a:rPr lang="en-US" dirty="0" err="1" smtClean="0"/>
              <a:t>kebutuhan</a:t>
            </a:r>
            <a:r>
              <a:rPr lang="en-US" dirty="0" smtClean="0"/>
              <a:t>, kepentingan </a:t>
            </a:r>
            <a:r>
              <a:rPr lang="en-US" dirty="0" err="1" smtClean="0"/>
              <a:t>dan</a:t>
            </a:r>
            <a:r>
              <a:rPr lang="en-US" dirty="0" smtClean="0"/>
              <a:t> </a:t>
            </a:r>
            <a:r>
              <a:rPr lang="en-US" dirty="0" err="1" smtClean="0"/>
              <a:t>tuntutan</a:t>
            </a:r>
            <a:r>
              <a:rPr lang="en-US" dirty="0" smtClean="0"/>
              <a:t> </a:t>
            </a:r>
            <a:r>
              <a:rPr lang="en-US" dirty="0" err="1" smtClean="0"/>
              <a:t>terhadap</a:t>
            </a:r>
            <a:r>
              <a:rPr lang="en-US" dirty="0" smtClean="0"/>
              <a:t> </a:t>
            </a:r>
            <a:r>
              <a:rPr lang="en-US" dirty="0" err="1" smtClean="0"/>
              <a:t>komunitas</a:t>
            </a:r>
            <a:r>
              <a:rPr lang="en-US" dirty="0" smtClean="0"/>
              <a:t> </a:t>
            </a:r>
            <a:r>
              <a:rPr lang="en-US" dirty="0" err="1" smtClean="0"/>
              <a:t>terdekatnya</a:t>
            </a:r>
            <a:r>
              <a:rPr lang="en-US" dirty="0" smtClean="0"/>
              <a:t> </a:t>
            </a:r>
            <a:r>
              <a:rPr lang="en-US" dirty="0" err="1" smtClean="0"/>
              <a:t>maupun</a:t>
            </a:r>
            <a:r>
              <a:rPr lang="en-US" dirty="0" smtClean="0"/>
              <a:t> </a:t>
            </a:r>
            <a:r>
              <a:rPr lang="en-US" dirty="0" err="1" smtClean="0"/>
              <a:t>kebijakan</a:t>
            </a:r>
            <a:r>
              <a:rPr lang="en-US" dirty="0" smtClean="0"/>
              <a:t> </a:t>
            </a:r>
            <a:r>
              <a:rPr lang="en-US" dirty="0" err="1" smtClean="0"/>
              <a:t>pemerintah</a:t>
            </a:r>
            <a:r>
              <a:rPr lang="en-US" dirty="0" smtClean="0"/>
              <a:t>. </a:t>
            </a:r>
            <a:r>
              <a:rPr lang="en-US" dirty="0" err="1" smtClean="0"/>
              <a:t>Tujuannya</a:t>
            </a:r>
            <a:r>
              <a:rPr lang="en-US" dirty="0" smtClean="0"/>
              <a:t> adalah </a:t>
            </a:r>
            <a:r>
              <a:rPr lang="en-US" dirty="0" err="1" smtClean="0"/>
              <a:t>mempengaruhi</a:t>
            </a:r>
            <a:r>
              <a:rPr lang="en-US" dirty="0" smtClean="0"/>
              <a:t> </a:t>
            </a:r>
            <a:r>
              <a:rPr lang="en-US" dirty="0" err="1" smtClean="0"/>
              <a:t>kebijakan</a:t>
            </a:r>
            <a:r>
              <a:rPr lang="en-US" dirty="0" smtClean="0"/>
              <a:t> </a:t>
            </a:r>
            <a:r>
              <a:rPr lang="en-US" dirty="0" err="1" smtClean="0"/>
              <a:t>pemerintah</a:t>
            </a:r>
            <a:r>
              <a:rPr lang="en-US" dirty="0" smtClean="0"/>
              <a:t> </a:t>
            </a:r>
            <a:r>
              <a:rPr lang="en-US" dirty="0" err="1" smtClean="0"/>
              <a:t>mau</a:t>
            </a:r>
            <a:r>
              <a:rPr lang="en-US" dirty="0" err="1" smtClean="0"/>
              <a:t>p</a:t>
            </a:r>
            <a:r>
              <a:rPr lang="en-US" dirty="0" err="1" smtClean="0"/>
              <a:t>un</a:t>
            </a:r>
            <a:r>
              <a:rPr lang="en-US" dirty="0" smtClean="0"/>
              <a:t> </a:t>
            </a:r>
            <a:r>
              <a:rPr lang="en-US" dirty="0" err="1" smtClean="0"/>
              <a:t>menentukan</a:t>
            </a:r>
            <a:r>
              <a:rPr lang="en-US" dirty="0" smtClean="0"/>
              <a:t> agenda </a:t>
            </a:r>
            <a:r>
              <a:rPr lang="en-US" dirty="0" err="1" smtClean="0"/>
              <a:t>bersama</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ehdupan</a:t>
            </a:r>
            <a:r>
              <a:rPr lang="en-US" dirty="0" smtClean="0"/>
              <a:t> </a:t>
            </a:r>
            <a:r>
              <a:rPr lang="en-US" dirty="0" err="1" smtClean="0"/>
              <a:t>secara</a:t>
            </a:r>
            <a:r>
              <a:rPr lang="en-US" dirty="0" smtClean="0"/>
              <a:t> </a:t>
            </a:r>
            <a:r>
              <a:rPr lang="en-US" dirty="0" err="1" smtClean="0"/>
              <a:t>kolektif</a:t>
            </a:r>
            <a:r>
              <a:rPr lang="en-US" dirty="0" smtClean="0"/>
              <a:t> </a:t>
            </a:r>
            <a:r>
              <a:rPr lang="en-US" dirty="0" err="1" smtClean="0"/>
              <a:t>dan</a:t>
            </a:r>
            <a:r>
              <a:rPr lang="en-US" dirty="0" smtClean="0"/>
              <a:t> </a:t>
            </a:r>
            <a:r>
              <a:rPr lang="en-US" dirty="0" err="1" smtClean="0"/>
              <a:t>mandiri</a:t>
            </a:r>
            <a:r>
              <a:rPr lang="en-US" dirty="0" smtClean="0"/>
              <a:t>.  </a:t>
            </a:r>
            <a:endParaRPr lang="en-US" dirty="0" smtClean="0"/>
          </a:p>
          <a:p>
            <a:endParaRPr lang="en-US" i="1" dirty="0"/>
          </a:p>
          <a:p>
            <a:pPr marL="0" indent="0">
              <a:buNone/>
            </a:pPr>
            <a:endParaRPr lang="en-US" i="1" dirty="0"/>
          </a:p>
        </p:txBody>
      </p:sp>
    </p:spTree>
    <p:extLst>
      <p:ext uri="{BB962C8B-B14F-4D97-AF65-F5344CB8AC3E}">
        <p14:creationId xmlns:p14="http://schemas.microsoft.com/office/powerpoint/2010/main" val="817794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i="1" dirty="0" err="1" smtClean="0"/>
              <a:t>Akses</a:t>
            </a:r>
            <a:r>
              <a:rPr lang="en-US" dirty="0" smtClean="0"/>
              <a:t> </a:t>
            </a:r>
            <a:r>
              <a:rPr lang="en-US" dirty="0" err="1" smtClean="0"/>
              <a:t>bearti</a:t>
            </a:r>
            <a:r>
              <a:rPr lang="en-US" dirty="0" smtClean="0"/>
              <a:t> </a:t>
            </a:r>
            <a:r>
              <a:rPr lang="en-US" dirty="0" err="1" smtClean="0"/>
              <a:t>ruang</a:t>
            </a:r>
            <a:r>
              <a:rPr lang="en-US" dirty="0" smtClean="0"/>
              <a:t> </a:t>
            </a:r>
            <a:r>
              <a:rPr lang="en-US" dirty="0" err="1" smtClean="0"/>
              <a:t>dan</a:t>
            </a:r>
            <a:r>
              <a:rPr lang="en-US" dirty="0" smtClean="0"/>
              <a:t> </a:t>
            </a:r>
            <a:r>
              <a:rPr lang="en-US" dirty="0" err="1" smtClean="0"/>
              <a:t>kepastian</a:t>
            </a:r>
            <a:r>
              <a:rPr lang="en-US" dirty="0" smtClean="0"/>
              <a:t> </a:t>
            </a:r>
            <a:r>
              <a:rPr lang="en-US" dirty="0" err="1" smtClean="0"/>
              <a:t>untuk</a:t>
            </a:r>
            <a:r>
              <a:rPr lang="en-US" dirty="0" smtClean="0"/>
              <a:t> </a:t>
            </a:r>
            <a:r>
              <a:rPr lang="en-US" dirty="0" err="1" smtClean="0"/>
              <a:t>masuk</a:t>
            </a:r>
            <a:r>
              <a:rPr lang="en-US" dirty="0" smtClean="0"/>
              <a:t> </a:t>
            </a:r>
            <a:r>
              <a:rPr lang="en-US" dirty="0" err="1" smtClean="0"/>
              <a:t>dalam</a:t>
            </a:r>
            <a:r>
              <a:rPr lang="en-US" dirty="0" smtClean="0"/>
              <a:t> arena governance, </a:t>
            </a:r>
            <a:r>
              <a:rPr lang="en-US" dirty="0" err="1" smtClean="0"/>
              <a:t>yakni</a:t>
            </a:r>
            <a:r>
              <a:rPr lang="en-US" dirty="0" smtClean="0"/>
              <a:t> </a:t>
            </a:r>
            <a:r>
              <a:rPr lang="en-US" dirty="0" err="1" smtClean="0"/>
              <a:t>mempengaruhi</a:t>
            </a:r>
            <a:r>
              <a:rPr lang="en-US" dirty="0" smtClean="0"/>
              <a:t> </a:t>
            </a:r>
            <a:r>
              <a:rPr lang="en-US" dirty="0" err="1" smtClean="0"/>
              <a:t>dan</a:t>
            </a:r>
            <a:r>
              <a:rPr lang="en-US" dirty="0" smtClean="0"/>
              <a:t> </a:t>
            </a:r>
            <a:r>
              <a:rPr lang="en-US" dirty="0" err="1" smtClean="0"/>
              <a:t>menentuan</a:t>
            </a:r>
            <a:r>
              <a:rPr lang="en-US" dirty="0" smtClean="0"/>
              <a:t> </a:t>
            </a:r>
            <a:r>
              <a:rPr lang="en-US" dirty="0" err="1" smtClean="0"/>
              <a:t>kebijakan</a:t>
            </a:r>
            <a:r>
              <a:rPr lang="en-US" dirty="0" smtClean="0"/>
              <a:t> </a:t>
            </a:r>
            <a:r>
              <a:rPr lang="en-US" dirty="0" err="1" smtClean="0"/>
              <a:t>serta</a:t>
            </a:r>
            <a:r>
              <a:rPr lang="en-US" dirty="0" smtClean="0"/>
              <a:t> </a:t>
            </a:r>
            <a:r>
              <a:rPr lang="en-US" dirty="0" err="1" smtClean="0"/>
              <a:t>terlibat</a:t>
            </a:r>
            <a:r>
              <a:rPr lang="en-US" dirty="0" smtClean="0"/>
              <a:t> </a:t>
            </a:r>
            <a:r>
              <a:rPr lang="en-US" dirty="0" err="1" smtClean="0"/>
              <a:t>aktif</a:t>
            </a:r>
            <a:r>
              <a:rPr lang="en-US" dirty="0" smtClean="0"/>
              <a:t> </a:t>
            </a:r>
            <a:r>
              <a:rPr lang="en-US" dirty="0" err="1" smtClean="0"/>
              <a:t>mengelola</a:t>
            </a:r>
            <a:r>
              <a:rPr lang="en-US" dirty="0" smtClean="0"/>
              <a:t> </a:t>
            </a:r>
            <a:r>
              <a:rPr lang="en-US" dirty="0" err="1" smtClean="0"/>
              <a:t>barang-barang</a:t>
            </a:r>
            <a:r>
              <a:rPr lang="en-US" dirty="0" smtClean="0"/>
              <a:t> </a:t>
            </a:r>
            <a:r>
              <a:rPr lang="en-US" dirty="0" err="1" smtClean="0"/>
              <a:t>publik</a:t>
            </a:r>
            <a:r>
              <a:rPr lang="en-US" dirty="0" smtClean="0"/>
              <a:t>. </a:t>
            </a:r>
            <a:r>
              <a:rPr lang="en-US" dirty="0"/>
              <a:t>A</a:t>
            </a:r>
            <a:r>
              <a:rPr lang="en-US" dirty="0" smtClean="0"/>
              <a:t>da </a:t>
            </a:r>
            <a:r>
              <a:rPr lang="en-US" dirty="0" err="1" smtClean="0"/>
              <a:t>dua</a:t>
            </a:r>
            <a:r>
              <a:rPr lang="en-US" dirty="0" smtClean="0"/>
              <a:t> </a:t>
            </a:r>
            <a:r>
              <a:rPr lang="en-US" dirty="0" err="1" smtClean="0"/>
              <a:t>hal</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akses</a:t>
            </a:r>
            <a:r>
              <a:rPr lang="en-US" dirty="0" smtClean="0"/>
              <a:t> </a:t>
            </a:r>
            <a:r>
              <a:rPr lang="en-US" dirty="0" err="1" smtClean="0"/>
              <a:t>keterlibatan</a:t>
            </a:r>
            <a:r>
              <a:rPr lang="en-US" dirty="0" smtClean="0"/>
              <a:t> </a:t>
            </a:r>
            <a:r>
              <a:rPr lang="en-US" dirty="0" err="1" smtClean="0"/>
              <a:t>secara</a:t>
            </a:r>
            <a:r>
              <a:rPr lang="en-US" dirty="0" smtClean="0"/>
              <a:t> </a:t>
            </a:r>
            <a:r>
              <a:rPr lang="en-US" dirty="0" err="1" smtClean="0"/>
              <a:t>terbuka</a:t>
            </a:r>
            <a:r>
              <a:rPr lang="en-US" dirty="0" smtClean="0"/>
              <a:t> (</a:t>
            </a:r>
            <a:r>
              <a:rPr lang="en-US" i="1" dirty="0" err="1" smtClean="0"/>
              <a:t>inclution</a:t>
            </a:r>
            <a:r>
              <a:rPr lang="en-US" i="1" dirty="0" smtClean="0"/>
              <a:t>) </a:t>
            </a:r>
            <a:r>
              <a:rPr lang="en-US" dirty="0" err="1" smtClean="0"/>
              <a:t>dan</a:t>
            </a:r>
            <a:r>
              <a:rPr lang="en-US" dirty="0" smtClean="0"/>
              <a:t> </a:t>
            </a:r>
            <a:r>
              <a:rPr lang="en-US" dirty="0" err="1" smtClean="0"/>
              <a:t>keikutsertaan</a:t>
            </a:r>
            <a:r>
              <a:rPr lang="en-US" dirty="0" smtClean="0"/>
              <a:t> (</a:t>
            </a:r>
            <a:r>
              <a:rPr lang="en-US" dirty="0" err="1" smtClean="0"/>
              <a:t>infloment</a:t>
            </a:r>
            <a:r>
              <a:rPr lang="en-US" dirty="0" smtClean="0"/>
              <a:t>). </a:t>
            </a:r>
            <a:r>
              <a:rPr lang="en-US" dirty="0" err="1" smtClean="0"/>
              <a:t>Inclution</a:t>
            </a:r>
            <a:r>
              <a:rPr lang="en-US" dirty="0" smtClean="0"/>
              <a:t> </a:t>
            </a:r>
            <a:r>
              <a:rPr lang="en-US" dirty="0" err="1" smtClean="0"/>
              <a:t>menyangkut</a:t>
            </a:r>
            <a:r>
              <a:rPr lang="en-US" dirty="0" smtClean="0"/>
              <a:t> </a:t>
            </a:r>
            <a:r>
              <a:rPr lang="en-US" dirty="0" err="1" smtClean="0"/>
              <a:t>siapa</a:t>
            </a:r>
            <a:r>
              <a:rPr lang="en-US" dirty="0" smtClean="0"/>
              <a:t> yang </a:t>
            </a:r>
            <a:r>
              <a:rPr lang="en-US" dirty="0" err="1" smtClean="0"/>
              <a:t>terlibat</a:t>
            </a:r>
            <a:r>
              <a:rPr lang="en-US" dirty="0" smtClean="0"/>
              <a:t>, </a:t>
            </a:r>
            <a:r>
              <a:rPr lang="en-US" dirty="0" err="1" smtClean="0"/>
              <a:t>sedangkan</a:t>
            </a:r>
            <a:r>
              <a:rPr lang="en-US" dirty="0"/>
              <a:t> </a:t>
            </a:r>
            <a:r>
              <a:rPr lang="en-US" dirty="0" err="1" smtClean="0"/>
              <a:t>infloment</a:t>
            </a:r>
            <a:r>
              <a:rPr lang="en-US" dirty="0"/>
              <a:t> </a:t>
            </a:r>
            <a:r>
              <a:rPr lang="en-US" dirty="0" err="1" smtClean="0"/>
              <a:t>berbicara</a:t>
            </a:r>
            <a:r>
              <a:rPr lang="en-US" dirty="0" smtClean="0"/>
              <a:t> </a:t>
            </a:r>
            <a:r>
              <a:rPr lang="en-US" dirty="0" err="1" smtClean="0"/>
              <a:t>tentang</a:t>
            </a:r>
            <a:r>
              <a:rPr lang="en-US" dirty="0" smtClean="0"/>
              <a:t> </a:t>
            </a:r>
            <a:r>
              <a:rPr lang="en-US" dirty="0" err="1" smtClean="0"/>
              <a:t>bagaimana</a:t>
            </a:r>
            <a:r>
              <a:rPr lang="en-US" dirty="0" smtClean="0"/>
              <a:t> </a:t>
            </a:r>
            <a:r>
              <a:rPr lang="en-US" dirty="0" err="1" smtClean="0"/>
              <a:t>masyarakat</a:t>
            </a:r>
            <a:r>
              <a:rPr lang="en-US" dirty="0" smtClean="0"/>
              <a:t> </a:t>
            </a:r>
            <a:r>
              <a:rPr lang="en-US" dirty="0" err="1" smtClean="0"/>
              <a:t>terlibat</a:t>
            </a:r>
            <a:r>
              <a:rPr lang="en-US" dirty="0" smtClean="0"/>
              <a:t>.</a:t>
            </a:r>
            <a:endParaRPr lang="en-US" dirty="0"/>
          </a:p>
        </p:txBody>
      </p:sp>
    </p:spTree>
    <p:extLst>
      <p:ext uri="{BB962C8B-B14F-4D97-AF65-F5344CB8AC3E}">
        <p14:creationId xmlns:p14="http://schemas.microsoft.com/office/powerpoint/2010/main" val="88043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endParaRPr lang="en-US" dirty="0"/>
          </a:p>
        </p:txBody>
      </p:sp>
      <p:sp>
        <p:nvSpPr>
          <p:cNvPr id="3" name="Content Placeholder 2"/>
          <p:cNvSpPr>
            <a:spLocks noGrp="1"/>
          </p:cNvSpPr>
          <p:nvPr>
            <p:ph idx="1"/>
          </p:nvPr>
        </p:nvSpPr>
        <p:spPr>
          <a:xfrm>
            <a:off x="457200" y="1447800"/>
            <a:ext cx="8229600" cy="4525963"/>
          </a:xfrm>
        </p:spPr>
        <p:txBody>
          <a:bodyPr>
            <a:normAutofit lnSpcReduction="10000"/>
          </a:bodyPr>
          <a:lstStyle/>
          <a:p>
            <a:r>
              <a:rPr lang="en-US" b="1" i="1" dirty="0" smtClean="0"/>
              <a:t>Control</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terhadap</a:t>
            </a:r>
            <a:r>
              <a:rPr lang="en-US" dirty="0" smtClean="0"/>
              <a:t> </a:t>
            </a:r>
            <a:r>
              <a:rPr lang="en-US" dirty="0" err="1" smtClean="0"/>
              <a:t>lingkungan</a:t>
            </a:r>
            <a:r>
              <a:rPr lang="en-US" dirty="0" smtClean="0"/>
              <a:t> </a:t>
            </a:r>
            <a:r>
              <a:rPr lang="en-US" dirty="0" err="1" smtClean="0"/>
              <a:t>terhadap</a:t>
            </a:r>
            <a:r>
              <a:rPr lang="en-US" dirty="0" smtClean="0"/>
              <a:t> </a:t>
            </a:r>
            <a:r>
              <a:rPr lang="en-US" dirty="0" err="1" smtClean="0"/>
              <a:t>lingkungan</a:t>
            </a:r>
            <a:r>
              <a:rPr lang="en-US" dirty="0" smtClean="0"/>
              <a:t> </a:t>
            </a:r>
            <a:r>
              <a:rPr lang="en-US" dirty="0" err="1" smtClean="0"/>
              <a:t>komunitasnya</a:t>
            </a:r>
            <a:r>
              <a:rPr lang="en-US" dirty="0" smtClean="0"/>
              <a:t> </a:t>
            </a:r>
            <a:r>
              <a:rPr lang="en-US" dirty="0" err="1" smtClean="0"/>
              <a:t>maupun</a:t>
            </a:r>
            <a:r>
              <a:rPr lang="en-US" dirty="0" smtClean="0"/>
              <a:t> proses politik yang </a:t>
            </a:r>
            <a:r>
              <a:rPr lang="en-US" dirty="0" err="1" smtClean="0"/>
              <a:t>terkait</a:t>
            </a:r>
            <a:r>
              <a:rPr lang="en-US" dirty="0" smtClean="0"/>
              <a:t> </a:t>
            </a:r>
            <a:r>
              <a:rPr lang="en-US" dirty="0" err="1" smtClean="0"/>
              <a:t>dengan</a:t>
            </a:r>
            <a:r>
              <a:rPr lang="en-US" dirty="0" smtClean="0"/>
              <a:t> </a:t>
            </a:r>
            <a:r>
              <a:rPr lang="en-US" dirty="0" err="1" smtClean="0"/>
              <a:t>pemerintah</a:t>
            </a:r>
            <a:r>
              <a:rPr lang="en-US" dirty="0" smtClean="0"/>
              <a:t>. </a:t>
            </a:r>
            <a:r>
              <a:rPr lang="en-US" dirty="0" err="1" smtClean="0"/>
              <a:t>Arti</a:t>
            </a:r>
            <a:r>
              <a:rPr lang="en-US" dirty="0" smtClean="0"/>
              <a:t> control </a:t>
            </a:r>
            <a:r>
              <a:rPr lang="en-US" dirty="0" err="1" smtClean="0"/>
              <a:t>bukan</a:t>
            </a:r>
            <a:r>
              <a:rPr lang="en-US" dirty="0" smtClean="0"/>
              <a:t> </a:t>
            </a:r>
            <a:r>
              <a:rPr lang="en-US" dirty="0" err="1" smtClean="0"/>
              <a:t>saja</a:t>
            </a:r>
            <a:r>
              <a:rPr lang="en-US" dirty="0" smtClean="0"/>
              <a:t> </a:t>
            </a:r>
            <a:r>
              <a:rPr lang="en-US" dirty="0" err="1" smtClean="0"/>
              <a:t>mencakup</a:t>
            </a:r>
            <a:r>
              <a:rPr lang="en-US" dirty="0" smtClean="0"/>
              <a:t> </a:t>
            </a:r>
            <a:r>
              <a:rPr lang="en-US" dirty="0" err="1" smtClean="0"/>
              <a:t>kapasitas</a:t>
            </a:r>
            <a:r>
              <a:rPr lang="en-US" dirty="0" smtClean="0"/>
              <a:t> </a:t>
            </a:r>
            <a:r>
              <a:rPr lang="en-US" dirty="0" err="1" smtClean="0"/>
              <a:t>masyarakat</a:t>
            </a:r>
            <a:r>
              <a:rPr lang="en-US" dirty="0" smtClean="0"/>
              <a:t> </a:t>
            </a:r>
            <a:r>
              <a:rPr lang="en-US" dirty="0" err="1" smtClean="0"/>
              <a:t>melakukan</a:t>
            </a:r>
            <a:r>
              <a:rPr lang="en-US" dirty="0" smtClean="0"/>
              <a:t> </a:t>
            </a:r>
            <a:r>
              <a:rPr lang="en-US" dirty="0" err="1" smtClean="0"/>
              <a:t>pengawasan</a:t>
            </a:r>
            <a:r>
              <a:rPr lang="en-US" dirty="0" smtClean="0"/>
              <a:t> (</a:t>
            </a:r>
            <a:r>
              <a:rPr lang="en-US" dirty="0" err="1" smtClean="0"/>
              <a:t>pemantauan</a:t>
            </a:r>
            <a:r>
              <a:rPr lang="en-US" dirty="0" smtClean="0"/>
              <a:t>) </a:t>
            </a:r>
            <a:r>
              <a:rPr lang="en-US" dirty="0" err="1" smtClean="0"/>
              <a:t>terhadap</a:t>
            </a:r>
            <a:r>
              <a:rPr lang="en-US" dirty="0" smtClean="0"/>
              <a:t> pelaksanaan </a:t>
            </a:r>
            <a:r>
              <a:rPr lang="en-US" dirty="0" err="1" smtClean="0"/>
              <a:t>kebijakan</a:t>
            </a:r>
            <a:r>
              <a:rPr lang="en-US" dirty="0" smtClean="0"/>
              <a:t> (</a:t>
            </a:r>
            <a:r>
              <a:rPr lang="en-US" dirty="0" err="1" smtClean="0"/>
              <a:t>imlementasi</a:t>
            </a:r>
            <a:r>
              <a:rPr lang="en-US" dirty="0" smtClean="0"/>
              <a:t>) </a:t>
            </a:r>
            <a:r>
              <a:rPr lang="en-US" dirty="0" err="1" smtClean="0"/>
              <a:t>dan</a:t>
            </a:r>
            <a:r>
              <a:rPr lang="en-US" dirty="0" smtClean="0"/>
              <a:t> </a:t>
            </a:r>
            <a:r>
              <a:rPr lang="en-US" dirty="0" err="1" smtClean="0"/>
              <a:t>tindakan</a:t>
            </a:r>
            <a:r>
              <a:rPr lang="en-US" dirty="0" smtClean="0"/>
              <a:t> </a:t>
            </a:r>
            <a:r>
              <a:rPr lang="en-US" dirty="0" err="1" smtClean="0"/>
              <a:t>pemerintah</a:t>
            </a:r>
            <a:r>
              <a:rPr lang="en-US" dirty="0" smtClean="0"/>
              <a:t>, </a:t>
            </a:r>
            <a:r>
              <a:rPr lang="en-US" dirty="0" err="1" smtClean="0"/>
              <a:t>tetapi</a:t>
            </a:r>
            <a:r>
              <a:rPr lang="en-US" dirty="0" smtClean="0"/>
              <a:t> </a:t>
            </a:r>
            <a:r>
              <a:rPr lang="en-US" dirty="0" err="1" smtClean="0"/>
              <a:t>juga</a:t>
            </a:r>
            <a:r>
              <a:rPr lang="en-US" dirty="0" smtClean="0"/>
              <a:t> </a:t>
            </a:r>
            <a:r>
              <a:rPr lang="en-US" dirty="0" err="1" smtClean="0"/>
              <a:t>kemampuan</a:t>
            </a:r>
            <a:r>
              <a:rPr lang="en-US" dirty="0" smtClean="0"/>
              <a:t> </a:t>
            </a:r>
            <a:r>
              <a:rPr lang="en-US" dirty="0" err="1" smtClean="0"/>
              <a:t>warga</a:t>
            </a:r>
            <a:r>
              <a:rPr lang="en-US" dirty="0" smtClean="0"/>
              <a:t> </a:t>
            </a:r>
            <a:r>
              <a:rPr lang="en-US" dirty="0" err="1" smtClean="0"/>
              <a:t>melakukan</a:t>
            </a:r>
            <a:r>
              <a:rPr lang="en-US" dirty="0" smtClean="0"/>
              <a:t> </a:t>
            </a:r>
            <a:r>
              <a:rPr lang="en-US" dirty="0" err="1" smtClean="0"/>
              <a:t>penilaian</a:t>
            </a:r>
            <a:r>
              <a:rPr lang="en-US" dirty="0" smtClean="0"/>
              <a:t> </a:t>
            </a:r>
            <a:r>
              <a:rPr lang="en-US" dirty="0" err="1" smtClean="0"/>
              <a:t>secara</a:t>
            </a:r>
            <a:r>
              <a:rPr lang="en-US" dirty="0" smtClean="0"/>
              <a:t> </a:t>
            </a:r>
            <a:r>
              <a:rPr lang="en-US" dirty="0" err="1" smtClean="0"/>
              <a:t>kritis</a:t>
            </a:r>
            <a:r>
              <a:rPr lang="en-US" dirty="0" smtClean="0"/>
              <a:t> </a:t>
            </a:r>
            <a:r>
              <a:rPr lang="en-US" dirty="0" err="1" smtClean="0"/>
              <a:t>dan</a:t>
            </a:r>
            <a:r>
              <a:rPr lang="en-US" dirty="0" smtClean="0"/>
              <a:t> </a:t>
            </a:r>
            <a:r>
              <a:rPr lang="en-US" dirty="0" err="1" smtClean="0"/>
              <a:t>reflektif</a:t>
            </a:r>
            <a:r>
              <a:rPr lang="en-US" dirty="0" smtClean="0"/>
              <a:t> </a:t>
            </a:r>
            <a:r>
              <a:rPr lang="en-US" dirty="0" err="1" smtClean="0"/>
              <a:t>terhadap</a:t>
            </a:r>
            <a:r>
              <a:rPr lang="en-US" dirty="0" smtClean="0"/>
              <a:t> </a:t>
            </a:r>
            <a:r>
              <a:rPr lang="en-US" dirty="0" err="1" smtClean="0"/>
              <a:t>resiko-resiko</a:t>
            </a:r>
            <a:r>
              <a:rPr lang="en-US" dirty="0" smtClean="0"/>
              <a:t> </a:t>
            </a:r>
            <a:r>
              <a:rPr lang="en-US" dirty="0" err="1" smtClean="0"/>
              <a:t>dan</a:t>
            </a:r>
            <a:r>
              <a:rPr lang="en-US" dirty="0" smtClean="0"/>
              <a:t> </a:t>
            </a:r>
            <a:r>
              <a:rPr lang="en-US" dirty="0" err="1" smtClean="0"/>
              <a:t>tindakan</a:t>
            </a:r>
            <a:r>
              <a:rPr lang="en-US" dirty="0" smtClean="0"/>
              <a:t> </a:t>
            </a:r>
            <a:r>
              <a:rPr lang="en-US" dirty="0" err="1" smtClean="0"/>
              <a:t>mereka</a:t>
            </a:r>
            <a:r>
              <a:rPr lang="en-US" dirty="0" smtClean="0"/>
              <a:t>. </a:t>
            </a:r>
            <a:endParaRPr lang="en-US" dirty="0"/>
          </a:p>
        </p:txBody>
      </p:sp>
    </p:spTree>
    <p:extLst>
      <p:ext uri="{BB962C8B-B14F-4D97-AF65-F5344CB8AC3E}">
        <p14:creationId xmlns:p14="http://schemas.microsoft.com/office/powerpoint/2010/main" val="2249154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TotalTime>
  <Words>1154</Words>
  <Application>Microsoft Office PowerPoint</Application>
  <PresentationFormat>On-screen Show (4:3)</PresentationFormat>
  <Paragraphs>75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Partisipasi  Masyarakat  Dalam Pembangunan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Indikator- indikator  Partisipasi</vt:lpstr>
      <vt:lpstr>PowerPoint Presentation</vt:lpstr>
      <vt:lpstr>Bentuk-bentuk Partisipasi</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Partisipasi  Masyarakat  Dalam Pembangunan</dc:title>
  <dc:creator>asus</dc:creator>
  <cp:lastModifiedBy>asus</cp:lastModifiedBy>
  <cp:revision>26</cp:revision>
  <dcterms:created xsi:type="dcterms:W3CDTF">2021-03-07T11:14:18Z</dcterms:created>
  <dcterms:modified xsi:type="dcterms:W3CDTF">2021-03-22T06:15:34Z</dcterms:modified>
</cp:coreProperties>
</file>