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36" y="15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95F74-1DAA-4A82-B8CA-4421EAECA95B}" type="datetimeFigureOut">
              <a:rPr lang="id-ID" smtClean="0"/>
              <a:pPr/>
              <a:t>13/10/2021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F7276-2B4B-448A-BB4A-45107135B3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4083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523999"/>
          </a:xfrm>
        </p:spPr>
        <p:txBody>
          <a:bodyPr/>
          <a:lstStyle/>
          <a:p>
            <a:r>
              <a:rPr lang="id-ID" dirty="0" smtClean="0"/>
              <a:t>PENDIDIKAN ORANG DEWASA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7924800" cy="4953000"/>
          </a:xfrm>
        </p:spPr>
        <p:txBody>
          <a:bodyPr/>
          <a:lstStyle/>
          <a:p>
            <a:pPr algn="l"/>
            <a:r>
              <a:rPr lang="id-ID" dirty="0" smtClean="0"/>
              <a:t>BEBERAPA PEMIKIRAN CARA BELAJAR ORANG DEWASA: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INGIN DIHARGAI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 KAYA PENGALAMAN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SELALU INGIN MENGEMBANGKAN DIRI</a:t>
            </a:r>
          </a:p>
          <a:p>
            <a:pPr marL="514350" indent="-514350" algn="l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PRINSIP DASAR POD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MENGARAHKAN DIRI SENDIRI</a:t>
            </a:r>
          </a:p>
          <a:p>
            <a:pPr marL="514350" indent="-514350">
              <a:buAutoNum type="arabicPeriod"/>
            </a:pPr>
            <a:r>
              <a:rPr lang="id-ID" dirty="0" smtClean="0"/>
              <a:t>MEMENUHI KEBUTUHAN LANGSUNG</a:t>
            </a:r>
          </a:p>
          <a:p>
            <a:pPr marL="514350" indent="-514350">
              <a:buAutoNum type="arabicPeriod"/>
            </a:pPr>
            <a:r>
              <a:rPr lang="id-ID" dirty="0" smtClean="0"/>
              <a:t>PROSES PARTISIPATIF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DARI PENGALAMAN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 SECARA REFLEKTIF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UMPAN BALIK </a:t>
            </a:r>
            <a:r>
              <a:rPr lang="id-ID" i="1" dirty="0" smtClean="0"/>
              <a:t>(FEEDBACK)</a:t>
            </a:r>
          </a:p>
          <a:p>
            <a:pPr marL="514350" indent="-514350">
              <a:buAutoNum type="arabicPeriod"/>
            </a:pPr>
            <a:r>
              <a:rPr lang="id-ID" dirty="0" smtClean="0"/>
              <a:t>MENGHORMATI WARGA BELAJAR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SUASANA LINGKUNGAN YANG 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DILAKUKAN DI TEMPAT YANG NYAMAN. 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MENGARAHKAN DIRI </a:t>
            </a:r>
            <a:r>
              <a:rPr lang="id-ID" dirty="0" smtClean="0"/>
              <a:t>SENDIRI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orang dewasa mampu membagi tanggung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jawab untuk pembelajaran yang telah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dipelajari, karena mereka sudah mengetahui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kebutuhan diri sendiri</a:t>
            </a:r>
            <a:endParaRPr lang="id-ID" dirty="0"/>
          </a:p>
          <a:p>
            <a:pPr marL="514350" indent="-514350">
              <a:buAutoNum type="arabicPeriod" startAt="2"/>
            </a:pPr>
            <a:r>
              <a:rPr lang="id-ID" dirty="0" smtClean="0"/>
              <a:t>MEMENUHI </a:t>
            </a:r>
            <a:r>
              <a:rPr lang="id-ID" dirty="0"/>
              <a:t>KEBUTUHAN </a:t>
            </a:r>
            <a:r>
              <a:rPr lang="id-ID" dirty="0" smtClean="0"/>
              <a:t>LANGSUNG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motivasi belajar akan lebih tinggi jika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pembelajaran tersebut  membantu warga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belajar mengatasi kebutuhannya langsung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3844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3. PROSES PARTISIPATIF</a:t>
            </a:r>
          </a:p>
          <a:p>
            <a:pPr marL="0" indent="0">
              <a:buNone/>
            </a:pPr>
            <a:r>
              <a:rPr lang="id-ID" dirty="0" smtClean="0"/>
              <a:t>     Partisipasi dalam proses pembelajaran  </a:t>
            </a:r>
          </a:p>
          <a:p>
            <a:pPr marL="0" indent="0">
              <a:buNone/>
            </a:pPr>
            <a:r>
              <a:rPr lang="id-ID" dirty="0" smtClean="0"/>
              <a:t>      orang dewasa bersifat aktif bukan pasif.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4. BELAJAR </a:t>
            </a:r>
            <a:r>
              <a:rPr lang="id-ID" dirty="0"/>
              <a:t>DARI </a:t>
            </a:r>
            <a:r>
              <a:rPr lang="id-ID" dirty="0" smtClean="0"/>
              <a:t>PENGALAMAN</a:t>
            </a:r>
          </a:p>
          <a:p>
            <a:pPr>
              <a:buNone/>
            </a:pPr>
            <a:r>
              <a:rPr lang="id-ID" dirty="0" smtClean="0"/>
              <a:t>     Pembelajaran yang paling efektif yakni   </a:t>
            </a:r>
          </a:p>
          <a:p>
            <a:pPr>
              <a:buNone/>
            </a:pPr>
            <a:r>
              <a:rPr lang="id-ID" dirty="0" smtClean="0"/>
              <a:t>     berasal dari “pengalaman” yang dibagikan: </a:t>
            </a:r>
          </a:p>
          <a:p>
            <a:pPr>
              <a:buNone/>
            </a:pPr>
            <a:r>
              <a:rPr lang="id-ID" dirty="0" smtClean="0"/>
              <a:t>     peserta belajar dari peserta/warga belajar  </a:t>
            </a:r>
          </a:p>
          <a:p>
            <a:pPr>
              <a:buNone/>
            </a:pPr>
            <a:r>
              <a:rPr lang="id-ID" dirty="0" smtClean="0"/>
              <a:t>     yang lain, bahkan seringkali fasilitator (dan  </a:t>
            </a:r>
          </a:p>
          <a:p>
            <a:pPr>
              <a:buNone/>
            </a:pPr>
            <a:r>
              <a:rPr lang="id-ID" dirty="0" smtClean="0"/>
              <a:t>     pelatih) belajar dari peserta/warga belajar.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87496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5. BELAJAR  </a:t>
            </a:r>
            <a:r>
              <a:rPr lang="id-ID" dirty="0"/>
              <a:t>SECARA </a:t>
            </a:r>
            <a:r>
              <a:rPr lang="id-ID" dirty="0" smtClean="0"/>
              <a:t>REFLEKTIF</a:t>
            </a:r>
          </a:p>
          <a:p>
            <a:pPr marL="0" indent="0">
              <a:buNone/>
            </a:pPr>
            <a:r>
              <a:rPr lang="id-ID" dirty="0" smtClean="0"/>
              <a:t>    Pembelajaran yang maksimal dari suatu </a:t>
            </a:r>
          </a:p>
          <a:p>
            <a:pPr marL="0" indent="0">
              <a:buNone/>
            </a:pPr>
            <a:r>
              <a:rPr lang="id-ID" dirty="0" smtClean="0"/>
              <a:t>    pengalaman, terjadi jika seseorang </a:t>
            </a:r>
          </a:p>
          <a:p>
            <a:pPr marL="0" indent="0">
              <a:buNone/>
            </a:pPr>
            <a:r>
              <a:rPr lang="id-ID" dirty="0" smtClean="0"/>
              <a:t>    memanfaatkan waktu untuk refleksi,    </a:t>
            </a:r>
          </a:p>
          <a:p>
            <a:pPr marL="0" indent="0">
              <a:buNone/>
            </a:pPr>
            <a:r>
              <a:rPr lang="id-ID" dirty="0" smtClean="0"/>
              <a:t>   membuat kesimpulan dan keputusan, serta  </a:t>
            </a:r>
          </a:p>
          <a:p>
            <a:pPr marL="0" indent="0">
              <a:buNone/>
            </a:pPr>
            <a:r>
              <a:rPr lang="id-ID" dirty="0" smtClean="0"/>
              <a:t>   membuat  prinsip untuk aplikasi dalam  </a:t>
            </a:r>
          </a:p>
          <a:p>
            <a:pPr marL="0" indent="0">
              <a:buNone/>
            </a:pPr>
            <a:r>
              <a:rPr lang="id-ID" dirty="0" smtClean="0"/>
              <a:t>    pengalaman yang sama di masa yang akan </a:t>
            </a:r>
          </a:p>
          <a:p>
            <a:pPr marL="0" indent="0">
              <a:buNone/>
            </a:pPr>
            <a:r>
              <a:rPr lang="id-ID" dirty="0" smtClean="0"/>
              <a:t>    datang. </a:t>
            </a:r>
          </a:p>
          <a:p>
            <a:pPr marL="0" indent="0">
              <a:buNone/>
            </a:pPr>
            <a:r>
              <a:rPr lang="id-ID" dirty="0" smtClean="0"/>
              <a:t>6. MEMBERIKAN </a:t>
            </a:r>
            <a:r>
              <a:rPr lang="id-ID" dirty="0"/>
              <a:t>UMPAN BALIK </a:t>
            </a:r>
            <a:r>
              <a:rPr lang="id-ID" i="1" dirty="0"/>
              <a:t>(FEEDBACK</a:t>
            </a:r>
            <a:r>
              <a:rPr lang="id-ID" i="1" dirty="0" smtClean="0"/>
              <a:t>)</a:t>
            </a:r>
          </a:p>
          <a:p>
            <a:pPr marL="0" indent="0">
              <a:buNone/>
            </a:pPr>
            <a:r>
              <a:rPr lang="id-ID" dirty="0" smtClean="0"/>
              <a:t>     Pembelajaran yang efektif memerlukan </a:t>
            </a:r>
          </a:p>
          <a:p>
            <a:pPr marL="0" indent="0">
              <a:buNone/>
            </a:pPr>
            <a:r>
              <a:rPr lang="id-ID" dirty="0" smtClean="0"/>
              <a:t>     umpan balik yang bertujuan untuk memperbaiki  </a:t>
            </a:r>
          </a:p>
          <a:p>
            <a:pPr marL="0" indent="0">
              <a:buNone/>
            </a:pPr>
            <a:r>
              <a:rPr lang="id-ID" dirty="0" smtClean="0"/>
              <a:t>     dan mendukung.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14674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id-ID" dirty="0" smtClean="0"/>
              <a:t>7. MENGHORMATI WARGA BELAJAR</a:t>
            </a:r>
          </a:p>
          <a:p>
            <a:pPr marL="514350" indent="-514350">
              <a:buNone/>
            </a:pPr>
            <a:r>
              <a:rPr lang="id-ID" dirty="0" smtClean="0"/>
              <a:t>     Saling menghormati &amp; saling percaya antara </a:t>
            </a:r>
          </a:p>
          <a:p>
            <a:pPr marL="514350" indent="-514350">
              <a:buNone/>
            </a:pPr>
            <a:r>
              <a:rPr lang="id-ID" dirty="0" smtClean="0"/>
              <a:t>     fasilitator dengan warga belajar akan mendukung proses pembelajaran. </a:t>
            </a:r>
          </a:p>
          <a:p>
            <a:pPr marL="514350" indent="-514350">
              <a:buNone/>
            </a:pPr>
            <a:r>
              <a:rPr lang="id-ID" dirty="0" smtClean="0"/>
              <a:t>8. MEMBERIKAN SUASANA LINGKUNGAN YANG AMAN</a:t>
            </a:r>
          </a:p>
          <a:p>
            <a:pPr marL="514350" indent="-514350">
              <a:buNone/>
            </a:pPr>
            <a:r>
              <a:rPr lang="id-ID" dirty="0" smtClean="0"/>
              <a:t>      seseorang yang belajar dalam suasana senang dan santai akan lebih mudah belajar  daripada  seseorang yang merasa takut atau marah.</a:t>
            </a:r>
          </a:p>
          <a:p>
            <a:pPr marL="514350" indent="-514350">
              <a:buNone/>
            </a:pPr>
            <a:r>
              <a:rPr lang="id-ID" dirty="0" smtClean="0"/>
              <a:t>9. DILAKUKAN DI TEMPAT YANG NYAMAN.  </a:t>
            </a:r>
          </a:p>
          <a:p>
            <a:pPr marL="514350" indent="-514350">
              <a:buAutoNum type="arabicPeriod"/>
            </a:pPr>
            <a:endParaRPr lang="id-ID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dirty="0" smtClean="0"/>
              <a:t>9. DILAKUKAN DI TEMPAT YANG NYAMAN. </a:t>
            </a:r>
          </a:p>
          <a:p>
            <a:pPr marL="514350" indent="-514350">
              <a:buNone/>
            </a:pPr>
            <a:r>
              <a:rPr lang="id-ID" dirty="0" smtClean="0"/>
              <a:t>     Seseorang yang lelah, lapar, kedinginan, sakit atau merasa tidak nyaman, tidak akan dapat belajar secara efektif dan maksimal.</a:t>
            </a:r>
          </a:p>
          <a:p>
            <a:pPr marL="514350" indent="-514350">
              <a:buAutoNum type="arabicPeriod"/>
            </a:pPr>
            <a:endParaRPr lang="id-ID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SIKLUS(DAUR) PEMBELAJARAN ORANG DEWASA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                     </a:t>
            </a:r>
            <a:r>
              <a:rPr lang="id-ID" sz="2800" dirty="0" smtClean="0"/>
              <a:t>PENGALAMAN LANGSUNG</a:t>
            </a:r>
          </a:p>
          <a:p>
            <a:pPr>
              <a:buNone/>
            </a:pPr>
            <a:r>
              <a:rPr lang="id-ID" sz="2800" dirty="0" smtClean="0"/>
              <a:t>                                        (1)</a:t>
            </a:r>
          </a:p>
          <a:p>
            <a:pPr>
              <a:buNone/>
            </a:pPr>
            <a:r>
              <a:rPr lang="id-ID" sz="2800" dirty="0" smtClean="0"/>
              <a:t>APLIKASI/PENERAPAN         REFLEKSIKAN PENGALAMAN</a:t>
            </a:r>
          </a:p>
          <a:p>
            <a:pPr>
              <a:buNone/>
            </a:pPr>
            <a:r>
              <a:rPr lang="id-ID" sz="2800" dirty="0" smtClean="0"/>
              <a:t>               (4)                                                   (2)</a:t>
            </a:r>
          </a:p>
          <a:p>
            <a:pPr>
              <a:buNone/>
            </a:pPr>
            <a:endParaRPr lang="id-ID" sz="2800" dirty="0" smtClean="0"/>
          </a:p>
          <a:p>
            <a:pPr>
              <a:buNone/>
            </a:pPr>
            <a:r>
              <a:rPr lang="id-ID" sz="2800" dirty="0" smtClean="0"/>
              <a:t>                             </a:t>
            </a:r>
          </a:p>
          <a:p>
            <a:pPr>
              <a:buNone/>
            </a:pPr>
            <a:r>
              <a:rPr lang="id-ID" sz="2800" dirty="0" smtClean="0"/>
              <a:t>                             GENERALISASI:</a:t>
            </a:r>
          </a:p>
          <a:p>
            <a:pPr>
              <a:buNone/>
            </a:pPr>
            <a:r>
              <a:rPr lang="id-ID" sz="2800" dirty="0" smtClean="0"/>
              <a:t>                  </a:t>
            </a:r>
            <a:r>
              <a:rPr lang="id-ID" sz="2400" dirty="0" smtClean="0"/>
              <a:t>PELAJARAN UMUM DARI PENGALAMAN</a:t>
            </a:r>
          </a:p>
          <a:p>
            <a:pPr>
              <a:buNone/>
            </a:pPr>
            <a:r>
              <a:rPr lang="id-ID" sz="2800" dirty="0" smtClean="0"/>
              <a:t>                                            (3)        </a:t>
            </a:r>
            <a:endParaRPr lang="id-ID" sz="2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714480" y="1928802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V="1">
            <a:off x="1892281" y="3608389"/>
            <a:ext cx="1000132" cy="927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57752" y="2071678"/>
            <a:ext cx="135732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5214942" y="3571876"/>
            <a:ext cx="135732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SIKLUS(DAUR) PEMBELAJARAN ORANG DEWASA</a:t>
            </a:r>
            <a:br>
              <a:rPr lang="id-ID" sz="3200" dirty="0" smtClean="0"/>
            </a:br>
            <a:r>
              <a:rPr lang="id-ID" sz="3200" dirty="0" smtClean="0"/>
              <a:t>(LANJUTAN)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0006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Siklus pembelajaran </a:t>
            </a:r>
            <a:r>
              <a:rPr lang="id-ID" dirty="0" smtClean="0"/>
              <a:t>menghendaki  </a:t>
            </a:r>
            <a:r>
              <a:rPr lang="id-ID" dirty="0" smtClean="0"/>
              <a:t>warga belajar melewati 4 langkah proses belajar. </a:t>
            </a:r>
            <a:endParaRPr lang="id-ID" smtClean="0"/>
          </a:p>
          <a:p>
            <a:pPr>
              <a:buNone/>
            </a:pPr>
            <a:r>
              <a:rPr lang="id-ID" smtClean="0"/>
              <a:t>Pembelajaran </a:t>
            </a:r>
            <a:r>
              <a:rPr lang="id-ID" dirty="0" smtClean="0"/>
              <a:t>yang efektif menghendaki kemampuan untuk menggunakan/menerapkan aplikasi langkah 4 sesuatu yang dipelajari pada langkah ke 3 (generalisasi).</a:t>
            </a:r>
          </a:p>
          <a:p>
            <a:pPr>
              <a:buNone/>
            </a:pPr>
            <a:r>
              <a:rPr lang="id-ID" dirty="0" smtClean="0"/>
              <a:t>   Warga belajar membangun prinsip berdasarkan analisis langkah ke 2 (Refleksi) dan dari pengalaman yang telah dilakukan pada langkah ke 1 (pengalaman).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425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PENDIDIKAN ORANG DEWASA</vt:lpstr>
      <vt:lpstr>PRINSIP DASAR POD</vt:lpstr>
      <vt:lpstr>Slide 3</vt:lpstr>
      <vt:lpstr>Slide 4</vt:lpstr>
      <vt:lpstr>Slide 5</vt:lpstr>
      <vt:lpstr>Slide 6</vt:lpstr>
      <vt:lpstr>Slide 7</vt:lpstr>
      <vt:lpstr>SIKLUS(DAUR) PEMBELAJARAN ORANG DEWASA</vt:lpstr>
      <vt:lpstr>SIKLUS(DAUR) PEMBELAJARAN ORANG DEWASA (LANJUTAN)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ORANG DEWASA</dc:title>
  <dc:creator>Christine</dc:creator>
  <cp:lastModifiedBy>Acer_PC</cp:lastModifiedBy>
  <cp:revision>25</cp:revision>
  <cp:lastPrinted>2018-12-13T04:43:15Z</cp:lastPrinted>
  <dcterms:created xsi:type="dcterms:W3CDTF">2006-08-16T00:00:00Z</dcterms:created>
  <dcterms:modified xsi:type="dcterms:W3CDTF">2021-10-13T04:38:24Z</dcterms:modified>
</cp:coreProperties>
</file>