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12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6386E1-86F3-4A62-BE59-6CFB4AEDCF47}" type="doc">
      <dgm:prSet loTypeId="urn:microsoft.com/office/officeart/2008/layout/RadialCluster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62D044F6-E84A-4C4F-9297-4C1CB839B0E4}">
      <dgm:prSet phldrT="[Text]" custT="1"/>
      <dgm:spPr/>
      <dgm:t>
        <a:bodyPr/>
        <a:lstStyle/>
        <a:p>
          <a:r>
            <a:rPr lang="en-US" sz="2800" b="1" dirty="0" smtClean="0"/>
            <a:t>STRATEGI PERUSAHAAN</a:t>
          </a:r>
          <a:endParaRPr lang="en-US" sz="2800" dirty="0"/>
        </a:p>
      </dgm:t>
    </dgm:pt>
    <dgm:pt modelId="{455AD7AD-605B-498A-94E8-5A84A79FD97B}" type="parTrans" cxnId="{C428E6ED-62A0-4131-978E-D371714A7C2F}">
      <dgm:prSet/>
      <dgm:spPr/>
      <dgm:t>
        <a:bodyPr/>
        <a:lstStyle/>
        <a:p>
          <a:endParaRPr lang="en-US"/>
        </a:p>
      </dgm:t>
    </dgm:pt>
    <dgm:pt modelId="{535A79CC-A99E-44A7-BD49-660335427E3F}" type="sibTrans" cxnId="{C428E6ED-62A0-4131-978E-D371714A7C2F}">
      <dgm:prSet/>
      <dgm:spPr/>
      <dgm:t>
        <a:bodyPr/>
        <a:lstStyle/>
        <a:p>
          <a:endParaRPr lang="en-US"/>
        </a:p>
      </dgm:t>
    </dgm:pt>
    <dgm:pt modelId="{F2B11E7E-6D84-405B-8D73-11CE12C18DFF}">
      <dgm:prSet phldrT="[Text]" custT="1"/>
      <dgm:spPr/>
      <dgm:t>
        <a:bodyPr/>
        <a:lstStyle/>
        <a:p>
          <a:r>
            <a:rPr lang="en-US" sz="2400" b="0" dirty="0" smtClean="0">
              <a:latin typeface="Arial Rounded MT Bold" pitchFamily="34" charset="0"/>
            </a:rPr>
            <a:t>STRATEGI KORPORAT</a:t>
          </a:r>
          <a:endParaRPr lang="en-US" sz="2400" b="0" dirty="0">
            <a:latin typeface="Arial Rounded MT Bold" pitchFamily="34" charset="0"/>
          </a:endParaRPr>
        </a:p>
      </dgm:t>
    </dgm:pt>
    <dgm:pt modelId="{2D0CCC1C-4E21-4760-ABEB-BB9CC0040666}" type="parTrans" cxnId="{732689A1-0371-40F9-8693-ED4EBA45A743}">
      <dgm:prSet/>
      <dgm:spPr>
        <a:ln w="28575"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F283BC5C-3189-495B-89E9-0969EB398598}" type="sibTrans" cxnId="{732689A1-0371-40F9-8693-ED4EBA45A743}">
      <dgm:prSet/>
      <dgm:spPr/>
      <dgm:t>
        <a:bodyPr/>
        <a:lstStyle/>
        <a:p>
          <a:endParaRPr lang="en-US"/>
        </a:p>
      </dgm:t>
    </dgm:pt>
    <dgm:pt modelId="{389232A3-E4D7-4570-A25D-43BFD10B78F2}">
      <dgm:prSet phldrT="[Text]" custT="1"/>
      <dgm:spPr/>
      <dgm:t>
        <a:bodyPr/>
        <a:lstStyle/>
        <a:p>
          <a:r>
            <a:rPr lang="en-US" sz="2400" dirty="0" smtClean="0">
              <a:latin typeface="Arial Rounded MT Bold" pitchFamily="34" charset="0"/>
            </a:rPr>
            <a:t>STRATEGI BISNIS</a:t>
          </a:r>
          <a:endParaRPr lang="en-US" sz="2400" dirty="0">
            <a:latin typeface="Arial Rounded MT Bold" pitchFamily="34" charset="0"/>
          </a:endParaRPr>
        </a:p>
      </dgm:t>
    </dgm:pt>
    <dgm:pt modelId="{8CC4278A-EF6D-491F-B709-59A1EDB166C3}" type="parTrans" cxnId="{404AB543-DD97-4BA7-9A77-CE31E2554792}">
      <dgm:prSet/>
      <dgm:spPr>
        <a:ln w="28575"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8ACEC779-274A-4473-9EB1-F316493CA761}" type="sibTrans" cxnId="{404AB543-DD97-4BA7-9A77-CE31E2554792}">
      <dgm:prSet/>
      <dgm:spPr/>
      <dgm:t>
        <a:bodyPr/>
        <a:lstStyle/>
        <a:p>
          <a:endParaRPr lang="en-US"/>
        </a:p>
      </dgm:t>
    </dgm:pt>
    <dgm:pt modelId="{1AD45737-70C1-4DB6-ACED-C93A97FDE589}">
      <dgm:prSet phldrT="[Text]" custT="1"/>
      <dgm:spPr/>
      <dgm:t>
        <a:bodyPr/>
        <a:lstStyle/>
        <a:p>
          <a:r>
            <a:rPr lang="en-US" sz="2400" dirty="0" smtClean="0">
              <a:latin typeface="Arial Rounded MT Bold" pitchFamily="34" charset="0"/>
            </a:rPr>
            <a:t>STRATEGI SOSIAL</a:t>
          </a:r>
          <a:endParaRPr lang="en-US" sz="2400" dirty="0">
            <a:latin typeface="Arial Rounded MT Bold" pitchFamily="34" charset="0"/>
          </a:endParaRPr>
        </a:p>
      </dgm:t>
    </dgm:pt>
    <dgm:pt modelId="{3BE6F92F-3EF3-4504-9547-3F68F94701D8}" type="parTrans" cxnId="{ADCEAEA0-EACB-4836-A904-84D76A15BE89}">
      <dgm:prSet/>
      <dgm:spPr>
        <a:ln w="28575"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E2BFFC8B-2B0D-41C8-94EE-62176F034E0D}" type="sibTrans" cxnId="{ADCEAEA0-EACB-4836-A904-84D76A15BE89}">
      <dgm:prSet/>
      <dgm:spPr/>
      <dgm:t>
        <a:bodyPr/>
        <a:lstStyle/>
        <a:p>
          <a:endParaRPr lang="en-US"/>
        </a:p>
      </dgm:t>
    </dgm:pt>
    <dgm:pt modelId="{8122CF1D-4CF9-46CF-9A0D-96F4194672B3}">
      <dgm:prSet phldrT="[Text]" custT="1"/>
      <dgm:spPr/>
      <dgm:t>
        <a:bodyPr/>
        <a:lstStyle/>
        <a:p>
          <a:r>
            <a:rPr lang="en-US" sz="2400" dirty="0" smtClean="0">
              <a:latin typeface="Arial Rounded MT Bold" pitchFamily="34" charset="0"/>
            </a:rPr>
            <a:t>STRATEGI FUNGSIONAL</a:t>
          </a:r>
          <a:endParaRPr lang="en-US" sz="2400" dirty="0">
            <a:latin typeface="Arial Rounded MT Bold" pitchFamily="34" charset="0"/>
          </a:endParaRPr>
        </a:p>
      </dgm:t>
    </dgm:pt>
    <dgm:pt modelId="{C820D17C-5A86-4B82-9947-0FC07F53FF4B}" type="parTrans" cxnId="{92FA2E3B-B0E7-4D4D-A5EE-74744C7D1B95}">
      <dgm:prSet/>
      <dgm:spPr>
        <a:ln w="28575"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9B806B23-F4A2-4B32-9B94-4A62AD614AF4}" type="sibTrans" cxnId="{92FA2E3B-B0E7-4D4D-A5EE-74744C7D1B95}">
      <dgm:prSet/>
      <dgm:spPr/>
      <dgm:t>
        <a:bodyPr/>
        <a:lstStyle/>
        <a:p>
          <a:endParaRPr lang="en-US"/>
        </a:p>
      </dgm:t>
    </dgm:pt>
    <dgm:pt modelId="{E6B160B2-80AF-424F-B21F-9102B0C080BE}" type="pres">
      <dgm:prSet presAssocID="{8A6386E1-86F3-4A62-BE59-6CFB4AEDCF4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8738C420-B469-4311-AD1F-146812DD0D48}" type="pres">
      <dgm:prSet presAssocID="{62D044F6-E84A-4C4F-9297-4C1CB839B0E4}" presName="singleCycle" presStyleCnt="0"/>
      <dgm:spPr/>
    </dgm:pt>
    <dgm:pt modelId="{C8B69D19-D63A-4850-8E14-D01E7DE8D0BA}" type="pres">
      <dgm:prSet presAssocID="{62D044F6-E84A-4C4F-9297-4C1CB839B0E4}" presName="singleCenter" presStyleLbl="node1" presStyleIdx="0" presStyleCnt="5" custScaleX="184179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8490DFB9-EB07-4E93-98A1-AD0414E11F9F}" type="pres">
      <dgm:prSet presAssocID="{2D0CCC1C-4E21-4760-ABEB-BB9CC0040666}" presName="Name56" presStyleLbl="parChTrans1D2" presStyleIdx="0" presStyleCnt="4"/>
      <dgm:spPr/>
      <dgm:t>
        <a:bodyPr/>
        <a:lstStyle/>
        <a:p>
          <a:endParaRPr lang="en-US"/>
        </a:p>
      </dgm:t>
    </dgm:pt>
    <dgm:pt modelId="{ABA8C949-A103-486B-9A10-8055AD879D9B}" type="pres">
      <dgm:prSet presAssocID="{F2B11E7E-6D84-405B-8D73-11CE12C18DFF}" presName="text0" presStyleLbl="node1" presStyleIdx="1" presStyleCnt="5" custScaleX="2120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E53B25-41A3-4903-B0C4-273088E15AF0}" type="pres">
      <dgm:prSet presAssocID="{8CC4278A-EF6D-491F-B709-59A1EDB166C3}" presName="Name56" presStyleLbl="parChTrans1D2" presStyleIdx="1" presStyleCnt="4"/>
      <dgm:spPr/>
      <dgm:t>
        <a:bodyPr/>
        <a:lstStyle/>
        <a:p>
          <a:endParaRPr lang="en-US"/>
        </a:p>
      </dgm:t>
    </dgm:pt>
    <dgm:pt modelId="{FEF804BC-EED0-4859-AD4A-8830BDC8F1F5}" type="pres">
      <dgm:prSet presAssocID="{389232A3-E4D7-4570-A25D-43BFD10B78F2}" presName="text0" presStyleLbl="node1" presStyleIdx="2" presStyleCnt="5" custScaleX="184781" custScaleY="93935" custRadScaleRad="129110" custRadScaleInc="-7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4EAF33-0245-40EB-9E00-38923DC188F2}" type="pres">
      <dgm:prSet presAssocID="{3BE6F92F-3EF3-4504-9547-3F68F94701D8}" presName="Name56" presStyleLbl="parChTrans1D2" presStyleIdx="2" presStyleCnt="4"/>
      <dgm:spPr/>
      <dgm:t>
        <a:bodyPr/>
        <a:lstStyle/>
        <a:p>
          <a:endParaRPr lang="en-US"/>
        </a:p>
      </dgm:t>
    </dgm:pt>
    <dgm:pt modelId="{3D2D256D-4FE8-4DB6-A23D-65AD045CF14C}" type="pres">
      <dgm:prSet presAssocID="{1AD45737-70C1-4DB6-ACED-C93A97FDE589}" presName="text0" presStyleLbl="node1" presStyleIdx="3" presStyleCnt="5" custScaleX="1991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769381-E156-462D-82BA-FAEE59BF415C}" type="pres">
      <dgm:prSet presAssocID="{C820D17C-5A86-4B82-9947-0FC07F53FF4B}" presName="Name56" presStyleLbl="parChTrans1D2" presStyleIdx="3" presStyleCnt="4"/>
      <dgm:spPr/>
      <dgm:t>
        <a:bodyPr/>
        <a:lstStyle/>
        <a:p>
          <a:endParaRPr lang="en-US"/>
        </a:p>
      </dgm:t>
    </dgm:pt>
    <dgm:pt modelId="{E82359D0-CDC0-4608-B73B-D830C5138323}" type="pres">
      <dgm:prSet presAssocID="{8122CF1D-4CF9-46CF-9A0D-96F4194672B3}" presName="text0" presStyleLbl="node1" presStyleIdx="4" presStyleCnt="5" custScaleX="221689" custScaleY="105782" custRadScaleRad="137988" custRadScaleInc="9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82FAB5-B173-4280-B464-4D15D8D00219}" type="presOf" srcId="{62D044F6-E84A-4C4F-9297-4C1CB839B0E4}" destId="{C8B69D19-D63A-4850-8E14-D01E7DE8D0BA}" srcOrd="0" destOrd="0" presId="urn:microsoft.com/office/officeart/2008/layout/RadialCluster"/>
    <dgm:cxn modelId="{C428E6ED-62A0-4131-978E-D371714A7C2F}" srcId="{8A6386E1-86F3-4A62-BE59-6CFB4AEDCF47}" destId="{62D044F6-E84A-4C4F-9297-4C1CB839B0E4}" srcOrd="0" destOrd="0" parTransId="{455AD7AD-605B-498A-94E8-5A84A79FD97B}" sibTransId="{535A79CC-A99E-44A7-BD49-660335427E3F}"/>
    <dgm:cxn modelId="{453A46CD-D1C9-4BC7-BDC1-62320BE912EC}" type="presOf" srcId="{1AD45737-70C1-4DB6-ACED-C93A97FDE589}" destId="{3D2D256D-4FE8-4DB6-A23D-65AD045CF14C}" srcOrd="0" destOrd="0" presId="urn:microsoft.com/office/officeart/2008/layout/RadialCluster"/>
    <dgm:cxn modelId="{404AB543-DD97-4BA7-9A77-CE31E2554792}" srcId="{62D044F6-E84A-4C4F-9297-4C1CB839B0E4}" destId="{389232A3-E4D7-4570-A25D-43BFD10B78F2}" srcOrd="1" destOrd="0" parTransId="{8CC4278A-EF6D-491F-B709-59A1EDB166C3}" sibTransId="{8ACEC779-274A-4473-9EB1-F316493CA761}"/>
    <dgm:cxn modelId="{1D8F23A7-5376-42CE-A551-DE70D243D0C9}" type="presOf" srcId="{F2B11E7E-6D84-405B-8D73-11CE12C18DFF}" destId="{ABA8C949-A103-486B-9A10-8055AD879D9B}" srcOrd="0" destOrd="0" presId="urn:microsoft.com/office/officeart/2008/layout/RadialCluster"/>
    <dgm:cxn modelId="{7644A846-22F6-41B0-A53C-87889E0F9D20}" type="presOf" srcId="{2D0CCC1C-4E21-4760-ABEB-BB9CC0040666}" destId="{8490DFB9-EB07-4E93-98A1-AD0414E11F9F}" srcOrd="0" destOrd="0" presId="urn:microsoft.com/office/officeart/2008/layout/RadialCluster"/>
    <dgm:cxn modelId="{92FA2E3B-B0E7-4D4D-A5EE-74744C7D1B95}" srcId="{62D044F6-E84A-4C4F-9297-4C1CB839B0E4}" destId="{8122CF1D-4CF9-46CF-9A0D-96F4194672B3}" srcOrd="3" destOrd="0" parTransId="{C820D17C-5A86-4B82-9947-0FC07F53FF4B}" sibTransId="{9B806B23-F4A2-4B32-9B94-4A62AD614AF4}"/>
    <dgm:cxn modelId="{52CFB097-B7FD-4322-B83C-AB13E1A42A21}" type="presOf" srcId="{8122CF1D-4CF9-46CF-9A0D-96F4194672B3}" destId="{E82359D0-CDC0-4608-B73B-D830C5138323}" srcOrd="0" destOrd="0" presId="urn:microsoft.com/office/officeart/2008/layout/RadialCluster"/>
    <dgm:cxn modelId="{732689A1-0371-40F9-8693-ED4EBA45A743}" srcId="{62D044F6-E84A-4C4F-9297-4C1CB839B0E4}" destId="{F2B11E7E-6D84-405B-8D73-11CE12C18DFF}" srcOrd="0" destOrd="0" parTransId="{2D0CCC1C-4E21-4760-ABEB-BB9CC0040666}" sibTransId="{F283BC5C-3189-495B-89E9-0969EB398598}"/>
    <dgm:cxn modelId="{ADCEAEA0-EACB-4836-A904-84D76A15BE89}" srcId="{62D044F6-E84A-4C4F-9297-4C1CB839B0E4}" destId="{1AD45737-70C1-4DB6-ACED-C93A97FDE589}" srcOrd="2" destOrd="0" parTransId="{3BE6F92F-3EF3-4504-9547-3F68F94701D8}" sibTransId="{E2BFFC8B-2B0D-41C8-94EE-62176F034E0D}"/>
    <dgm:cxn modelId="{04714051-D670-4DED-9AD2-6A4F48748ED8}" type="presOf" srcId="{C820D17C-5A86-4B82-9947-0FC07F53FF4B}" destId="{A1769381-E156-462D-82BA-FAEE59BF415C}" srcOrd="0" destOrd="0" presId="urn:microsoft.com/office/officeart/2008/layout/RadialCluster"/>
    <dgm:cxn modelId="{02B78306-A890-4904-8FB2-62D7802CCC3F}" type="presOf" srcId="{3BE6F92F-3EF3-4504-9547-3F68F94701D8}" destId="{AF4EAF33-0245-40EB-9E00-38923DC188F2}" srcOrd="0" destOrd="0" presId="urn:microsoft.com/office/officeart/2008/layout/RadialCluster"/>
    <dgm:cxn modelId="{4CDAA436-8114-41FE-BE8B-04FA83388110}" type="presOf" srcId="{8CC4278A-EF6D-491F-B709-59A1EDB166C3}" destId="{80E53B25-41A3-4903-B0C4-273088E15AF0}" srcOrd="0" destOrd="0" presId="urn:microsoft.com/office/officeart/2008/layout/RadialCluster"/>
    <dgm:cxn modelId="{A18A022F-A2E8-48D0-91B2-99B72F7216C2}" type="presOf" srcId="{389232A3-E4D7-4570-A25D-43BFD10B78F2}" destId="{FEF804BC-EED0-4859-AD4A-8830BDC8F1F5}" srcOrd="0" destOrd="0" presId="urn:microsoft.com/office/officeart/2008/layout/RadialCluster"/>
    <dgm:cxn modelId="{1A92965F-66DF-4BAE-A715-B36AEC92AADD}" type="presOf" srcId="{8A6386E1-86F3-4A62-BE59-6CFB4AEDCF47}" destId="{E6B160B2-80AF-424F-B21F-9102B0C080BE}" srcOrd="0" destOrd="0" presId="urn:microsoft.com/office/officeart/2008/layout/RadialCluster"/>
    <dgm:cxn modelId="{195CB4D7-D6CD-4063-A5A6-677FE256AF99}" type="presParOf" srcId="{E6B160B2-80AF-424F-B21F-9102B0C080BE}" destId="{8738C420-B469-4311-AD1F-146812DD0D48}" srcOrd="0" destOrd="0" presId="urn:microsoft.com/office/officeart/2008/layout/RadialCluster"/>
    <dgm:cxn modelId="{7B985AFD-D793-4D82-A749-E7B4CE1A6383}" type="presParOf" srcId="{8738C420-B469-4311-AD1F-146812DD0D48}" destId="{C8B69D19-D63A-4850-8E14-D01E7DE8D0BA}" srcOrd="0" destOrd="0" presId="urn:microsoft.com/office/officeart/2008/layout/RadialCluster"/>
    <dgm:cxn modelId="{F0A78A7A-56C3-4060-A88E-373185906039}" type="presParOf" srcId="{8738C420-B469-4311-AD1F-146812DD0D48}" destId="{8490DFB9-EB07-4E93-98A1-AD0414E11F9F}" srcOrd="1" destOrd="0" presId="urn:microsoft.com/office/officeart/2008/layout/RadialCluster"/>
    <dgm:cxn modelId="{6655FAF7-AD1B-4868-9927-E1E836CBEEAB}" type="presParOf" srcId="{8738C420-B469-4311-AD1F-146812DD0D48}" destId="{ABA8C949-A103-486B-9A10-8055AD879D9B}" srcOrd="2" destOrd="0" presId="urn:microsoft.com/office/officeart/2008/layout/RadialCluster"/>
    <dgm:cxn modelId="{B00DA58F-03F1-4E7A-A2FF-CAB1BC3CC33C}" type="presParOf" srcId="{8738C420-B469-4311-AD1F-146812DD0D48}" destId="{80E53B25-41A3-4903-B0C4-273088E15AF0}" srcOrd="3" destOrd="0" presId="urn:microsoft.com/office/officeart/2008/layout/RadialCluster"/>
    <dgm:cxn modelId="{0720079E-C1CC-44D1-8A74-61B87275A0AD}" type="presParOf" srcId="{8738C420-B469-4311-AD1F-146812DD0D48}" destId="{FEF804BC-EED0-4859-AD4A-8830BDC8F1F5}" srcOrd="4" destOrd="0" presId="urn:microsoft.com/office/officeart/2008/layout/RadialCluster"/>
    <dgm:cxn modelId="{E5CC017B-9E63-4FA5-AC21-C56230D07A92}" type="presParOf" srcId="{8738C420-B469-4311-AD1F-146812DD0D48}" destId="{AF4EAF33-0245-40EB-9E00-38923DC188F2}" srcOrd="5" destOrd="0" presId="urn:microsoft.com/office/officeart/2008/layout/RadialCluster"/>
    <dgm:cxn modelId="{031C8A0F-D6B2-4B77-BF3F-F533CB420597}" type="presParOf" srcId="{8738C420-B469-4311-AD1F-146812DD0D48}" destId="{3D2D256D-4FE8-4DB6-A23D-65AD045CF14C}" srcOrd="6" destOrd="0" presId="urn:microsoft.com/office/officeart/2008/layout/RadialCluster"/>
    <dgm:cxn modelId="{13E6C1D4-0082-464E-856D-2D6060DF80B0}" type="presParOf" srcId="{8738C420-B469-4311-AD1F-146812DD0D48}" destId="{A1769381-E156-462D-82BA-FAEE59BF415C}" srcOrd="7" destOrd="0" presId="urn:microsoft.com/office/officeart/2008/layout/RadialCluster"/>
    <dgm:cxn modelId="{CC52CC50-54F5-4D5B-86CF-EBA81E11828E}" type="presParOf" srcId="{8738C420-B469-4311-AD1F-146812DD0D48}" destId="{E82359D0-CDC0-4608-B73B-D830C5138323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B69D19-D63A-4850-8E14-D01E7DE8D0BA}">
      <dsp:nvSpPr>
        <dsp:cNvPr id="0" name=""/>
        <dsp:cNvSpPr/>
      </dsp:nvSpPr>
      <dsp:spPr>
        <a:xfrm>
          <a:off x="2848779" y="1965818"/>
          <a:ext cx="3103392" cy="168498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STRATEGI PERUSAHAAN</a:t>
          </a:r>
          <a:endParaRPr lang="en-US" sz="2800" kern="1200" dirty="0"/>
        </a:p>
      </dsp:txBody>
      <dsp:txXfrm>
        <a:off x="2931033" y="2048072"/>
        <a:ext cx="2938884" cy="1520479"/>
      </dsp:txXfrm>
    </dsp:sp>
    <dsp:sp modelId="{8490DFB9-EB07-4E93-98A1-AD0414E11F9F}">
      <dsp:nvSpPr>
        <dsp:cNvPr id="0" name=""/>
        <dsp:cNvSpPr/>
      </dsp:nvSpPr>
      <dsp:spPr>
        <a:xfrm rot="16200000">
          <a:off x="3982278" y="1547621"/>
          <a:ext cx="83639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36394" y="0"/>
              </a:lnTo>
            </a:path>
          </a:pathLst>
        </a:custGeom>
        <a:noFill/>
        <a:ln w="285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8C949-A103-486B-9A10-8055AD879D9B}">
      <dsp:nvSpPr>
        <dsp:cNvPr id="0" name=""/>
        <dsp:cNvSpPr/>
      </dsp:nvSpPr>
      <dsp:spPr>
        <a:xfrm>
          <a:off x="3203650" y="482"/>
          <a:ext cx="2393649" cy="112894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>
              <a:latin typeface="Arial Rounded MT Bold" pitchFamily="34" charset="0"/>
            </a:rPr>
            <a:t>STRATEGI KORPORAT</a:t>
          </a:r>
          <a:endParaRPr lang="en-US" sz="2400" b="0" kern="1200" dirty="0">
            <a:latin typeface="Arial Rounded MT Bold" pitchFamily="34" charset="0"/>
          </a:endParaRPr>
        </a:p>
      </dsp:txBody>
      <dsp:txXfrm>
        <a:off x="3258760" y="55592"/>
        <a:ext cx="2283429" cy="1018721"/>
      </dsp:txXfrm>
    </dsp:sp>
    <dsp:sp modelId="{80E53B25-41A3-4903-B0C4-273088E15AF0}">
      <dsp:nvSpPr>
        <dsp:cNvPr id="0" name=""/>
        <dsp:cNvSpPr/>
      </dsp:nvSpPr>
      <dsp:spPr>
        <a:xfrm rot="21580020">
          <a:off x="5952169" y="2798417"/>
          <a:ext cx="30162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1625" y="0"/>
              </a:lnTo>
            </a:path>
          </a:pathLst>
        </a:custGeom>
        <a:noFill/>
        <a:ln w="285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804BC-EED0-4859-AD4A-8830BDC8F1F5}">
      <dsp:nvSpPr>
        <dsp:cNvPr id="0" name=""/>
        <dsp:cNvSpPr/>
      </dsp:nvSpPr>
      <dsp:spPr>
        <a:xfrm>
          <a:off x="6253792" y="2261242"/>
          <a:ext cx="2086069" cy="106047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 Rounded MT Bold" pitchFamily="34" charset="0"/>
            </a:rPr>
            <a:t>STRATEGI BISNIS</a:t>
          </a:r>
          <a:endParaRPr lang="en-US" sz="2400" kern="1200" dirty="0">
            <a:latin typeface="Arial Rounded MT Bold" pitchFamily="34" charset="0"/>
          </a:endParaRPr>
        </a:p>
      </dsp:txBody>
      <dsp:txXfrm>
        <a:off x="6305560" y="2313010"/>
        <a:ext cx="1982533" cy="956935"/>
      </dsp:txXfrm>
    </dsp:sp>
    <dsp:sp modelId="{AF4EAF33-0245-40EB-9E00-38923DC188F2}">
      <dsp:nvSpPr>
        <dsp:cNvPr id="0" name=""/>
        <dsp:cNvSpPr/>
      </dsp:nvSpPr>
      <dsp:spPr>
        <a:xfrm rot="5400000">
          <a:off x="3982278" y="4069002"/>
          <a:ext cx="83639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36394" y="0"/>
              </a:lnTo>
            </a:path>
          </a:pathLst>
        </a:custGeom>
        <a:noFill/>
        <a:ln w="285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D256D-4FE8-4DB6-A23D-65AD045CF14C}">
      <dsp:nvSpPr>
        <dsp:cNvPr id="0" name=""/>
        <dsp:cNvSpPr/>
      </dsp:nvSpPr>
      <dsp:spPr>
        <a:xfrm>
          <a:off x="3276591" y="4487199"/>
          <a:ext cx="2247767" cy="112894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 Rounded MT Bold" pitchFamily="34" charset="0"/>
            </a:rPr>
            <a:t>STRATEGI SOSIAL</a:t>
          </a:r>
          <a:endParaRPr lang="en-US" sz="2400" kern="1200" dirty="0">
            <a:latin typeface="Arial Rounded MT Bold" pitchFamily="34" charset="0"/>
          </a:endParaRPr>
        </a:p>
      </dsp:txBody>
      <dsp:txXfrm>
        <a:off x="3331701" y="4542309"/>
        <a:ext cx="2137547" cy="1018721"/>
      </dsp:txXfrm>
    </dsp:sp>
    <dsp:sp modelId="{A1769381-E156-462D-82BA-FAEE59BF415C}">
      <dsp:nvSpPr>
        <dsp:cNvPr id="0" name=""/>
        <dsp:cNvSpPr/>
      </dsp:nvSpPr>
      <dsp:spPr>
        <a:xfrm rot="10825434">
          <a:off x="2556359" y="2795749"/>
          <a:ext cx="29242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2423" y="0"/>
              </a:lnTo>
            </a:path>
          </a:pathLst>
        </a:custGeom>
        <a:noFill/>
        <a:ln w="2857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2359D0-CDC0-4608-B73B-D830C5138323}">
      <dsp:nvSpPr>
        <dsp:cNvPr id="0" name=""/>
        <dsp:cNvSpPr/>
      </dsp:nvSpPr>
      <dsp:spPr>
        <a:xfrm>
          <a:off x="53624" y="2188301"/>
          <a:ext cx="2502738" cy="119421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Arial Rounded MT Bold" pitchFamily="34" charset="0"/>
            </a:rPr>
            <a:t>STRATEGI FUNGSIONAL</a:t>
          </a:r>
          <a:endParaRPr lang="en-US" sz="2400" kern="1200" dirty="0">
            <a:latin typeface="Arial Rounded MT Bold" pitchFamily="34" charset="0"/>
          </a:endParaRPr>
        </a:p>
      </dsp:txBody>
      <dsp:txXfrm>
        <a:off x="111921" y="2246598"/>
        <a:ext cx="2386144" cy="10776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CAD5-F3FD-4104-BB4C-F6AC86E9254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15BFF-BCA6-4E77-ACCB-2BE999B604A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CAD5-F3FD-4104-BB4C-F6AC86E9254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15BFF-BCA6-4E77-ACCB-2BE999B604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CAD5-F3FD-4104-BB4C-F6AC86E9254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15BFF-BCA6-4E77-ACCB-2BE999B604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CAD5-F3FD-4104-BB4C-F6AC86E9254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15BFF-BCA6-4E77-ACCB-2BE999B604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CAD5-F3FD-4104-BB4C-F6AC86E9254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15BFF-BCA6-4E77-ACCB-2BE999B604A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CAD5-F3FD-4104-BB4C-F6AC86E9254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15BFF-BCA6-4E77-ACCB-2BE999B604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CAD5-F3FD-4104-BB4C-F6AC86E9254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15BFF-BCA6-4E77-ACCB-2BE999B604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CAD5-F3FD-4104-BB4C-F6AC86E9254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215BFF-BCA6-4E77-ACCB-2BE999B604A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CAD5-F3FD-4104-BB4C-F6AC86E9254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15BFF-BCA6-4E77-ACCB-2BE999B604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CAD5-F3FD-4104-BB4C-F6AC86E9254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FC215BFF-BCA6-4E77-ACCB-2BE999B604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DB4CAD5-F3FD-4104-BB4C-F6AC86E9254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15BFF-BCA6-4E77-ACCB-2BE999B604A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DB4CAD5-F3FD-4104-BB4C-F6AC86E9254B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C215BFF-BCA6-4E77-ACCB-2BE999B604A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51520" y="1412776"/>
            <a:ext cx="8640960" cy="3240360"/>
          </a:xfrm>
          <a:ln w="57150">
            <a:solidFill>
              <a:schemeClr val="bg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Arial Rounded MT Bold" pitchFamily="34" charset="0"/>
              </a:rPr>
              <a:t>CSR</a:t>
            </a:r>
            <a:br>
              <a:rPr lang="en-US" sz="5400" dirty="0" smtClean="0">
                <a:solidFill>
                  <a:schemeClr val="tx1"/>
                </a:solidFill>
                <a:latin typeface="Arial Rounded MT Bold" pitchFamily="34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5400" dirty="0" smtClean="0">
                <a:solidFill>
                  <a:schemeClr val="tx1"/>
                </a:solidFill>
                <a:latin typeface="Arial Rounded MT Bold" pitchFamily="34" charset="0"/>
              </a:rPr>
              <a:t/>
            </a:r>
            <a:br>
              <a:rPr lang="en-US" sz="5400" dirty="0" smtClean="0">
                <a:solidFill>
                  <a:schemeClr val="tx1"/>
                </a:solidFill>
                <a:latin typeface="Arial Rounded MT Bold" pitchFamily="34" charset="0"/>
              </a:rPr>
            </a:br>
            <a:r>
              <a:rPr lang="en-US" sz="5400" dirty="0" smtClean="0">
                <a:solidFill>
                  <a:schemeClr val="tx1"/>
                </a:solidFill>
                <a:latin typeface="Arial Rounded MT Bold" pitchFamily="34" charset="0"/>
              </a:rPr>
              <a:t>Pembangunan</a:t>
            </a:r>
            <a:br>
              <a:rPr lang="en-US" sz="5400" dirty="0" smtClean="0">
                <a:solidFill>
                  <a:schemeClr val="tx1"/>
                </a:solidFill>
                <a:latin typeface="Arial Rounded MT Bold" pitchFamily="34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Arial Rounded MT Bold" pitchFamily="34" charset="0"/>
              </a:rPr>
              <a:t>(</a:t>
            </a:r>
            <a:r>
              <a:rPr lang="en-US" sz="4000" dirty="0" err="1" smtClean="0">
                <a:solidFill>
                  <a:schemeClr val="tx1"/>
                </a:solidFill>
                <a:latin typeface="Arial Rounded MT Bold" pitchFamily="34" charset="0"/>
              </a:rPr>
              <a:t>Pemberdayaan</a:t>
            </a:r>
            <a:r>
              <a:rPr lang="en-US" sz="4000" dirty="0" smtClean="0">
                <a:solidFill>
                  <a:schemeClr val="tx1"/>
                </a:solidFill>
                <a:latin typeface="Arial Rounded MT Bold" pitchFamily="34" charset="0"/>
              </a:rPr>
              <a:t>)</a:t>
            </a:r>
            <a:endParaRPr lang="en-US" sz="5400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9752" y="5805264"/>
            <a:ext cx="6480048" cy="67248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 Rounded MT Bold" pitchFamily="34" charset="0"/>
              </a:rPr>
              <a:t>@</a:t>
            </a:r>
            <a:r>
              <a:rPr lang="en-US" sz="2400" dirty="0" err="1" smtClean="0">
                <a:latin typeface="Arial Rounded MT Bold" pitchFamily="34" charset="0"/>
              </a:rPr>
              <a:t>Yuli</a:t>
            </a:r>
            <a:r>
              <a:rPr lang="en-US" sz="2400" dirty="0" smtClean="0">
                <a:latin typeface="Arial Rounded MT Bold" pitchFamily="34" charset="0"/>
              </a:rPr>
              <a:t> </a:t>
            </a:r>
            <a:r>
              <a:rPr lang="en-US" sz="2400" dirty="0" err="1" smtClean="0">
                <a:latin typeface="Arial Rounded MT Bold" pitchFamily="34" charset="0"/>
              </a:rPr>
              <a:t>Setyowati</a:t>
            </a:r>
            <a:endParaRPr lang="en-US" sz="24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798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990600"/>
          </a:xfrm>
          <a:solidFill>
            <a:schemeClr val="tx1">
              <a:lumMod val="5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Arial Rounded MT Bold" pitchFamily="34" charset="0"/>
              </a:rPr>
              <a:t>STRATEGI PENERAPAN CSR YANG BERKELANJUTAN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79512" y="1340768"/>
            <a:ext cx="8784976" cy="5328592"/>
          </a:xfrm>
        </p:spPr>
        <p:txBody>
          <a:bodyPr/>
          <a:lstStyle/>
          <a:p>
            <a:pPr marL="514350" indent="-514350">
              <a:buClr>
                <a:schemeClr val="tx1"/>
              </a:buClr>
              <a:buAutoNum type="arabicPeriod"/>
            </a:pP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CSR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sebagai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latin typeface="Arial Rounded MT Bold" pitchFamily="34" charset="0"/>
              </a:rPr>
              <a:t>s</a:t>
            </a:r>
            <a:r>
              <a:rPr lang="en-US" sz="3000" dirty="0" err="1" smtClean="0">
                <a:solidFill>
                  <a:schemeClr val="tx1"/>
                </a:solidFill>
                <a:latin typeface="Arial Rounded MT Bold" pitchFamily="34" charset="0"/>
              </a:rPr>
              <a:t>trategi</a:t>
            </a:r>
            <a:r>
              <a:rPr lang="en-US" sz="30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keunggulan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bersaing</a:t>
            </a:r>
            <a:endParaRPr lang="en-US" sz="3000" dirty="0">
              <a:solidFill>
                <a:schemeClr val="tx1"/>
              </a:solidFill>
              <a:latin typeface="Arial Rounded MT Bold" pitchFamily="34" charset="0"/>
            </a:endParaRPr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CSR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sebagai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strategi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pengelolaan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sumberdaya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alam</a:t>
            </a:r>
            <a:endParaRPr lang="en-US" sz="3000" dirty="0">
              <a:solidFill>
                <a:schemeClr val="tx1"/>
              </a:solidFill>
              <a:latin typeface="Arial Rounded MT Bold" pitchFamily="34" charset="0"/>
            </a:endParaRPr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CSR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sebagai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strategi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memuaskan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stakeholders</a:t>
            </a:r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CSR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sebagai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strategi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mengatasi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isu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krisis</a:t>
            </a:r>
            <a:endParaRPr lang="en-US" sz="3000" dirty="0">
              <a:solidFill>
                <a:schemeClr val="tx1"/>
              </a:solidFill>
              <a:latin typeface="Arial Rounded MT Bold" pitchFamily="34" charset="0"/>
            </a:endParaRPr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CSR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sebagai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implementasi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strategi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filantropi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manajemen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lingkungan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,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penilaian</a:t>
            </a:r>
            <a:r>
              <a:rPr lang="en-US" sz="3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Arial Rounded MT Bold" pitchFamily="34" charset="0"/>
              </a:rPr>
              <a:t>dampak</a:t>
            </a:r>
            <a:endParaRPr lang="en-US" sz="3000" dirty="0">
              <a:solidFill>
                <a:schemeClr val="tx1"/>
              </a:solidFill>
              <a:latin typeface="Arial Rounded MT Bold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91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1296144"/>
          </a:xfrm>
          <a:solidFill>
            <a:schemeClr val="tx1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  <a:latin typeface="Comic Sans MS" pitchFamily="66" charset="0"/>
              </a:rPr>
              <a:t>TERKAIT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Comic Sans MS" pitchFamily="66" charset="0"/>
              </a:rPr>
              <a:t>KONSEP PEMBANGUNAN BERKELANJUTAN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412776"/>
            <a:ext cx="8784976" cy="5328592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Comic Sans MS" pitchFamily="66" charset="0"/>
              </a:rPr>
              <a:t>KEBERLANJUTAN KORPORASI AKAN TERJAMIN APABILA KORPORASI MEMERHATIKAN DIMENSI SOSIAL DAN </a:t>
            </a:r>
            <a:r>
              <a:rPr lang="en-US" sz="2400" b="1" dirty="0" smtClean="0">
                <a:latin typeface="Comic Sans MS" pitchFamily="66" charset="0"/>
              </a:rPr>
              <a:t>LINGKUNGAN</a:t>
            </a:r>
          </a:p>
          <a:p>
            <a:pPr algn="ctr"/>
            <a:endParaRPr lang="en-US" sz="2400" b="1" dirty="0">
              <a:latin typeface="Comic Sans MS" pitchFamily="66" charset="0"/>
            </a:endParaRPr>
          </a:p>
          <a:p>
            <a:pPr marL="465138" indent="-465138"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 err="1" smtClean="0">
                <a:latin typeface="Comic Sans MS" pitchFamily="66" charset="0"/>
              </a:rPr>
              <a:t>Keuntungan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bisnis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bukan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lagi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sebagai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ukuran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utama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keberhasilan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usaha</a:t>
            </a:r>
            <a:endParaRPr lang="en-US" sz="2200" dirty="0" smtClean="0">
              <a:latin typeface="Comic Sans MS" pitchFamily="66" charset="0"/>
            </a:endParaRPr>
          </a:p>
          <a:p>
            <a:pPr marL="465138" indent="-465138"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 err="1" smtClean="0">
                <a:latin typeface="Comic Sans MS" pitchFamily="66" charset="0"/>
              </a:rPr>
              <a:t>Prioritas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utama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adalah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keberlanjutan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usaha</a:t>
            </a:r>
            <a:r>
              <a:rPr lang="en-US" sz="2200" dirty="0" smtClean="0">
                <a:latin typeface="Comic Sans MS" pitchFamily="66" charset="0"/>
              </a:rPr>
              <a:t> yang </a:t>
            </a:r>
            <a:r>
              <a:rPr lang="en-US" sz="2200" dirty="0" err="1" smtClean="0">
                <a:latin typeface="Comic Sans MS" pitchFamily="66" charset="0"/>
              </a:rPr>
              <a:t>ditopang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oleh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adanya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kepedulian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terhadap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aspek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sosial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dan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lingkungan</a:t>
            </a:r>
            <a:endParaRPr lang="en-US" sz="2200" dirty="0" smtClean="0">
              <a:latin typeface="Comic Sans MS" pitchFamily="66" charset="0"/>
            </a:endParaRPr>
          </a:p>
          <a:p>
            <a:pPr marL="465138" indent="-465138"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 err="1" smtClean="0">
                <a:latin typeface="Comic Sans MS" pitchFamily="66" charset="0"/>
              </a:rPr>
              <a:t>Aspek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sosial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dan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lingkungan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merupakan</a:t>
            </a:r>
            <a:r>
              <a:rPr lang="en-US" sz="2200" dirty="0" smtClean="0">
                <a:latin typeface="Comic Sans MS" pitchFamily="66" charset="0"/>
              </a:rPr>
              <a:t> parameter </a:t>
            </a:r>
            <a:r>
              <a:rPr lang="en-US" sz="2200" dirty="0" err="1" smtClean="0">
                <a:latin typeface="Comic Sans MS" pitchFamily="66" charset="0"/>
              </a:rPr>
              <a:t>untuk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mengetahui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apakah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ada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dampak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positif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atau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negatif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dari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keberadaan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korporasi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sebagai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bagian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dari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komunitas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lokal</a:t>
            </a:r>
            <a:endParaRPr lang="en-US" sz="2200" dirty="0" smtClean="0">
              <a:latin typeface="Comic Sans MS" pitchFamily="66" charset="0"/>
            </a:endParaRPr>
          </a:p>
          <a:p>
            <a:pPr marL="465138" indent="-465138"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 smtClean="0">
                <a:latin typeface="Comic Sans MS" pitchFamily="66" charset="0"/>
              </a:rPr>
              <a:t>Parameter </a:t>
            </a:r>
            <a:r>
              <a:rPr lang="en-US" sz="2200" dirty="0" err="1" smtClean="0">
                <a:latin typeface="Comic Sans MS" pitchFamily="66" charset="0"/>
              </a:rPr>
              <a:t>keberlanjutan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ditentukan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oleh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sejauhmana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korporasi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mampu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mengelola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hubungan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dengan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masyarakat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dan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lingkungan</a:t>
            </a:r>
            <a:r>
              <a:rPr lang="en-US" sz="2200" dirty="0" smtClean="0">
                <a:latin typeface="Comic Sans MS" pitchFamily="66" charset="0"/>
              </a:rPr>
              <a:t> </a:t>
            </a:r>
            <a:r>
              <a:rPr lang="en-US" sz="2200" dirty="0" err="1" smtClean="0">
                <a:latin typeface="Comic Sans MS" pitchFamily="66" charset="0"/>
              </a:rPr>
              <a:t>melalui</a:t>
            </a:r>
            <a:r>
              <a:rPr lang="en-US" sz="2200" dirty="0" smtClean="0">
                <a:latin typeface="Comic Sans MS" pitchFamily="66" charset="0"/>
              </a:rPr>
              <a:t> program </a:t>
            </a:r>
            <a:r>
              <a:rPr lang="en-US" sz="2200" dirty="0" err="1" smtClean="0">
                <a:latin typeface="Comic Sans MS" pitchFamily="66" charset="0"/>
              </a:rPr>
              <a:t>csr</a:t>
            </a:r>
            <a:endParaRPr lang="en-US" sz="2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202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836712"/>
            <a:ext cx="8784976" cy="5832648"/>
          </a:xfrm>
        </p:spPr>
        <p:txBody>
          <a:bodyPr/>
          <a:lstStyle/>
          <a:p>
            <a:pPr algn="ctr"/>
            <a:r>
              <a:rPr lang="en-US" sz="4800" dirty="0"/>
              <a:t/>
            </a:r>
            <a:br>
              <a:rPr lang="en-US" sz="4800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48072"/>
          </a:xfrm>
          <a:solidFill>
            <a:schemeClr val="tx1">
              <a:lumMod val="50000"/>
            </a:schemeClr>
          </a:solidFill>
          <a:ln w="9525">
            <a:noFill/>
          </a:ln>
        </p:spPr>
        <p:txBody>
          <a:bodyPr/>
          <a:lstStyle/>
          <a:p>
            <a:pPr algn="ctr"/>
            <a:r>
              <a:rPr lang="en-US" sz="4000" b="1" dirty="0">
                <a:latin typeface="Arial Rounded MT Bold" pitchFamily="34" charset="0"/>
              </a:rPr>
              <a:t>CSR: SKALA </a:t>
            </a:r>
            <a:r>
              <a:rPr lang="en-US" sz="4000" b="1" dirty="0" smtClean="0">
                <a:latin typeface="Arial Rounded MT Bold" pitchFamily="34" charset="0"/>
              </a:rPr>
              <a:t>PRIORITAS</a:t>
            </a:r>
            <a:endParaRPr lang="en-US" sz="4000" b="1" dirty="0">
              <a:latin typeface="Arial Rounded MT Bold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689628702"/>
              </p:ext>
            </p:extLst>
          </p:nvPr>
        </p:nvGraphicFramePr>
        <p:xfrm>
          <a:off x="251520" y="1052736"/>
          <a:ext cx="859261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364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452530"/>
          </a:xfrm>
          <a:solidFill>
            <a:schemeClr val="tx1">
              <a:lumMod val="5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Comic Sans MS" pitchFamily="66" charset="0"/>
              </a:rPr>
              <a:t>Macam</a:t>
            </a:r>
            <a:r>
              <a:rPr lang="en-US" sz="36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omic Sans MS" pitchFamily="66" charset="0"/>
              </a:rPr>
              <a:t>Strategi</a:t>
            </a:r>
            <a:r>
              <a:rPr lang="en-US" sz="36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Comic Sans MS" pitchFamily="66" charset="0"/>
              </a:rPr>
              <a:t>menurut</a:t>
            </a:r>
            <a:r>
              <a:rPr lang="en-US" sz="3600" dirty="0" smtClean="0">
                <a:solidFill>
                  <a:schemeClr val="tx1"/>
                </a:solidFill>
                <a:latin typeface="Comic Sans MS" pitchFamily="66" charset="0"/>
              </a:rPr>
              <a:t> JEREMY GALBREATH (2006)</a:t>
            </a:r>
            <a:endParaRPr lang="en-US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060848"/>
            <a:ext cx="8387422" cy="4320480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en-US" sz="3200" dirty="0" smtClean="0">
                <a:latin typeface="Arial Rounded MT Bold" pitchFamily="34" charset="0"/>
              </a:rPr>
              <a:t>Shareholders Strategy: (</a:t>
            </a:r>
            <a:r>
              <a:rPr lang="en-US" sz="3200" dirty="0" err="1" smtClean="0">
                <a:latin typeface="Arial Rounded MT Bold" pitchFamily="34" charset="0"/>
              </a:rPr>
              <a:t>Pemilik</a:t>
            </a:r>
            <a:r>
              <a:rPr lang="en-US" sz="3200" dirty="0" smtClean="0">
                <a:latin typeface="Arial Rounded MT Bold" pitchFamily="34" charset="0"/>
              </a:rPr>
              <a:t>) </a:t>
            </a:r>
            <a:r>
              <a:rPr lang="en-US" sz="3200" dirty="0" err="1" smtClean="0">
                <a:latin typeface="Arial Rounded MT Bold" pitchFamily="34" charset="0"/>
              </a:rPr>
              <a:t>Maximing</a:t>
            </a:r>
            <a:r>
              <a:rPr lang="en-US" sz="3200" dirty="0" smtClean="0">
                <a:latin typeface="Arial Rounded MT Bold" pitchFamily="34" charset="0"/>
              </a:rPr>
              <a:t> Profit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en-US" sz="3200" dirty="0" smtClean="0">
                <a:latin typeface="Arial Rounded MT Bold" pitchFamily="34" charset="0"/>
              </a:rPr>
              <a:t>Altruistic Strategy: (</a:t>
            </a:r>
            <a:r>
              <a:rPr lang="en-US" sz="3200" dirty="0" err="1" smtClean="0">
                <a:latin typeface="Arial Rounded MT Bold" pitchFamily="34" charset="0"/>
              </a:rPr>
              <a:t>Balas</a:t>
            </a:r>
            <a:r>
              <a:rPr lang="en-US" sz="3200" dirty="0" smtClean="0">
                <a:latin typeface="Arial Rounded MT Bold" pitchFamily="34" charset="0"/>
              </a:rPr>
              <a:t> Budi) </a:t>
            </a:r>
            <a:r>
              <a:rPr lang="en-US" sz="3200" dirty="0" err="1" smtClean="0">
                <a:latin typeface="Arial Rounded MT Bold" pitchFamily="34" charset="0"/>
              </a:rPr>
              <a:t>Philantropy</a:t>
            </a:r>
            <a:endParaRPr lang="en-US" sz="3200" dirty="0" smtClean="0">
              <a:latin typeface="Arial Rounded MT Bold" pitchFamily="34" charset="0"/>
            </a:endParaRP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en-US" sz="3200" dirty="0" smtClean="0">
                <a:latin typeface="Arial Rounded MT Bold" pitchFamily="34" charset="0"/>
              </a:rPr>
              <a:t>Reciprocal Strategy: (</a:t>
            </a:r>
            <a:r>
              <a:rPr lang="en-US" sz="3200" dirty="0" err="1" smtClean="0">
                <a:latin typeface="Arial Rounded MT Bold" pitchFamily="34" charset="0"/>
              </a:rPr>
              <a:t>Timbal</a:t>
            </a:r>
            <a:r>
              <a:rPr lang="en-US" sz="3200" dirty="0" smtClean="0">
                <a:latin typeface="Arial Rounded MT Bold" pitchFamily="34" charset="0"/>
              </a:rPr>
              <a:t> </a:t>
            </a:r>
            <a:r>
              <a:rPr lang="en-US" sz="3200" dirty="0" err="1" smtClean="0">
                <a:latin typeface="Arial Rounded MT Bold" pitchFamily="34" charset="0"/>
              </a:rPr>
              <a:t>Balik</a:t>
            </a:r>
            <a:r>
              <a:rPr lang="en-US" sz="3200" dirty="0" smtClean="0">
                <a:latin typeface="Arial Rounded MT Bold" pitchFamily="34" charset="0"/>
              </a:rPr>
              <a:t>) Partnership</a:t>
            </a:r>
          </a:p>
          <a:p>
            <a:pPr marL="457200" indent="-457200" algn="just">
              <a:buClr>
                <a:schemeClr val="tx1"/>
              </a:buClr>
              <a:buFont typeface="+mj-lt"/>
              <a:buAutoNum type="arabicPeriod"/>
            </a:pPr>
            <a:r>
              <a:rPr lang="en-US" sz="3200" dirty="0" smtClean="0">
                <a:latin typeface="Arial Rounded MT Bold" pitchFamily="34" charset="0"/>
              </a:rPr>
              <a:t>Citizenship Strategy: (</a:t>
            </a:r>
            <a:r>
              <a:rPr lang="en-US" sz="3200" dirty="0" err="1" smtClean="0">
                <a:latin typeface="Arial Rounded MT Bold" pitchFamily="34" charset="0"/>
              </a:rPr>
              <a:t>Warga</a:t>
            </a:r>
            <a:r>
              <a:rPr lang="en-US" sz="3200" dirty="0" smtClean="0">
                <a:latin typeface="Arial Rounded MT Bold" pitchFamily="34" charset="0"/>
              </a:rPr>
              <a:t> Negara) Proactive Dialog With </a:t>
            </a:r>
            <a:r>
              <a:rPr lang="en-US" sz="3200" dirty="0" smtClean="0">
                <a:latin typeface="Arial Rounded MT Bold" pitchFamily="34" charset="0"/>
              </a:rPr>
              <a:t>Stakeholders</a:t>
            </a:r>
            <a:endParaRPr lang="en-US" sz="3200" dirty="0" smtClean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47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1008112"/>
          </a:xfrm>
          <a:solidFill>
            <a:schemeClr val="tx1">
              <a:lumMod val="5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Comic Sans MS" pitchFamily="66" charset="0"/>
              </a:rPr>
              <a:t>Manfaat</a:t>
            </a: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Comic Sans MS" pitchFamily="66" charset="0"/>
              </a:rPr>
              <a:t>Strategi</a:t>
            </a: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Comic Sans MS" pitchFamily="66" charset="0"/>
              </a:rPr>
              <a:t>dalam</a:t>
            </a: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  <a:t> CSR</a:t>
            </a:r>
            <a:endParaRPr lang="en-US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628800"/>
            <a:ext cx="7776864" cy="4968552"/>
          </a:xfrm>
        </p:spPr>
        <p:txBody>
          <a:bodyPr>
            <a:normAutofit/>
          </a:bodyPr>
          <a:lstStyle/>
          <a:p>
            <a:pPr marL="342900" indent="-342900"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CSR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instrumen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stakeholders</a:t>
            </a:r>
          </a:p>
          <a:p>
            <a:pPr marL="342900" indent="-342900"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dirty="0" err="1"/>
              <a:t>Memungkinkan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memaksimalkan</a:t>
            </a:r>
            <a:r>
              <a:rPr lang="en-US" sz="2400" dirty="0"/>
              <a:t> </a:t>
            </a:r>
            <a:r>
              <a:rPr lang="en-US" sz="2400" dirty="0" err="1"/>
              <a:t>kekayaan</a:t>
            </a:r>
            <a:r>
              <a:rPr lang="en-US" sz="2400" dirty="0"/>
              <a:t> </a:t>
            </a:r>
            <a:r>
              <a:rPr lang="en-US" sz="2400" dirty="0" err="1"/>
              <a:t>pemegang</a:t>
            </a:r>
            <a:r>
              <a:rPr lang="en-US" sz="2400" dirty="0"/>
              <a:t> </a:t>
            </a:r>
            <a:r>
              <a:rPr lang="en-US" sz="2400" dirty="0" err="1"/>
              <a:t>saham</a:t>
            </a:r>
            <a:r>
              <a:rPr lang="en-US" sz="2400" dirty="0"/>
              <a:t>, </a:t>
            </a:r>
            <a:r>
              <a:rPr lang="en-US" sz="2400" dirty="0" err="1"/>
              <a:t>sementara</a:t>
            </a:r>
            <a:r>
              <a:rPr lang="en-US" sz="2400" dirty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total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tambah</a:t>
            </a:r>
            <a:endParaRPr lang="en-US" sz="2400" dirty="0"/>
          </a:p>
          <a:p>
            <a:pPr marL="342900" indent="-342900"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pemangku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smtClean="0"/>
              <a:t>yang </a:t>
            </a:r>
            <a:r>
              <a:rPr lang="en-US" sz="2400" dirty="0" err="1"/>
              <a:t>proaktif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UKM</a:t>
            </a:r>
          </a:p>
          <a:p>
            <a:pPr marL="342900" indent="-342900" algn="just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dirty="0" err="1"/>
              <a:t>Memudahkan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/>
              <a:t>para</a:t>
            </a:r>
            <a:r>
              <a:rPr lang="en-US" sz="2400" dirty="0"/>
              <a:t> stakeholders</a:t>
            </a:r>
            <a:r>
              <a:rPr lang="en-US" sz="2400" dirty="0" smtClean="0"/>
              <a:t>.</a:t>
            </a:r>
            <a:endParaRPr lang="en-US" sz="2400" dirty="0"/>
          </a:p>
          <a:p>
            <a:pPr marL="342900" indent="-342900" algn="just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94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24136"/>
          </a:xfrm>
          <a:solidFill>
            <a:schemeClr val="tx1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Arial Rounded MT Bold" pitchFamily="34" charset="0"/>
              </a:rPr>
              <a:t>STRATEGI  CSR </a:t>
            </a:r>
            <a:r>
              <a:rPr lang="en-US" sz="4000" dirty="0" smtClean="0">
                <a:solidFill>
                  <a:schemeClr val="tx1"/>
                </a:solidFill>
                <a:latin typeface="Arial Rounded MT Bold" pitchFamily="34" charset="0"/>
              </a:rPr>
              <a:t>SEBAGAI </a:t>
            </a:r>
            <a:r>
              <a:rPr lang="en-US" sz="4000" dirty="0">
                <a:solidFill>
                  <a:schemeClr val="tx1"/>
                </a:solidFill>
                <a:latin typeface="Arial Rounded MT Bold" pitchFamily="34" charset="0"/>
              </a:rPr>
              <a:t>PRAKTEK </a:t>
            </a:r>
            <a:r>
              <a:rPr lang="en-US" sz="4000" dirty="0" smtClean="0">
                <a:solidFill>
                  <a:schemeClr val="tx1"/>
                </a:solidFill>
                <a:latin typeface="Arial Rounded MT Bold" pitchFamily="34" charset="0"/>
              </a:rPr>
              <a:t>PEMBERDAYAAN </a:t>
            </a:r>
            <a:r>
              <a:rPr lang="en-US" sz="4000" dirty="0">
                <a:solidFill>
                  <a:schemeClr val="tx1"/>
                </a:solidFill>
                <a:latin typeface="Arial Rounded MT Bold" pitchFamily="34" charset="0"/>
              </a:rPr>
              <a:t>MASYARAKAT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988840"/>
            <a:ext cx="3384376" cy="1800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48064" y="1988840"/>
            <a:ext cx="3672657" cy="1761848"/>
          </a:xfrm>
          <a:prstGeom prst="rightArrow">
            <a:avLst/>
          </a:prstGeom>
          <a:solidFill>
            <a:srgbClr val="00B05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 lnSpcReduction="10000"/>
          </a:bodyPr>
          <a:lstStyle/>
          <a:p>
            <a:pPr algn="ctr">
              <a:defRPr/>
            </a:pPr>
            <a:r>
              <a:rPr lang="en-US" sz="2800" dirty="0"/>
              <a:t>SOCIAL</a:t>
            </a:r>
          </a:p>
          <a:p>
            <a:pPr algn="ctr">
              <a:defRPr/>
            </a:pPr>
            <a:r>
              <a:rPr lang="en-US" sz="2800" dirty="0"/>
              <a:t>PARTICIPATION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721075" y="2348880"/>
            <a:ext cx="1498997" cy="1371600"/>
          </a:xfrm>
          <a:prstGeom prst="roundRect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/>
              <a:t>CSR</a:t>
            </a:r>
          </a:p>
        </p:txBody>
      </p:sp>
      <p:sp>
        <p:nvSpPr>
          <p:cNvPr id="7" name="Right Arrow 6"/>
          <p:cNvSpPr/>
          <p:nvPr/>
        </p:nvSpPr>
        <p:spPr>
          <a:xfrm rot="16200000">
            <a:off x="2984748" y="4097660"/>
            <a:ext cx="3048000" cy="1854696"/>
          </a:xfrm>
          <a:prstGeom prst="rightArrow">
            <a:avLst/>
          </a:prstGeom>
          <a:solidFill>
            <a:srgbClr val="0000CC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SOCIAL</a:t>
            </a:r>
          </a:p>
          <a:p>
            <a:pPr algn="ctr">
              <a:defRPr/>
            </a:pPr>
            <a:r>
              <a:rPr lang="en-US" sz="2800" dirty="0"/>
              <a:t>MARKETING</a:t>
            </a:r>
          </a:p>
        </p:txBody>
      </p:sp>
    </p:spTree>
    <p:extLst>
      <p:ext uri="{BB962C8B-B14F-4D97-AF65-F5344CB8AC3E}">
        <p14:creationId xmlns:p14="http://schemas.microsoft.com/office/powerpoint/2010/main" val="3036588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620688"/>
            <a:ext cx="7992888" cy="4896544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en-US" sz="2800" dirty="0">
                <a:latin typeface="Arial Rounded MT Bold" pitchFamily="34" charset="0"/>
              </a:rPr>
              <a:t>CSR </a:t>
            </a:r>
            <a:r>
              <a:rPr lang="en-US" sz="2800" dirty="0" err="1" smtClean="0">
                <a:latin typeface="Arial Rounded MT Bold" pitchFamily="34" charset="0"/>
              </a:rPr>
              <a:t>sebagai</a:t>
            </a:r>
            <a:r>
              <a:rPr lang="en-US" sz="2800" dirty="0" smtClean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praktek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pemberdayaan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masyarakat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akan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memberikan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manfaat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langsung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dan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manfaat</a:t>
            </a:r>
            <a:r>
              <a:rPr lang="en-US" sz="2800" dirty="0">
                <a:latin typeface="Arial Rounded MT Bold" pitchFamily="34" charset="0"/>
              </a:rPr>
              <a:t>/</a:t>
            </a:r>
            <a:r>
              <a:rPr lang="en-US" sz="2800" dirty="0" err="1">
                <a:latin typeface="Arial Rounded MT Bold" pitchFamily="34" charset="0"/>
              </a:rPr>
              <a:t>dampak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ganda</a:t>
            </a:r>
            <a:r>
              <a:rPr lang="en-US" sz="2800" dirty="0">
                <a:latin typeface="Arial Rounded MT Bold" pitchFamily="34" charset="0"/>
              </a:rPr>
              <a:t> (</a:t>
            </a:r>
            <a:r>
              <a:rPr lang="en-US" sz="2800" i="1" dirty="0" err="1">
                <a:latin typeface="Arial Rounded MT Bold" pitchFamily="34" charset="0"/>
              </a:rPr>
              <a:t>multiflier</a:t>
            </a:r>
            <a:r>
              <a:rPr lang="en-US" sz="2800" i="1" dirty="0">
                <a:latin typeface="Arial Rounded MT Bold" pitchFamily="34" charset="0"/>
              </a:rPr>
              <a:t> effect</a:t>
            </a:r>
            <a:r>
              <a:rPr lang="en-US" sz="2800" dirty="0">
                <a:latin typeface="Arial Rounded MT Bold" pitchFamily="34" charset="0"/>
              </a:rPr>
              <a:t>) </a:t>
            </a:r>
            <a:r>
              <a:rPr lang="en-US" sz="2800" dirty="0" smtClean="0">
                <a:latin typeface="Arial Rounded MT Bold" pitchFamily="34" charset="0"/>
              </a:rPr>
              <a:t>yang </a:t>
            </a:r>
            <a:r>
              <a:rPr lang="en-US" sz="2800" dirty="0" err="1">
                <a:latin typeface="Arial Rounded MT Bold" pitchFamily="34" charset="0"/>
              </a:rPr>
              <a:t>lebih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besar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dan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mampu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secara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 smtClean="0">
                <a:latin typeface="Arial Rounded MT Bold" pitchFamily="34" charset="0"/>
              </a:rPr>
              <a:t>bertahap</a:t>
            </a:r>
            <a:r>
              <a:rPr lang="en-US" sz="2800" dirty="0" smtClean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mengembangkan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kemandirian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 smtClean="0">
                <a:latin typeface="Arial Rounded MT Bold" pitchFamily="34" charset="0"/>
              </a:rPr>
              <a:t>masyarakat</a:t>
            </a:r>
            <a:r>
              <a:rPr lang="en-US" sz="2800" dirty="0" smtClean="0">
                <a:latin typeface="Arial Rounded MT Bold" pitchFamily="34" charset="0"/>
              </a:rPr>
              <a:t> </a:t>
            </a:r>
            <a:r>
              <a:rPr lang="en-US" sz="2800" dirty="0" err="1" smtClean="0">
                <a:latin typeface="Arial Rounded MT Bold" pitchFamily="34" charset="0"/>
              </a:rPr>
              <a:t>untuk</a:t>
            </a:r>
            <a:r>
              <a:rPr lang="en-US" sz="2800" dirty="0" smtClean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terlepas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dari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ketergantungannya</a:t>
            </a:r>
            <a:r>
              <a:rPr lang="en-US" sz="2800" dirty="0">
                <a:latin typeface="Arial Rounded MT Bold" pitchFamily="34" charset="0"/>
              </a:rPr>
              <a:t> </a:t>
            </a:r>
            <a:r>
              <a:rPr lang="en-US" sz="2800" dirty="0" err="1" smtClean="0">
                <a:latin typeface="Arial Rounded MT Bold" pitchFamily="34" charset="0"/>
              </a:rPr>
              <a:t>kepada</a:t>
            </a:r>
            <a:r>
              <a:rPr lang="en-US" sz="2800" dirty="0" smtClean="0">
                <a:latin typeface="Arial Rounded MT Bold" pitchFamily="34" charset="0"/>
              </a:rPr>
              <a:t> </a:t>
            </a:r>
            <a:r>
              <a:rPr lang="en-US" sz="2800" dirty="0" err="1">
                <a:latin typeface="Arial Rounded MT Bold" pitchFamily="34" charset="0"/>
              </a:rPr>
              <a:t>pihak</a:t>
            </a:r>
            <a:r>
              <a:rPr lang="en-US" sz="2800" dirty="0">
                <a:latin typeface="Arial Rounded MT Bold" pitchFamily="34" charset="0"/>
              </a:rPr>
              <a:t> lain (</a:t>
            </a:r>
            <a:r>
              <a:rPr lang="en-US" sz="2800" dirty="0" err="1">
                <a:latin typeface="Arial Rounded MT Bold" pitchFamily="34" charset="0"/>
              </a:rPr>
              <a:t>pemerintah</a:t>
            </a:r>
            <a:r>
              <a:rPr lang="en-US" sz="2800" dirty="0">
                <a:latin typeface="Arial Rounded MT Bold" pitchFamily="34" charset="0"/>
              </a:rPr>
              <a:t>/</a:t>
            </a:r>
            <a:r>
              <a:rPr lang="en-US" sz="2800" dirty="0" err="1">
                <a:latin typeface="Arial Rounded MT Bold" pitchFamily="34" charset="0"/>
              </a:rPr>
              <a:t>korporasi</a:t>
            </a:r>
            <a:r>
              <a:rPr lang="en-US" sz="2800" dirty="0">
                <a:latin typeface="Arial Rounded MT Bold" pitchFamily="34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386564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154</TotalTime>
  <Words>283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Technic</vt:lpstr>
      <vt:lpstr>CSR DAN Pembangunan (Pemberdayaan)</vt:lpstr>
      <vt:lpstr>STRATEGI PENERAPAN CSR YANG BERKELANJUTAN</vt:lpstr>
      <vt:lpstr>TERKAIT KONSEP PEMBANGUNAN BERKELANJUTAN</vt:lpstr>
      <vt:lpstr> </vt:lpstr>
      <vt:lpstr>Macam Strategi menurut JEREMY GALBREATH (2006)</vt:lpstr>
      <vt:lpstr>Manfaat  Strategi dalam CSR</vt:lpstr>
      <vt:lpstr>STRATEGI  CSR SEBAGAI PRAKTEK PEMBERDAYAAN MASYARAKAT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CSR DAN pEMBERDAYAAN</dc:title>
  <dc:creator>Dell</dc:creator>
  <cp:lastModifiedBy>Dell</cp:lastModifiedBy>
  <cp:revision>17</cp:revision>
  <dcterms:created xsi:type="dcterms:W3CDTF">2018-10-29T04:04:27Z</dcterms:created>
  <dcterms:modified xsi:type="dcterms:W3CDTF">2018-11-06T08:16:14Z</dcterms:modified>
</cp:coreProperties>
</file>