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Angka Indeks 2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8436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Angka Agregat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Metode agregat adalah metode penghitungan indeks dengan membandingkan jumlah dan harga barang-barang per satuan tiap-tiap periode waktu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 smtClean="0"/>
              <a:t>            I= ∑</a:t>
            </a:r>
            <a:r>
              <a:rPr lang="id-ID" i="1" dirty="0"/>
              <a:t>Po</a:t>
            </a:r>
            <a:r>
              <a:rPr lang="id-ID" dirty="0" smtClean="0"/>
              <a:t>​/∑</a:t>
            </a:r>
            <a:r>
              <a:rPr lang="id-ID" i="1" dirty="0"/>
              <a:t>Pn</a:t>
            </a:r>
            <a:r>
              <a:rPr lang="id-ID" dirty="0"/>
              <a:t>​​×</a:t>
            </a:r>
            <a:r>
              <a:rPr lang="id-ID" dirty="0" smtClean="0"/>
              <a:t>100   </a:t>
            </a:r>
          </a:p>
          <a:p>
            <a:pPr marL="0" indent="0">
              <a:buNone/>
            </a:pPr>
            <a:r>
              <a:rPr lang="id-ID" dirty="0"/>
              <a:t>Keterangan: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Pn</a:t>
            </a:r>
            <a:r>
              <a:rPr lang="id-ID" dirty="0"/>
              <a:t>​ = jumlah harga pada periode waktu </a:t>
            </a:r>
            <a:r>
              <a:rPr lang="id-ID" dirty="0" smtClean="0"/>
              <a:t>ke-n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Po</a:t>
            </a:r>
            <a:r>
              <a:rPr lang="id-ID" dirty="0"/>
              <a:t>​ = jumlah harga yang dibandingkan pada waktu dasar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85745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Contoh menentukan indeks harga bahan makanan tahun 2020 dengan tahun dasar 2019.</a:t>
            </a:r>
            <a:endParaRPr lang="id-ID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907455"/>
              </p:ext>
            </p:extLst>
          </p:nvPr>
        </p:nvGraphicFramePr>
        <p:xfrm>
          <a:off x="609600" y="1905000"/>
          <a:ext cx="8229600" cy="315087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id-ID" sz="2800" dirty="0">
                          <a:solidFill>
                            <a:srgbClr val="FFFFFF"/>
                          </a:solidFill>
                          <a:effectLst/>
                        </a:rPr>
                        <a:t>Macam</a:t>
                      </a: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800">
                          <a:solidFill>
                            <a:srgbClr val="FFFFFF"/>
                          </a:solidFill>
                          <a:effectLst/>
                        </a:rPr>
                        <a:t>Harga 2019</a:t>
                      </a: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800" dirty="0">
                          <a:solidFill>
                            <a:srgbClr val="FFFFFF"/>
                          </a:solidFill>
                          <a:effectLst/>
                        </a:rPr>
                        <a:t>Harga </a:t>
                      </a:r>
                      <a:r>
                        <a:rPr lang="id-ID" sz="2800" dirty="0" smtClean="0">
                          <a:solidFill>
                            <a:srgbClr val="FFFFFF"/>
                          </a:solidFill>
                          <a:effectLst/>
                        </a:rPr>
                        <a:t>2020</a:t>
                      </a: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 sz="2800" dirty="0">
                          <a:effectLst/>
                        </a:rPr>
                        <a:t>Beras (1 kg)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>
                          <a:effectLst/>
                        </a:rPr>
                        <a:t>Rp 250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>
                          <a:effectLst/>
                        </a:rPr>
                        <a:t>Rp 275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 sz="2800" dirty="0">
                          <a:effectLst/>
                        </a:rPr>
                        <a:t>Gula (1 kg)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 dirty="0">
                          <a:effectLst/>
                        </a:rPr>
                        <a:t>Rp 350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>
                          <a:effectLst/>
                        </a:rPr>
                        <a:t>Rp 500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 sz="2800">
                          <a:effectLst/>
                        </a:rPr>
                        <a:t>Susu (1 kg)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 dirty="0">
                          <a:effectLst/>
                        </a:rPr>
                        <a:t>Rp 1.500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>
                          <a:effectLst/>
                        </a:rPr>
                        <a:t>Rp 1.850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d-ID" sz="2800">
                          <a:effectLst/>
                        </a:rPr>
                        <a:t>Beras (1 kg)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 dirty="0">
                          <a:effectLst/>
                        </a:rPr>
                        <a:t>Rp 100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 dirty="0">
                          <a:effectLst/>
                        </a:rPr>
                        <a:t>Rp 125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d-ID" sz="2800">
                          <a:effectLst/>
                        </a:rPr>
                        <a:t>Jumlah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>
                          <a:effectLst/>
                        </a:rPr>
                        <a:t>Rp 2.200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800" dirty="0">
                          <a:effectLst/>
                        </a:rPr>
                        <a:t>Rp 2.750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99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id-ID" dirty="0" smtClean="0"/>
              <a:t>I = 2750/2200 x 100</a:t>
            </a:r>
          </a:p>
          <a:p>
            <a:pPr marL="0" indent="0">
              <a:buNone/>
            </a:pPr>
            <a:r>
              <a:rPr lang="id-ID" dirty="0" smtClean="0"/>
              <a:t>      = 125</a:t>
            </a:r>
          </a:p>
          <a:p>
            <a:pPr marL="0" indent="0">
              <a:buNone/>
            </a:pPr>
            <a:r>
              <a:rPr lang="id-ID" b="1" dirty="0" smtClean="0"/>
              <a:t>Rata-rata </a:t>
            </a:r>
            <a:r>
              <a:rPr lang="id-ID" b="1" dirty="0"/>
              <a:t>Indeks </a:t>
            </a:r>
            <a:r>
              <a:rPr lang="id-ID" b="1" dirty="0" smtClean="0"/>
              <a:t>Relatif</a:t>
            </a:r>
          </a:p>
          <a:p>
            <a:pPr marL="0" indent="0">
              <a:buNone/>
            </a:pPr>
            <a:r>
              <a:rPr lang="id-ID" dirty="0"/>
              <a:t>Indeks rata-rata relatif dihitung melalui rata-rata indeks </a:t>
            </a:r>
            <a:r>
              <a:rPr lang="id-ID" dirty="0" smtClean="0"/>
              <a:t>relatif. 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51144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Contoh Rata-rata </a:t>
            </a:r>
            <a:r>
              <a:rPr lang="id-ID" b="1" dirty="0"/>
              <a:t>Indeks Relatif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457669"/>
              </p:ext>
            </p:extLst>
          </p:nvPr>
        </p:nvGraphicFramePr>
        <p:xfrm>
          <a:off x="914400" y="1600200"/>
          <a:ext cx="7620000" cy="3962401"/>
        </p:xfrm>
        <a:graphic>
          <a:graphicData uri="http://schemas.openxmlformats.org/drawingml/2006/table">
            <a:tbl>
              <a:tblPr/>
              <a:tblGrid>
                <a:gridCol w="1125684"/>
                <a:gridCol w="1298863"/>
                <a:gridCol w="1537853"/>
                <a:gridCol w="3657600"/>
              </a:tblGrid>
              <a:tr h="832234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rgbClr val="FFFFFF"/>
                          </a:solidFill>
                          <a:effectLst/>
                        </a:rPr>
                        <a:t>Macam</a:t>
                      </a:r>
                    </a:p>
                  </a:txBody>
                  <a:tcPr marL="26953" marR="26953" marT="32344" marB="3234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rgbClr val="FFFFFF"/>
                          </a:solidFill>
                          <a:effectLst/>
                        </a:rPr>
                        <a:t>Harga 2019</a:t>
                      </a:r>
                    </a:p>
                  </a:txBody>
                  <a:tcPr marL="26953" marR="26953" marT="32344" marB="3234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rgbClr val="FFFFFF"/>
                          </a:solidFill>
                          <a:effectLst/>
                        </a:rPr>
                        <a:t>Harga 2020</a:t>
                      </a:r>
                    </a:p>
                  </a:txBody>
                  <a:tcPr marL="26953" marR="26953" marT="32344" marB="3234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rgbClr val="FFFFFF"/>
                          </a:solidFill>
                          <a:effectLst/>
                        </a:rPr>
                        <a:t>Indeks Relatif</a:t>
                      </a:r>
                    </a:p>
                  </a:txBody>
                  <a:tcPr marL="26953" marR="26953" marT="32344" marB="3234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</a:tr>
              <a:tr h="832234">
                <a:tc>
                  <a:txBody>
                    <a:bodyPr/>
                    <a:lstStyle/>
                    <a:p>
                      <a:r>
                        <a:rPr lang="id-ID" sz="1600">
                          <a:effectLst/>
                        </a:rPr>
                        <a:t>Beras (1 kg)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250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 dirty="0">
                          <a:effectLst/>
                        </a:rPr>
                        <a:t>Rp 275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effectLst/>
                          <a:latin typeface="KaTeX_Main"/>
                        </a:rPr>
                        <a:t>275/</a:t>
                      </a:r>
                      <a:r>
                        <a:rPr lang="id-ID" sz="1600" baseline="0" dirty="0" smtClean="0">
                          <a:effectLst/>
                          <a:latin typeface="KaTeX_Main"/>
                        </a:rPr>
                        <a:t> </a:t>
                      </a:r>
                      <a:r>
                        <a:rPr lang="id-ID" sz="1600" dirty="0" smtClean="0">
                          <a:effectLst/>
                          <a:latin typeface="KaTeX_Main"/>
                        </a:rPr>
                        <a:t>250 ​</a:t>
                      </a:r>
                      <a:r>
                        <a:rPr lang="id-ID" sz="1600" dirty="0">
                          <a:effectLst/>
                          <a:latin typeface="KaTeX_Main"/>
                        </a:rPr>
                        <a:t>×100=110</a:t>
                      </a:r>
                      <a:endParaRPr lang="id-ID" sz="1600" dirty="0">
                        <a:effectLst/>
                      </a:endParaRP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100">
                <a:tc>
                  <a:txBody>
                    <a:bodyPr/>
                    <a:lstStyle/>
                    <a:p>
                      <a:r>
                        <a:rPr lang="id-ID" sz="1600">
                          <a:effectLst/>
                        </a:rPr>
                        <a:t>Gula (1 kg)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350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500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effectLst/>
                          <a:latin typeface="KaTeX_Main"/>
                        </a:rPr>
                        <a:t>500/350 ​</a:t>
                      </a:r>
                      <a:r>
                        <a:rPr lang="id-ID" sz="1600" dirty="0">
                          <a:effectLst/>
                          <a:latin typeface="KaTeX_Main"/>
                        </a:rPr>
                        <a:t>×100=142,86</a:t>
                      </a:r>
                      <a:endParaRPr lang="id-ID" sz="1600" dirty="0">
                        <a:effectLst/>
                      </a:endParaRP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8205">
                <a:tc>
                  <a:txBody>
                    <a:bodyPr/>
                    <a:lstStyle/>
                    <a:p>
                      <a:r>
                        <a:rPr lang="id-ID" sz="1600">
                          <a:effectLst/>
                        </a:rPr>
                        <a:t>Susu (1 kg)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1.500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1.850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effectLst/>
                          <a:latin typeface="KaTeX_Main"/>
                        </a:rPr>
                        <a:t>1.850/1.500</a:t>
                      </a:r>
                      <a:r>
                        <a:rPr lang="id-ID" sz="1600" baseline="0" dirty="0" smtClean="0">
                          <a:effectLst/>
                          <a:latin typeface="KaTeX_Main"/>
                        </a:rPr>
                        <a:t> </a:t>
                      </a:r>
                      <a:r>
                        <a:rPr lang="id-ID" sz="1600" dirty="0" smtClean="0">
                          <a:effectLst/>
                          <a:latin typeface="KaTeX_Main"/>
                        </a:rPr>
                        <a:t>​</a:t>
                      </a:r>
                      <a:r>
                        <a:rPr lang="id-ID" sz="1600" dirty="0">
                          <a:effectLst/>
                          <a:latin typeface="KaTeX_Main"/>
                        </a:rPr>
                        <a:t>×100=123,33</a:t>
                      </a:r>
                      <a:endParaRPr lang="id-ID" sz="1600" dirty="0">
                        <a:effectLst/>
                      </a:endParaRP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6141">
                <a:tc>
                  <a:txBody>
                    <a:bodyPr/>
                    <a:lstStyle/>
                    <a:p>
                      <a:r>
                        <a:rPr lang="id-ID" sz="1600">
                          <a:effectLst/>
                        </a:rPr>
                        <a:t>Beras (1 kg)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100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125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effectLst/>
                          <a:latin typeface="KaTeX_Main"/>
                        </a:rPr>
                        <a:t>125/100 ​</a:t>
                      </a:r>
                      <a:r>
                        <a:rPr lang="id-ID" sz="1600" dirty="0">
                          <a:effectLst/>
                          <a:latin typeface="KaTeX_Main"/>
                        </a:rPr>
                        <a:t>×100=125</a:t>
                      </a:r>
                      <a:endParaRPr lang="id-ID" sz="1600" dirty="0">
                        <a:effectLst/>
                      </a:endParaRP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487">
                <a:tc>
                  <a:txBody>
                    <a:bodyPr/>
                    <a:lstStyle/>
                    <a:p>
                      <a:pPr algn="ctr"/>
                      <a:r>
                        <a:rPr lang="id-ID" sz="1600">
                          <a:effectLst/>
                        </a:rPr>
                        <a:t>Jumlah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2.200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600">
                          <a:effectLst/>
                        </a:rPr>
                        <a:t>Rp 2.750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effectLst/>
                        </a:rPr>
                        <a:t>501,19</a:t>
                      </a:r>
                    </a:p>
                  </a:txBody>
                  <a:tcPr marL="26953" marR="26953" marT="26953" marB="2695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193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d-ID" i="1" dirty="0">
                <a:solidFill>
                  <a:prstClr val="black"/>
                </a:solidFill>
              </a:rPr>
              <a:t>I </a:t>
            </a:r>
            <a:r>
              <a:rPr lang="id-ID" dirty="0">
                <a:solidFill>
                  <a:prstClr val="black"/>
                </a:solidFill>
              </a:rPr>
              <a:t>= </a:t>
            </a:r>
            <a:r>
              <a:rPr lang="id-ID" dirty="0" smtClean="0">
                <a:solidFill>
                  <a:prstClr val="black"/>
                </a:solidFill>
              </a:rPr>
              <a:t>501,19/4 </a:t>
            </a:r>
            <a:r>
              <a:rPr lang="id-ID" dirty="0">
                <a:solidFill>
                  <a:prstClr val="black"/>
                </a:solidFill>
              </a:rPr>
              <a:t>=</a:t>
            </a:r>
            <a:r>
              <a:rPr lang="id-ID" dirty="0" smtClean="0">
                <a:solidFill>
                  <a:prstClr val="black"/>
                </a:solidFill>
              </a:rPr>
              <a:t>125,30 </a:t>
            </a:r>
          </a:p>
          <a:p>
            <a:pPr marL="0" lvl="0" indent="0">
              <a:buNone/>
            </a:pPr>
            <a:r>
              <a:rPr lang="id-ID" dirty="0" smtClean="0">
                <a:solidFill>
                  <a:prstClr val="black"/>
                </a:solidFill>
              </a:rPr>
              <a:t>  </a:t>
            </a:r>
          </a:p>
          <a:p>
            <a:pPr marL="0" indent="0">
              <a:buNone/>
            </a:pPr>
            <a:r>
              <a:rPr lang="id-ID" b="1" dirty="0" smtClean="0"/>
              <a:t>Indeks </a:t>
            </a:r>
            <a:r>
              <a:rPr lang="id-ID" b="1" dirty="0"/>
              <a:t>Lespeyres</a:t>
            </a:r>
          </a:p>
          <a:p>
            <a:pPr marL="0" indent="0">
              <a:buNone/>
            </a:pPr>
            <a:r>
              <a:rPr lang="id-ID" dirty="0"/>
              <a:t>Indeks lespeyres dihitung menggunakan penimbang pada tahun dasarnya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 smtClean="0"/>
              <a:t>Rumus </a:t>
            </a:r>
            <a:r>
              <a:rPr lang="id-ID" dirty="0"/>
              <a:t>indeks lespeyres</a:t>
            </a:r>
          </a:p>
          <a:p>
            <a:pPr marL="0" lvl="0" indent="0">
              <a:buNone/>
            </a:pPr>
            <a:r>
              <a:rPr lang="id-ID" dirty="0">
                <a:solidFill>
                  <a:prstClr val="black"/>
                </a:solidFill>
              </a:rPr>
              <a:t>I</a:t>
            </a:r>
            <a:r>
              <a:rPr lang="id-ID" dirty="0" smtClean="0">
                <a:solidFill>
                  <a:prstClr val="black"/>
                </a:solidFill>
              </a:rPr>
              <a:t>= </a:t>
            </a:r>
            <a:r>
              <a:rPr lang="id-ID" dirty="0" smtClean="0"/>
              <a:t>∑</a:t>
            </a:r>
            <a:r>
              <a:rPr lang="id-ID" i="1" dirty="0" smtClean="0"/>
              <a:t>Pn</a:t>
            </a:r>
            <a:r>
              <a:rPr lang="id-ID" dirty="0"/>
              <a:t>​</a:t>
            </a:r>
            <a:r>
              <a:rPr lang="id-ID" i="1" dirty="0" smtClean="0"/>
              <a:t>Qo/</a:t>
            </a:r>
            <a:r>
              <a:rPr lang="id-ID" dirty="0"/>
              <a:t> ∑</a:t>
            </a:r>
            <a:r>
              <a:rPr lang="id-ID" i="1" dirty="0" smtClean="0"/>
              <a:t>Po</a:t>
            </a:r>
            <a:r>
              <a:rPr lang="id-ID" dirty="0" smtClean="0"/>
              <a:t>​</a:t>
            </a:r>
            <a:r>
              <a:rPr lang="id-ID" i="1" dirty="0"/>
              <a:t>Qo </a:t>
            </a:r>
            <a:r>
              <a:rPr lang="id-ID" dirty="0" smtClean="0"/>
              <a:t>​​</a:t>
            </a:r>
            <a:r>
              <a:rPr lang="id-ID" dirty="0"/>
              <a:t>×</a:t>
            </a:r>
            <a:r>
              <a:rPr lang="id-ID" dirty="0" smtClean="0"/>
              <a:t>100  </a:t>
            </a:r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Keterangan</a:t>
            </a:r>
            <a:r>
              <a:rPr lang="id-ID" dirty="0"/>
              <a:t>: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/>
              <a:t>Qo</a:t>
            </a:r>
            <a:r>
              <a:rPr lang="id-ID" dirty="0"/>
              <a:t>​ = harga pada waktu </a:t>
            </a:r>
            <a:r>
              <a:rPr lang="id-ID" dirty="0" smtClean="0"/>
              <a:t>ke-n</a:t>
            </a:r>
            <a:r>
              <a:rPr lang="id-ID" dirty="0"/>
              <a:t> dikalikan kuantitas waktu dasar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Po</a:t>
            </a:r>
            <a:r>
              <a:rPr lang="id-ID" dirty="0"/>
              <a:t>​</a:t>
            </a:r>
            <a:r>
              <a:rPr lang="id-ID" i="1" dirty="0"/>
              <a:t>Qo</a:t>
            </a:r>
            <a:r>
              <a:rPr lang="id-ID" dirty="0"/>
              <a:t>​ = harga pada waktu dasar dikalikan kuantitas waktu dasar</a:t>
            </a:r>
            <a:endParaRPr lang="id-ID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368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data</a:t>
            </a:r>
            <a:endParaRPr lang="id-ID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445542"/>
              </p:ext>
            </p:extLst>
          </p:nvPr>
        </p:nvGraphicFramePr>
        <p:xfrm>
          <a:off x="1143000" y="1905001"/>
          <a:ext cx="7239000" cy="2981165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1365674">
                <a:tc>
                  <a:txBody>
                    <a:bodyPr/>
                    <a:lstStyle/>
                    <a:p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Jenis 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</a:rPr>
                        <a:t> Barang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Harga 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</a:rPr>
                        <a:t>2019</a:t>
                      </a:r>
                    </a:p>
                    <a:p>
                      <a:pPr algn="ctr"/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(</a:t>
                      </a:r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Po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​)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Kuantitas 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</a:rPr>
                        <a:t>2019</a:t>
                      </a:r>
                    </a:p>
                    <a:p>
                      <a:pPr algn="ctr"/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(</a:t>
                      </a:r>
                      <a:r>
                        <a:rPr lang="id-ID" i="1" dirty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Qo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​)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Harga 2020 </a:t>
                      </a:r>
                      <a:endParaRPr lang="id-ID" dirty="0" smtClean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(</a:t>
                      </a:r>
                      <a:r>
                        <a:rPr lang="id-ID" i="1" dirty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Pn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​)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Kuantitas 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</a:rPr>
                        <a:t>2020 </a:t>
                      </a:r>
                    </a:p>
                    <a:p>
                      <a:pPr algn="ctr"/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(</a:t>
                      </a:r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Qn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​)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</a:tr>
              <a:tr h="538497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A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Rp 10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Rp 15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8497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B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Rp 15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Rp 17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8497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C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Rp 20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effectLst/>
                        </a:rPr>
                        <a:t>Rp 22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effectLst/>
                        </a:rPr>
                        <a:t>4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868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d-ID" dirty="0"/>
              <a:t>Selanjutnya </a:t>
            </a:r>
            <a:r>
              <a:rPr lang="id-ID" dirty="0" smtClean="0"/>
              <a:t>hitung</a:t>
            </a:r>
            <a:r>
              <a:rPr lang="id-ID" dirty="0"/>
              <a:t> </a:t>
            </a:r>
            <a:r>
              <a:rPr lang="id-ID" i="1" dirty="0" smtClean="0"/>
              <a:t>Po</a:t>
            </a:r>
            <a:r>
              <a:rPr lang="id-ID" dirty="0"/>
              <a:t>​</a:t>
            </a:r>
            <a:r>
              <a:rPr lang="id-ID" i="1" dirty="0"/>
              <a:t>Qo</a:t>
            </a:r>
            <a:r>
              <a:rPr lang="id-ID" dirty="0"/>
              <a:t>​ dan </a:t>
            </a:r>
            <a:r>
              <a:rPr lang="id-ID" i="1" dirty="0" smtClean="0"/>
              <a:t>Pn</a:t>
            </a:r>
            <a:r>
              <a:rPr lang="id-ID" dirty="0"/>
              <a:t>​</a:t>
            </a:r>
            <a:r>
              <a:rPr lang="id-ID" i="1" dirty="0"/>
              <a:t>Qo</a:t>
            </a:r>
            <a:r>
              <a:rPr lang="id-ID" dirty="0"/>
              <a:t>​.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214847"/>
              </p:ext>
            </p:extLst>
          </p:nvPr>
        </p:nvGraphicFramePr>
        <p:xfrm>
          <a:off x="1447800" y="1600200"/>
          <a:ext cx="5943600" cy="3048002"/>
        </p:xfrm>
        <a:graphic>
          <a:graphicData uri="http://schemas.openxmlformats.org/drawingml/2006/table">
            <a:tbl>
              <a:tblPr/>
              <a:tblGrid>
                <a:gridCol w="1981200"/>
                <a:gridCol w="1981200"/>
                <a:gridCol w="1981200"/>
              </a:tblGrid>
              <a:tr h="634482">
                <a:tc>
                  <a:txBody>
                    <a:bodyPr/>
                    <a:lstStyle/>
                    <a:p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Jenis Barang</a:t>
                      </a: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Po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r>
                        <a:rPr lang="id-ID" i="1" dirty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Qo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Pn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r>
                        <a:rPr lang="id-ID" i="1" dirty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Qo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</a:tr>
              <a:tr h="60338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A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110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38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B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225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255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38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C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100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110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380"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Jumlah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>
                          <a:effectLst/>
                        </a:rPr>
                        <a:t>425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effectLst/>
                        </a:rPr>
                        <a:t>515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028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Indeks lespeyres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 = 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 smtClean="0"/>
              <a:t>Qo/ </a:t>
            </a:r>
            <a:r>
              <a:rPr lang="id-ID" dirty="0"/>
              <a:t>∑</a:t>
            </a:r>
            <a:r>
              <a:rPr lang="id-ID" i="1" dirty="0" smtClean="0"/>
              <a:t>Po</a:t>
            </a:r>
            <a:r>
              <a:rPr lang="id-ID" dirty="0" smtClean="0"/>
              <a:t>​</a:t>
            </a:r>
            <a:r>
              <a:rPr lang="id-ID" i="1" dirty="0"/>
              <a:t>Qo </a:t>
            </a:r>
            <a:r>
              <a:rPr lang="id-ID" dirty="0" smtClean="0"/>
              <a:t>​​</a:t>
            </a:r>
            <a:r>
              <a:rPr lang="id-ID" dirty="0"/>
              <a:t>×</a:t>
            </a:r>
            <a:r>
              <a:rPr lang="id-ID" dirty="0" smtClean="0"/>
              <a:t>100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= 425/515</a:t>
            </a:r>
            <a:r>
              <a:rPr lang="id-ID" dirty="0"/>
              <a:t>​×</a:t>
            </a:r>
            <a:r>
              <a:rPr lang="id-ID" dirty="0" smtClean="0"/>
              <a:t>100 =</a:t>
            </a:r>
            <a:r>
              <a:rPr lang="id-ID" dirty="0"/>
              <a:t>121,18</a:t>
            </a:r>
            <a:r>
              <a:rPr lang="id-ID" dirty="0" smtClean="0"/>
              <a:t>​</a:t>
            </a:r>
          </a:p>
          <a:p>
            <a:pPr marL="0" indent="0" algn="ctr">
              <a:buNone/>
            </a:pPr>
            <a:endParaRPr lang="id-ID" b="1" dirty="0" smtClean="0"/>
          </a:p>
          <a:p>
            <a:pPr marL="0" indent="0" algn="ctr">
              <a:buNone/>
            </a:pPr>
            <a:r>
              <a:rPr lang="id-ID" b="1" dirty="0" smtClean="0"/>
              <a:t>Indeks Paasche</a:t>
            </a:r>
          </a:p>
          <a:p>
            <a:pPr marL="0" indent="0">
              <a:buNone/>
            </a:pPr>
            <a:r>
              <a:rPr lang="id-ID" dirty="0"/>
              <a:t>Indeks paasche dihitung menggunakan penimbang pada tahun yang dicari indeksnya. Rumus indeks lespeyres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29768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Indeks </a:t>
            </a:r>
            <a:r>
              <a:rPr lang="id-ID" b="1" dirty="0" smtClean="0"/>
              <a:t>Paasche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I= 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/>
              <a:t>Qn</a:t>
            </a:r>
            <a:r>
              <a:rPr lang="id-ID" dirty="0" smtClean="0"/>
              <a:t>​​/</a:t>
            </a:r>
            <a:r>
              <a:rPr lang="id-ID" dirty="0"/>
              <a:t> 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/>
              <a:t>Qn </a:t>
            </a:r>
            <a:r>
              <a:rPr lang="id-ID" dirty="0" smtClean="0"/>
              <a:t>×100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Keterangan</a:t>
            </a:r>
            <a:r>
              <a:rPr lang="id-ID" dirty="0"/>
              <a:t>: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/>
              <a:t>Qn</a:t>
            </a:r>
            <a:r>
              <a:rPr lang="id-ID" dirty="0"/>
              <a:t>​ = harga pada waktu </a:t>
            </a:r>
            <a:r>
              <a:rPr lang="id-ID" dirty="0" smtClean="0"/>
              <a:t>ke-n</a:t>
            </a:r>
            <a:r>
              <a:rPr lang="id-ID" dirty="0"/>
              <a:t> dikalikan kuantitas waktu </a:t>
            </a:r>
            <a:r>
              <a:rPr lang="id-ID" dirty="0" smtClean="0"/>
              <a:t>ke-n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Po</a:t>
            </a:r>
            <a:r>
              <a:rPr lang="id-ID" dirty="0"/>
              <a:t>​</a:t>
            </a:r>
            <a:r>
              <a:rPr lang="id-ID" i="1" dirty="0"/>
              <a:t>Qn</a:t>
            </a:r>
            <a:r>
              <a:rPr lang="id-ID" dirty="0"/>
              <a:t>​ = harga pada waktu dasar dikalikan kuantitas waktu </a:t>
            </a:r>
            <a:r>
              <a:rPr lang="id-ID" dirty="0" smtClean="0"/>
              <a:t>ke-n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67095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penghitungan: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439483"/>
              </p:ext>
            </p:extLst>
          </p:nvPr>
        </p:nvGraphicFramePr>
        <p:xfrm>
          <a:off x="1143000" y="1752600"/>
          <a:ext cx="6477000" cy="3044031"/>
        </p:xfrm>
        <a:graphic>
          <a:graphicData uri="http://schemas.openxmlformats.org/drawingml/2006/table">
            <a:tbl>
              <a:tblPr/>
              <a:tblGrid>
                <a:gridCol w="2159000"/>
                <a:gridCol w="2159000"/>
                <a:gridCol w="2159000"/>
              </a:tblGrid>
              <a:tr h="633655"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</a:rPr>
                        <a:t>Jenis Barang</a:t>
                      </a: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Po 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r>
                        <a:rPr lang="id-ID" i="1" dirty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Qn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Pn</a:t>
                      </a:r>
                      <a:r>
                        <a:rPr lang="id-ID" dirty="0" smtClean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 </a:t>
                      </a:r>
                      <a:r>
                        <a:rPr lang="id-ID" i="1" dirty="0" smtClean="0">
                          <a:solidFill>
                            <a:srgbClr val="FFFFFF"/>
                          </a:solidFill>
                          <a:effectLst/>
                          <a:latin typeface="KaTeX_Math"/>
                        </a:rPr>
                        <a:t>Qn</a:t>
                      </a:r>
                      <a:r>
                        <a:rPr lang="id-ID" dirty="0">
                          <a:solidFill>
                            <a:srgbClr val="FFFFFF"/>
                          </a:solidFill>
                          <a:effectLst/>
                          <a:latin typeface="KaTeX_Main"/>
                        </a:rPr>
                        <a:t>​</a:t>
                      </a:r>
                      <a:endParaRPr lang="id-ID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47625" marR="47625" marT="57150" marB="5715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</a:tr>
              <a:tr h="602594"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effectLst/>
                        </a:rPr>
                        <a:t>A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effectLst/>
                        </a:rPr>
                        <a:t>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75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2594"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B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effectLst/>
                        </a:rPr>
                        <a:t>150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170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2594"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C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effectLst/>
                        </a:rPr>
                        <a:t>80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88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2594"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effectLst/>
                        </a:rPr>
                        <a:t>Jumlah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effectLst/>
                        </a:rPr>
                        <a:t>280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effectLst/>
                        </a:rPr>
                        <a:t>333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73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3999"/>
            <a:ext cx="7772400" cy="456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Cara Menghitung angka Indeks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b="1" dirty="0" smtClean="0"/>
              <a:t/>
            </a:r>
            <a:br>
              <a:rPr lang="id-ID" b="1" dirty="0" smtClean="0"/>
            </a:b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0903352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/>
              <a:t>Indeks paasche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124200"/>
            <a:ext cx="8229600" cy="2362200"/>
          </a:xfrm>
        </p:spPr>
        <p:txBody>
          <a:bodyPr/>
          <a:lstStyle/>
          <a:p>
            <a:r>
              <a:rPr lang="id-ID" dirty="0" smtClean="0"/>
              <a:t>I = ​∑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 smtClean="0"/>
              <a:t>Qn/</a:t>
            </a:r>
            <a:r>
              <a:rPr lang="id-ID" dirty="0" smtClean="0"/>
              <a:t>∑</a:t>
            </a:r>
            <a:r>
              <a:rPr lang="id-ID" i="1" dirty="0"/>
              <a:t>Po</a:t>
            </a:r>
            <a:r>
              <a:rPr lang="id-ID" dirty="0"/>
              <a:t>​</a:t>
            </a:r>
            <a:r>
              <a:rPr lang="id-ID" i="1" dirty="0"/>
              <a:t>Qn </a:t>
            </a:r>
            <a:r>
              <a:rPr lang="id-ID" dirty="0" smtClean="0"/>
              <a:t>​​× 100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= 333/280 ​× 100 = 118,93</a:t>
            </a:r>
            <a:r>
              <a:rPr lang="id-ID" dirty="0"/>
              <a:t>​</a:t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12127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Contoh Penghitungan Angka Indeks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/>
              <a:t>Diketahui bahwa harga emas pada tanggal </a:t>
            </a:r>
            <a:r>
              <a:rPr lang="id-ID" b="1" dirty="0"/>
              <a:t>31 Desember 2018</a:t>
            </a:r>
            <a:r>
              <a:rPr lang="id-ID" dirty="0"/>
              <a:t> adalah </a:t>
            </a:r>
            <a:r>
              <a:rPr lang="id-ID" b="1" dirty="0"/>
              <a:t>Rp 667.000</a:t>
            </a:r>
            <a:r>
              <a:rPr lang="id-ID" dirty="0"/>
              <a:t>, sedangkan pada tanggal </a:t>
            </a:r>
            <a:r>
              <a:rPr lang="id-ID" b="1" dirty="0"/>
              <a:t>31 Desember 2019</a:t>
            </a:r>
            <a:r>
              <a:rPr lang="id-ID" dirty="0"/>
              <a:t> adalah </a:t>
            </a:r>
            <a:r>
              <a:rPr lang="id-ID" b="1" dirty="0"/>
              <a:t>Rp 762.000</a:t>
            </a:r>
            <a:r>
              <a:rPr lang="id-ID" dirty="0"/>
              <a:t>.</a:t>
            </a:r>
            <a:br>
              <a:rPr lang="id-ID" dirty="0"/>
            </a:br>
            <a:endParaRPr lang="id-ID" dirty="0"/>
          </a:p>
          <a:p>
            <a:r>
              <a:rPr lang="id-ID" dirty="0"/>
              <a:t>Berapakah perubahan harga emas dari tanggal 31 Desember 2018 sampai dengan 31 Desember 2019?</a:t>
            </a:r>
          </a:p>
          <a:p>
            <a:r>
              <a:rPr lang="id-ID" dirty="0"/>
              <a:t>Penghitungan indeks perubahan harga ini dapat dihitung menggunakan 2 waktu dasar yaitu waktu dasar </a:t>
            </a:r>
            <a:r>
              <a:rPr lang="id-ID" b="1" dirty="0"/>
              <a:t>31 Desember 2018</a:t>
            </a:r>
            <a:r>
              <a:rPr lang="id-ID" dirty="0"/>
              <a:t> dan waktu dasar </a:t>
            </a:r>
            <a:r>
              <a:rPr lang="id-ID" b="1" dirty="0"/>
              <a:t>31 Desember 2019</a:t>
            </a:r>
            <a:r>
              <a:rPr lang="id-ID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5835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/>
              <a:t>Penghitungan indeks menggunakan waktu dasar 31 Desember 2018</a:t>
            </a:r>
            <a:r>
              <a:rPr lang="id-ID" dirty="0" smtClean="0"/>
              <a:t>:</a:t>
            </a:r>
          </a:p>
          <a:p>
            <a:pPr marL="0" indent="0">
              <a:buNone/>
            </a:pPr>
            <a:r>
              <a:rPr lang="id-ID" dirty="0" smtClean="0"/>
              <a:t>1. Indeks </a:t>
            </a:r>
            <a:r>
              <a:rPr lang="id-ID" dirty="0"/>
              <a:t>perubahan harga emas </a:t>
            </a:r>
            <a:r>
              <a:rPr lang="id-ID" sz="3000" b="1" dirty="0"/>
              <a:t>31 Desember </a:t>
            </a:r>
            <a:r>
              <a:rPr lang="id-ID" sz="3000" b="1" dirty="0" smtClean="0"/>
              <a:t>2018  </a:t>
            </a:r>
          </a:p>
          <a:p>
            <a:pPr marL="0" indent="0">
              <a:buNone/>
            </a:pPr>
            <a:r>
              <a:rPr lang="id-ID" dirty="0" smtClean="0"/>
              <a:t>    I</a:t>
            </a:r>
            <a:r>
              <a:rPr lang="id-ID" sz="2100" dirty="0" smtClean="0"/>
              <a:t>2018 </a:t>
            </a:r>
            <a:r>
              <a:rPr lang="id-ID" dirty="0"/>
              <a:t>= </a:t>
            </a:r>
            <a:r>
              <a:rPr lang="id-ID" dirty="0" smtClean="0"/>
              <a:t>Rp 667.000\Rp 667.000 x 100% = 100%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2. Indeks </a:t>
            </a:r>
            <a:r>
              <a:rPr lang="id-ID" dirty="0"/>
              <a:t>perubahan harga emas </a:t>
            </a:r>
            <a:r>
              <a:rPr lang="id-ID" sz="3000" b="1" dirty="0"/>
              <a:t>31 </a:t>
            </a:r>
            <a:r>
              <a:rPr lang="id-ID" sz="3000" b="1" dirty="0" smtClean="0"/>
              <a:t>Desember 2019</a:t>
            </a:r>
          </a:p>
          <a:p>
            <a:pPr marL="0" indent="0">
              <a:buNone/>
            </a:pPr>
            <a:r>
              <a:rPr lang="id-ID" dirty="0" smtClean="0"/>
              <a:t>    I</a:t>
            </a:r>
            <a:r>
              <a:rPr lang="id-ID" sz="2200" dirty="0" smtClean="0"/>
              <a:t>2019</a:t>
            </a:r>
            <a:r>
              <a:rPr lang="id-ID" dirty="0" smtClean="0"/>
              <a:t>​ = Rp667.000Rp762.000​ × 100% = 114,24%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sehingga </a:t>
            </a:r>
            <a:r>
              <a:rPr lang="id-ID" dirty="0"/>
              <a:t>terdapat kenaikan harga emas sebesar </a:t>
            </a:r>
            <a:r>
              <a:rPr lang="id-ID" dirty="0" smtClean="0"/>
              <a:t>14,24%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1258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Penghitungan indeks menggunakan waktu dasar 31 Desember 2019:</a:t>
            </a:r>
          </a:p>
          <a:p>
            <a:pPr marL="0" indent="0">
              <a:buNone/>
            </a:pPr>
            <a:r>
              <a:rPr lang="id-ID" dirty="0" smtClean="0"/>
              <a:t>1.Indeks </a:t>
            </a:r>
            <a:r>
              <a:rPr lang="id-ID" dirty="0"/>
              <a:t>perubahan harga emas </a:t>
            </a:r>
            <a:r>
              <a:rPr lang="id-ID" sz="2800" b="1" dirty="0"/>
              <a:t>31 Desember 2018</a:t>
            </a:r>
            <a:r>
              <a:rPr lang="id-ID" dirty="0"/>
              <a:t> </a:t>
            </a:r>
            <a:r>
              <a:rPr lang="id-ID" dirty="0" smtClean="0"/>
              <a:t>adalah:</a:t>
            </a:r>
          </a:p>
          <a:p>
            <a:pPr marL="0" indent="0">
              <a:buNone/>
            </a:pPr>
            <a:r>
              <a:rPr lang="id-ID" dirty="0" smtClean="0"/>
              <a:t>I</a:t>
            </a:r>
            <a:r>
              <a:rPr lang="id-ID" sz="2400" dirty="0" smtClean="0"/>
              <a:t>2018</a:t>
            </a:r>
            <a:r>
              <a:rPr lang="id-ID" dirty="0"/>
              <a:t>​=</a:t>
            </a:r>
            <a:r>
              <a:rPr lang="id-ID" dirty="0" smtClean="0"/>
              <a:t>Rp762.000/Rp667.000</a:t>
            </a:r>
            <a:r>
              <a:rPr lang="id-ID" dirty="0"/>
              <a:t>​×100%=87,53</a:t>
            </a:r>
            <a:r>
              <a:rPr lang="id-ID" dirty="0" smtClean="0"/>
              <a:t>% </a:t>
            </a:r>
          </a:p>
          <a:p>
            <a:pPr marL="0" indent="0">
              <a:buNone/>
            </a:pPr>
            <a:r>
              <a:rPr lang="id-ID" dirty="0" smtClean="0"/>
              <a:t>2. Indeks </a:t>
            </a:r>
            <a:r>
              <a:rPr lang="id-ID" dirty="0"/>
              <a:t>perubahan harga emas </a:t>
            </a:r>
            <a:r>
              <a:rPr lang="id-ID" sz="2800" b="1" dirty="0"/>
              <a:t>31 Desember 2019</a:t>
            </a:r>
            <a:r>
              <a:rPr lang="id-ID" dirty="0"/>
              <a:t> </a:t>
            </a:r>
            <a:r>
              <a:rPr lang="id-ID" dirty="0" smtClean="0"/>
              <a:t>adalah:</a:t>
            </a:r>
          </a:p>
          <a:p>
            <a:pPr marL="0" indent="0">
              <a:buNone/>
            </a:pPr>
            <a:r>
              <a:rPr lang="id-ID" dirty="0"/>
              <a:t>I</a:t>
            </a:r>
            <a:r>
              <a:rPr lang="id-ID" sz="2400" dirty="0"/>
              <a:t>2019</a:t>
            </a:r>
            <a:r>
              <a:rPr lang="id-ID" dirty="0"/>
              <a:t>​=</a:t>
            </a:r>
            <a:r>
              <a:rPr lang="id-ID" dirty="0" smtClean="0"/>
              <a:t>Rp762.000/Rp762.000</a:t>
            </a:r>
            <a:r>
              <a:rPr lang="id-ID" dirty="0"/>
              <a:t>​×100%=100%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72975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Metode Penghitungan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d-ID" dirty="0"/>
              <a:t>Angka indeks dihitung menggunakan dua cara, yaitu dengan metode tanpa timbangan dan dengan timbangan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1. Indeks </a:t>
            </a:r>
            <a:r>
              <a:rPr lang="id-ID" dirty="0"/>
              <a:t>tidak tertimbang (</a:t>
            </a:r>
            <a:r>
              <a:rPr lang="id-ID" i="1" dirty="0"/>
              <a:t>unweighted index</a:t>
            </a:r>
            <a:r>
              <a:rPr lang="id-ID" dirty="0"/>
              <a:t>)</a:t>
            </a:r>
          </a:p>
          <a:p>
            <a:pPr marL="265113" indent="-265113">
              <a:buNone/>
            </a:pPr>
            <a:r>
              <a:rPr lang="id-ID" dirty="0" smtClean="0"/>
              <a:t>    Indeks </a:t>
            </a:r>
            <a:r>
              <a:rPr lang="id-ID" dirty="0"/>
              <a:t>tidak tertimbang adalah indeks yang dihitung tanpa mempertimbangkan faktor yang mempengaruhi naik-turunnya angka indeks. Contoh penggunaan indeks tidak tertimbang adalah pada penghitungan indeks relatif, indeks agregat, rata-rata indeks relatif.</a:t>
            </a:r>
          </a:p>
          <a:p>
            <a:pPr marL="0" indent="0">
              <a:buNone/>
            </a:pPr>
            <a:r>
              <a:rPr lang="id-ID" dirty="0" smtClean="0"/>
              <a:t>2. Indeks </a:t>
            </a:r>
            <a:r>
              <a:rPr lang="id-ID" dirty="0"/>
              <a:t>tertimbang (</a:t>
            </a:r>
            <a:r>
              <a:rPr lang="id-ID" i="1" dirty="0"/>
              <a:t>weighted index</a:t>
            </a:r>
            <a:r>
              <a:rPr lang="id-ID" dirty="0"/>
              <a:t>)</a:t>
            </a:r>
          </a:p>
          <a:p>
            <a:pPr marL="265113" indent="0">
              <a:buNone/>
            </a:pPr>
            <a:r>
              <a:rPr lang="id-ID" dirty="0"/>
              <a:t>Indeks tertimbang adalah indeks yang dihitung dengan mempertimbangkan faktor yang mempengaruhi naik-turunnya angka indeks. Dalam indeks ini kita memasukkan unsur </a:t>
            </a:r>
            <a:r>
              <a:rPr lang="id-ID" i="1" dirty="0"/>
              <a:t>weight</a:t>
            </a:r>
            <a:r>
              <a:rPr lang="id-ID" dirty="0"/>
              <a:t> (timbangan) terhadap harga-harga yang dipakai dalam menghitung indeks. Contoh penggunaan indeks tidak tertimbang adalah pada penghitungan indeks laspeyres dan indeks paasche.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0157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Rumus indeks tertimbang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I= 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 smtClean="0"/>
              <a:t>W/</a:t>
            </a:r>
            <a:r>
              <a:rPr lang="id-ID" dirty="0"/>
              <a:t> ∑</a:t>
            </a:r>
            <a:r>
              <a:rPr lang="id-ID" i="1" dirty="0"/>
              <a:t>Po</a:t>
            </a:r>
            <a:r>
              <a:rPr lang="id-ID" dirty="0"/>
              <a:t>​</a:t>
            </a:r>
            <a:r>
              <a:rPr lang="id-ID" i="1" dirty="0" smtClean="0"/>
              <a:t>W x 100</a:t>
            </a:r>
            <a:endParaRPr lang="id-ID" dirty="0" smtClean="0"/>
          </a:p>
          <a:p>
            <a:endParaRPr lang="id-ID" dirty="0"/>
          </a:p>
          <a:p>
            <a:r>
              <a:rPr lang="id-ID" dirty="0" smtClean="0"/>
              <a:t>Keterangan</a:t>
            </a:r>
            <a:r>
              <a:rPr lang="id-ID" dirty="0"/>
              <a:t>: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Pn</a:t>
            </a:r>
            <a:r>
              <a:rPr lang="id-ID" dirty="0"/>
              <a:t>​</a:t>
            </a:r>
            <a:r>
              <a:rPr lang="id-ID" i="1" dirty="0"/>
              <a:t>W</a:t>
            </a:r>
            <a:r>
              <a:rPr lang="id-ID" dirty="0"/>
              <a:t> = harga pada waktu </a:t>
            </a:r>
            <a:r>
              <a:rPr lang="id-ID" dirty="0" smtClean="0"/>
              <a:t>ke-n</a:t>
            </a:r>
            <a:r>
              <a:rPr lang="id-ID" dirty="0"/>
              <a:t> dikalikan penimbang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∑</a:t>
            </a:r>
            <a:r>
              <a:rPr lang="id-ID" i="1" dirty="0"/>
              <a:t>Po</a:t>
            </a:r>
            <a:r>
              <a:rPr lang="id-ID" dirty="0"/>
              <a:t>​</a:t>
            </a:r>
            <a:r>
              <a:rPr lang="id-ID" i="1" dirty="0"/>
              <a:t>W</a:t>
            </a:r>
            <a:r>
              <a:rPr lang="id-ID" dirty="0"/>
              <a:t> = harga pada waktu dasar dikalikan penimbang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51288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Indeks Relatif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Indeks relatif biasanya digunakan untuk mengukur perbedaan atas satu macam nilai atau harga atau kuantitas saja, dalam waktu atau </a:t>
            </a:r>
            <a:r>
              <a:rPr lang="id-ID" dirty="0" smtClean="0"/>
              <a:t>keadaan </a:t>
            </a:r>
            <a:r>
              <a:rPr lang="id-ID" dirty="0"/>
              <a:t>yang </a:t>
            </a:r>
            <a:r>
              <a:rPr lang="id-ID" dirty="0" smtClean="0"/>
              <a:t>berbeda </a:t>
            </a:r>
          </a:p>
          <a:p>
            <a:pPr marL="0" indent="0">
              <a:buNone/>
            </a:pPr>
            <a:r>
              <a:rPr lang="id-ID" i="1" dirty="0" smtClean="0"/>
              <a:t>          I</a:t>
            </a:r>
            <a:r>
              <a:rPr lang="id-ID" dirty="0" smtClean="0"/>
              <a:t>=</a:t>
            </a:r>
            <a:r>
              <a:rPr lang="id-ID" i="1" dirty="0" smtClean="0"/>
              <a:t>Po/</a:t>
            </a:r>
            <a:r>
              <a:rPr lang="id-ID" dirty="0" smtClean="0"/>
              <a:t>​</a:t>
            </a:r>
            <a:r>
              <a:rPr lang="id-ID" i="1" dirty="0"/>
              <a:t>Pn</a:t>
            </a:r>
            <a:r>
              <a:rPr lang="id-ID" dirty="0"/>
              <a:t>​​×</a:t>
            </a:r>
            <a:r>
              <a:rPr lang="id-ID" dirty="0" smtClean="0"/>
              <a:t>100   </a:t>
            </a:r>
          </a:p>
          <a:p>
            <a:pPr marL="0" indent="0">
              <a:buNone/>
            </a:pPr>
            <a:r>
              <a:rPr lang="id-ID" dirty="0"/>
              <a:t>Keterangan:</a:t>
            </a:r>
            <a:r>
              <a:rPr lang="id-ID" dirty="0"/>
              <a:t/>
            </a:r>
            <a:br>
              <a:rPr lang="id-ID" dirty="0"/>
            </a:br>
            <a:r>
              <a:rPr lang="id-ID" i="1" dirty="0" smtClean="0"/>
              <a:t>Pn</a:t>
            </a:r>
            <a:r>
              <a:rPr lang="id-ID" dirty="0"/>
              <a:t>​ = Harga pada waktu </a:t>
            </a:r>
            <a:r>
              <a:rPr lang="id-ID" dirty="0" smtClean="0"/>
              <a:t>ke-n</a:t>
            </a:r>
            <a:r>
              <a:rPr lang="id-ID" dirty="0"/>
              <a:t/>
            </a:r>
            <a:br>
              <a:rPr lang="id-ID" dirty="0"/>
            </a:br>
            <a:r>
              <a:rPr lang="id-ID" i="1" dirty="0" smtClean="0"/>
              <a:t>Po</a:t>
            </a:r>
            <a:r>
              <a:rPr lang="id-ID" dirty="0"/>
              <a:t>​ = Harga pada waktu dasar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4276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indeks relatif: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317026"/>
              </p:ext>
            </p:extLst>
          </p:nvPr>
        </p:nvGraphicFramePr>
        <p:xfrm>
          <a:off x="1524000" y="1600200"/>
          <a:ext cx="6629400" cy="4525964"/>
        </p:xfrm>
        <a:graphic>
          <a:graphicData uri="http://schemas.openxmlformats.org/drawingml/2006/table">
            <a:tbl>
              <a:tblPr/>
              <a:tblGrid>
                <a:gridCol w="2209800"/>
                <a:gridCol w="2209800"/>
                <a:gridCol w="2209800"/>
              </a:tblGrid>
              <a:tr h="383780">
                <a:tc>
                  <a:txBody>
                    <a:bodyPr/>
                    <a:lstStyle/>
                    <a:p>
                      <a:r>
                        <a:rPr lang="id-ID" sz="1000">
                          <a:solidFill>
                            <a:srgbClr val="FFFFFF"/>
                          </a:solidFill>
                          <a:effectLst/>
                        </a:rPr>
                        <a:t>Tahun</a:t>
                      </a:r>
                    </a:p>
                  </a:txBody>
                  <a:tcPr marL="27570" marR="27570" marT="33085" marB="3308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solidFill>
                            <a:srgbClr val="FFFFFF"/>
                          </a:solidFill>
                          <a:effectLst/>
                        </a:rPr>
                        <a:t>Harga Ubi Kayu/Kg</a:t>
                      </a:r>
                    </a:p>
                  </a:txBody>
                  <a:tcPr marL="27570" marR="27570" marT="33085" marB="3308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solidFill>
                            <a:srgbClr val="FFFFFF"/>
                          </a:solidFill>
                          <a:effectLst/>
                        </a:rPr>
                        <a:t>Indeks Relatif</a:t>
                      </a:r>
                    </a:p>
                  </a:txBody>
                  <a:tcPr marL="27570" marR="27570" marT="33085" marB="33085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A"/>
                    </a:solidFill>
                  </a:tcPr>
                </a:tc>
              </a:tr>
              <a:tr h="690364"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1995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Rp 200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 dirty="0" smtClean="0">
                          <a:effectLst/>
                          <a:latin typeface="KaTeX_Main"/>
                        </a:rPr>
                        <a:t>200/200</a:t>
                      </a:r>
                      <a:r>
                        <a:rPr lang="id-ID" sz="1000" dirty="0">
                          <a:effectLst/>
                          <a:latin typeface="KaTeX_Main"/>
                        </a:rPr>
                        <a:t>​×100=100</a:t>
                      </a:r>
                      <a:endParaRPr lang="id-ID" sz="1000" dirty="0">
                        <a:effectLst/>
                      </a:endParaRP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0364"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1996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Rp 220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 dirty="0" smtClean="0">
                          <a:effectLst/>
                          <a:latin typeface="KaTeX_Main"/>
                        </a:rPr>
                        <a:t>220/200</a:t>
                      </a:r>
                      <a:r>
                        <a:rPr lang="id-ID" sz="1000" dirty="0">
                          <a:effectLst/>
                          <a:latin typeface="KaTeX_Main"/>
                        </a:rPr>
                        <a:t>​×100=110</a:t>
                      </a:r>
                      <a:endParaRPr lang="id-ID" sz="1000" dirty="0">
                        <a:effectLst/>
                      </a:endParaRP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0364"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1997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Rp 220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 dirty="0" smtClean="0">
                          <a:effectLst/>
                          <a:latin typeface="KaTeX_Main"/>
                        </a:rPr>
                        <a:t>220/200×100=110</a:t>
                      </a:r>
                      <a:endParaRPr lang="id-ID" sz="1000" dirty="0">
                        <a:effectLst/>
                      </a:endParaRP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0364"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1998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Rp 230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 dirty="0" smtClean="0">
                          <a:effectLst/>
                          <a:latin typeface="KaTeX_Main"/>
                        </a:rPr>
                        <a:t>230/200​</a:t>
                      </a:r>
                      <a:r>
                        <a:rPr lang="id-ID" sz="1000" dirty="0">
                          <a:effectLst/>
                          <a:latin typeface="KaTeX_Main"/>
                        </a:rPr>
                        <a:t>×100=115</a:t>
                      </a:r>
                      <a:endParaRPr lang="id-ID" sz="1000" dirty="0">
                        <a:effectLst/>
                      </a:endParaRP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0364"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1999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Rp 250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 dirty="0" smtClean="0">
                          <a:effectLst/>
                          <a:latin typeface="KaTeX_Main"/>
                        </a:rPr>
                        <a:t>250/200×100=125</a:t>
                      </a:r>
                      <a:endParaRPr lang="id-ID" sz="1000" dirty="0">
                        <a:effectLst/>
                      </a:endParaRP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0364"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2000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>
                          <a:effectLst/>
                        </a:rPr>
                        <a:t>Rp 275</a:t>
                      </a: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000" dirty="0" smtClean="0">
                          <a:effectLst/>
                          <a:latin typeface="KaTeX_Main"/>
                        </a:rPr>
                        <a:t>275/200​</a:t>
                      </a:r>
                      <a:r>
                        <a:rPr lang="id-ID" sz="1000" dirty="0">
                          <a:effectLst/>
                          <a:latin typeface="KaTeX_Main"/>
                        </a:rPr>
                        <a:t>×100=137</a:t>
                      </a:r>
                      <a:endParaRPr lang="id-ID" sz="1000" dirty="0">
                        <a:effectLst/>
                      </a:endParaRPr>
                    </a:p>
                  </a:txBody>
                  <a:tcPr marL="27570" marR="27570" marT="27570" marB="2757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976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631</Words>
  <Application>Microsoft Office PowerPoint</Application>
  <PresentationFormat>On-screen Show (4:3)</PresentationFormat>
  <Paragraphs>187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Angka Indeks 2</vt:lpstr>
      <vt:lpstr>Cara Menghitung angka Indeks  </vt:lpstr>
      <vt:lpstr>Contoh Penghitungan Angka Indeks</vt:lpstr>
      <vt:lpstr>Contoh</vt:lpstr>
      <vt:lpstr>Contoh</vt:lpstr>
      <vt:lpstr>Metode Penghitungan</vt:lpstr>
      <vt:lpstr>Rumus indeks tertimbang </vt:lpstr>
      <vt:lpstr>Indeks Relatif</vt:lpstr>
      <vt:lpstr>Contoh indeks relatif:</vt:lpstr>
      <vt:lpstr>Angka Agregat</vt:lpstr>
      <vt:lpstr>Contoh menentukan indeks harga bahan makanan tahun 2020 dengan tahun dasar 2019.</vt:lpstr>
      <vt:lpstr>PowerPoint Presentation</vt:lpstr>
      <vt:lpstr>Contoh Rata-rata Indeks Relatif</vt:lpstr>
      <vt:lpstr>PowerPoint Presentation</vt:lpstr>
      <vt:lpstr>Contoh data</vt:lpstr>
      <vt:lpstr>Selanjutnya hitung Po​Qo​ dan Pn​Qo​.</vt:lpstr>
      <vt:lpstr>Indeks lespeyres</vt:lpstr>
      <vt:lpstr>Indeks Paasche</vt:lpstr>
      <vt:lpstr>Contoh penghitungan:</vt:lpstr>
      <vt:lpstr>Indeks paasche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Angka Indeks 2</dc:title>
  <dc:creator>IP</dc:creator>
  <cp:lastModifiedBy>IP</cp:lastModifiedBy>
  <cp:revision>10</cp:revision>
  <dcterms:created xsi:type="dcterms:W3CDTF">2006-08-16T00:00:00Z</dcterms:created>
  <dcterms:modified xsi:type="dcterms:W3CDTF">2022-05-17T07:17:09Z</dcterms:modified>
</cp:coreProperties>
</file>