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B6EA-13B5-4E9E-970E-936A54CF1769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8C2F-4500-43CA-8322-76853BC0A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2913">
              <a:tabLst>
                <a:tab pos="739775" algn="l"/>
                <a:tab pos="1479550" algn="l"/>
                <a:tab pos="2219325" algn="l"/>
                <a:tab pos="2959100" algn="l"/>
              </a:tabLst>
            </a:pPr>
            <a:fld id="{65637750-5752-406F-803B-AD66B3A52907}" type="slidenum">
              <a:rPr lang="en-GB" smtClean="0"/>
              <a:pPr defTabSz="442913">
                <a:tabLst>
                  <a:tab pos="739775" algn="l"/>
                  <a:tab pos="1479550" algn="l"/>
                  <a:tab pos="2219325" algn="l"/>
                  <a:tab pos="2959100" algn="l"/>
                </a:tabLst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2913">
              <a:tabLst>
                <a:tab pos="739775" algn="l"/>
                <a:tab pos="1479550" algn="l"/>
                <a:tab pos="2219325" algn="l"/>
                <a:tab pos="2959100" algn="l"/>
              </a:tabLst>
            </a:pPr>
            <a:fld id="{CF3A2B9B-6F64-49EF-A6AC-A6012384DC00}" type="slidenum">
              <a:rPr lang="en-GB" smtClean="0"/>
              <a:pPr defTabSz="442913">
                <a:tabLst>
                  <a:tab pos="739775" algn="l"/>
                  <a:tab pos="1479550" algn="l"/>
                  <a:tab pos="2219325" algn="l"/>
                  <a:tab pos="2959100" algn="l"/>
                </a:tabLst>
              </a:pPr>
              <a:t>4</a:t>
            </a:fld>
            <a:endParaRPr lang="en-GB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965759" y="688005"/>
            <a:ext cx="4928086" cy="34297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483" tIns="46743" rIns="93483" bIns="46743" anchor="ctr"/>
          <a:lstStyle/>
          <a:p>
            <a:pPr defTabSz="442913">
              <a:lnSpc>
                <a:spcPct val="87000"/>
              </a:lnSpc>
              <a:buClr>
                <a:srgbClr val="FFFFFF"/>
              </a:buClr>
              <a:buSzPct val="100000"/>
            </a:pPr>
            <a:endParaRPr 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>
          <a:xfrm>
            <a:off x="687082" y="4345605"/>
            <a:ext cx="5483837" cy="411039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3438" y="27467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74"/>
            <a:ext cx="65357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5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6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00E2-98C2-4FDF-89BD-E207B96EBAF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6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C49F8-CFAC-49FB-BD56-C437229F99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11"/>
          <p:cNvSpPr>
            <a:spLocks noChangeArrowheads="1"/>
          </p:cNvSpPr>
          <p:nvPr/>
        </p:nvSpPr>
        <p:spPr bwMode="auto">
          <a:xfrm>
            <a:off x="252006" y="1511300"/>
            <a:ext cx="8242932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AU" b="1" dirty="0" smtClean="0">
                <a:solidFill>
                  <a:schemeClr val="tx1"/>
                </a:solidFill>
                <a:latin typeface="Calibri" pitchFamily="34" charset="0"/>
              </a:rPr>
              <a:t>A. MEMADUKAN </a:t>
            </a:r>
            <a:r>
              <a:rPr lang="en-AU" b="1" dirty="0">
                <a:solidFill>
                  <a:schemeClr val="tx1"/>
                </a:solidFill>
                <a:latin typeface="Calibri" pitchFamily="34" charset="0"/>
              </a:rPr>
              <a:t>PRINSIP-PRINSIP PEMBANGUNAN YANG BERKESINAMBUNGAN DENGAN KEBIJAKAN DAN PROGRAM NASIONAL SERTA MENGEMBALIKAN SUMBERDAYA LINGKUNGAN YANG HILANG</a:t>
            </a:r>
            <a:endParaRPr lang="en-GB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1978" y="115888"/>
            <a:ext cx="9407726" cy="1225550"/>
            <a:chOff x="146" y="45"/>
            <a:chExt cx="6093" cy="944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146" y="45"/>
              <a:ext cx="5884" cy="945"/>
              <a:chOff x="146" y="45"/>
              <a:chExt cx="5884" cy="945"/>
            </a:xfrm>
          </p:grpSpPr>
          <p:pic>
            <p:nvPicPr>
              <p:cNvPr id="53264" name="Picture 4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6" y="45"/>
                <a:ext cx="5884" cy="9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3265" name="Text Box 47"/>
              <p:cNvSpPr txBox="1">
                <a:spLocks noChangeArrowheads="1"/>
              </p:cNvSpPr>
              <p:nvPr/>
            </p:nvSpPr>
            <p:spPr bwMode="auto">
              <a:xfrm>
                <a:off x="217" y="91"/>
                <a:ext cx="5747" cy="8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87000"/>
                  </a:lnSpc>
                  <a:buClr>
                    <a:srgbClr val="FFFFFF"/>
                  </a:buClr>
                  <a:buSzPct val="100000"/>
                  <a:buFont typeface="Arial" charset="0"/>
                  <a:buNone/>
                </a:pPr>
                <a:endParaRPr lang="en-US"/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1083" y="120"/>
              <a:ext cx="5157" cy="677"/>
              <a:chOff x="1083" y="120"/>
              <a:chExt cx="5157" cy="677"/>
            </a:xfrm>
          </p:grpSpPr>
          <p:pic>
            <p:nvPicPr>
              <p:cNvPr id="53262" name="Picture 4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83" y="120"/>
                <a:ext cx="5157" cy="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3263" name="Text Box 50"/>
              <p:cNvSpPr txBox="1">
                <a:spLocks noChangeArrowheads="1"/>
              </p:cNvSpPr>
              <p:nvPr/>
            </p:nvSpPr>
            <p:spPr bwMode="auto">
              <a:xfrm>
                <a:off x="1190" y="132"/>
                <a:ext cx="5042" cy="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68760" tIns="68760" rIns="68760" bIns="68760" anchor="ctr"/>
              <a:lstStyle/>
              <a:p>
                <a:pPr>
                  <a:buClr>
                    <a:srgbClr val="FFFF00"/>
                  </a:buClr>
                  <a:buSzPct val="100000"/>
                  <a:buFont typeface="Calibri" pitchFamily="34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400" b="1" dirty="0" smtClean="0">
                    <a:solidFill>
                      <a:srgbClr val="FFFF00"/>
                    </a:solidFill>
                    <a:latin typeface="Calibri" pitchFamily="34" charset="0"/>
                    <a:cs typeface="Arial" charset="0"/>
                  </a:rPr>
                  <a:t>MEMASTIKAN </a:t>
                </a:r>
                <a:r>
                  <a:rPr lang="en-GB" sz="2400" b="1" dirty="0">
                    <a:solidFill>
                      <a:srgbClr val="FFFF00"/>
                    </a:solidFill>
                    <a:latin typeface="Calibri" pitchFamily="34" charset="0"/>
                    <a:cs typeface="Arial" charset="0"/>
                  </a:rPr>
                  <a:t>KELESTARIAN LINGKUNGAN HIDUP</a:t>
                </a:r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0" y="2667000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89881" y="3048000"/>
            <a:ext cx="3515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Pembukaan hutan gambut secara masif terjadi pada areal konsesi PT RAPP, anak perusahaan APRIL/Royal Golden Eagle, di Pulau Padang, Kabupaten Kepulauan Meranti, Riau,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693" y="6381750"/>
            <a:ext cx="2127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146512" y="188913"/>
            <a:ext cx="9397470" cy="647700"/>
            <a:chOff x="40" y="45"/>
            <a:chExt cx="6200" cy="945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40" y="45"/>
              <a:ext cx="6041" cy="945"/>
              <a:chOff x="40" y="45"/>
              <a:chExt cx="6041" cy="945"/>
            </a:xfrm>
          </p:grpSpPr>
          <p:pic>
            <p:nvPicPr>
              <p:cNvPr id="54282" name="Picture 4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7" y="45"/>
                <a:ext cx="5884" cy="9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4283" name="Text Box 47"/>
              <p:cNvSpPr txBox="1">
                <a:spLocks noChangeArrowheads="1"/>
              </p:cNvSpPr>
              <p:nvPr/>
            </p:nvSpPr>
            <p:spPr bwMode="auto">
              <a:xfrm>
                <a:off x="40" y="91"/>
                <a:ext cx="5747" cy="8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87000"/>
                  </a:lnSpc>
                  <a:buClr>
                    <a:srgbClr val="FFFFFF"/>
                  </a:buClr>
                  <a:buSzPct val="100000"/>
                  <a:buFont typeface="Arial" charset="0"/>
                  <a:buNone/>
                </a:pPr>
                <a:endParaRPr lang="en-US" sz="1600"/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172" y="120"/>
              <a:ext cx="6068" cy="689"/>
              <a:chOff x="172" y="120"/>
              <a:chExt cx="6068" cy="689"/>
            </a:xfrm>
          </p:grpSpPr>
          <p:pic>
            <p:nvPicPr>
              <p:cNvPr id="54280" name="Picture 4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83" y="120"/>
                <a:ext cx="5157" cy="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4281" name="Text Box 50"/>
              <p:cNvSpPr txBox="1">
                <a:spLocks noChangeArrowheads="1"/>
              </p:cNvSpPr>
              <p:nvPr/>
            </p:nvSpPr>
            <p:spPr bwMode="auto">
              <a:xfrm>
                <a:off x="172" y="150"/>
                <a:ext cx="5918" cy="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68760" tIns="68760" rIns="68760" bIns="68760" anchor="ctr"/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</a:rPr>
                  <a:t>TANTANGAN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31607" y="1295400"/>
            <a:ext cx="8891993" cy="4001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Berkurangnya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luas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tutupan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hutan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Indonesia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sejak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tahun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1990,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lain: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kebakaran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hutan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pembalakan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liar,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konversi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hutan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pengelolaan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hutan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lestari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Adanya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meningkatkan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pengelolaan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wilayah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darat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laut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dilindungi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guna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menjaga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kekayaan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keanekaragaman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hayati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Indonesia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id-ID" dirty="0">
                <a:solidFill>
                  <a:schemeClr val="tx1"/>
                </a:solidFill>
                <a:latin typeface="+mj-lt"/>
              </a:rPr>
              <a:t>Penggunaan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sumber-sumber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energi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alternatif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dapat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menghasilkan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karbon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dioksida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kadar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rendah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atau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menimbulkan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emisi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karbon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dioksida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salah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satu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cara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menanggulangi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dampak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iklim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Perlunya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konservasi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jangka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panjang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pengelolaan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serta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pemanfaatan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hayati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laut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habitat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pesisir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berkelanjutan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penerapan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pendekatan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pencegahan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ekosistem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tepa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Diperlukan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aksi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nasional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baik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dirty="0">
                <a:solidFill>
                  <a:schemeClr val="tx1"/>
                </a:solidFill>
                <a:latin typeface="+mj-lt"/>
              </a:rPr>
              <a:t>mitigasi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iklim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global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maupun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langkah-langkah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diperlukan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memberdayakan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Indonesia agar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dapat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beradaptasi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dampak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perubahan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iklim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146512" y="188913"/>
            <a:ext cx="9397470" cy="647700"/>
            <a:chOff x="40" y="45"/>
            <a:chExt cx="6200" cy="945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40" y="45"/>
              <a:ext cx="6041" cy="945"/>
              <a:chOff x="40" y="45"/>
              <a:chExt cx="6041" cy="945"/>
            </a:xfrm>
          </p:grpSpPr>
          <p:pic>
            <p:nvPicPr>
              <p:cNvPr id="55306" name="Picture 4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7" y="45"/>
                <a:ext cx="5884" cy="9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5307" name="Text Box 47"/>
              <p:cNvSpPr txBox="1">
                <a:spLocks noChangeArrowheads="1"/>
              </p:cNvSpPr>
              <p:nvPr/>
            </p:nvSpPr>
            <p:spPr bwMode="auto">
              <a:xfrm>
                <a:off x="40" y="91"/>
                <a:ext cx="5747" cy="8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87000"/>
                  </a:lnSpc>
                  <a:buClr>
                    <a:srgbClr val="FFFFFF"/>
                  </a:buClr>
                  <a:buSzPct val="100000"/>
                  <a:buFont typeface="Arial" charset="0"/>
                  <a:buNone/>
                </a:pPr>
                <a:endParaRPr lang="en-US" sz="1600"/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172" y="120"/>
              <a:ext cx="6068" cy="689"/>
              <a:chOff x="172" y="120"/>
              <a:chExt cx="6068" cy="689"/>
            </a:xfrm>
          </p:grpSpPr>
          <p:pic>
            <p:nvPicPr>
              <p:cNvPr id="55304" name="Picture 4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83" y="120"/>
                <a:ext cx="5157" cy="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5305" name="Text Box 50"/>
              <p:cNvSpPr txBox="1">
                <a:spLocks noChangeArrowheads="1"/>
              </p:cNvSpPr>
              <p:nvPr/>
            </p:nvSpPr>
            <p:spPr bwMode="auto">
              <a:xfrm>
                <a:off x="172" y="150"/>
                <a:ext cx="5918" cy="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68760" tIns="68760" rIns="68760" bIns="68760" anchor="ctr"/>
              <a:lstStyle/>
              <a:p>
                <a:pPr algn="ctr"/>
                <a:r>
                  <a:rPr lang="en-US" sz="2800" b="1" dirty="0">
                    <a:solidFill>
                      <a:srgbClr val="FFFF00"/>
                    </a:solidFill>
                  </a:rPr>
                  <a:t>KEBIJAKAN DAN STRATEGI</a:t>
                </a:r>
              </a:p>
            </p:txBody>
          </p:sp>
        </p:grpSp>
      </p:grpSp>
      <p:sp>
        <p:nvSpPr>
          <p:cNvPr id="55299" name="TextBox 10"/>
          <p:cNvSpPr txBox="1">
            <a:spLocks noChangeArrowheads="1"/>
          </p:cNvSpPr>
          <p:nvPr/>
        </p:nvSpPr>
        <p:spPr bwMode="auto">
          <a:xfrm>
            <a:off x="118678" y="1054100"/>
            <a:ext cx="895939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Memadukan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prinsip-prinsip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pembangunan</a:t>
            </a:r>
            <a:r>
              <a:rPr lang="en-US" sz="2000" b="1" dirty="0">
                <a:solidFill>
                  <a:schemeClr val="tx1"/>
                </a:solidFill>
              </a:rPr>
              <a:t> yang </a:t>
            </a:r>
            <a:r>
              <a:rPr lang="en-US" sz="2000" b="1" dirty="0" err="1">
                <a:solidFill>
                  <a:schemeClr val="tx1"/>
                </a:solidFill>
              </a:rPr>
              <a:t>berkesinambungan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dalam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kebijakan-kebijakan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dan</a:t>
            </a:r>
            <a:r>
              <a:rPr lang="en-US" sz="2000" b="1" dirty="0">
                <a:solidFill>
                  <a:schemeClr val="tx1"/>
                </a:solidFill>
              </a:rPr>
              <a:t> program-program </a:t>
            </a:r>
            <a:r>
              <a:rPr lang="en-US" sz="2000" b="1" dirty="0" err="1">
                <a:solidFill>
                  <a:schemeClr val="tx1"/>
                </a:solidFill>
              </a:rPr>
              <a:t>nasional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serta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mengurangi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kerugian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pada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sumberdaya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lingkungan</a:t>
            </a:r>
            <a:endParaRPr lang="en-US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691" y="2352682"/>
            <a:ext cx="8891993" cy="3400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Memperkuat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kelembagaan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meningkatkan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kesadaran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partisipasi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proses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rehabilitasi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konservasi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alam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pengelolaan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lingkungan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alam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lestari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Menjaga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keanekaragaman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hayati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unik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alam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Indonesia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kontribusi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pembangunan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ekonomi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nasional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Memperkuat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kapasitas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kelembagaan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tingkat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pemerintahan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mengantisipasi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mengelola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bencana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alam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menyesuaikan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diri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perubahan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iklim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Melaksanakan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inisiatif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mencapai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pembangunan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berkelanjutan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sektor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991700" y="6384950"/>
            <a:ext cx="2130328" cy="4730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Sumber gambar Google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56323" name="Rectangle 11"/>
          <p:cNvSpPr>
            <a:spLocks noChangeArrowheads="1"/>
          </p:cNvSpPr>
          <p:nvPr/>
        </p:nvSpPr>
        <p:spPr bwMode="auto">
          <a:xfrm>
            <a:off x="174883" y="914400"/>
            <a:ext cx="8714711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B. MENGURANGI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LAJU KEHILANGAN KERAGAMAN HAYATI, </a:t>
            </a:r>
            <a:endParaRPr lang="en-GB" sz="20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DAN </a:t>
            </a:r>
            <a:r>
              <a:rPr lang="en-GB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MENCAPAI PENGURANGAN YANG SIGNIFIKAN PADA 2010</a:t>
            </a:r>
            <a:endParaRPr lang="en-GB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30" y="1828800"/>
            <a:ext cx="3425825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4290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146512" y="188913"/>
            <a:ext cx="9397470" cy="647700"/>
            <a:chOff x="40" y="45"/>
            <a:chExt cx="6200" cy="945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40" y="45"/>
              <a:ext cx="6041" cy="945"/>
              <a:chOff x="40" y="45"/>
              <a:chExt cx="6041" cy="945"/>
            </a:xfrm>
          </p:grpSpPr>
          <p:pic>
            <p:nvPicPr>
              <p:cNvPr id="57354" name="Picture 4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7" y="45"/>
                <a:ext cx="5884" cy="9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7355" name="Text Box 47"/>
              <p:cNvSpPr txBox="1">
                <a:spLocks noChangeArrowheads="1"/>
              </p:cNvSpPr>
              <p:nvPr/>
            </p:nvSpPr>
            <p:spPr bwMode="auto">
              <a:xfrm>
                <a:off x="40" y="91"/>
                <a:ext cx="5747" cy="8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87000"/>
                  </a:lnSpc>
                  <a:buClr>
                    <a:srgbClr val="FFFFFF"/>
                  </a:buClr>
                  <a:buSzPct val="100000"/>
                  <a:buFont typeface="Arial" charset="0"/>
                  <a:buNone/>
                </a:pPr>
                <a:endParaRPr lang="en-US" sz="1600"/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172" y="120"/>
              <a:ext cx="6068" cy="689"/>
              <a:chOff x="172" y="120"/>
              <a:chExt cx="6068" cy="689"/>
            </a:xfrm>
          </p:grpSpPr>
          <p:pic>
            <p:nvPicPr>
              <p:cNvPr id="57352" name="Picture 4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83" y="120"/>
                <a:ext cx="5157" cy="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7353" name="Text Box 50"/>
              <p:cNvSpPr txBox="1">
                <a:spLocks noChangeArrowheads="1"/>
              </p:cNvSpPr>
              <p:nvPr/>
            </p:nvSpPr>
            <p:spPr bwMode="auto">
              <a:xfrm>
                <a:off x="172" y="150"/>
                <a:ext cx="5918" cy="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68760" tIns="68760" rIns="68760" bIns="68760" anchor="ctr"/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</a:rPr>
                  <a:t>TANTANGAN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86086" y="1600200"/>
            <a:ext cx="889199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id-ID" sz="2200" dirty="0">
                <a:solidFill>
                  <a:schemeClr val="tx1"/>
                </a:solidFill>
                <a:latin typeface="+mj-lt"/>
              </a:rPr>
              <a:t>K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eanekaragaman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hayati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Indonesia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telah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terancam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karena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pemanfaatan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sumber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daya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alam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cara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lestari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sz="2200" dirty="0" err="1">
                <a:solidFill>
                  <a:schemeClr val="tx1"/>
                </a:solidFill>
                <a:latin typeface="+mj-lt"/>
              </a:rPr>
              <a:t>Penyusutan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keanekaragaman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genetik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khususnya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spesies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satwa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tumbuhan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liar,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tidak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terdokumentasi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baik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id-ID" sz="2200" dirty="0">
                <a:solidFill>
                  <a:schemeClr val="tx1"/>
                </a:solidFill>
                <a:latin typeface="+mj-lt"/>
              </a:rPr>
              <a:t>Kebutuhan dalam pengelolaan spesies akuatik yang terancam punah menjadi perhatian utama bagi Konservasi jenis ikan di Indonesia, salah satunya adalah bagaimana melakukan perencanaan, penyusunan dan implementasi kebijakan-kebijakan dalam upaya perlindungan, pelestarian dan pemanfaatan sumberdaya ikan di perairan darat dan laut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349" name="Slide Number Placeholder 4"/>
          <p:cNvSpPr txBox="1">
            <a:spLocks/>
          </p:cNvSpPr>
          <p:nvPr/>
        </p:nvSpPr>
        <p:spPr bwMode="auto">
          <a:xfrm>
            <a:off x="7026858" y="6484961"/>
            <a:ext cx="213032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fld id="{DB37AEC3-0C7F-40F6-8290-AC7E0044A516}" type="slidenum">
              <a:rPr lang="en-GB" sz="1200">
                <a:solidFill>
                  <a:schemeClr val="tx1"/>
                </a:solidFill>
              </a:rPr>
              <a:pPr algn="r">
                <a:lnSpc>
                  <a:spcPct val="87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146512" y="188913"/>
            <a:ext cx="9397470" cy="647700"/>
            <a:chOff x="40" y="45"/>
            <a:chExt cx="6200" cy="945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40" y="45"/>
              <a:ext cx="6041" cy="945"/>
              <a:chOff x="40" y="45"/>
              <a:chExt cx="6041" cy="945"/>
            </a:xfrm>
          </p:grpSpPr>
          <p:pic>
            <p:nvPicPr>
              <p:cNvPr id="58378" name="Picture 4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7" y="45"/>
                <a:ext cx="5884" cy="9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8379" name="Text Box 47"/>
              <p:cNvSpPr txBox="1">
                <a:spLocks noChangeArrowheads="1"/>
              </p:cNvSpPr>
              <p:nvPr/>
            </p:nvSpPr>
            <p:spPr bwMode="auto">
              <a:xfrm>
                <a:off x="40" y="91"/>
                <a:ext cx="5747" cy="83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87000"/>
                  </a:lnSpc>
                  <a:buClr>
                    <a:srgbClr val="FFFFFF"/>
                  </a:buClr>
                  <a:buSzPct val="100000"/>
                  <a:buFont typeface="Arial" charset="0"/>
                  <a:buNone/>
                </a:pPr>
                <a:endParaRPr lang="en-US" sz="1600"/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172" y="120"/>
              <a:ext cx="6068" cy="689"/>
              <a:chOff x="172" y="120"/>
              <a:chExt cx="6068" cy="689"/>
            </a:xfrm>
          </p:grpSpPr>
          <p:pic>
            <p:nvPicPr>
              <p:cNvPr id="58376" name="Picture 4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83" y="120"/>
                <a:ext cx="5157" cy="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58377" name="Text Box 50"/>
              <p:cNvSpPr txBox="1">
                <a:spLocks noChangeArrowheads="1"/>
              </p:cNvSpPr>
              <p:nvPr/>
            </p:nvSpPr>
            <p:spPr bwMode="auto">
              <a:xfrm>
                <a:off x="172" y="150"/>
                <a:ext cx="5918" cy="65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68760" tIns="68760" rIns="68760" bIns="68760" anchor="ctr"/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</a:rPr>
                  <a:t>KEBIJAKAN DAN STRATEGI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91456" y="943944"/>
            <a:ext cx="8891993" cy="55707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Melestarikan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keanekaragaman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hayati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meningkatkan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jumlah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spesies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terancam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punah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</a:t>
            </a:r>
          </a:p>
          <a:p>
            <a:pPr marL="627063" indent="-271463">
              <a:spcBef>
                <a:spcPts val="0"/>
              </a:spcBef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Peningkatan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pelestarian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keanekaragaman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hayati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627063" indent="-271463">
              <a:spcBef>
                <a:spcPts val="0"/>
              </a:spcBef>
              <a:buFontTx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+mj-lt"/>
              </a:rPr>
              <a:t>Pembangunan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kawasan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konservasi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ekosistem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esensial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27063" indent="-271463">
              <a:spcBef>
                <a:spcPts val="0"/>
              </a:spcBef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Penyelidikan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perlindungan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keamanan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hutan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627063" indent="-271463">
              <a:spcBef>
                <a:spcPts val="0"/>
              </a:spcBef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Pengembangan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konservasi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spesies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keanekaragaman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hayati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genetik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627063" indent="-271463">
              <a:spcBef>
                <a:spcPts val="0"/>
              </a:spcBef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Pengendalian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kebakaran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hutan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27063" indent="-271463">
              <a:spcBef>
                <a:spcPts val="0"/>
              </a:spcBef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Pengembangan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jasa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lingkungan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ekowisata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627063" indent="-271463">
              <a:spcBef>
                <a:spcPts val="0"/>
              </a:spcBef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Pengelolaan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pengembangan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konservasi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ekosistem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spesies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wilayah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pesisir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laut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indent="-457200">
              <a:spcBef>
                <a:spcPts val="600"/>
              </a:spcBef>
              <a:defRPr/>
            </a:pP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355600" indent="-35560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US" b="1" dirty="0" err="1">
                <a:solidFill>
                  <a:schemeClr val="tx1"/>
                </a:solidFill>
                <a:latin typeface="+mj-lt"/>
              </a:rPr>
              <a:t>Pengelolaan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konservasi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jenis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ikan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 marL="628650" indent="-273050"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Implementasi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pengembangan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peraturan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terkait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perlindungan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konservasi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jenis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ikan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628650" indent="-273050"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Inventarisasi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spesies-spesies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akuatik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dilindungi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terancam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punah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628650" indent="-273050"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Penyusunan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NPOA (</a:t>
            </a:r>
            <a:r>
              <a:rPr lang="en-US" sz="1700" i="1" dirty="0">
                <a:solidFill>
                  <a:schemeClr val="tx1"/>
                </a:solidFill>
                <a:latin typeface="+mj-lt"/>
              </a:rPr>
              <a:t>National Plan of Action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terkait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spesies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akuatik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dilindungi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terancam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punah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628650" indent="-273050"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Penerapan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kuota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untuk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beberapa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akuatik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dilindungi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terancam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punah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628650" indent="-273050">
              <a:buFontTx/>
              <a:buAutoNum type="alphaLcPeriod"/>
              <a:defRPr/>
            </a:pPr>
            <a:r>
              <a:rPr lang="en-US" sz="1700" dirty="0" err="1">
                <a:solidFill>
                  <a:schemeClr val="tx1"/>
                </a:solidFill>
                <a:latin typeface="+mj-lt"/>
              </a:rPr>
              <a:t>Pemenuhan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akan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kebutuhan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database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terkait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dengan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spesies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akuatik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yang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dilindungi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terancam</a:t>
            </a:r>
            <a:r>
              <a:rPr lang="en-US" sz="17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j-lt"/>
              </a:rPr>
              <a:t>punah</a:t>
            </a:r>
            <a:endParaRPr lang="en-US" sz="17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Tx/>
              <a:buAutoNum type="alphaLcPeriod"/>
              <a:defRPr/>
            </a:pPr>
            <a:endParaRPr lang="en-US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373" name="Slide Number Placeholder 4"/>
          <p:cNvSpPr txBox="1">
            <a:spLocks/>
          </p:cNvSpPr>
          <p:nvPr/>
        </p:nvSpPr>
        <p:spPr bwMode="auto">
          <a:xfrm>
            <a:off x="7026858" y="6484959"/>
            <a:ext cx="213032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fld id="{C015E5E7-76DB-423C-ACEE-8835B696770B}" type="slidenum">
              <a:rPr lang="en-GB" sz="1200">
                <a:solidFill>
                  <a:schemeClr val="tx1"/>
                </a:solidFill>
              </a:rPr>
              <a:pPr algn="r">
                <a:lnSpc>
                  <a:spcPct val="87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474</Words>
  <Application>Microsoft Office PowerPoint</Application>
  <PresentationFormat>On-screen Show (4:3)</PresentationFormat>
  <Paragraphs>42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MDG’s Tujuan ke 7  MENJAMIN KELESTARIAN LINGKUNGAN HIDUP</dc:title>
  <dc:creator>SB01</dc:creator>
  <cp:lastModifiedBy>PC-IS-3</cp:lastModifiedBy>
  <cp:revision>20</cp:revision>
  <dcterms:created xsi:type="dcterms:W3CDTF">2015-04-07T11:56:49Z</dcterms:created>
  <dcterms:modified xsi:type="dcterms:W3CDTF">2020-03-24T03:02:44Z</dcterms:modified>
</cp:coreProperties>
</file>