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85" r:id="rId2"/>
  </p:sldMasterIdLst>
  <p:notesMasterIdLst>
    <p:notesMasterId r:id="rId10"/>
  </p:notesMasterIdLst>
  <p:sldIdLst>
    <p:sldId id="297" r:id="rId3"/>
    <p:sldId id="282" r:id="rId4"/>
    <p:sldId id="283" r:id="rId5"/>
    <p:sldId id="284" r:id="rId6"/>
    <p:sldId id="313" r:id="rId7"/>
    <p:sldId id="308" r:id="rId8"/>
    <p:sldId id="31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97A"/>
    <a:srgbClr val="FFFF99"/>
    <a:srgbClr val="CCFF99"/>
    <a:srgbClr val="00FFFF"/>
    <a:srgbClr val="FFCC00"/>
    <a:srgbClr val="663300"/>
    <a:srgbClr val="FFFF00"/>
    <a:srgbClr val="003300"/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93548" autoAdjust="0"/>
  </p:normalViewPr>
  <p:slideViewPr>
    <p:cSldViewPr>
      <p:cViewPr varScale="1">
        <p:scale>
          <a:sx n="65" d="100"/>
          <a:sy n="65" d="100"/>
        </p:scale>
        <p:origin x="-12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391538-F13A-4F40-A1C9-9B0C73D2E0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22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4BAF7-7645-4154-B6F0-F6E521A42C0C}" type="slidenum">
              <a:rPr lang="en-US"/>
              <a:pPr/>
              <a:t>2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rgbClr val="FFFF99"/>
                </a:solidFill>
              </a:rPr>
              <a:t>*</a:t>
            </a:r>
            <a:r>
              <a:rPr lang="en-US" b="1">
                <a:solidFill>
                  <a:srgbClr val="FFFF00"/>
                </a:solidFill>
              </a:rPr>
              <a:t>SPKI</a:t>
            </a:r>
            <a:r>
              <a:rPr lang="en-US" b="1">
                <a:solidFill>
                  <a:schemeClr val="bg1"/>
                </a:solidFill>
              </a:rPr>
              <a:t> = SATUAN PENJAMINAN KUALITAS INTERNAL </a:t>
            </a:r>
            <a:r>
              <a:rPr lang="en-US" b="1" i="1">
                <a:solidFill>
                  <a:schemeClr val="bg1"/>
                </a:solidFill>
              </a:rPr>
              <a:t>(Internal Quality Assurance Unit)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EE7AA-7FB4-4524-A523-CE56753CB49C}" type="slidenum">
              <a:rPr lang="en-US"/>
              <a:pPr/>
              <a:t>3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RCA = Root Cause Analysis</a:t>
            </a:r>
          </a:p>
          <a:p>
            <a:r>
              <a:rPr lang="en-US">
                <a:solidFill>
                  <a:schemeClr val="bg1"/>
                </a:solidFill>
              </a:rPr>
              <a:t>FFA  = Force Field Analysis</a:t>
            </a:r>
          </a:p>
          <a:p>
            <a:r>
              <a:rPr lang="en-US">
                <a:solidFill>
                  <a:schemeClr val="bg1"/>
                </a:solidFill>
              </a:rPr>
              <a:t>RCA = Root Cause Analysis</a:t>
            </a:r>
          </a:p>
          <a:p>
            <a:r>
              <a:rPr lang="en-US">
                <a:solidFill>
                  <a:schemeClr val="bg1"/>
                </a:solidFill>
              </a:rPr>
              <a:t>FFA  = Force Field Analysis</a:t>
            </a:r>
          </a:p>
          <a:p>
            <a:r>
              <a:rPr lang="en-US" b="1">
                <a:solidFill>
                  <a:schemeClr val="bg1"/>
                </a:solidFill>
              </a:rPr>
              <a:t>RCA = Root Cause Analysis</a:t>
            </a:r>
          </a:p>
          <a:p>
            <a:r>
              <a:rPr lang="en-US" b="1">
                <a:solidFill>
                  <a:schemeClr val="bg1"/>
                </a:solidFill>
              </a:rPr>
              <a:t>FFA  = Force Field Analysis</a:t>
            </a:r>
          </a:p>
          <a:p>
            <a:r>
              <a:rPr lang="en-US" b="1">
                <a:solidFill>
                  <a:schemeClr val="bg1"/>
                </a:solidFill>
              </a:rPr>
              <a:t>GA    = Gap Analysis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3/18/2020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5B69-6A85-46A8-B6AB-62068DEF91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45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AFF8-B14F-4C9B-9656-CB1763DD4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273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5057-02F2-454E-9179-D1E51289D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287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3/18/2020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5B69-6A85-46A8-B6AB-62068DEF91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45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61DE-324B-4B03-85D0-4CDF4C74F1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5644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74C5-69C2-4C7A-8E78-1A86CDABA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8553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903E-5DA3-4938-BB1A-0217EDE67C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8008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C5AD-E444-40B1-99D4-90FBDE5B5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6666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34AB-915E-4309-A343-B92C91415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098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594-F00F-46EF-8734-0810E9D47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3810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874F-4DA1-43F7-8710-9FC3D7FE8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5160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61DE-324B-4B03-85D0-4CDF4C74F1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5644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3/18/2020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F0AA-7282-47C8-93BB-68AA16937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0801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AFF8-B14F-4C9B-9656-CB1763DD4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273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85057-02F2-454E-9179-D1E51289D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287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74C5-69C2-4C7A-8E78-1A86CDABA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8553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903E-5DA3-4938-BB1A-0217EDE67C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8008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C5AD-E444-40B1-99D4-90FBDE5B5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6666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34AB-915E-4309-A343-B92C91415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098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594-F00F-46EF-8734-0810E9D47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3810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874F-4DA1-43F7-8710-9FC3D7FE8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5160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3/18/2020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F0AA-7282-47C8-93BB-68AA16937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0801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3/18/2020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57E2D-AAB4-433B-926A-FABD91D5DA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8" descr="Elephnt1"/>
          <p:cNvPicPr>
            <a:picLocks noChangeAspect="1" noChangeArrowheads="1" noCrop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089650"/>
            <a:ext cx="762000" cy="625475"/>
          </a:xfrm>
          <a:prstGeom prst="rect">
            <a:avLst/>
          </a:prstGeom>
          <a:noFill/>
        </p:spPr>
      </p:pic>
      <p:sp>
        <p:nvSpPr>
          <p:cNvPr id="8" name="Oval 18"/>
          <p:cNvSpPr>
            <a:spLocks noChangeArrowheads="1"/>
          </p:cNvSpPr>
          <p:nvPr userDrawn="1"/>
        </p:nvSpPr>
        <p:spPr bwMode="auto">
          <a:xfrm>
            <a:off x="762000" y="6324600"/>
            <a:ext cx="3810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  <a:latin typeface="Arial Black" pitchFamily="34" charset="0"/>
              </a:rPr>
              <a:t>C</a:t>
            </a:r>
          </a:p>
        </p:txBody>
      </p:sp>
      <p:sp>
        <p:nvSpPr>
          <p:cNvPr id="9" name="Oval 19"/>
          <p:cNvSpPr>
            <a:spLocks noChangeArrowheads="1"/>
          </p:cNvSpPr>
          <p:nvPr userDrawn="1"/>
        </p:nvSpPr>
        <p:spPr bwMode="auto">
          <a:xfrm>
            <a:off x="914400" y="6477000"/>
            <a:ext cx="3810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  <a:latin typeface="Arial Black" pitchFamily="34" charset="0"/>
              </a:rPr>
              <a:t>I</a:t>
            </a:r>
          </a:p>
        </p:txBody>
      </p:sp>
      <p:sp>
        <p:nvSpPr>
          <p:cNvPr id="10" name="Oval 20"/>
          <p:cNvSpPr>
            <a:spLocks noChangeArrowheads="1"/>
          </p:cNvSpPr>
          <p:nvPr userDrawn="1"/>
        </p:nvSpPr>
        <p:spPr bwMode="auto">
          <a:xfrm>
            <a:off x="1066800" y="6324600"/>
            <a:ext cx="3810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  <a:latin typeface="Arial Black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96143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80834 0.01088 " pathEditMode="fixed" rAng="0" ptsTypes="AA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00" y="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80416 0.01112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6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8125 0.0111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00" y="6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4.44444E-6 L 0.8125 0.0111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3/18/2020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57E2D-AAB4-433B-926A-FABD91D5DA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8" descr="Elephnt1"/>
          <p:cNvPicPr>
            <a:picLocks noChangeAspect="1" noChangeArrowheads="1" noCrop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089650"/>
            <a:ext cx="762000" cy="625475"/>
          </a:xfrm>
          <a:prstGeom prst="rect">
            <a:avLst/>
          </a:prstGeom>
          <a:noFill/>
        </p:spPr>
      </p:pic>
      <p:sp>
        <p:nvSpPr>
          <p:cNvPr id="8" name="Oval 18"/>
          <p:cNvSpPr>
            <a:spLocks noChangeArrowheads="1"/>
          </p:cNvSpPr>
          <p:nvPr userDrawn="1"/>
        </p:nvSpPr>
        <p:spPr bwMode="auto">
          <a:xfrm>
            <a:off x="762000" y="6324600"/>
            <a:ext cx="3810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  <a:latin typeface="Arial Black" pitchFamily="34" charset="0"/>
              </a:rPr>
              <a:t>C</a:t>
            </a:r>
          </a:p>
        </p:txBody>
      </p:sp>
      <p:sp>
        <p:nvSpPr>
          <p:cNvPr id="9" name="Oval 19"/>
          <p:cNvSpPr>
            <a:spLocks noChangeArrowheads="1"/>
          </p:cNvSpPr>
          <p:nvPr userDrawn="1"/>
        </p:nvSpPr>
        <p:spPr bwMode="auto">
          <a:xfrm>
            <a:off x="914400" y="6477000"/>
            <a:ext cx="3810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  <a:latin typeface="Arial Black" pitchFamily="34" charset="0"/>
              </a:rPr>
              <a:t>I</a:t>
            </a:r>
          </a:p>
        </p:txBody>
      </p:sp>
      <p:sp>
        <p:nvSpPr>
          <p:cNvPr id="10" name="Oval 20"/>
          <p:cNvSpPr>
            <a:spLocks noChangeArrowheads="1"/>
          </p:cNvSpPr>
          <p:nvPr userDrawn="1"/>
        </p:nvSpPr>
        <p:spPr bwMode="auto">
          <a:xfrm>
            <a:off x="1066800" y="6324600"/>
            <a:ext cx="3810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  <a:latin typeface="Arial Black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96143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80834 0.01088 " pathEditMode="fixed" rAng="0" ptsTypes="AA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00" y="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80416 0.01112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6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8125 0.0111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00" y="6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4.44444E-6 L 0.8125 0.0111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594-F00F-46EF-8734-0810E9D4707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Content Placeholder 4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381000"/>
            <a:ext cx="7416800" cy="5562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67200" y="1524000"/>
            <a:ext cx="3352800" cy="15240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lvl="0" algn="ctr">
              <a:defRPr/>
            </a:pPr>
            <a:r>
              <a:rPr lang="en-US" sz="2800" b="1" kern="0" dirty="0" smtClean="0">
                <a:solidFill>
                  <a:srgbClr val="000066"/>
                </a:solidFill>
              </a:rPr>
              <a:t>DISTRIBUSI FREKUENSI</a:t>
            </a:r>
          </a:p>
          <a:p>
            <a:pPr lvl="0" algn="ctr">
              <a:defRPr/>
            </a:pPr>
            <a:endParaRPr lang="en-US" b="1" kern="0" dirty="0" smtClean="0">
              <a:solidFill>
                <a:srgbClr val="000066"/>
              </a:solidFill>
            </a:endParaRPr>
          </a:p>
          <a:p>
            <a:pPr lvl="0" algn="r">
              <a:defRPr/>
            </a:pPr>
            <a:r>
              <a:rPr lang="en-US" b="1" kern="0" dirty="0" smtClean="0">
                <a:solidFill>
                  <a:srgbClr val="0070C0"/>
                </a:solidFill>
              </a:rPr>
              <a:t>STATISTIK SOSIAL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95800" y="4724400"/>
            <a:ext cx="3657600" cy="3492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UTAMI SULISTIANA,SP.MP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F829D-3998-4E1B-843B-044756D9B6FA}" type="slidenum">
              <a:rPr lang="en-US"/>
              <a:pPr/>
              <a:t>2</a:t>
            </a:fld>
            <a:endParaRPr lang="en-US"/>
          </a:p>
        </p:txBody>
      </p:sp>
      <p:sp>
        <p:nvSpPr>
          <p:cNvPr id="79874" name="AutoShape 2"/>
          <p:cNvSpPr>
            <a:spLocks noChangeArrowheads="1"/>
          </p:cNvSpPr>
          <p:nvPr/>
        </p:nvSpPr>
        <p:spPr bwMode="auto">
          <a:xfrm>
            <a:off x="3790950" y="960438"/>
            <a:ext cx="1984375" cy="1076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0000"/>
              </a:gs>
              <a:gs pos="100000">
                <a:srgbClr val="CC0000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TABEL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9875" name="AutoShape 3"/>
          <p:cNvSpPr>
            <a:spLocks noChangeArrowheads="1"/>
          </p:cNvSpPr>
          <p:nvPr/>
        </p:nvSpPr>
        <p:spPr bwMode="auto">
          <a:xfrm>
            <a:off x="3790950" y="4770438"/>
            <a:ext cx="1984375" cy="1076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6633"/>
              </a:gs>
              <a:gs pos="100000">
                <a:srgbClr val="666633">
                  <a:gamma/>
                  <a:shade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GRAFIK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9876" name="AutoShape 4"/>
          <p:cNvSpPr>
            <a:spLocks noChangeArrowheads="1"/>
          </p:cNvSpPr>
          <p:nvPr/>
        </p:nvSpPr>
        <p:spPr bwMode="auto">
          <a:xfrm>
            <a:off x="6583363" y="1981200"/>
            <a:ext cx="2111375" cy="1157288"/>
          </a:xfrm>
          <a:prstGeom prst="flowChartDocument">
            <a:avLst/>
          </a:prstGeom>
          <a:gradFill rotWithShape="1">
            <a:gsLst>
              <a:gs pos="0">
                <a:srgbClr val="9966FF">
                  <a:gamma/>
                  <a:shade val="0"/>
                  <a:invGamma/>
                </a:srgbClr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LINGKARAN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auto">
          <a:xfrm rot="10800000">
            <a:off x="6604000" y="3649663"/>
            <a:ext cx="2111375" cy="1157287"/>
          </a:xfrm>
          <a:prstGeom prst="flowChartDocumen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2400" b="1" dirty="0" smtClean="0"/>
              <a:t>BAGAN</a:t>
            </a:r>
            <a:endParaRPr lang="en-US" sz="2400" b="1" dirty="0"/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 flipV="1">
            <a:off x="1763713" y="1509713"/>
            <a:ext cx="2027237" cy="10604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1752600" y="4038600"/>
            <a:ext cx="2038350" cy="12811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2876550" y="3414713"/>
            <a:ext cx="914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>
            <a:off x="5591175" y="3414713"/>
            <a:ext cx="49371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 flipV="1">
            <a:off x="6084888" y="2424113"/>
            <a:ext cx="0" cy="990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>
            <a:off x="6084888" y="2424113"/>
            <a:ext cx="4921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84" name="Line 12"/>
          <p:cNvSpPr>
            <a:spLocks noChangeShapeType="1"/>
          </p:cNvSpPr>
          <p:nvPr/>
        </p:nvSpPr>
        <p:spPr bwMode="auto">
          <a:xfrm>
            <a:off x="6084888" y="3414713"/>
            <a:ext cx="0" cy="914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85" name="Line 13"/>
          <p:cNvSpPr>
            <a:spLocks noChangeShapeType="1"/>
          </p:cNvSpPr>
          <p:nvPr/>
        </p:nvSpPr>
        <p:spPr bwMode="auto">
          <a:xfrm>
            <a:off x="6084888" y="4329113"/>
            <a:ext cx="4921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86" name="AutoShape 14"/>
          <p:cNvSpPr>
            <a:spLocks noChangeArrowheads="1"/>
          </p:cNvSpPr>
          <p:nvPr/>
        </p:nvSpPr>
        <p:spPr bwMode="auto">
          <a:xfrm>
            <a:off x="549275" y="2667000"/>
            <a:ext cx="2584450" cy="12954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accent2">
                  <a:gamma/>
                  <a:shade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PENYAJIAN DATA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 STATISTIK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(ORGANIZING of DATA)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9888" name="AutoShape 16"/>
          <p:cNvSpPr>
            <a:spLocks noChangeArrowheads="1"/>
          </p:cNvSpPr>
          <p:nvPr/>
        </p:nvSpPr>
        <p:spPr bwMode="auto">
          <a:xfrm>
            <a:off x="6048375" y="228600"/>
            <a:ext cx="2181225" cy="1050925"/>
          </a:xfrm>
          <a:prstGeom prst="wedgeRoundRectCallout">
            <a:avLst>
              <a:gd name="adj1" fmla="val -62162"/>
              <a:gd name="adj2" fmla="val 70093"/>
              <a:gd name="adj3" fmla="val 16667"/>
            </a:avLst>
          </a:prstGeom>
          <a:gradFill rotWithShape="1">
            <a:gsLst>
              <a:gs pos="0">
                <a:srgbClr val="CC0000">
                  <a:gamma/>
                  <a:shade val="0"/>
                  <a:invGamma/>
                </a:srgbClr>
              </a:gs>
              <a:gs pos="100000">
                <a:srgbClr val="CC00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DISTRIBUSI FREKUENSI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79889" name="AutoShape 17"/>
          <p:cNvSpPr>
            <a:spLocks noChangeArrowheads="1"/>
          </p:cNvSpPr>
          <p:nvPr/>
        </p:nvSpPr>
        <p:spPr bwMode="auto">
          <a:xfrm>
            <a:off x="6048375" y="5518150"/>
            <a:ext cx="2179638" cy="1050925"/>
          </a:xfrm>
          <a:prstGeom prst="wedgeRoundRectCallout">
            <a:avLst>
              <a:gd name="adj1" fmla="val -62231"/>
              <a:gd name="adj2" fmla="val -71602"/>
              <a:gd name="adj3" fmla="val 16667"/>
            </a:avLst>
          </a:prstGeom>
          <a:gradFill rotWithShape="1">
            <a:gsLst>
              <a:gs pos="0">
                <a:srgbClr val="666633"/>
              </a:gs>
              <a:gs pos="100000">
                <a:srgbClr val="666633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HISTOGRAM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POLYGON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PIE CHART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OGIVE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9890" name="AutoShape 18"/>
          <p:cNvSpPr>
            <a:spLocks noChangeArrowheads="1"/>
          </p:cNvSpPr>
          <p:nvPr/>
        </p:nvSpPr>
        <p:spPr bwMode="auto">
          <a:xfrm>
            <a:off x="3790950" y="2865438"/>
            <a:ext cx="1984375" cy="1076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66FF"/>
              </a:gs>
              <a:gs pos="100000">
                <a:schemeClr val="tx2"/>
              </a:gs>
            </a:gsLst>
            <a:lin ang="5400000" scaled="1"/>
          </a:gradFill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DIAGRAM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/>
      <p:bldP spid="79875" grpId="0" animBg="1"/>
      <p:bldP spid="79876" grpId="0" animBg="1"/>
      <p:bldP spid="79876" grpId="1" animBg="1"/>
      <p:bldP spid="79876" grpId="2" animBg="1"/>
      <p:bldP spid="79876" grpId="3" animBg="1"/>
      <p:bldP spid="79877" grpId="0" animBg="1"/>
      <p:bldP spid="79878" grpId="0" animBg="1"/>
      <p:bldP spid="79879" grpId="0" animBg="1"/>
      <p:bldP spid="79880" grpId="0" animBg="1"/>
      <p:bldP spid="79881" grpId="0" animBg="1"/>
      <p:bldP spid="79882" grpId="0" animBg="1"/>
      <p:bldP spid="79883" grpId="0" animBg="1"/>
      <p:bldP spid="79884" grpId="0" animBg="1"/>
      <p:bldP spid="79885" grpId="0" animBg="1"/>
      <p:bldP spid="79886" grpId="0" animBg="1"/>
      <p:bldP spid="79888" grpId="0" animBg="1"/>
      <p:bldP spid="79889" grpId="0" animBg="1"/>
      <p:bldP spid="798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4268B-7C16-4F6A-BEC5-83C61D19EEFA}" type="slidenum">
              <a:rPr lang="en-US"/>
              <a:pPr/>
              <a:t>3</a:t>
            </a:fld>
            <a:endParaRPr lang="en-US"/>
          </a:p>
        </p:txBody>
      </p:sp>
      <p:sp>
        <p:nvSpPr>
          <p:cNvPr id="81924" name="Oval 4"/>
          <p:cNvSpPr>
            <a:spLocks noChangeArrowheads="1"/>
          </p:cNvSpPr>
          <p:nvPr/>
        </p:nvSpPr>
        <p:spPr bwMode="auto">
          <a:xfrm>
            <a:off x="3048000" y="1524000"/>
            <a:ext cx="1870075" cy="1095375"/>
          </a:xfrm>
          <a:prstGeom prst="ellipse">
            <a:avLst/>
          </a:prstGeom>
          <a:solidFill>
            <a:srgbClr val="800080"/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</a:rPr>
              <a:t>NOMINAL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81925" name="Oval 5"/>
          <p:cNvSpPr>
            <a:spLocks noChangeArrowheads="1"/>
          </p:cNvSpPr>
          <p:nvPr/>
        </p:nvSpPr>
        <p:spPr bwMode="auto">
          <a:xfrm>
            <a:off x="3048000" y="4800600"/>
            <a:ext cx="2349500" cy="1101725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INTERVAL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1935" name="Oval 15"/>
          <p:cNvSpPr>
            <a:spLocks noChangeArrowheads="1"/>
          </p:cNvSpPr>
          <p:nvPr/>
        </p:nvSpPr>
        <p:spPr bwMode="auto">
          <a:xfrm>
            <a:off x="5791200" y="2209800"/>
            <a:ext cx="1676400" cy="1371600"/>
          </a:xfrm>
          <a:prstGeom prst="ellipse">
            <a:avLst/>
          </a:prstGeom>
          <a:solidFill>
            <a:srgbClr val="33CC33"/>
          </a:solidFill>
          <a:ln w="63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/>
              <a:t>ORDINAL</a:t>
            </a:r>
            <a:endParaRPr lang="en-US" sz="2400" b="1" dirty="0"/>
          </a:p>
        </p:txBody>
      </p:sp>
      <p:sp>
        <p:nvSpPr>
          <p:cNvPr id="81938" name="Line 18"/>
          <p:cNvSpPr>
            <a:spLocks noChangeShapeType="1"/>
          </p:cNvSpPr>
          <p:nvPr/>
        </p:nvSpPr>
        <p:spPr bwMode="auto">
          <a:xfrm flipV="1">
            <a:off x="2209800" y="2971799"/>
            <a:ext cx="3429000" cy="380999"/>
          </a:xfrm>
          <a:prstGeom prst="line">
            <a:avLst/>
          </a:prstGeom>
          <a:noFill/>
          <a:ln w="38100">
            <a:solidFill>
              <a:srgbClr val="33CC33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39" name="Line 19"/>
          <p:cNvSpPr>
            <a:spLocks noChangeShapeType="1"/>
          </p:cNvSpPr>
          <p:nvPr/>
        </p:nvSpPr>
        <p:spPr bwMode="auto">
          <a:xfrm flipV="1">
            <a:off x="1676400" y="2133600"/>
            <a:ext cx="1265237" cy="533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40" name="Line 20"/>
          <p:cNvSpPr>
            <a:spLocks noChangeShapeType="1"/>
          </p:cNvSpPr>
          <p:nvPr/>
        </p:nvSpPr>
        <p:spPr bwMode="auto">
          <a:xfrm>
            <a:off x="2057400" y="3962400"/>
            <a:ext cx="1295400" cy="914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41" name="Oval 21"/>
          <p:cNvSpPr>
            <a:spLocks noChangeArrowheads="1"/>
          </p:cNvSpPr>
          <p:nvPr/>
        </p:nvSpPr>
        <p:spPr bwMode="auto">
          <a:xfrm>
            <a:off x="533400" y="2667000"/>
            <a:ext cx="1604963" cy="1644650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200" b="1" dirty="0" smtClean="0"/>
              <a:t>SKALA</a:t>
            </a:r>
          </a:p>
          <a:p>
            <a:pPr algn="ctr"/>
            <a:r>
              <a:rPr lang="en-US" sz="2200" b="1" dirty="0" smtClean="0"/>
              <a:t>DATA</a:t>
            </a:r>
            <a:endParaRPr lang="en-US" sz="2200" b="1" dirty="0"/>
          </a:p>
        </p:txBody>
      </p:sp>
      <p:sp>
        <p:nvSpPr>
          <p:cNvPr id="81951" name="Text Box 31"/>
          <p:cNvSpPr txBox="1">
            <a:spLocks noChangeArrowheads="1"/>
          </p:cNvSpPr>
          <p:nvPr/>
        </p:nvSpPr>
        <p:spPr bwMode="auto">
          <a:xfrm>
            <a:off x="914400" y="457200"/>
            <a:ext cx="58328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SKALA PENGUKURAN DATA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1953" name="Text Box 33"/>
          <p:cNvSpPr txBox="1">
            <a:spLocks noChangeArrowheads="1"/>
          </p:cNvSpPr>
          <p:nvPr/>
        </p:nvSpPr>
        <p:spPr bwMode="auto">
          <a:xfrm>
            <a:off x="5562600" y="4114800"/>
            <a:ext cx="1990725" cy="523220"/>
          </a:xfrm>
          <a:prstGeom prst="rect">
            <a:avLst/>
          </a:prstGeom>
          <a:solidFill>
            <a:srgbClr val="FF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</a:rPr>
              <a:t>RASIO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81955" name="Line 35"/>
          <p:cNvSpPr>
            <a:spLocks noChangeShapeType="1"/>
          </p:cNvSpPr>
          <p:nvPr/>
        </p:nvSpPr>
        <p:spPr bwMode="auto">
          <a:xfrm>
            <a:off x="2209800" y="3581400"/>
            <a:ext cx="31242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/>
      <p:bldP spid="81925" grpId="0" animBg="1"/>
      <p:bldP spid="81935" grpId="0" animBg="1"/>
      <p:bldP spid="81938" grpId="0" animBg="1"/>
      <p:bldP spid="81939" grpId="0" animBg="1"/>
      <p:bldP spid="81940" grpId="0" animBg="1"/>
      <p:bldP spid="81941" grpId="0" animBg="1"/>
      <p:bldP spid="81951" grpId="0"/>
      <p:bldP spid="81953" grpId="0" animBg="1"/>
      <p:bldP spid="819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4D8E-C0D1-4C78-82C1-5E6A89D77C07}" type="slidenum">
              <a:rPr lang="en-US"/>
              <a:pPr/>
              <a:t>4</a:t>
            </a:fld>
            <a:endParaRPr lang="en-US"/>
          </a:p>
        </p:txBody>
      </p: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5410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CC00"/>
                </a:solidFill>
                <a:cs typeface="Arial" charset="0"/>
              </a:rPr>
              <a:t>DISTRIBUSI FREKUENSI </a:t>
            </a:r>
            <a:endParaRPr lang="en-US" sz="3200" b="1" dirty="0">
              <a:solidFill>
                <a:srgbClr val="FFCC00"/>
              </a:solidFill>
              <a:cs typeface="Arial" charset="0"/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5867400" cy="48926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nb-NO" sz="2400" b="1" dirty="0">
              <a:solidFill>
                <a:schemeClr val="bg1"/>
              </a:solidFill>
              <a:ea typeface="Gungsuh" pitchFamily="18" charset="-127"/>
              <a:cs typeface="Arial" charset="0"/>
            </a:endParaRPr>
          </a:p>
          <a:p>
            <a:pPr marL="341313" indent="-341313" hangingPunct="1">
              <a:lnSpc>
                <a:spcPct val="98000"/>
              </a:lnSpc>
              <a:spcBef>
                <a:spcPts val="638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id-ID" dirty="0" smtClean="0">
                <a:solidFill>
                  <a:srgbClr val="000000"/>
                </a:solidFill>
                <a:cs typeface="+mn-ea" charset="0"/>
              </a:rPr>
              <a:t>LANGKAH-LANGKAH:</a:t>
            </a:r>
          </a:p>
          <a:p>
            <a:pPr marL="741363" lvl="1" indent="-284163" hangingPunct="1">
              <a:lnSpc>
                <a:spcPct val="97000"/>
              </a:lnSpc>
              <a:spcBef>
                <a:spcPts val="563"/>
              </a:spcBef>
              <a:buSzPct val="75000"/>
              <a:buFont typeface="Wingdings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id-ID" dirty="0" smtClean="0">
                <a:solidFill>
                  <a:srgbClr val="000000"/>
                </a:solidFill>
                <a:cs typeface="+mn-ea" charset="0"/>
              </a:rPr>
              <a:t>Array Data</a:t>
            </a:r>
          </a:p>
          <a:p>
            <a:pPr marL="741363" lvl="1" indent="-284163" hangingPunct="1">
              <a:lnSpc>
                <a:spcPct val="97000"/>
              </a:lnSpc>
              <a:spcBef>
                <a:spcPts val="563"/>
              </a:spcBef>
              <a:buSzPct val="75000"/>
              <a:buFont typeface="Wingdings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id-ID" dirty="0" smtClean="0">
                <a:solidFill>
                  <a:srgbClr val="000000"/>
                </a:solidFill>
                <a:cs typeface="+mn-ea" charset="0"/>
              </a:rPr>
              <a:t>Menentukan Banyaknya Kelas (rumus Sturges) </a:t>
            </a:r>
          </a:p>
          <a:p>
            <a:pPr marL="741363" lvl="1" indent="-284163" hangingPunct="1">
              <a:lnSpc>
                <a:spcPct val="97000"/>
              </a:lnSpc>
              <a:spcBef>
                <a:spcPts val="563"/>
              </a:spcBef>
              <a:buClrTx/>
              <a:buSzPct val="7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id-ID" dirty="0" smtClean="0">
                <a:solidFill>
                  <a:srgbClr val="000000"/>
                </a:solidFill>
                <a:cs typeface="+mn-ea" charset="0"/>
              </a:rPr>
              <a:t>    K= 1 + 3,322 log n</a:t>
            </a:r>
          </a:p>
          <a:p>
            <a:pPr marL="741363" lvl="1" indent="-284163" hangingPunct="1">
              <a:lnSpc>
                <a:spcPct val="97000"/>
              </a:lnSpc>
              <a:spcBef>
                <a:spcPts val="563"/>
              </a:spcBef>
              <a:buSzPct val="75000"/>
              <a:buFont typeface="Wingdings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id-ID" dirty="0" smtClean="0">
                <a:solidFill>
                  <a:srgbClr val="000000"/>
                </a:solidFill>
                <a:cs typeface="+mn-ea" charset="0"/>
              </a:rPr>
              <a:t>Menentukan Interval Kelas, i = R/K (R= NB-NK)</a:t>
            </a:r>
            <a:r>
              <a:rPr lang="ar-SA" dirty="0" smtClean="0">
                <a:solidFill>
                  <a:srgbClr val="000000"/>
                </a:solidFill>
                <a:cs typeface="Arial" charset="0"/>
              </a:rPr>
              <a:t>‏</a:t>
            </a:r>
            <a:endParaRPr lang="id-ID" dirty="0" smtClean="0">
              <a:solidFill>
                <a:srgbClr val="000000"/>
              </a:solidFill>
              <a:cs typeface="+mn-ea" charset="0"/>
            </a:endParaRPr>
          </a:p>
          <a:p>
            <a:pPr marL="741363" lvl="1" indent="-284163" hangingPunct="1">
              <a:lnSpc>
                <a:spcPct val="97000"/>
              </a:lnSpc>
              <a:spcBef>
                <a:spcPts val="563"/>
              </a:spcBef>
              <a:buSzPct val="75000"/>
              <a:buFont typeface="Wingdings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id-ID" dirty="0" smtClean="0">
                <a:solidFill>
                  <a:srgbClr val="000000"/>
                </a:solidFill>
                <a:cs typeface="+mn-ea" charset="0"/>
              </a:rPr>
              <a:t>Menentukan TBK &amp; TAK</a:t>
            </a:r>
          </a:p>
          <a:p>
            <a:pPr marL="741363" lvl="1" indent="-284163" hangingPunct="1">
              <a:lnSpc>
                <a:spcPct val="97000"/>
              </a:lnSpc>
              <a:spcBef>
                <a:spcPts val="563"/>
              </a:spcBef>
              <a:buSzPct val="75000"/>
              <a:buFont typeface="Wingdings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id-ID" dirty="0" smtClean="0">
                <a:solidFill>
                  <a:srgbClr val="000000"/>
                </a:solidFill>
                <a:cs typeface="+mn-ea" charset="0"/>
              </a:rPr>
              <a:t>Menentukan Titik Tengah Kelas, </a:t>
            </a:r>
          </a:p>
          <a:p>
            <a:pPr marL="1035050" lvl="2" indent="-285750" hangingPunct="1">
              <a:lnSpc>
                <a:spcPct val="97000"/>
              </a:lnSpc>
              <a:spcAft>
                <a:spcPts val="850"/>
              </a:spcAft>
              <a:buFont typeface="Wingdings" charset="2"/>
              <a:buChar char=""/>
              <a:tabLst>
                <a:tab pos="723900" algn="l"/>
                <a:tab pos="1379538" algn="l"/>
                <a:tab pos="1447800" algn="l"/>
                <a:tab pos="21717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id-ID" dirty="0" smtClean="0">
                <a:solidFill>
                  <a:srgbClr val="000000"/>
                </a:solidFill>
                <a:cs typeface="+mn-ea" charset="0"/>
              </a:rPr>
              <a:t>(Tti = </a:t>
            </a:r>
            <a:r>
              <a:rPr lang="id-ID" u="sng" dirty="0" smtClean="0">
                <a:solidFill>
                  <a:srgbClr val="000000"/>
                </a:solidFill>
                <a:cs typeface="+mn-ea" charset="0"/>
              </a:rPr>
              <a:t>TBK + TAK)</a:t>
            </a:r>
            <a:r>
              <a:rPr lang="id-ID" dirty="0" smtClean="0">
                <a:solidFill>
                  <a:srgbClr val="000000"/>
                </a:solidFill>
                <a:cs typeface="+mn-ea" charset="0"/>
              </a:rPr>
              <a:t>   </a:t>
            </a:r>
            <a:endParaRPr lang="en-US" dirty="0" smtClean="0">
              <a:solidFill>
                <a:srgbClr val="000000"/>
              </a:solidFill>
              <a:cs typeface="+mn-ea" charset="0"/>
            </a:endParaRPr>
          </a:p>
          <a:p>
            <a:pPr marL="1035050" lvl="2" indent="-285750" hangingPunct="1">
              <a:lnSpc>
                <a:spcPct val="97000"/>
              </a:lnSpc>
              <a:spcAft>
                <a:spcPts val="850"/>
              </a:spcAft>
              <a:tabLst>
                <a:tab pos="723900" algn="l"/>
                <a:tab pos="1379538" algn="l"/>
                <a:tab pos="1447800" algn="l"/>
                <a:tab pos="21717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cs typeface="+mn-ea" charset="0"/>
              </a:rPr>
              <a:t>                  2</a:t>
            </a:r>
            <a:r>
              <a:rPr lang="id-ID" dirty="0" smtClean="0">
                <a:solidFill>
                  <a:srgbClr val="000000"/>
                </a:solidFill>
                <a:cs typeface="+mn-ea" charset="0"/>
              </a:rPr>
              <a:t>                                                </a:t>
            </a:r>
            <a:r>
              <a:rPr lang="en-US" dirty="0" smtClean="0">
                <a:solidFill>
                  <a:srgbClr val="000000"/>
                </a:solidFill>
                <a:cs typeface="+mn-ea" charset="0"/>
              </a:rPr>
              <a:t>           </a:t>
            </a:r>
            <a:r>
              <a:rPr lang="id-ID" dirty="0" smtClean="0">
                <a:solidFill>
                  <a:srgbClr val="000000"/>
                </a:solidFill>
                <a:cs typeface="+mn-ea" charset="0"/>
              </a:rPr>
              <a:t>                 </a:t>
            </a:r>
          </a:p>
          <a:p>
            <a:pPr marL="741363" lvl="1" indent="-284163" hangingPunct="1">
              <a:lnSpc>
                <a:spcPct val="97000"/>
              </a:lnSpc>
              <a:spcAft>
                <a:spcPts val="1138"/>
              </a:spcAft>
              <a:buSzPct val="75000"/>
              <a:buFont typeface="Wingdings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id-ID" dirty="0" smtClean="0">
                <a:solidFill>
                  <a:srgbClr val="000000"/>
                </a:solidFill>
                <a:cs typeface="+mn-ea" charset="0"/>
              </a:rPr>
              <a:t>Menentukan nilai frekuensi kelas</a:t>
            </a:r>
          </a:p>
          <a:p>
            <a:pPr>
              <a:spcBef>
                <a:spcPct val="50000"/>
              </a:spcBef>
            </a:pPr>
            <a:endParaRPr lang="en-US" sz="1200" b="1" dirty="0">
              <a:solidFill>
                <a:schemeClr val="bg1"/>
              </a:solidFill>
              <a:ea typeface="Gungsuh" pitchFamily="18" charset="-127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sz="2400" b="1" dirty="0">
              <a:solidFill>
                <a:schemeClr val="bg1"/>
              </a:solidFill>
              <a:ea typeface="Gungsuh" pitchFamily="18" charset="-127"/>
              <a:cs typeface="Arial" charset="0"/>
            </a:endParaRP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6934200" y="914400"/>
          <a:ext cx="16764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7" name="Clip" r:id="rId3" imgW="3657600" imgH="2640600" progId="">
                  <p:embed/>
                </p:oleObj>
              </mc:Choice>
              <mc:Fallback>
                <p:oleObj name="Clip" r:id="rId3" imgW="3657600" imgH="26406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914400"/>
                        <a:ext cx="16764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6553200" y="4876800"/>
          <a:ext cx="1828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8" name="Clip" r:id="rId5" imgW="3657600" imgH="2437560" progId="">
                  <p:embed/>
                </p:oleObj>
              </mc:Choice>
              <mc:Fallback>
                <p:oleObj name="Clip" r:id="rId5" imgW="3657600" imgH="24375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876800"/>
                        <a:ext cx="18288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MACAM DATA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DALAM DISTRIBUSI FREKUENSI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DATA TUNGGAL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57201" y="2286001"/>
          <a:ext cx="3733799" cy="3550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792"/>
                <a:gridCol w="1690113"/>
                <a:gridCol w="1409894"/>
              </a:tblGrid>
              <a:tr h="66878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NO.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VARIABEL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FREKUENSI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(F)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8035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b="1" dirty="0" smtClean="0"/>
                        <a:t>1.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  <a:tr h="48035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b="1" dirty="0" smtClean="0"/>
                        <a:t>2.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</a:tr>
              <a:tr h="48035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b="1" dirty="0" smtClean="0"/>
                        <a:t>3.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</a:tr>
              <a:tr h="48035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b="1" dirty="0" smtClean="0"/>
                        <a:t>4.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</a:tr>
              <a:tr h="48035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b="1" dirty="0" smtClean="0"/>
                        <a:t>5.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</a:tr>
              <a:tr h="48035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∑F= 25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DATA GANDA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</p:nvPr>
        </p:nvGraphicFramePr>
        <p:xfrm>
          <a:off x="4876800" y="2286001"/>
          <a:ext cx="3736974" cy="3581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471"/>
                <a:gridCol w="1479525"/>
                <a:gridCol w="1549978"/>
              </a:tblGrid>
              <a:tr h="76484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NO.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VARIABEL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FREKUENSI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(F)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46942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b="1" dirty="0" smtClean="0"/>
                        <a:t>1.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1-5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  <a:tr h="46942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b="1" dirty="0" smtClean="0"/>
                        <a:t>2.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6-10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</a:tr>
              <a:tr h="46942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b="1" dirty="0" smtClean="0"/>
                        <a:t>3.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11-15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</a:tr>
              <a:tr h="46942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b="1" dirty="0" smtClean="0"/>
                        <a:t>4.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16-20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</a:tr>
              <a:tr h="46942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b="1" dirty="0" smtClean="0"/>
                        <a:t>5.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21-25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4</a:t>
                      </a:r>
                      <a:endParaRPr lang="en-US" b="1" dirty="0"/>
                    </a:p>
                  </a:txBody>
                  <a:tcPr/>
                </a:tc>
              </a:tr>
              <a:tr h="46942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∑F= 25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594-F00F-46EF-8734-0810E9D4707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91000" y="1524000"/>
            <a:ext cx="2209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i="1" dirty="0" smtClean="0"/>
              <a:t>LANJUTAN</a:t>
            </a:r>
            <a:r>
              <a:rPr lang="en-US" sz="2800" dirty="0" smtClean="0"/>
              <a:t> DISTRIBUSI FREKUENSI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75050" y="273050"/>
            <a:ext cx="5568950" cy="5853113"/>
          </a:xfrm>
        </p:spPr>
        <p:txBody>
          <a:bodyPr/>
          <a:lstStyle/>
          <a:p>
            <a:r>
              <a:rPr lang="en-US" sz="2400" b="1" dirty="0" smtClean="0"/>
              <a:t>DISTRIBUSI  FREKUENSI KUMULATIF</a:t>
            </a:r>
          </a:p>
          <a:p>
            <a:r>
              <a:rPr lang="en-US" sz="2400" b="1" dirty="0" smtClean="0"/>
              <a:t>(</a:t>
            </a:r>
            <a:r>
              <a:rPr lang="en-US" sz="2400" b="1" dirty="0" err="1" smtClean="0"/>
              <a:t>D.f.K</a:t>
            </a:r>
            <a:r>
              <a:rPr lang="en-US" sz="2400" b="1" dirty="0" smtClean="0"/>
              <a:t>) </a:t>
            </a:r>
            <a:r>
              <a:rPr lang="en-US" sz="2400" b="1" dirty="0" err="1" smtClean="0"/>
              <a:t>ada</a:t>
            </a:r>
            <a:r>
              <a:rPr lang="en-US" sz="2400" b="1" dirty="0" smtClean="0"/>
              <a:t> 2 </a:t>
            </a:r>
            <a:r>
              <a:rPr lang="en-US" sz="2400" b="1" dirty="0" err="1" smtClean="0"/>
              <a:t>yaitu</a:t>
            </a:r>
            <a:r>
              <a:rPr lang="en-US" sz="2400" b="1" dirty="0" smtClean="0"/>
              <a:t> : </a:t>
            </a:r>
            <a:r>
              <a:rPr lang="en-US" sz="2400" b="1" dirty="0" err="1" smtClean="0"/>
              <a:t>D.f.K</a:t>
            </a:r>
            <a:r>
              <a:rPr lang="en-US" sz="2400" b="1" dirty="0" smtClean="0"/>
              <a:t> “KURANG DARI”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D.f.K</a:t>
            </a:r>
            <a:r>
              <a:rPr lang="en-US" sz="2400" b="1" dirty="0" smtClean="0"/>
              <a:t> “LEBIH DARI”</a:t>
            </a:r>
          </a:p>
          <a:p>
            <a:r>
              <a:rPr lang="en-US" sz="2400" b="1" dirty="0" smtClean="0"/>
              <a:t>               ∑ F = N= n</a:t>
            </a:r>
          </a:p>
          <a:p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28600" y="1524001"/>
            <a:ext cx="3657600" cy="1295399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465138" indent="-465138"/>
            <a:r>
              <a:rPr lang="en-US" sz="1800" b="1" dirty="0" smtClean="0"/>
              <a:t>DISTRIBUSI FREKUENSI RELATIF (%) </a:t>
            </a:r>
            <a:r>
              <a:rPr lang="en-US" sz="3200" b="1" dirty="0" smtClean="0"/>
              <a:t>              </a:t>
            </a:r>
            <a:r>
              <a:rPr lang="en-US" sz="1800" b="1" dirty="0" smtClean="0"/>
              <a:t>P  =  f   X    100</a:t>
            </a:r>
          </a:p>
          <a:p>
            <a:r>
              <a:rPr lang="en-US" sz="1800" b="1" dirty="0" smtClean="0"/>
              <a:t>                 N</a:t>
            </a:r>
            <a:endParaRPr lang="en-US" sz="1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594-F00F-46EF-8734-0810E9D4707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828800"/>
            <a:ext cx="2514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" y="2819401"/>
          <a:ext cx="8763002" cy="4402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688"/>
                <a:gridCol w="1095375"/>
                <a:gridCol w="860653"/>
                <a:gridCol w="1643063"/>
                <a:gridCol w="1568221"/>
                <a:gridCol w="1524000"/>
                <a:gridCol w="1524002"/>
              </a:tblGrid>
              <a:tr h="56658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VARIABEL X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Tti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DFK”KD”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DFK”LD”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315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1  -  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1+5 / 2      =</a:t>
                      </a:r>
                      <a:r>
                        <a:rPr lang="en-US" b="1" baseline="0" dirty="0" smtClean="0"/>
                        <a:t>    </a:t>
                      </a:r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3/25 X100= 12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25</a:t>
                      </a:r>
                      <a:endParaRPr lang="en-US" sz="1600" b="1" dirty="0"/>
                    </a:p>
                  </a:txBody>
                  <a:tcPr/>
                </a:tc>
              </a:tr>
              <a:tr h="35784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6  - 10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6+10 / 2    =   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2/25X100 =   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0+3 = 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25-3 = 22</a:t>
                      </a:r>
                      <a:endParaRPr lang="en-US" sz="1600" b="1" dirty="0"/>
                    </a:p>
                  </a:txBody>
                  <a:tcPr/>
                </a:tc>
              </a:tr>
              <a:tr h="50315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11 - 15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11+15 / 2  =  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5/25X100 =  20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0+3+2 = 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25-3-2 = 20</a:t>
                      </a:r>
                      <a:endParaRPr lang="en-US" sz="1600" b="1" dirty="0"/>
                    </a:p>
                  </a:txBody>
                  <a:tcPr/>
                </a:tc>
              </a:tr>
              <a:tr h="50315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16 - 20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16+20 / 2  =  18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7/25X100 =  28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0+3+2+5=10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25-3-2-5 = 15</a:t>
                      </a:r>
                      <a:endParaRPr lang="en-US" sz="1600" b="1" dirty="0"/>
                    </a:p>
                  </a:txBody>
                  <a:tcPr/>
                </a:tc>
              </a:tr>
              <a:tr h="50315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21 - 25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21+25 / 2  =  23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8/25X100 =  32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0+3+2+5+7=17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25-3-2-5-7 = 8</a:t>
                      </a:r>
                      <a:endParaRPr lang="en-US" sz="1600" b="1" dirty="0"/>
                    </a:p>
                  </a:txBody>
                  <a:tcPr/>
                </a:tc>
              </a:tr>
              <a:tr h="417724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0+3+2+5+7+8=25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25-3-2-5-7-8 = 0</a:t>
                      </a:r>
                      <a:endParaRPr lang="en-US" sz="1600" b="1" dirty="0"/>
                    </a:p>
                  </a:txBody>
                  <a:tcPr/>
                </a:tc>
              </a:tr>
              <a:tr h="45523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∑ F= 25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100,00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1143000" y="23622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d-ID" dirty="0" smtClean="0"/>
              <a:t>SELAMAT BELAJAR</a:t>
            </a:r>
            <a:endParaRPr lang="id-ID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D874F-4DA1-43F7-8710-9FC3D7FE891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4" y="3581400"/>
            <a:ext cx="7765026" cy="214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18087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</TotalTime>
  <Words>375</Words>
  <Application>Microsoft Office PowerPoint</Application>
  <PresentationFormat>On-screen Show (4:3)</PresentationFormat>
  <Paragraphs>151</Paragraphs>
  <Slides>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1_Office Theme</vt:lpstr>
      <vt:lpstr>Clip</vt:lpstr>
      <vt:lpstr>PowerPoint Presentation</vt:lpstr>
      <vt:lpstr>PowerPoint Presentation</vt:lpstr>
      <vt:lpstr>PowerPoint Presentation</vt:lpstr>
      <vt:lpstr>PowerPoint Presentation</vt:lpstr>
      <vt:lpstr>MACAM DATA DALAM DISTRIBUSI FREKUENSI</vt:lpstr>
      <vt:lpstr>LANJUTAN DISTRIBUSI FREKUENSI</vt:lpstr>
      <vt:lpstr>SELAMAT BELAJAR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Penyusunan SEh-MU</dc:title>
  <dc:subject>Manahemen University</dc:subject>
  <dc:creator>CI Sutrisno</dc:creator>
  <cp:keywords>Inovasi belajar</cp:keywords>
  <cp:lastModifiedBy>ismail - [2010]</cp:lastModifiedBy>
  <cp:revision>127</cp:revision>
  <dcterms:created xsi:type="dcterms:W3CDTF">2007-09-02T01:47:06Z</dcterms:created>
  <dcterms:modified xsi:type="dcterms:W3CDTF">2020-03-18T07:26:03Z</dcterms:modified>
  <cp:category>Hibah Pengajaran</cp:category>
</cp:coreProperties>
</file>