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66" r:id="rId5"/>
    <p:sldId id="282" r:id="rId6"/>
    <p:sldId id="273" r:id="rId7"/>
    <p:sldId id="275" r:id="rId8"/>
    <p:sldId id="276" r:id="rId9"/>
    <p:sldId id="278" r:id="rId10"/>
    <p:sldId id="280" r:id="rId11"/>
    <p:sldId id="258" r:id="rId12"/>
    <p:sldId id="27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C4E0-C9D9-4968-AF32-0A701FDA34D4}" type="datetimeFigureOut">
              <a:rPr lang="en-US" smtClean="0"/>
              <a:pPr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012CB-688E-4EF2-94E8-F4F4649ACA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"/>
          <p:cNvSpPr>
            <a:spLocks noChangeArrowheads="1"/>
          </p:cNvSpPr>
          <p:nvPr/>
        </p:nvSpPr>
        <p:spPr bwMode="auto">
          <a:xfrm>
            <a:off x="2057400" y="914400"/>
            <a:ext cx="5486400" cy="5181600"/>
          </a:xfrm>
          <a:prstGeom prst="ellipse">
            <a:avLst/>
          </a:prstGeom>
          <a:solidFill>
            <a:srgbClr val="92D05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 dirty="0" smtClean="0">
                <a:solidFill>
                  <a:srgbClr val="FFFF00"/>
                </a:solidFill>
              </a:rPr>
              <a:t>RAGAM </a:t>
            </a:r>
            <a:endParaRPr lang="en-US" sz="4800" b="1" dirty="0">
              <a:solidFill>
                <a:srgbClr val="FFFF00"/>
              </a:solidFill>
            </a:endParaRPr>
          </a:p>
          <a:p>
            <a:pPr algn="ctr"/>
            <a:r>
              <a:rPr lang="en-US" sz="4800" b="1" dirty="0">
                <a:solidFill>
                  <a:srgbClr val="FFFF00"/>
                </a:solidFill>
              </a:rPr>
              <a:t>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484" y="980728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eksperimen</a:t>
            </a:r>
            <a:r>
              <a:rPr lang="en-GB" sz="2800" dirty="0"/>
              <a:t> </a:t>
            </a:r>
            <a:r>
              <a:rPr lang="en-GB" sz="2800" dirty="0" err="1"/>
              <a:t>sangat</a:t>
            </a:r>
            <a:r>
              <a:rPr lang="en-GB" sz="2800" dirty="0"/>
              <a:t> </a:t>
            </a:r>
            <a:r>
              <a:rPr lang="en-GB" sz="2800" dirty="0" err="1"/>
              <a:t>sesuai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pengujian</a:t>
            </a:r>
            <a:r>
              <a:rPr lang="en-GB" sz="2800" dirty="0"/>
              <a:t> </a:t>
            </a:r>
            <a:r>
              <a:rPr lang="en-GB" sz="2800" dirty="0" err="1"/>
              <a:t>hipotesis</a:t>
            </a:r>
            <a:r>
              <a:rPr lang="en-GB" sz="2800" dirty="0"/>
              <a:t> </a:t>
            </a:r>
            <a:r>
              <a:rPr lang="en-GB" sz="2800" dirty="0" err="1"/>
              <a:t>tertentu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dimaksudkan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mengetahui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</a:t>
            </a:r>
            <a:r>
              <a:rPr lang="en-GB" sz="2800" dirty="0" err="1"/>
              <a:t>sebab</a:t>
            </a:r>
            <a:r>
              <a:rPr lang="en-GB" sz="2800" dirty="0"/>
              <a:t> </a:t>
            </a:r>
            <a:r>
              <a:rPr lang="en-GB" sz="2800" dirty="0" err="1"/>
              <a:t>akibat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endParaRPr lang="id-ID" sz="2800" dirty="0"/>
          </a:p>
          <a:p>
            <a:pPr lvl="0"/>
            <a:r>
              <a:rPr lang="en-GB" sz="2800" dirty="0" err="1"/>
              <a:t>Pelaksanaan</a:t>
            </a:r>
            <a:r>
              <a:rPr lang="en-GB" sz="2800" dirty="0"/>
              <a:t>: </a:t>
            </a:r>
            <a:r>
              <a:rPr lang="en-GB" sz="2800" dirty="0" err="1"/>
              <a:t>perlu</a:t>
            </a:r>
            <a:r>
              <a:rPr lang="en-GB" sz="2800" dirty="0"/>
              <a:t> </a:t>
            </a:r>
            <a:r>
              <a:rPr lang="en-GB" sz="2800" dirty="0" err="1"/>
              <a:t>konsep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yang </a:t>
            </a:r>
            <a:r>
              <a:rPr lang="en-GB" sz="2800" dirty="0" err="1"/>
              <a:t>jelas</a:t>
            </a:r>
            <a:r>
              <a:rPr lang="en-GB" sz="2800" dirty="0"/>
              <a:t> </a:t>
            </a:r>
            <a:r>
              <a:rPr lang="en-GB" sz="2800" dirty="0" err="1"/>
              <a:t>sekali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pengukuran</a:t>
            </a:r>
            <a:r>
              <a:rPr lang="en-GB" sz="2800" dirty="0"/>
              <a:t> yang </a:t>
            </a:r>
            <a:r>
              <a:rPr lang="en-GB" sz="2800" dirty="0" err="1"/>
              <a:t>cermat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lvl="0"/>
            <a:endParaRPr lang="id-ID" sz="2800" dirty="0"/>
          </a:p>
          <a:p>
            <a:pPr lvl="0"/>
            <a:r>
              <a:rPr lang="en-GB" sz="2800" dirty="0" err="1"/>
              <a:t>Mungkin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: di </a:t>
            </a:r>
            <a:r>
              <a:rPr lang="en-GB" sz="2800" dirty="0" err="1"/>
              <a:t>laboratorium</a:t>
            </a:r>
            <a:r>
              <a:rPr lang="en-GB" sz="2800" dirty="0"/>
              <a:t>, di </a:t>
            </a:r>
            <a:r>
              <a:rPr lang="en-GB" sz="2800" dirty="0" err="1"/>
              <a:t>kelas</a:t>
            </a:r>
            <a:r>
              <a:rPr lang="en-GB" sz="2800" dirty="0"/>
              <a:t>, </a:t>
            </a:r>
            <a:r>
              <a:rPr lang="en-GB" sz="2800" dirty="0" err="1"/>
              <a:t>atau</a:t>
            </a:r>
            <a:r>
              <a:rPr lang="en-GB" sz="2800" dirty="0"/>
              <a:t> di </a:t>
            </a:r>
            <a:r>
              <a:rPr lang="en-GB" sz="2800" dirty="0" err="1"/>
              <a:t>lapangan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lvl="0"/>
            <a:endParaRPr lang="id-ID" sz="2800" dirty="0"/>
          </a:p>
          <a:p>
            <a:pPr lvl="0"/>
            <a:r>
              <a:rPr lang="en-GB" sz="2800" dirty="0" err="1"/>
              <a:t>Eksperimen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 </a:t>
            </a:r>
            <a:r>
              <a:rPr lang="en-GB" sz="2800" dirty="0" err="1"/>
              <a:t>tanpa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kelompok</a:t>
            </a:r>
            <a:r>
              <a:rPr lang="en-GB" sz="2800" dirty="0"/>
              <a:t> </a:t>
            </a:r>
            <a:r>
              <a:rPr lang="en-GB" sz="2800" dirty="0" err="1"/>
              <a:t>kontrol</a:t>
            </a:r>
            <a:r>
              <a:rPr lang="en-GB" sz="2800" dirty="0"/>
              <a:t> </a:t>
            </a:r>
            <a:r>
              <a:rPr lang="en-GB" sz="2800" dirty="0" err="1"/>
              <a:t>pembanding</a:t>
            </a:r>
            <a:r>
              <a:rPr lang="en-GB" sz="2800" dirty="0"/>
              <a:t> (control group)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524328" y="5949280"/>
            <a:ext cx="1080120" cy="720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315711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4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Group 2"/>
          <p:cNvGraphicFramePr>
            <a:graphicFrameLocks noGrp="1"/>
          </p:cNvGraphicFramePr>
          <p:nvPr/>
        </p:nvGraphicFramePr>
        <p:xfrm>
          <a:off x="990600" y="1143000"/>
          <a:ext cx="6477000" cy="4648201"/>
        </p:xfrm>
        <a:graphic>
          <a:graphicData uri="http://schemas.openxmlformats.org/drawingml/2006/table">
            <a:tbl>
              <a:tblPr/>
              <a:tblGrid>
                <a:gridCol w="64770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MS Mincho" pitchFamily="49" charset="-128"/>
                        </a:rPr>
                        <a:t>JENIS PENELITIAN</a:t>
                      </a:r>
                      <a:endParaRPr kumimoji="0" lang="en-US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MS Mincho" pitchFamily="49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CC"/>
                    </a:solidFill>
                  </a:tcPr>
                </a:tc>
              </a:tr>
              <a:tr h="409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DESKRIPTIF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PERKEMBANGAN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TINDAKAN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PERBANDINGAN KAUSAL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KORELASIONAL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EKSPERIMENTAL SEMU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MS Mincho" pitchFamily="49" charset="-128"/>
                        </a:rPr>
                        <a:t>PENELITIAN EKSPERIMENTAL</a:t>
                      </a:r>
                      <a:endParaRPr kumimoji="0" lang="en-US" alt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MS Mincho" pitchFamily="49" charset="-128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A6A6"/>
                    </a:solidFill>
                  </a:tcPr>
                </a:tc>
              </a:tr>
            </a:tbl>
          </a:graphicData>
        </a:graphic>
      </p:graphicFrame>
      <p:sp>
        <p:nvSpPr>
          <p:cNvPr id="1639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id-ID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908720"/>
            <a:ext cx="81038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/>
              <a:t>PUSTAKA</a:t>
            </a:r>
            <a:r>
              <a:rPr lang="en-GB" sz="2400" b="1" dirty="0" smtClean="0"/>
              <a:t>:</a:t>
            </a:r>
            <a:endParaRPr lang="id-ID" sz="2400" b="1" dirty="0"/>
          </a:p>
          <a:p>
            <a:endParaRPr lang="id-ID" sz="2400" b="1" dirty="0"/>
          </a:p>
          <a:p>
            <a:r>
              <a:rPr lang="en-GB" sz="2400" b="1" dirty="0" err="1" smtClean="0"/>
              <a:t>Singarimbun</a:t>
            </a:r>
            <a:r>
              <a:rPr lang="en-GB" sz="2400" b="1" dirty="0"/>
              <a:t>, </a:t>
            </a:r>
            <a:r>
              <a:rPr lang="en-GB" sz="2400" b="1" dirty="0" err="1"/>
              <a:t>Masri</a:t>
            </a:r>
            <a:r>
              <a:rPr lang="en-GB" sz="2400" b="1" dirty="0"/>
              <a:t> </a:t>
            </a:r>
            <a:r>
              <a:rPr lang="en-GB" sz="2400" b="1" dirty="0" err="1"/>
              <a:t>dan</a:t>
            </a:r>
            <a:r>
              <a:rPr lang="en-GB" sz="2400" b="1" dirty="0"/>
              <a:t> </a:t>
            </a:r>
            <a:r>
              <a:rPr lang="en-GB" sz="2400" b="1" dirty="0" err="1"/>
              <a:t>Sofian</a:t>
            </a:r>
            <a:r>
              <a:rPr lang="en-GB" sz="2400" b="1" dirty="0"/>
              <a:t> Effendi. </a:t>
            </a:r>
            <a:r>
              <a:rPr lang="en-GB" sz="2400" b="1" dirty="0" err="1"/>
              <a:t>Metode</a:t>
            </a:r>
            <a:r>
              <a:rPr lang="en-GB" sz="2400" b="1" dirty="0"/>
              <a:t>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id-ID" sz="2400" b="1" dirty="0" smtClean="0"/>
              <a:t>	</a:t>
            </a:r>
            <a:r>
              <a:rPr lang="en-GB" sz="2400" b="1" dirty="0" err="1" smtClean="0"/>
              <a:t>Survai</a:t>
            </a:r>
            <a:r>
              <a:rPr lang="en-GB" sz="2400" b="1" dirty="0" smtClean="0"/>
              <a:t>.</a:t>
            </a:r>
            <a:r>
              <a:rPr lang="id-ID" sz="2400" b="1" dirty="0" smtClean="0"/>
              <a:t> </a:t>
            </a:r>
            <a:r>
              <a:rPr lang="en-GB" sz="2400" b="1" dirty="0" smtClean="0"/>
              <a:t>LP3ES</a:t>
            </a:r>
            <a:r>
              <a:rPr lang="en-GB" sz="2400" b="1" dirty="0"/>
              <a:t>. 1991.</a:t>
            </a:r>
            <a:endParaRPr lang="id-ID" sz="2400" b="1" dirty="0"/>
          </a:p>
          <a:p>
            <a:r>
              <a:rPr lang="en-GB" sz="2400" b="1" dirty="0" err="1" smtClean="0"/>
              <a:t>Surahmad</a:t>
            </a:r>
            <a:r>
              <a:rPr lang="en-GB" sz="2400" b="1" dirty="0"/>
              <a:t>, </a:t>
            </a:r>
            <a:r>
              <a:rPr lang="en-GB" sz="2400" b="1" dirty="0" err="1"/>
              <a:t>Winarno</a:t>
            </a:r>
            <a:r>
              <a:rPr lang="en-GB" sz="2400" b="1" dirty="0"/>
              <a:t>. 1975. </a:t>
            </a:r>
            <a:r>
              <a:rPr lang="en-GB" sz="2400" b="1" dirty="0" err="1"/>
              <a:t>Pengantar</a:t>
            </a:r>
            <a:r>
              <a:rPr lang="en-GB" sz="2400" b="1" dirty="0"/>
              <a:t>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en-GB" sz="2400" b="1" dirty="0" err="1"/>
              <a:t>ilmiah</a:t>
            </a:r>
            <a:r>
              <a:rPr lang="en-GB" sz="2400" b="1" dirty="0"/>
              <a:t> </a:t>
            </a:r>
            <a:r>
              <a:rPr lang="en-GB" sz="2400" b="1" dirty="0" err="1"/>
              <a:t>dasar</a:t>
            </a:r>
            <a:r>
              <a:rPr lang="en-GB" sz="2400" b="1" dirty="0"/>
              <a:t>, </a:t>
            </a:r>
            <a:r>
              <a:rPr lang="en-GB" sz="2400" b="1" dirty="0" smtClean="0"/>
              <a:t>	</a:t>
            </a:r>
            <a:r>
              <a:rPr lang="en-GB" sz="2400" b="1" dirty="0" err="1" smtClean="0"/>
              <a:t>metode</a:t>
            </a:r>
            <a:r>
              <a:rPr lang="en-GB" sz="2400" b="1" dirty="0" smtClean="0"/>
              <a:t> </a:t>
            </a:r>
            <a:r>
              <a:rPr lang="en-GB" sz="2400" b="1" dirty="0" err="1"/>
              <a:t>dan</a:t>
            </a:r>
            <a:r>
              <a:rPr lang="en-GB" sz="2400" b="1" dirty="0"/>
              <a:t> </a:t>
            </a:r>
            <a:r>
              <a:rPr lang="en-GB" sz="2400" b="1" dirty="0" err="1" smtClean="0"/>
              <a:t>teknik.Tarsito</a:t>
            </a:r>
            <a:r>
              <a:rPr lang="en-GB" sz="2400" b="1" dirty="0" smtClean="0"/>
              <a:t> </a:t>
            </a:r>
            <a:r>
              <a:rPr lang="en-GB" sz="2400" b="1" dirty="0"/>
              <a:t>Bandung. </a:t>
            </a:r>
            <a:endParaRPr lang="id-ID" sz="2400" b="1" dirty="0"/>
          </a:p>
          <a:p>
            <a:r>
              <a:rPr lang="en-GB" sz="2400" b="1" dirty="0" err="1" smtClean="0"/>
              <a:t>Hadi</a:t>
            </a:r>
            <a:r>
              <a:rPr lang="en-GB" sz="2400" b="1" dirty="0"/>
              <a:t>, </a:t>
            </a:r>
            <a:r>
              <a:rPr lang="en-GB" sz="2400" b="1" dirty="0" err="1"/>
              <a:t>Sutrisno</a:t>
            </a:r>
            <a:r>
              <a:rPr lang="en-GB" sz="2400" b="1" dirty="0"/>
              <a:t>. </a:t>
            </a:r>
            <a:r>
              <a:rPr lang="en-GB" sz="2400" b="1" dirty="0" err="1"/>
              <a:t>Metodologi</a:t>
            </a:r>
            <a:r>
              <a:rPr lang="en-GB" sz="2400" b="1" dirty="0"/>
              <a:t> Research </a:t>
            </a:r>
            <a:r>
              <a:rPr lang="en-GB" sz="2400" b="1" dirty="0" err="1"/>
              <a:t>Jilid</a:t>
            </a:r>
            <a:r>
              <a:rPr lang="en-GB" sz="2400" b="1" dirty="0"/>
              <a:t> 1, 2, 3. </a:t>
            </a:r>
            <a:r>
              <a:rPr lang="en-GB" sz="2400" b="1" dirty="0" err="1"/>
              <a:t>Andi</a:t>
            </a:r>
            <a:r>
              <a:rPr lang="en-GB" sz="2400" b="1" dirty="0"/>
              <a:t> Offset</a:t>
            </a:r>
            <a:r>
              <a:rPr lang="en-GB" sz="2400" b="1" dirty="0" smtClean="0"/>
              <a:t>. 	Yogyakarta</a:t>
            </a:r>
            <a:r>
              <a:rPr lang="en-GB" sz="2400" b="1" dirty="0"/>
              <a:t>. 1898.</a:t>
            </a:r>
            <a:endParaRPr lang="id-ID" sz="2400" b="1" dirty="0"/>
          </a:p>
          <a:p>
            <a:r>
              <a:rPr lang="en-GB" sz="2400" b="1" dirty="0" smtClean="0"/>
              <a:t>Faisal</a:t>
            </a:r>
            <a:r>
              <a:rPr lang="en-GB" sz="2400" b="1" dirty="0"/>
              <a:t>, </a:t>
            </a:r>
            <a:r>
              <a:rPr lang="en-GB" sz="2400" b="1" dirty="0" err="1"/>
              <a:t>Sanapiah</a:t>
            </a:r>
            <a:r>
              <a:rPr lang="en-GB" sz="2400" b="1" dirty="0"/>
              <a:t>. Format-Format </a:t>
            </a:r>
            <a:r>
              <a:rPr lang="en-GB" sz="2400" b="1" dirty="0" err="1"/>
              <a:t>Penelitian</a:t>
            </a:r>
            <a:r>
              <a:rPr lang="en-GB" sz="2400" b="1" dirty="0"/>
              <a:t> </a:t>
            </a:r>
            <a:r>
              <a:rPr lang="en-GB" sz="2400" b="1" dirty="0" err="1"/>
              <a:t>Sosial</a:t>
            </a:r>
            <a:r>
              <a:rPr lang="en-GB" sz="2400" b="1" dirty="0"/>
              <a:t> </a:t>
            </a:r>
            <a:r>
              <a:rPr lang="en-GB" sz="2400" b="1" dirty="0" err="1"/>
              <a:t>Dasa-Dasar</a:t>
            </a:r>
            <a:r>
              <a:rPr lang="en-GB" sz="2400" b="1" dirty="0"/>
              <a:t> </a:t>
            </a:r>
            <a:r>
              <a:rPr lang="en-GB" sz="2400" b="1" dirty="0" smtClean="0"/>
              <a:t>	</a:t>
            </a:r>
            <a:r>
              <a:rPr lang="en-GB" sz="2400" b="1" dirty="0" err="1" smtClean="0"/>
              <a:t>dan</a:t>
            </a:r>
            <a:r>
              <a:rPr lang="en-GB" sz="2400" b="1" dirty="0" smtClean="0"/>
              <a:t>  </a:t>
            </a:r>
            <a:r>
              <a:rPr lang="en-GB" sz="2400" b="1" dirty="0" err="1" smtClean="0"/>
              <a:t>Aplikasi</a:t>
            </a:r>
            <a:r>
              <a:rPr lang="en-GB" sz="2400" b="1" dirty="0"/>
              <a:t>. CV. </a:t>
            </a:r>
            <a:r>
              <a:rPr lang="en-GB" sz="2400" b="1" dirty="0" err="1"/>
              <a:t>Rajawali</a:t>
            </a:r>
            <a:r>
              <a:rPr lang="en-GB" sz="2400" b="1" dirty="0"/>
              <a:t>. Jakarta Utara. 1989.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xmlns="" val="2563893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3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ounded Rectangle 2"/>
          <p:cNvSpPr>
            <a:spLocks noChangeArrowheads="1"/>
          </p:cNvSpPr>
          <p:nvPr/>
        </p:nvSpPr>
        <p:spPr bwMode="auto">
          <a:xfrm>
            <a:off x="500034" y="1428736"/>
            <a:ext cx="7958166" cy="5353064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altLang="en-US" sz="3200" dirty="0">
              <a:solidFill>
                <a:srgbClr val="FFFFFF"/>
              </a:solidFill>
            </a:endParaRP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SURVEI</a:t>
            </a: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STUDI KASUS</a:t>
            </a: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EXPERIMENTAL:</a:t>
            </a:r>
          </a:p>
          <a:p>
            <a:pPr algn="ctr"/>
            <a:r>
              <a:rPr lang="en-US" altLang="en-US" sz="4000" dirty="0" smtClean="0">
                <a:solidFill>
                  <a:srgbClr val="FFFFFF"/>
                </a:solidFill>
              </a:rPr>
              <a:t>PSEUDO/QUASY EX</a:t>
            </a:r>
            <a:r>
              <a:rPr lang="id-ID" altLang="en-US" sz="4000" dirty="0" smtClean="0">
                <a:solidFill>
                  <a:srgbClr val="FFFFFF"/>
                </a:solidFill>
              </a:rPr>
              <a:t>P</a:t>
            </a:r>
            <a:r>
              <a:rPr lang="en-US" altLang="en-US" sz="4000" dirty="0" smtClean="0">
                <a:solidFill>
                  <a:srgbClr val="FFFFFF"/>
                </a:solidFill>
              </a:rPr>
              <a:t>ERIMENT</a:t>
            </a:r>
            <a:endParaRPr lang="en-US" altLang="en-US" sz="4000" dirty="0">
              <a:solidFill>
                <a:srgbClr val="FFFFFF"/>
              </a:solidFill>
            </a:endParaRPr>
          </a:p>
          <a:p>
            <a:pPr algn="ctr"/>
            <a:r>
              <a:rPr lang="en-US" altLang="en-US" sz="4000" dirty="0">
                <a:solidFill>
                  <a:srgbClr val="FFFFFF"/>
                </a:solidFill>
              </a:rPr>
              <a:t>Action Research / R &amp; </a:t>
            </a:r>
            <a:r>
              <a:rPr lang="en-US" altLang="en-US" sz="4000" dirty="0" smtClean="0">
                <a:solidFill>
                  <a:srgbClr val="FFFFFF"/>
                </a:solidFill>
              </a:rPr>
              <a:t>D</a:t>
            </a:r>
          </a:p>
          <a:p>
            <a:pPr algn="ctr"/>
            <a:r>
              <a:rPr lang="en-US" altLang="en-US" sz="4000" dirty="0" smtClean="0">
                <a:solidFill>
                  <a:srgbClr val="FFFFFF"/>
                </a:solidFill>
              </a:rPr>
              <a:t>Grounded Research</a:t>
            </a:r>
          </a:p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KOMBINASI PENDEKATAN KUANTITATIF DAN KUALITATIF</a:t>
            </a:r>
          </a:p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ANALISIS DATA SEKUNDER</a:t>
            </a:r>
          </a:p>
          <a:p>
            <a:pPr algn="ctr"/>
            <a:r>
              <a:rPr lang="en-GB" sz="4000" b="1" dirty="0" smtClean="0">
                <a:solidFill>
                  <a:schemeClr val="bg1"/>
                </a:solidFill>
              </a:rPr>
              <a:t>SURVEY</a:t>
            </a:r>
            <a:endParaRPr lang="en-GB" sz="4000" b="1" dirty="0" smtClean="0">
              <a:solidFill>
                <a:schemeClr val="bg1"/>
              </a:solidFill>
            </a:endParaRPr>
          </a:p>
          <a:p>
            <a:pPr algn="ctr"/>
            <a:endParaRPr lang="en-US" altLang="en-US" sz="2800" b="1" dirty="0" smtClean="0">
              <a:solidFill>
                <a:schemeClr val="bg1"/>
              </a:solidFill>
            </a:endParaRPr>
          </a:p>
          <a:p>
            <a:pPr algn="ctr"/>
            <a:endParaRPr lang="en-US" altLang="en-US" sz="4000" dirty="0">
              <a:solidFill>
                <a:srgbClr val="FFFFFF"/>
              </a:solidFill>
            </a:endParaRPr>
          </a:p>
          <a:p>
            <a:pPr algn="ctr"/>
            <a:endParaRPr lang="en-US" altLang="en-US" sz="3200" dirty="0">
              <a:solidFill>
                <a:srgbClr val="FFFFFF"/>
              </a:solidFill>
            </a:endParaRPr>
          </a:p>
        </p:txBody>
      </p:sp>
      <p:sp>
        <p:nvSpPr>
          <p:cNvPr id="15363" name="Down Arrow 1"/>
          <p:cNvSpPr>
            <a:spLocks noChangeArrowheads="1"/>
          </p:cNvSpPr>
          <p:nvPr/>
        </p:nvSpPr>
        <p:spPr bwMode="auto">
          <a:xfrm>
            <a:off x="1857356" y="214290"/>
            <a:ext cx="5029200" cy="100013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206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RAGAM </a:t>
            </a:r>
          </a:p>
          <a:p>
            <a:pPr algn="ctr"/>
            <a:r>
              <a:rPr lang="en-US" sz="2800" b="1" dirty="0">
                <a:solidFill>
                  <a:srgbClr val="FFFFFF"/>
                </a:solidFill>
              </a:rPr>
              <a:t>PENELITIAN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785794"/>
            <a:ext cx="3594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A. </a:t>
            </a:r>
            <a:r>
              <a:rPr lang="en-GB" sz="2800" b="1" dirty="0" smtClean="0"/>
              <a:t>PENELITIAN SURVEY</a:t>
            </a:r>
            <a:endParaRPr lang="id-ID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428596" y="1500174"/>
            <a:ext cx="70981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Metode</a:t>
            </a:r>
            <a:r>
              <a:rPr lang="en-GB" sz="2800" dirty="0"/>
              <a:t> </a:t>
            </a:r>
            <a:r>
              <a:rPr lang="en-GB" sz="2800" dirty="0" err="1" smtClean="0"/>
              <a:t>Penelitian</a:t>
            </a:r>
            <a:r>
              <a:rPr lang="en-GB" sz="2800" dirty="0" smtClean="0"/>
              <a:t> 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/>
              <a:t>Proses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Survei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Unsur-Unsur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Survei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Penentuan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</a:t>
            </a:r>
            <a:r>
              <a:rPr lang="en-GB" sz="2800" dirty="0" err="1"/>
              <a:t>Antar</a:t>
            </a:r>
            <a:r>
              <a:rPr lang="en-GB" sz="2800" dirty="0"/>
              <a:t> </a:t>
            </a:r>
            <a:r>
              <a:rPr lang="en-GB" sz="2800" dirty="0" err="1"/>
              <a:t>Variabel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251520" y="3886889"/>
            <a:ext cx="67071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B. </a:t>
            </a:r>
            <a:r>
              <a:rPr lang="en-GB" sz="2800" b="1" dirty="0"/>
              <a:t>PENGUKURAN DAN PENYUSUNAN SKALA</a:t>
            </a:r>
            <a:endParaRPr lang="id-ID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500034" y="4500570"/>
            <a:ext cx="72138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Prinsip</a:t>
            </a:r>
            <a:r>
              <a:rPr lang="en-GB" sz="2800" dirty="0"/>
              <a:t> </a:t>
            </a:r>
            <a:r>
              <a:rPr lang="en-GB" sz="2800" dirty="0" err="1"/>
              <a:t>Pengukuran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Penyusunan</a:t>
            </a:r>
            <a:r>
              <a:rPr lang="en-GB" sz="2800" dirty="0"/>
              <a:t> </a:t>
            </a:r>
            <a:r>
              <a:rPr lang="en-GB" sz="2800" dirty="0" err="1"/>
              <a:t>Skala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Validitas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Reliabilitas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2291792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3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1604" y="530676"/>
            <a:ext cx="584063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C. </a:t>
            </a:r>
            <a:r>
              <a:rPr lang="en-GB" sz="2800" b="1" dirty="0"/>
              <a:t>PENGUMPULAN DATA</a:t>
            </a:r>
            <a:r>
              <a:rPr lang="id-ID" sz="2800" b="1" dirty="0"/>
              <a:t/>
            </a:r>
            <a:br>
              <a:rPr lang="id-ID" sz="2800" b="1" dirty="0"/>
            </a:br>
            <a:endParaRPr lang="id-ID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866892" y="1484783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Penentuan</a:t>
            </a:r>
            <a:r>
              <a:rPr lang="en-GB" sz="2800" dirty="0"/>
              <a:t> </a:t>
            </a:r>
            <a:r>
              <a:rPr lang="en-GB" sz="2800" dirty="0" err="1"/>
              <a:t>Sampel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Pembuatan</a:t>
            </a:r>
            <a:r>
              <a:rPr lang="en-GB" sz="2800" dirty="0"/>
              <a:t> </a:t>
            </a:r>
            <a:r>
              <a:rPr lang="en-GB" sz="2800" dirty="0" err="1"/>
              <a:t>Kuesioner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Teknik</a:t>
            </a:r>
            <a:r>
              <a:rPr lang="en-GB" sz="2800" dirty="0"/>
              <a:t> </a:t>
            </a:r>
            <a:r>
              <a:rPr lang="en-GB" sz="2800" dirty="0" err="1"/>
              <a:t>Wawancara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3714744" y="2928934"/>
            <a:ext cx="2795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D. </a:t>
            </a:r>
            <a:r>
              <a:rPr lang="en-GB" sz="2800" b="1" dirty="0"/>
              <a:t>ANALISIS DATA</a:t>
            </a:r>
            <a:endParaRPr lang="id-ID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3679223" y="3699028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Pengolahan Data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id-ID" sz="2800" dirty="0"/>
              <a:t>Prinsip-Prinsip Analisis 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866892" y="5496907"/>
            <a:ext cx="38347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b="1" dirty="0"/>
              <a:t>E. LAPORAN PENELITIAN</a:t>
            </a:r>
          </a:p>
        </p:txBody>
      </p:sp>
    </p:spTree>
    <p:extLst>
      <p:ext uri="{BB962C8B-B14F-4D97-AF65-F5344CB8AC3E}">
        <p14:creationId xmlns:p14="http://schemas.microsoft.com/office/powerpoint/2010/main" xmlns="" val="1695962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3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404664"/>
            <a:ext cx="54743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/>
              <a:t>METODE </a:t>
            </a:r>
            <a:r>
              <a:rPr lang="en-GB" sz="3600" dirty="0" smtClean="0"/>
              <a:t>PENELITIAN survey</a:t>
            </a:r>
            <a:endParaRPr lang="id-ID" sz="3600" dirty="0"/>
          </a:p>
        </p:txBody>
      </p:sp>
      <p:sp>
        <p:nvSpPr>
          <p:cNvPr id="4" name="Rectangle 3"/>
          <p:cNvSpPr/>
          <p:nvPr/>
        </p:nvSpPr>
        <p:spPr>
          <a:xfrm>
            <a:off x="381455" y="1916832"/>
            <a:ext cx="813690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/>
              <a:t>PENELITIAN (RESEARCH) </a:t>
            </a:r>
            <a:r>
              <a:rPr lang="en-GB" sz="2800" dirty="0" err="1"/>
              <a:t>Didefinisikan</a:t>
            </a:r>
            <a:r>
              <a:rPr lang="en-GB" sz="2800" dirty="0"/>
              <a:t> </a:t>
            </a:r>
            <a:r>
              <a:rPr lang="en-GB" sz="2800" dirty="0" err="1"/>
              <a:t>sebagai</a:t>
            </a:r>
            <a:r>
              <a:rPr lang="en-GB" sz="2800" dirty="0"/>
              <a:t> </a:t>
            </a:r>
            <a:r>
              <a:rPr lang="en-GB" sz="2800" dirty="0" err="1"/>
              <a:t>usaha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menemukan</a:t>
            </a:r>
            <a:r>
              <a:rPr lang="en-GB" sz="2800" dirty="0"/>
              <a:t>, </a:t>
            </a:r>
            <a:r>
              <a:rPr lang="en-GB" sz="2800" dirty="0" err="1"/>
              <a:t>mengembangkan</a:t>
            </a:r>
            <a:r>
              <a:rPr lang="en-GB" sz="2800" dirty="0"/>
              <a:t>,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menguji</a:t>
            </a:r>
            <a:r>
              <a:rPr lang="en-GB" sz="2800" dirty="0"/>
              <a:t> </a:t>
            </a:r>
            <a:r>
              <a:rPr lang="en-GB" sz="2800" dirty="0" err="1"/>
              <a:t>kebenaran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pengetahua</a:t>
            </a:r>
            <a:r>
              <a:rPr lang="en-GB" sz="2800" dirty="0"/>
              <a:t>, </a:t>
            </a:r>
            <a:r>
              <a:rPr lang="en-GB" sz="2800" dirty="0" err="1"/>
              <a:t>usaha</a:t>
            </a:r>
            <a:r>
              <a:rPr lang="en-GB" sz="2800" dirty="0"/>
              <a:t> </a:t>
            </a:r>
            <a:r>
              <a:rPr lang="en-GB" sz="2800" dirty="0" err="1"/>
              <a:t>dilakukan</a:t>
            </a:r>
            <a:r>
              <a:rPr lang="en-GB" sz="2800" dirty="0"/>
              <a:t>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metode-metode</a:t>
            </a:r>
            <a:r>
              <a:rPr lang="en-GB" sz="2800" dirty="0"/>
              <a:t> </a:t>
            </a:r>
            <a:r>
              <a:rPr lang="en-GB" sz="2800" dirty="0" err="1"/>
              <a:t>ilmiah</a:t>
            </a:r>
            <a:r>
              <a:rPr lang="en-GB" sz="2800" dirty="0"/>
              <a:t>. (</a:t>
            </a:r>
            <a:r>
              <a:rPr lang="en-GB" sz="2800" dirty="0" err="1"/>
              <a:t>sesuai</a:t>
            </a:r>
            <a:r>
              <a:rPr lang="en-GB" sz="2800" dirty="0"/>
              <a:t> </a:t>
            </a:r>
            <a:r>
              <a:rPr lang="en-GB" sz="2800" dirty="0" err="1"/>
              <a:t>tujuan</a:t>
            </a:r>
            <a:r>
              <a:rPr lang="en-GB" sz="2800" dirty="0"/>
              <a:t> research</a:t>
            </a:r>
            <a:r>
              <a:rPr lang="en-GB" sz="2800" dirty="0" smtClean="0"/>
              <a:t>)</a:t>
            </a:r>
            <a:endParaRPr lang="id-ID" sz="2800" dirty="0" smtClean="0"/>
          </a:p>
          <a:p>
            <a:endParaRPr lang="id-ID" sz="2800" dirty="0"/>
          </a:p>
          <a:p>
            <a:r>
              <a:rPr lang="en-GB" sz="2800" b="1" dirty="0"/>
              <a:t>METODOLOGI RESEARCH (METODOLOGI PENELITIAN)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pelajaran</a:t>
            </a:r>
            <a:r>
              <a:rPr lang="en-GB" sz="2800" dirty="0"/>
              <a:t> yang </a:t>
            </a:r>
            <a:r>
              <a:rPr lang="en-GB" sz="2800" dirty="0" err="1"/>
              <a:t>memperbincangkan</a:t>
            </a:r>
            <a:r>
              <a:rPr lang="en-GB" sz="2800" dirty="0"/>
              <a:t> </a:t>
            </a:r>
            <a:r>
              <a:rPr lang="en-GB" sz="2800" dirty="0" err="1"/>
              <a:t>metode-metode</a:t>
            </a:r>
            <a:r>
              <a:rPr lang="en-GB" sz="2800" dirty="0"/>
              <a:t> </a:t>
            </a:r>
            <a:r>
              <a:rPr lang="en-GB" sz="2800" dirty="0" err="1"/>
              <a:t>ilmiah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research/ </a:t>
            </a:r>
            <a:r>
              <a:rPr lang="en-GB" sz="2800" dirty="0" err="1"/>
              <a:t>penelitian</a:t>
            </a:r>
            <a:r>
              <a:rPr lang="en-GB" sz="2800" dirty="0"/>
              <a:t>. (</a:t>
            </a:r>
            <a:r>
              <a:rPr lang="en-GB" sz="2800" dirty="0" err="1"/>
              <a:t>Hadi</a:t>
            </a:r>
            <a:r>
              <a:rPr lang="en-GB" sz="2800" dirty="0"/>
              <a:t>, 1984 : 4</a:t>
            </a:r>
            <a:r>
              <a:rPr lang="en-GB" sz="2800" dirty="0" smtClean="0"/>
              <a:t>)</a:t>
            </a: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0355210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:dissolve/>
        <p:sndAc>
          <p:stSnd>
            <p:snd r:embed="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620688"/>
            <a:ext cx="835292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2800" b="1" dirty="0" err="1"/>
              <a:t>Gejala</a:t>
            </a:r>
            <a:r>
              <a:rPr lang="en-GB" sz="2800" b="1" dirty="0"/>
              <a:t> </a:t>
            </a:r>
            <a:r>
              <a:rPr lang="en-GB" sz="2800" b="1" dirty="0" err="1"/>
              <a:t>sosial</a:t>
            </a:r>
            <a:r>
              <a:rPr lang="en-GB" sz="2800" b="1" dirty="0"/>
              <a:t>/ </a:t>
            </a:r>
            <a:r>
              <a:rPr lang="en-GB" sz="2800" b="1" dirty="0" err="1"/>
              <a:t>kenyataan</a:t>
            </a:r>
            <a:r>
              <a:rPr lang="en-GB" sz="2800" b="1" dirty="0"/>
              <a:t> </a:t>
            </a:r>
            <a:r>
              <a:rPr lang="en-GB" sz="2800" b="1" dirty="0" err="1"/>
              <a:t>sosial</a:t>
            </a:r>
            <a:r>
              <a:rPr lang="en-GB" sz="2800" b="1" dirty="0"/>
              <a:t> </a:t>
            </a:r>
            <a:r>
              <a:rPr lang="en-GB" sz="2800" dirty="0" err="1"/>
              <a:t>seperti</a:t>
            </a:r>
            <a:r>
              <a:rPr lang="en-GB" sz="2800" dirty="0"/>
              <a:t> </a:t>
            </a:r>
            <a:r>
              <a:rPr lang="en-GB" sz="2800" dirty="0" err="1"/>
              <a:t>kemiskinan</a:t>
            </a:r>
            <a:r>
              <a:rPr lang="en-GB" sz="2800" dirty="0"/>
              <a:t>, </a:t>
            </a:r>
            <a:r>
              <a:rPr lang="en-GB" sz="2800" dirty="0" err="1"/>
              <a:t>keterbelakangan</a:t>
            </a:r>
            <a:r>
              <a:rPr lang="en-GB" sz="2800" dirty="0"/>
              <a:t>, </a:t>
            </a:r>
            <a:r>
              <a:rPr lang="en-GB" sz="2800" dirty="0" err="1"/>
              <a:t>kenakalan</a:t>
            </a:r>
            <a:r>
              <a:rPr lang="en-GB" sz="2800" dirty="0"/>
              <a:t>, </a:t>
            </a:r>
            <a:r>
              <a:rPr lang="en-GB" sz="2800" dirty="0" err="1"/>
              <a:t>kejahatan</a:t>
            </a:r>
            <a:r>
              <a:rPr lang="en-GB" sz="2800" dirty="0"/>
              <a:t>, </a:t>
            </a:r>
            <a:r>
              <a:rPr lang="en-GB" sz="2800" dirty="0" err="1"/>
              <a:t>kedisiplinan</a:t>
            </a:r>
            <a:r>
              <a:rPr lang="en-GB" sz="2800" dirty="0"/>
              <a:t>, </a:t>
            </a:r>
            <a:r>
              <a:rPr lang="en-GB" sz="2800" dirty="0" err="1"/>
              <a:t>kegotongroyongan</a:t>
            </a:r>
            <a:r>
              <a:rPr lang="en-GB" sz="2800" dirty="0"/>
              <a:t>, </a:t>
            </a:r>
            <a:r>
              <a:rPr lang="en-GB" sz="2800" dirty="0" err="1"/>
              <a:t>keguyuban</a:t>
            </a:r>
            <a:r>
              <a:rPr lang="en-GB" sz="2800" dirty="0"/>
              <a:t>, </a:t>
            </a:r>
            <a:r>
              <a:rPr lang="en-GB" sz="2800" dirty="0" err="1"/>
              <a:t>motivasi</a:t>
            </a:r>
            <a:r>
              <a:rPr lang="en-GB" sz="2800" dirty="0"/>
              <a:t> </a:t>
            </a:r>
            <a:r>
              <a:rPr lang="en-GB" sz="2800" dirty="0" err="1"/>
              <a:t>kerja</a:t>
            </a:r>
            <a:r>
              <a:rPr lang="en-GB" sz="2800" dirty="0"/>
              <a:t>, </a:t>
            </a:r>
            <a:r>
              <a:rPr lang="en-GB" sz="2800" dirty="0" err="1"/>
              <a:t>motivasi</a:t>
            </a:r>
            <a:r>
              <a:rPr lang="en-GB" sz="2800" dirty="0"/>
              <a:t> </a:t>
            </a:r>
            <a:r>
              <a:rPr lang="en-GB" sz="2800" dirty="0" err="1"/>
              <a:t>berprestasi</a:t>
            </a:r>
            <a:r>
              <a:rPr lang="en-GB" sz="2800" dirty="0"/>
              <a:t>, </a:t>
            </a:r>
            <a:r>
              <a:rPr lang="en-GB" sz="2800" dirty="0" err="1"/>
              <a:t>keangkuhan</a:t>
            </a:r>
            <a:r>
              <a:rPr lang="en-GB" sz="2800" dirty="0"/>
              <a:t>, </a:t>
            </a:r>
            <a:r>
              <a:rPr lang="en-GB" sz="2800" dirty="0" err="1"/>
              <a:t>partisipasi</a:t>
            </a:r>
            <a:r>
              <a:rPr lang="en-GB" sz="2800" dirty="0"/>
              <a:t>, </a:t>
            </a:r>
            <a:r>
              <a:rPr lang="en-GB" sz="2800" dirty="0" err="1"/>
              <a:t>adopsi</a:t>
            </a:r>
            <a:r>
              <a:rPr lang="en-GB" sz="2800" dirty="0"/>
              <a:t> </a:t>
            </a:r>
            <a:r>
              <a:rPr lang="en-GB" sz="2800" dirty="0" err="1"/>
              <a:t>teknologi</a:t>
            </a:r>
            <a:r>
              <a:rPr lang="en-GB" sz="2800" dirty="0"/>
              <a:t>, </a:t>
            </a:r>
            <a:r>
              <a:rPr lang="en-GB" sz="2800" dirty="0" err="1"/>
              <a:t>dsb</a:t>
            </a:r>
            <a:r>
              <a:rPr lang="en-GB" sz="2800" dirty="0"/>
              <a:t> </a:t>
            </a:r>
            <a:r>
              <a:rPr lang="en-GB" sz="2800" dirty="0" err="1"/>
              <a:t>baru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dipahami</a:t>
            </a:r>
            <a:r>
              <a:rPr lang="en-GB" sz="2800" dirty="0"/>
              <a:t> </a:t>
            </a:r>
            <a:r>
              <a:rPr lang="en-GB" sz="2800" dirty="0" err="1"/>
              <a:t>bila</a:t>
            </a:r>
            <a:r>
              <a:rPr lang="en-GB" sz="2800" dirty="0"/>
              <a:t> </a:t>
            </a:r>
            <a:r>
              <a:rPr lang="en-GB" sz="2800" dirty="0" err="1"/>
              <a:t>diketahui</a:t>
            </a:r>
            <a:r>
              <a:rPr lang="en-GB" sz="2800" dirty="0"/>
              <a:t> </a:t>
            </a:r>
            <a:r>
              <a:rPr lang="en-GB" sz="2800" dirty="0" err="1"/>
              <a:t>hubungan</a:t>
            </a:r>
            <a:r>
              <a:rPr lang="en-GB" sz="2800" dirty="0"/>
              <a:t> yang </a:t>
            </a:r>
            <a:r>
              <a:rPr lang="en-GB" sz="2800" dirty="0" err="1"/>
              <a:t>saling</a:t>
            </a:r>
            <a:r>
              <a:rPr lang="en-GB" sz="2800" dirty="0"/>
              <a:t> </a:t>
            </a:r>
            <a:r>
              <a:rPr lang="en-GB" sz="2800" dirty="0" err="1"/>
              <a:t>berjalinan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konteks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pPr algn="just"/>
            <a:endParaRPr lang="id-ID" sz="2800" dirty="0"/>
          </a:p>
          <a:p>
            <a:pPr algn="just"/>
            <a:r>
              <a:rPr lang="en-GB" sz="2800" dirty="0"/>
              <a:t>Ada </a:t>
            </a:r>
            <a:r>
              <a:rPr lang="en-GB" sz="2800" b="1" dirty="0" err="1"/>
              <a:t>tiga</a:t>
            </a:r>
            <a:r>
              <a:rPr lang="en-GB" sz="2800" b="1" dirty="0"/>
              <a:t> </a:t>
            </a:r>
            <a:r>
              <a:rPr lang="en-GB" sz="2800" b="1" dirty="0" err="1"/>
              <a:t>tipe</a:t>
            </a:r>
            <a:r>
              <a:rPr lang="en-GB" sz="2800" b="1" dirty="0"/>
              <a:t> </a:t>
            </a:r>
            <a:r>
              <a:rPr lang="en-GB" sz="2800" b="1" dirty="0" err="1"/>
              <a:t>umum</a:t>
            </a:r>
            <a:r>
              <a:rPr lang="en-GB" sz="2800" b="1" dirty="0"/>
              <a:t> </a:t>
            </a:r>
            <a:r>
              <a:rPr lang="en-GB" sz="2800" b="1" dirty="0" err="1"/>
              <a:t>pendekatan</a:t>
            </a:r>
            <a:r>
              <a:rPr lang="en-GB" sz="2800" b="1" dirty="0"/>
              <a:t> </a:t>
            </a:r>
            <a:r>
              <a:rPr lang="en-GB" sz="2800" b="1" dirty="0" err="1"/>
              <a:t>penelitian</a:t>
            </a:r>
            <a:r>
              <a:rPr lang="en-GB" sz="2800" b="1" dirty="0"/>
              <a:t> </a:t>
            </a:r>
            <a:r>
              <a:rPr lang="en-GB" sz="2800" dirty="0"/>
              <a:t>yang </a:t>
            </a:r>
            <a:r>
              <a:rPr lang="en-GB" sz="2800" dirty="0" err="1"/>
              <a:t>lazim</a:t>
            </a:r>
            <a:r>
              <a:rPr lang="en-GB" sz="2800" dirty="0"/>
              <a:t> </a:t>
            </a:r>
            <a:r>
              <a:rPr lang="en-GB" sz="2800" dirty="0" err="1"/>
              <a:t>digunakan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/>
              <a:t> </a:t>
            </a:r>
            <a:r>
              <a:rPr lang="en-GB" sz="2800" dirty="0" err="1"/>
              <a:t>yaitu</a:t>
            </a:r>
            <a:r>
              <a:rPr lang="en-GB" sz="2800" dirty="0"/>
              <a:t>: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Studi</a:t>
            </a:r>
            <a:r>
              <a:rPr lang="en-GB" sz="2800" dirty="0"/>
              <a:t> </a:t>
            </a:r>
            <a:r>
              <a:rPr lang="en-GB" sz="2800" dirty="0" err="1"/>
              <a:t>Kasus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endParaRPr lang="id-ID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Eksperimen</a:t>
            </a:r>
            <a:r>
              <a:rPr lang="en-GB" sz="2800" dirty="0"/>
              <a:t> (Experiment)</a:t>
            </a:r>
            <a:endParaRPr lang="id-ID" sz="2800" dirty="0"/>
          </a:p>
          <a:p>
            <a:pPr algn="just"/>
            <a:r>
              <a:rPr lang="en-GB" sz="2800" dirty="0"/>
              <a:t>(Faisal, 1989 : 17-18)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xmlns="" val="3449077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3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32750" y="692696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 smtClean="0"/>
              <a:t>Sensus</a:t>
            </a:r>
            <a:r>
              <a:rPr lang="en-GB" sz="2800" dirty="0"/>
              <a:t>: </a:t>
            </a:r>
            <a:endParaRPr lang="id-ID" sz="2800" dirty="0"/>
          </a:p>
          <a:p>
            <a:r>
              <a:rPr lang="en-GB" sz="2800" dirty="0" err="1"/>
              <a:t>informasi</a:t>
            </a:r>
            <a:r>
              <a:rPr lang="en-GB" sz="2800" dirty="0"/>
              <a:t> data </a:t>
            </a:r>
            <a:r>
              <a:rPr lang="en-GB" sz="2800" dirty="0" err="1"/>
              <a:t>dikumpulkan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</a:t>
            </a:r>
            <a:r>
              <a:rPr lang="en-GB" sz="2800" dirty="0" err="1"/>
              <a:t>seluruh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 smtClean="0"/>
              <a:t>.</a:t>
            </a:r>
            <a:endParaRPr lang="id-ID" sz="2800" dirty="0" smtClean="0"/>
          </a:p>
          <a:p>
            <a:endParaRPr lang="id-ID" sz="2800" dirty="0"/>
          </a:p>
          <a:p>
            <a:r>
              <a:rPr lang="en-GB" sz="2800" dirty="0" err="1"/>
              <a:t>Survai</a:t>
            </a:r>
            <a:r>
              <a:rPr lang="en-GB" sz="2800" dirty="0"/>
              <a:t>: </a:t>
            </a:r>
            <a:endParaRPr lang="id-ID" sz="2800" dirty="0"/>
          </a:p>
          <a:p>
            <a:r>
              <a:rPr lang="en-GB" sz="2800" dirty="0" err="1"/>
              <a:t>informasi</a:t>
            </a:r>
            <a:r>
              <a:rPr lang="en-GB" sz="2800" dirty="0"/>
              <a:t> data </a:t>
            </a:r>
            <a:r>
              <a:rPr lang="en-GB" sz="2800" dirty="0" err="1"/>
              <a:t>dikumpulkan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</a:t>
            </a:r>
            <a:r>
              <a:rPr lang="en-GB" sz="2800" dirty="0" err="1"/>
              <a:t>sampel</a:t>
            </a:r>
            <a:r>
              <a:rPr lang="en-GB" sz="2800" dirty="0"/>
              <a:t> </a:t>
            </a:r>
            <a:r>
              <a:rPr lang="en-GB" sz="2800" dirty="0" err="1"/>
              <a:t>atas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mewakili</a:t>
            </a:r>
            <a:r>
              <a:rPr lang="en-GB" sz="2800" dirty="0"/>
              <a:t> </a:t>
            </a:r>
            <a:r>
              <a:rPr lang="en-GB" sz="2800" dirty="0" err="1"/>
              <a:t>seluruh</a:t>
            </a:r>
            <a:r>
              <a:rPr lang="en-GB" sz="2800" dirty="0"/>
              <a:t> </a:t>
            </a:r>
            <a:r>
              <a:rPr lang="en-GB" sz="2800" dirty="0" err="1"/>
              <a:t>populasi</a:t>
            </a:r>
            <a:r>
              <a:rPr lang="en-GB" sz="2800" dirty="0"/>
              <a:t> unit </a:t>
            </a:r>
            <a:r>
              <a:rPr lang="en-GB" sz="2800" dirty="0" err="1"/>
              <a:t>analisis</a:t>
            </a:r>
            <a:r>
              <a:rPr lang="en-GB" sz="2800" dirty="0"/>
              <a:t>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adalah</a:t>
            </a:r>
            <a:r>
              <a:rPr lang="en-GB" sz="2800" dirty="0"/>
              <a:t> </a:t>
            </a:r>
            <a:r>
              <a:rPr lang="en-GB" sz="2800" dirty="0" err="1"/>
              <a:t>individu</a:t>
            </a:r>
            <a:r>
              <a:rPr lang="en-GB" sz="2800" dirty="0"/>
              <a:t>.</a:t>
            </a:r>
            <a:endParaRPr lang="id-ID" sz="2800" dirty="0"/>
          </a:p>
        </p:txBody>
      </p:sp>
      <p:sp>
        <p:nvSpPr>
          <p:cNvPr id="4" name="Right Arrow 3">
            <a:hlinkClick r:id="rId3" action="ppaction://hlinksldjump"/>
          </p:cNvPr>
          <p:cNvSpPr/>
          <p:nvPr/>
        </p:nvSpPr>
        <p:spPr>
          <a:xfrm>
            <a:off x="7380312" y="6021288"/>
            <a:ext cx="79208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112297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4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275" y="980728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dapat</a:t>
            </a:r>
            <a:r>
              <a:rPr lang="en-GB" sz="2800" dirty="0"/>
              <a:t> </a:t>
            </a:r>
            <a:r>
              <a:rPr lang="en-GB" sz="2800" dirty="0" err="1"/>
              <a:t>digunakan</a:t>
            </a:r>
            <a:r>
              <a:rPr lang="en-GB" sz="2800" dirty="0"/>
              <a:t> </a:t>
            </a:r>
            <a:r>
              <a:rPr lang="en-GB" sz="2800" dirty="0" err="1"/>
              <a:t>untuk</a:t>
            </a:r>
            <a:r>
              <a:rPr lang="en-GB" sz="2800" dirty="0"/>
              <a:t> </a:t>
            </a:r>
            <a:r>
              <a:rPr lang="en-GB" sz="2800" dirty="0" err="1"/>
              <a:t>maksud</a:t>
            </a:r>
            <a:r>
              <a:rPr lang="en-GB" sz="2800" dirty="0" smtClean="0"/>
              <a:t>:</a:t>
            </a:r>
            <a:endParaRPr lang="id-ID" sz="2800" dirty="0" smtClean="0"/>
          </a:p>
          <a:p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Penjajagan</a:t>
            </a:r>
            <a:r>
              <a:rPr lang="en-GB" sz="2800" dirty="0"/>
              <a:t> (</a:t>
            </a:r>
            <a:r>
              <a:rPr lang="en-GB" sz="2800" dirty="0" err="1"/>
              <a:t>eksploratif</a:t>
            </a:r>
            <a:r>
              <a:rPr lang="en-GB" sz="2800" dirty="0"/>
              <a:t>)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Deskriptif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Penjelasan</a:t>
            </a:r>
            <a:r>
              <a:rPr lang="en-GB" sz="2800" dirty="0"/>
              <a:t> (</a:t>
            </a:r>
            <a:r>
              <a:rPr lang="en-GB" sz="2800" dirty="0" err="1"/>
              <a:t>eksplanatory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confirmatory)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Evaluasi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Prediksi</a:t>
            </a:r>
            <a:r>
              <a:rPr lang="en-GB" sz="2800" dirty="0"/>
              <a:t> </a:t>
            </a:r>
            <a:r>
              <a:rPr lang="en-GB" sz="2800" dirty="0" err="1"/>
              <a:t>atau</a:t>
            </a:r>
            <a:r>
              <a:rPr lang="en-GB" sz="2800" dirty="0"/>
              <a:t> </a:t>
            </a:r>
            <a:r>
              <a:rPr lang="en-GB" sz="2800" dirty="0" err="1"/>
              <a:t>meramalkan</a:t>
            </a:r>
            <a:r>
              <a:rPr lang="en-GB" sz="2800" dirty="0"/>
              <a:t> </a:t>
            </a:r>
            <a:r>
              <a:rPr lang="en-GB" sz="2800" dirty="0" err="1"/>
              <a:t>kejadian</a:t>
            </a:r>
            <a:r>
              <a:rPr lang="en-GB" sz="2800" dirty="0"/>
              <a:t> </a:t>
            </a:r>
            <a:r>
              <a:rPr lang="en-GB" sz="2800" dirty="0" err="1"/>
              <a:t>tertentu</a:t>
            </a:r>
            <a:r>
              <a:rPr lang="en-GB" sz="2800" dirty="0"/>
              <a:t> di </a:t>
            </a:r>
            <a:r>
              <a:rPr lang="en-GB" sz="2800" dirty="0" err="1"/>
              <a:t>masa</a:t>
            </a:r>
            <a:r>
              <a:rPr lang="en-GB" sz="2800" dirty="0"/>
              <a:t> yang </a:t>
            </a:r>
            <a:r>
              <a:rPr lang="en-GB" sz="2800" dirty="0" err="1"/>
              <a:t>akan</a:t>
            </a:r>
            <a:r>
              <a:rPr lang="en-GB" sz="2800" dirty="0"/>
              <a:t> </a:t>
            </a:r>
            <a:r>
              <a:rPr lang="en-GB" sz="2800" dirty="0" err="1"/>
              <a:t>datang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Penelitian</a:t>
            </a:r>
            <a:r>
              <a:rPr lang="en-GB" sz="2800" dirty="0"/>
              <a:t> </a:t>
            </a:r>
            <a:r>
              <a:rPr lang="en-GB" sz="2800" dirty="0" err="1"/>
              <a:t>operasional</a:t>
            </a:r>
            <a:endParaRPr lang="id-ID" sz="28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GB" sz="2800" dirty="0" err="1"/>
              <a:t>Pengembangan</a:t>
            </a:r>
            <a:r>
              <a:rPr lang="en-GB" sz="2800" dirty="0"/>
              <a:t> </a:t>
            </a:r>
            <a:r>
              <a:rPr lang="en-GB" sz="2800" dirty="0" err="1"/>
              <a:t>indikator-indikator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740352" y="5589240"/>
            <a:ext cx="936104" cy="864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1745694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4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476672"/>
            <a:ext cx="87129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err="1"/>
              <a:t>Survai</a:t>
            </a:r>
            <a:r>
              <a:rPr lang="en-GB" sz="2800" dirty="0"/>
              <a:t>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kuantitatif</a:t>
            </a:r>
            <a:r>
              <a:rPr lang="en-GB" sz="2800" dirty="0"/>
              <a:t>, Grounded research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kualitatif</a:t>
            </a:r>
            <a:r>
              <a:rPr lang="en-GB" sz="2800" dirty="0"/>
              <a:t>. </a:t>
            </a:r>
            <a:r>
              <a:rPr lang="en-GB" sz="2800" dirty="0" err="1"/>
              <a:t>Pengumpulan</a:t>
            </a:r>
            <a:r>
              <a:rPr lang="en-GB" sz="2800" dirty="0"/>
              <a:t> data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wawancara</a:t>
            </a:r>
            <a:r>
              <a:rPr lang="en-GB" sz="2800" dirty="0"/>
              <a:t> </a:t>
            </a:r>
            <a:r>
              <a:rPr lang="en-GB" sz="2800" dirty="0" err="1"/>
              <a:t>bebas</a:t>
            </a:r>
            <a:r>
              <a:rPr lang="en-GB" sz="2800" dirty="0"/>
              <a:t>. </a:t>
            </a:r>
            <a:r>
              <a:rPr lang="en-GB" sz="2800" dirty="0" err="1"/>
              <a:t>Menurut</a:t>
            </a:r>
            <a:r>
              <a:rPr lang="en-GB" sz="2800" dirty="0"/>
              <a:t> Glaser </a:t>
            </a:r>
            <a:r>
              <a:rPr lang="en-GB" sz="2800" dirty="0" err="1"/>
              <a:t>dan</a:t>
            </a:r>
            <a:r>
              <a:rPr lang="en-GB" sz="2800" dirty="0"/>
              <a:t> Strauss (1967), grounded research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reaksi</a:t>
            </a:r>
            <a:r>
              <a:rPr lang="en-GB" sz="2800" dirty="0"/>
              <a:t> yang </a:t>
            </a:r>
            <a:r>
              <a:rPr lang="en-GB" sz="2800" dirty="0" err="1"/>
              <a:t>tajam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sekaligus</a:t>
            </a:r>
            <a:r>
              <a:rPr lang="en-GB" sz="2800" dirty="0"/>
              <a:t> </a:t>
            </a:r>
            <a:r>
              <a:rPr lang="en-GB" sz="2800" dirty="0" err="1"/>
              <a:t>menyajikan</a:t>
            </a:r>
            <a:r>
              <a:rPr lang="en-GB" sz="2800" dirty="0"/>
              <a:t> </a:t>
            </a:r>
            <a:r>
              <a:rPr lang="en-GB" sz="2800" dirty="0" err="1"/>
              <a:t>jalan</a:t>
            </a:r>
            <a:r>
              <a:rPr lang="en-GB" sz="2800" dirty="0"/>
              <a:t> </a:t>
            </a:r>
            <a:r>
              <a:rPr lang="en-GB" sz="2800" dirty="0" err="1"/>
              <a:t>keluar</a:t>
            </a:r>
            <a:r>
              <a:rPr lang="en-GB" sz="2800" dirty="0"/>
              <a:t> </a:t>
            </a:r>
            <a:r>
              <a:rPr lang="en-GB" sz="2800" dirty="0" err="1"/>
              <a:t>dari</a:t>
            </a:r>
            <a:r>
              <a:rPr lang="en-GB" sz="2800" dirty="0"/>
              <a:t> “</a:t>
            </a:r>
            <a:r>
              <a:rPr lang="en-GB" sz="2800" dirty="0" err="1"/>
              <a:t>stagnasi</a:t>
            </a:r>
            <a:r>
              <a:rPr lang="en-GB" sz="2800" dirty="0"/>
              <a:t> </a:t>
            </a:r>
            <a:r>
              <a:rPr lang="en-GB" sz="2800" dirty="0" err="1"/>
              <a:t>teori</a:t>
            </a:r>
            <a:r>
              <a:rPr lang="en-GB" sz="2800" dirty="0"/>
              <a:t>” </a:t>
            </a:r>
            <a:r>
              <a:rPr lang="en-GB" sz="2800" dirty="0" err="1"/>
              <a:t>dalam</a:t>
            </a:r>
            <a:r>
              <a:rPr lang="en-GB" sz="2800" dirty="0"/>
              <a:t> </a:t>
            </a:r>
            <a:r>
              <a:rPr lang="en-GB" sz="2800" dirty="0" err="1"/>
              <a:t>ilmu-ilmu</a:t>
            </a:r>
            <a:r>
              <a:rPr lang="en-GB" sz="2800" dirty="0"/>
              <a:t> </a:t>
            </a:r>
            <a:r>
              <a:rPr lang="en-GB" sz="2800" dirty="0" err="1"/>
              <a:t>sosial</a:t>
            </a:r>
            <a:r>
              <a:rPr lang="en-GB" sz="2800" dirty="0"/>
              <a:t>, </a:t>
            </a:r>
            <a:r>
              <a:rPr lang="en-GB" sz="2800" dirty="0" err="1"/>
              <a:t>dengan</a:t>
            </a:r>
            <a:r>
              <a:rPr lang="en-GB" sz="2800" dirty="0"/>
              <a:t> </a:t>
            </a:r>
            <a:r>
              <a:rPr lang="en-GB" sz="2800" dirty="0" err="1"/>
              <a:t>penitikberatan</a:t>
            </a:r>
            <a:r>
              <a:rPr lang="en-GB" sz="2800" dirty="0"/>
              <a:t> </a:t>
            </a:r>
            <a:r>
              <a:rPr lang="en-GB" sz="2800" dirty="0" err="1"/>
              <a:t>pada</a:t>
            </a:r>
            <a:r>
              <a:rPr lang="en-GB" sz="2800" dirty="0"/>
              <a:t> </a:t>
            </a:r>
            <a:r>
              <a:rPr lang="en-GB" sz="2800" dirty="0" err="1"/>
              <a:t>sosiologi</a:t>
            </a:r>
            <a:r>
              <a:rPr lang="en-GB" sz="2800" dirty="0"/>
              <a:t>. Grounded Research </a:t>
            </a:r>
            <a:r>
              <a:rPr lang="en-GB" sz="2800" dirty="0" err="1"/>
              <a:t>menyajikan</a:t>
            </a:r>
            <a:r>
              <a:rPr lang="en-GB" sz="2800" dirty="0"/>
              <a:t> </a:t>
            </a:r>
            <a:r>
              <a:rPr lang="en-GB" sz="2800" dirty="0" err="1"/>
              <a:t>suatu</a:t>
            </a:r>
            <a:r>
              <a:rPr lang="en-GB" sz="2800" dirty="0"/>
              <a:t> </a:t>
            </a:r>
            <a:r>
              <a:rPr lang="en-GB" sz="2800" dirty="0" err="1"/>
              <a:t>pendekatan</a:t>
            </a:r>
            <a:r>
              <a:rPr lang="en-GB" sz="2800" dirty="0"/>
              <a:t> </a:t>
            </a:r>
            <a:r>
              <a:rPr lang="en-GB" sz="2800" dirty="0" err="1"/>
              <a:t>baru</a:t>
            </a:r>
            <a:r>
              <a:rPr lang="en-GB" sz="2800" dirty="0"/>
              <a:t>. Data </a:t>
            </a:r>
            <a:r>
              <a:rPr lang="en-GB" sz="2800" dirty="0" err="1"/>
              <a:t>merupakan</a:t>
            </a:r>
            <a:r>
              <a:rPr lang="en-GB" sz="2800" dirty="0"/>
              <a:t> </a:t>
            </a:r>
            <a:r>
              <a:rPr lang="en-GB" sz="2800" dirty="0" err="1"/>
              <a:t>sumber</a:t>
            </a:r>
            <a:r>
              <a:rPr lang="en-GB" sz="2800" dirty="0"/>
              <a:t> </a:t>
            </a:r>
            <a:r>
              <a:rPr lang="en-GB" sz="2800" dirty="0" err="1"/>
              <a:t>teori</a:t>
            </a:r>
            <a:r>
              <a:rPr lang="en-GB" sz="2800" dirty="0"/>
              <a:t>, </a:t>
            </a:r>
            <a:r>
              <a:rPr lang="en-GB" sz="2800" dirty="0" err="1"/>
              <a:t>teori</a:t>
            </a:r>
            <a:r>
              <a:rPr lang="en-GB" sz="2800" dirty="0"/>
              <a:t> </a:t>
            </a:r>
            <a:r>
              <a:rPr lang="en-GB" sz="2800" dirty="0" err="1"/>
              <a:t>berdasarkan</a:t>
            </a:r>
            <a:r>
              <a:rPr lang="en-GB" sz="2800" dirty="0"/>
              <a:t> data. </a:t>
            </a:r>
            <a:r>
              <a:rPr lang="en-GB" sz="2800" dirty="0" err="1"/>
              <a:t>Kategori</a:t>
            </a:r>
            <a:r>
              <a:rPr lang="en-GB" sz="2800" dirty="0"/>
              <a:t> </a:t>
            </a:r>
            <a:r>
              <a:rPr lang="en-GB" sz="2800" dirty="0" err="1"/>
              <a:t>dan</a:t>
            </a:r>
            <a:r>
              <a:rPr lang="en-GB" sz="2800" dirty="0"/>
              <a:t> </a:t>
            </a:r>
            <a:r>
              <a:rPr lang="en-GB" sz="2800" dirty="0" err="1"/>
              <a:t>konsep</a:t>
            </a:r>
            <a:r>
              <a:rPr lang="en-GB" sz="2800" dirty="0"/>
              <a:t> </a:t>
            </a:r>
            <a:r>
              <a:rPr lang="en-GB" sz="2800" dirty="0" err="1"/>
              <a:t>dikembangkan</a:t>
            </a:r>
            <a:r>
              <a:rPr lang="en-GB" sz="2800" dirty="0"/>
              <a:t> </a:t>
            </a:r>
            <a:r>
              <a:rPr lang="en-GB" sz="2800" dirty="0" err="1"/>
              <a:t>peneliti</a:t>
            </a:r>
            <a:r>
              <a:rPr lang="en-GB" sz="2800" dirty="0"/>
              <a:t> di </a:t>
            </a:r>
            <a:r>
              <a:rPr lang="en-GB" sz="2800" dirty="0" err="1"/>
              <a:t>lapangan</a:t>
            </a:r>
            <a:r>
              <a:rPr lang="en-GB" sz="2800" dirty="0"/>
              <a:t>.</a:t>
            </a:r>
            <a:endParaRPr lang="id-ID" sz="2800" dirty="0"/>
          </a:p>
        </p:txBody>
      </p:sp>
      <p:sp>
        <p:nvSpPr>
          <p:cNvPr id="3" name="Up Arrow 2">
            <a:hlinkClick r:id="rId3" action="ppaction://hlinksldjump"/>
          </p:cNvPr>
          <p:cNvSpPr/>
          <p:nvPr/>
        </p:nvSpPr>
        <p:spPr>
          <a:xfrm>
            <a:off x="7740352" y="5373216"/>
            <a:ext cx="1080120" cy="100811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567012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  <p:sndAc>
          <p:stSnd>
            <p:snd r:embed="rId4" name="chimes.wav"/>
          </p:stSnd>
        </p:sndAc>
      </p:transition>
    </mc:Choice>
    <mc:Fallback>
      <p:transition spd="slow">
        <p:dissolv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444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11</cp:revision>
  <dcterms:created xsi:type="dcterms:W3CDTF">2017-10-01T16:08:22Z</dcterms:created>
  <dcterms:modified xsi:type="dcterms:W3CDTF">2017-12-06T03:48:34Z</dcterms:modified>
</cp:coreProperties>
</file>