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9" r:id="rId4"/>
    <p:sldId id="270" r:id="rId5"/>
    <p:sldId id="268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48" autoAdjust="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5390B-CBC0-4EEE-977B-8F3FB1E6EA07}" type="datetimeFigureOut">
              <a:rPr lang="en-US" smtClean="0"/>
              <a:pPr/>
              <a:t>5/8/2017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D3B7D-17B5-43BA-8214-69A9B4C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ulip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3200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UJI BEDA 1</a:t>
            </a:r>
            <a:br>
              <a:rPr lang="en-US" b="1" dirty="0" smtClean="0"/>
            </a:b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4724400"/>
            <a:ext cx="3657600" cy="914400"/>
          </a:xfrm>
          <a:solidFill>
            <a:srgbClr val="92D050"/>
          </a:solidFill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STATISTIK NON PARAMETRIK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29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STATISTIK PARAMETRIK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81600" cy="48768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sz="4800" b="1" dirty="0" smtClean="0">
                <a:solidFill>
                  <a:srgbClr val="0070C0"/>
                </a:solidFill>
              </a:rPr>
              <a:t>1.Uji t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t 1-arah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Uji</a:t>
            </a:r>
            <a:r>
              <a:rPr lang="en-US" dirty="0" smtClean="0"/>
              <a:t> t 2-arah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endParaRPr lang="en-US" dirty="0"/>
          </a:p>
        </p:txBody>
      </p:sp>
      <p:pic>
        <p:nvPicPr>
          <p:cNvPr id="4" name="Picture 6" descr="http://sphotos-a.ak.fbcdn.net/hphotos-ak-ash4/p480x480/387218_456581564422522_268058678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0"/>
            <a:ext cx="3505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33528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UJI t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340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 </a:t>
            </a:r>
            <a:r>
              <a:rPr lang="en-US" dirty="0" err="1" smtClean="0"/>
              <a:t>taksiran</a:t>
            </a:r>
            <a:r>
              <a:rPr lang="en-US" dirty="0" smtClean="0"/>
              <a:t> parameter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beda</a:t>
            </a:r>
            <a:r>
              <a:rPr lang="en-US" dirty="0" smtClean="0"/>
              <a:t> rata-rata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endParaRPr lang="en-US" dirty="0" smtClean="0"/>
          </a:p>
          <a:p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b="1" dirty="0" err="1" smtClean="0"/>
              <a:t>saling</a:t>
            </a:r>
            <a:r>
              <a:rPr lang="en-US" b="1" dirty="0" smtClean="0"/>
              <a:t> </a:t>
            </a:r>
            <a:r>
              <a:rPr lang="en-US" b="1" dirty="0" err="1" smtClean="0"/>
              <a:t>bebas</a:t>
            </a:r>
            <a:r>
              <a:rPr lang="en-US" dirty="0" smtClean="0"/>
              <a:t> (</a:t>
            </a:r>
            <a:r>
              <a:rPr lang="en-US" dirty="0" err="1" smtClean="0"/>
              <a:t>beda</a:t>
            </a:r>
            <a:r>
              <a:rPr lang="en-US" dirty="0" smtClean="0"/>
              <a:t> </a:t>
            </a:r>
            <a:r>
              <a:rPr lang="en-US" dirty="0" err="1" smtClean="0"/>
              <a:t>subjek,misalnya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, </a:t>
            </a:r>
            <a:r>
              <a:rPr lang="en-US" dirty="0" err="1" smtClean="0"/>
              <a:t>perempuan</a:t>
            </a:r>
            <a:r>
              <a:rPr lang="en-US" dirty="0" smtClean="0"/>
              <a:t>)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saling</a:t>
            </a:r>
            <a:r>
              <a:rPr lang="en-US" b="1" dirty="0" smtClean="0"/>
              <a:t> </a:t>
            </a:r>
            <a:r>
              <a:rPr lang="en-US" b="1" dirty="0" err="1" smtClean="0"/>
              <a:t>bebas</a:t>
            </a:r>
            <a:r>
              <a:rPr lang="en-US" dirty="0" smtClean="0"/>
              <a:t> (</a:t>
            </a:r>
            <a:r>
              <a:rPr lang="en-US" dirty="0" err="1" smtClean="0"/>
              <a:t>subjek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beda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 </a:t>
            </a:r>
            <a:r>
              <a:rPr lang="en-US" i="1" dirty="0" smtClean="0"/>
              <a:t>pre-post treatment</a:t>
            </a:r>
            <a:r>
              <a:rPr lang="en-US" dirty="0" smtClean="0"/>
              <a:t>) </a:t>
            </a:r>
          </a:p>
          <a:p>
            <a:endParaRPr lang="en-US" dirty="0"/>
          </a:p>
        </p:txBody>
      </p:sp>
      <p:pic>
        <p:nvPicPr>
          <p:cNvPr id="4" name="Picture 6" descr="http://jepang.panduanwisata.com/files/2012/07/musim-gugur-jepang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48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SYARAT UJI BEDA MEAN (rata-rata)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525963"/>
          </a:xfrm>
        </p:spPr>
        <p:txBody>
          <a:bodyPr>
            <a:normAutofit fontScale="85000" lnSpcReduction="20000"/>
          </a:bodyPr>
          <a:lstStyle/>
          <a:p>
            <a:pPr marL="609600" indent="-609600">
              <a:buFont typeface="Wingdings" pitchFamily="2" charset="2"/>
              <a:buChar char="v"/>
            </a:pPr>
            <a:r>
              <a:rPr lang="en-US" b="1" dirty="0" err="1" smtClean="0"/>
              <a:t>Syarat</a:t>
            </a:r>
            <a:r>
              <a:rPr lang="en-US" b="1" dirty="0" smtClean="0"/>
              <a:t> </a:t>
            </a:r>
            <a:r>
              <a:rPr lang="en-US" b="1" dirty="0" err="1" smtClean="0"/>
              <a:t>Penggunaan</a:t>
            </a:r>
            <a:r>
              <a:rPr lang="en-US" b="1" dirty="0" smtClean="0"/>
              <a:t> </a:t>
            </a:r>
            <a:r>
              <a:rPr lang="en-US" b="1" dirty="0" err="1" smtClean="0"/>
              <a:t>Uji</a:t>
            </a:r>
            <a:r>
              <a:rPr lang="en-US" b="1" dirty="0" smtClean="0"/>
              <a:t> Beda Mean</a:t>
            </a:r>
          </a:p>
          <a:p>
            <a:pPr marL="609600" indent="-609600">
              <a:buFont typeface="Wingdings" pitchFamily="2" charset="2"/>
              <a:buChar char="v"/>
            </a:pPr>
            <a:r>
              <a:rPr lang="en-US" dirty="0" smtClean="0"/>
              <a:t>Data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b="1" dirty="0" err="1" smtClean="0"/>
              <a:t>acak</a:t>
            </a:r>
            <a:endParaRPr lang="en-US" b="1" dirty="0" smtClean="0"/>
          </a:p>
          <a:p>
            <a:pPr marL="609600" indent="-609600">
              <a:buFont typeface="Wingdings" pitchFamily="2" charset="2"/>
              <a:buChar char="v"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b="1" dirty="0" err="1" smtClean="0"/>
              <a:t>kuantitatif</a:t>
            </a:r>
            <a:r>
              <a:rPr lang="en-US" b="1" dirty="0" smtClean="0"/>
              <a:t> (</a:t>
            </a:r>
            <a:r>
              <a:rPr lang="en-US" b="1" dirty="0" err="1" smtClean="0"/>
              <a:t>skala</a:t>
            </a:r>
            <a:r>
              <a:rPr lang="en-US" b="1" dirty="0" smtClean="0"/>
              <a:t> interval)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,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, IQ,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endParaRPr lang="en-US" dirty="0" smtClean="0"/>
          </a:p>
          <a:p>
            <a:pPr marL="609600" indent="-609600">
              <a:buFont typeface="Wingdings" pitchFamily="2" charset="2"/>
              <a:buChar char="v"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faktor</a:t>
            </a:r>
            <a:r>
              <a:rPr lang="en-US" b="1" dirty="0" smtClean="0"/>
              <a:t> (</a:t>
            </a:r>
            <a:r>
              <a:rPr lang="en-US" b="1" dirty="0" err="1" smtClean="0"/>
              <a:t>kelompok</a:t>
            </a:r>
            <a:r>
              <a:rPr lang="en-US" b="1" dirty="0" smtClean="0"/>
              <a:t>)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dua</a:t>
            </a:r>
            <a:r>
              <a:rPr lang="en-US" b="1" dirty="0" smtClean="0"/>
              <a:t> </a:t>
            </a:r>
            <a:r>
              <a:rPr lang="en-US" b="1" dirty="0" err="1" smtClean="0"/>
              <a:t>kategori</a:t>
            </a:r>
            <a:r>
              <a:rPr lang="en-US" dirty="0" smtClean="0"/>
              <a:t> (</a:t>
            </a:r>
            <a:r>
              <a:rPr lang="en-US" dirty="0" err="1" smtClean="0"/>
              <a:t>laki-perempuan</a:t>
            </a:r>
            <a:r>
              <a:rPr lang="en-US" dirty="0" smtClean="0"/>
              <a:t>, </a:t>
            </a:r>
            <a:r>
              <a:rPr lang="en-US" dirty="0" err="1" smtClean="0"/>
              <a:t>desa-kota</a:t>
            </a:r>
            <a:r>
              <a:rPr lang="en-US" dirty="0" smtClean="0"/>
              <a:t>, </a:t>
            </a:r>
            <a:r>
              <a:rPr lang="en-US" dirty="0" err="1" smtClean="0"/>
              <a:t>eksperimen-kontrol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pic>
        <p:nvPicPr>
          <p:cNvPr id="4" name="Picture 5" descr="https://fbcdn-sphotos-g-a.akamaihd.net/hphotos-ak-ash4/487091_322894397824022_626068140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0"/>
            <a:ext cx="3505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292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LANGKAH UJI BEDA</a:t>
            </a:r>
            <a:endParaRPr lang="en-US" dirty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idx="1"/>
          </p:nvPr>
        </p:nvGraphicFramePr>
        <p:xfrm>
          <a:off x="304800" y="2895600"/>
          <a:ext cx="5486400" cy="3352800"/>
        </p:xfrm>
        <a:graphic>
          <a:graphicData uri="http://schemas.openxmlformats.org/presentationml/2006/ole">
            <p:oleObj spid="_x0000_s1026" name="Equation" r:id="rId3" imgW="3568680" imgH="1574640" progId="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1371600"/>
            <a:ext cx="617220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25425"/>
            <a:r>
              <a:rPr lang="en-US" b="1" dirty="0" smtClean="0"/>
              <a:t>1.Rumuskan </a:t>
            </a:r>
            <a:r>
              <a:rPr lang="en-US" b="1" dirty="0" err="1" smtClean="0"/>
              <a:t>Hipotesis</a:t>
            </a:r>
            <a:r>
              <a:rPr lang="en-US" b="1" dirty="0" smtClean="0"/>
              <a:t> </a:t>
            </a:r>
          </a:p>
          <a:p>
            <a:pPr marL="225425"/>
            <a:r>
              <a:rPr lang="en-US" b="1" dirty="0" smtClean="0"/>
              <a:t>2. </a:t>
            </a:r>
            <a:r>
              <a:rPr lang="en-US" b="1" dirty="0" err="1" smtClean="0"/>
              <a:t>tingkat</a:t>
            </a:r>
            <a:r>
              <a:rPr lang="en-US" b="1" dirty="0" smtClean="0"/>
              <a:t> </a:t>
            </a:r>
            <a:r>
              <a:rPr lang="en-US" b="1" dirty="0" err="1" smtClean="0"/>
              <a:t>signifikansi</a:t>
            </a:r>
            <a:r>
              <a:rPr lang="en-US" b="1" dirty="0" smtClean="0"/>
              <a:t> </a:t>
            </a:r>
          </a:p>
          <a:p>
            <a:pPr marL="225425"/>
            <a:r>
              <a:rPr lang="en-US" b="1" dirty="0" smtClean="0"/>
              <a:t>(</a:t>
            </a:r>
            <a:r>
              <a:rPr lang="en-US" b="1" dirty="0" err="1" smtClean="0"/>
              <a:t>batas</a:t>
            </a:r>
            <a:r>
              <a:rPr lang="en-US" b="1" dirty="0" smtClean="0"/>
              <a:t> </a:t>
            </a:r>
            <a:r>
              <a:rPr lang="en-US" b="1" dirty="0" err="1" smtClean="0"/>
              <a:t>peluang</a:t>
            </a:r>
            <a:r>
              <a:rPr lang="en-US" b="1" dirty="0" smtClean="0"/>
              <a:t> </a:t>
            </a:r>
            <a:r>
              <a:rPr lang="en-US" b="1" dirty="0" err="1" smtClean="0"/>
              <a:t>kesalahan</a:t>
            </a:r>
            <a:r>
              <a:rPr lang="en-US" b="1" dirty="0" smtClean="0"/>
              <a:t> </a:t>
            </a:r>
            <a:r>
              <a:rPr lang="en-US" b="1" dirty="0" err="1" smtClean="0"/>
              <a:t>kesimpulan</a:t>
            </a:r>
            <a:r>
              <a:rPr lang="en-US" b="1" dirty="0" smtClean="0"/>
              <a:t>)</a:t>
            </a:r>
          </a:p>
          <a:p>
            <a:pPr marL="225425"/>
            <a:r>
              <a:rPr lang="en-US" b="1" dirty="0" err="1" smtClean="0"/>
              <a:t>Hitung</a:t>
            </a:r>
            <a:r>
              <a:rPr lang="en-US" b="1" dirty="0" smtClean="0"/>
              <a:t> </a:t>
            </a:r>
            <a:r>
              <a:rPr lang="en-US" b="1" dirty="0" err="1" smtClean="0"/>
              <a:t>Statistik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rumus</a:t>
            </a:r>
            <a:r>
              <a:rPr lang="en-US" b="1" dirty="0" smtClean="0"/>
              <a:t> </a:t>
            </a:r>
            <a:r>
              <a:rPr lang="en-US" b="1" dirty="0" err="1" smtClean="0"/>
              <a:t>berikut</a:t>
            </a:r>
            <a:r>
              <a:rPr lang="en-US" b="1" dirty="0" smtClean="0"/>
              <a:t>:</a:t>
            </a:r>
          </a:p>
        </p:txBody>
      </p:sp>
      <p:pic>
        <p:nvPicPr>
          <p:cNvPr id="6" name="Picture 3" descr="springinkyoto25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0"/>
            <a:ext cx="3200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86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Blackadder ITC" pitchFamily="82" charset="0"/>
              </a:rPr>
              <a:t>Lanjutan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LANGKAH UJI BEDA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38800" cy="4525963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90000"/>
              </a:lnSpc>
              <a:buFontTx/>
              <a:buAutoNum type="arabicPeriod" startAt="3"/>
            </a:pPr>
            <a:r>
              <a:rPr lang="en-US" sz="2800" dirty="0" err="1" smtClean="0"/>
              <a:t>Tentukan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titik</a:t>
            </a:r>
            <a:r>
              <a:rPr lang="en-US" sz="2800" dirty="0" smtClean="0"/>
              <a:t> </a:t>
            </a:r>
            <a:r>
              <a:rPr lang="en-US" sz="2800" dirty="0" err="1" smtClean="0"/>
              <a:t>kritis</a:t>
            </a:r>
            <a:r>
              <a:rPr lang="en-US" sz="2800" dirty="0" smtClean="0"/>
              <a:t>  (</a:t>
            </a:r>
            <a:r>
              <a:rPr lang="en-US" sz="2800" dirty="0" err="1" smtClean="0"/>
              <a:t>tk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zk</a:t>
            </a:r>
            <a:r>
              <a:rPr lang="en-US" sz="2800" dirty="0" smtClean="0"/>
              <a:t>)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uji</a:t>
            </a:r>
            <a:r>
              <a:rPr lang="en-US" sz="2800" dirty="0" smtClean="0"/>
              <a:t> 1 </a:t>
            </a:r>
            <a:r>
              <a:rPr lang="en-US" sz="2800" dirty="0" err="1" smtClean="0"/>
              <a:t>atau</a:t>
            </a:r>
            <a:r>
              <a:rPr lang="en-US" sz="2800" dirty="0" smtClean="0"/>
              <a:t> 2 </a:t>
            </a:r>
            <a:r>
              <a:rPr lang="en-US" sz="2800" dirty="0" err="1" smtClean="0"/>
              <a:t>arah</a:t>
            </a:r>
            <a:r>
              <a:rPr lang="en-US" sz="2800" dirty="0" smtClean="0"/>
              <a:t>,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sampel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z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arah</a:t>
            </a:r>
            <a:r>
              <a:rPr lang="en-US" sz="2800" dirty="0" smtClean="0"/>
              <a:t>=1,96 </a:t>
            </a:r>
            <a:r>
              <a:rPr lang="en-US" sz="2800" dirty="0" err="1" smtClean="0"/>
              <a:t>sedangkan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arah</a:t>
            </a:r>
            <a:r>
              <a:rPr lang="en-US" sz="2800" dirty="0" smtClean="0"/>
              <a:t> =1,65 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3"/>
            </a:pPr>
            <a:r>
              <a:rPr lang="en-US" sz="2800" dirty="0" err="1" smtClean="0"/>
              <a:t>Ambil</a:t>
            </a:r>
            <a:r>
              <a:rPr lang="en-US" sz="2800" dirty="0" smtClean="0"/>
              <a:t> </a:t>
            </a:r>
            <a:r>
              <a:rPr lang="en-US" sz="2800" dirty="0" err="1" smtClean="0"/>
              <a:t>kesimpulan</a:t>
            </a:r>
            <a:r>
              <a:rPr lang="en-US" sz="2800" dirty="0" smtClean="0"/>
              <a:t> 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err="1" smtClean="0"/>
              <a:t>jika</a:t>
            </a:r>
            <a:r>
              <a:rPr lang="en-US" sz="2400" dirty="0" smtClean="0"/>
              <a:t> z0 </a:t>
            </a:r>
            <a:r>
              <a:rPr lang="en-US" sz="2400" dirty="0" err="1" smtClean="0"/>
              <a:t>atau</a:t>
            </a:r>
            <a:r>
              <a:rPr lang="en-US" sz="2400" dirty="0" smtClean="0"/>
              <a:t> t0&lt;</a:t>
            </a:r>
            <a:r>
              <a:rPr lang="en-US" sz="2400" dirty="0" err="1" smtClean="0"/>
              <a:t>tk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maka</a:t>
            </a:r>
            <a:r>
              <a:rPr lang="en-US" sz="2400" dirty="0" smtClean="0"/>
              <a:t> Ho </a:t>
            </a:r>
            <a:r>
              <a:rPr lang="en-US" sz="2400" dirty="0" err="1" smtClean="0"/>
              <a:t>diterima</a:t>
            </a:r>
            <a:endParaRPr lang="en-US" sz="2400" dirty="0" smtClean="0"/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zo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to </a:t>
            </a:r>
            <a:r>
              <a:rPr lang="en-US" sz="2400" dirty="0" smtClean="0">
                <a:cs typeface="Arial" charset="0"/>
              </a:rPr>
              <a:t>≥ </a:t>
            </a:r>
            <a:r>
              <a:rPr lang="en-US" sz="2400" dirty="0" err="1" smtClean="0">
                <a:cs typeface="Arial" charset="0"/>
              </a:rPr>
              <a:t>tk</a:t>
            </a:r>
            <a:r>
              <a:rPr lang="en-US" sz="2400" dirty="0" smtClean="0">
                <a:cs typeface="Arial" charset="0"/>
              </a:rPr>
              <a:t>, </a:t>
            </a:r>
            <a:r>
              <a:rPr lang="en-US" sz="2400" dirty="0" err="1" smtClean="0">
                <a:cs typeface="Arial" charset="0"/>
              </a:rPr>
              <a:t>maka</a:t>
            </a:r>
            <a:r>
              <a:rPr lang="en-US" sz="2400" dirty="0" smtClean="0">
                <a:cs typeface="Arial" charset="0"/>
              </a:rPr>
              <a:t> Ho </a:t>
            </a:r>
            <a:r>
              <a:rPr lang="en-US" sz="2400" dirty="0" err="1" smtClean="0">
                <a:cs typeface="Arial" charset="0"/>
              </a:rPr>
              <a:t>ditolak</a:t>
            </a:r>
            <a:endParaRPr lang="en-US" sz="2400" dirty="0" smtClean="0">
              <a:cs typeface="Arial" charset="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 startAt="3"/>
            </a:pPr>
            <a:r>
              <a:rPr lang="en-US" sz="2800" dirty="0" err="1" smtClean="0">
                <a:cs typeface="Arial" charset="0"/>
              </a:rPr>
              <a:t>Untuk</a:t>
            </a:r>
            <a:r>
              <a:rPr lang="en-US" sz="2800" dirty="0" smtClean="0">
                <a:cs typeface="Arial" charset="0"/>
              </a:rPr>
              <a:t> </a:t>
            </a:r>
            <a:r>
              <a:rPr lang="en-US" sz="2800" dirty="0" err="1" smtClean="0">
                <a:cs typeface="Arial" charset="0"/>
              </a:rPr>
              <a:t>sampel</a:t>
            </a:r>
            <a:r>
              <a:rPr lang="en-US" sz="2800" dirty="0" smtClean="0">
                <a:cs typeface="Arial" charset="0"/>
              </a:rPr>
              <a:t> </a:t>
            </a:r>
            <a:r>
              <a:rPr lang="en-US" sz="2800" dirty="0" err="1" smtClean="0">
                <a:cs typeface="Arial" charset="0"/>
              </a:rPr>
              <a:t>relatif</a:t>
            </a:r>
            <a:r>
              <a:rPr lang="en-US" sz="2800" dirty="0" smtClean="0">
                <a:cs typeface="Arial" charset="0"/>
              </a:rPr>
              <a:t> </a:t>
            </a:r>
            <a:r>
              <a:rPr lang="en-US" sz="2800" dirty="0" err="1" smtClean="0">
                <a:cs typeface="Arial" charset="0"/>
              </a:rPr>
              <a:t>besar</a:t>
            </a:r>
            <a:r>
              <a:rPr lang="en-US" sz="2800" dirty="0" smtClean="0">
                <a:cs typeface="Arial" charset="0"/>
              </a:rPr>
              <a:t> (</a:t>
            </a:r>
            <a:r>
              <a:rPr lang="en-US" sz="2800" dirty="0" err="1" smtClean="0">
                <a:cs typeface="Arial" charset="0"/>
              </a:rPr>
              <a:t>dua</a:t>
            </a:r>
            <a:r>
              <a:rPr lang="en-US" sz="2800" dirty="0" smtClean="0">
                <a:cs typeface="Arial" charset="0"/>
              </a:rPr>
              <a:t> </a:t>
            </a:r>
            <a:r>
              <a:rPr lang="en-US" sz="2800" dirty="0" err="1" smtClean="0">
                <a:cs typeface="Arial" charset="0"/>
              </a:rPr>
              <a:t>arah</a:t>
            </a:r>
            <a:r>
              <a:rPr lang="en-US" sz="2800" dirty="0" smtClean="0">
                <a:cs typeface="Arial" charset="0"/>
              </a:rPr>
              <a:t>)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err="1" smtClean="0"/>
              <a:t>jika</a:t>
            </a:r>
            <a:r>
              <a:rPr lang="en-US" sz="2400" dirty="0" smtClean="0"/>
              <a:t> z0 &lt;1,96,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maka</a:t>
            </a:r>
            <a:r>
              <a:rPr lang="en-US" sz="2400" dirty="0" smtClean="0"/>
              <a:t> Ho </a:t>
            </a:r>
            <a:r>
              <a:rPr lang="en-US" sz="2400" dirty="0" err="1" smtClean="0"/>
              <a:t>diterima</a:t>
            </a:r>
            <a:endParaRPr lang="en-US" sz="2400" dirty="0" smtClean="0"/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zo</a:t>
            </a:r>
            <a:r>
              <a:rPr lang="en-US" sz="2400" dirty="0" smtClean="0"/>
              <a:t>  </a:t>
            </a:r>
            <a:r>
              <a:rPr lang="en-US" sz="2400" dirty="0" smtClean="0">
                <a:cs typeface="Arial" charset="0"/>
              </a:rPr>
              <a:t>≥ 1,96, </a:t>
            </a:r>
            <a:r>
              <a:rPr lang="en-US" sz="2400" dirty="0" err="1" smtClean="0">
                <a:cs typeface="Arial" charset="0"/>
              </a:rPr>
              <a:t>maka</a:t>
            </a:r>
            <a:r>
              <a:rPr lang="en-US" sz="2400" dirty="0" smtClean="0">
                <a:cs typeface="Arial" charset="0"/>
              </a:rPr>
              <a:t> Ho </a:t>
            </a:r>
            <a:r>
              <a:rPr lang="en-US" sz="2400" dirty="0" err="1" smtClean="0">
                <a:cs typeface="Arial" charset="0"/>
              </a:rPr>
              <a:t>ditolak</a:t>
            </a:r>
            <a:endParaRPr lang="en-US" sz="2400" dirty="0" smtClean="0">
              <a:cs typeface="Arial" charset="0"/>
            </a:endParaRPr>
          </a:p>
          <a:p>
            <a:endParaRPr lang="en-US" dirty="0"/>
          </a:p>
        </p:txBody>
      </p:sp>
      <p:pic>
        <p:nvPicPr>
          <p:cNvPr id="4" name="Picture 5" descr="306173_575248489166383_1618850528_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0"/>
            <a:ext cx="3200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724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LANGKAH UJI BEDA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err="1" smtClean="0">
                <a:solidFill>
                  <a:srgbClr val="FF0000"/>
                </a:solidFill>
              </a:rPr>
              <a:t>menggunakan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b="1" dirty="0" smtClean="0"/>
              <a:t>KOMPUTER (SPSS)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dirty="0" err="1" smtClean="0"/>
              <a:t>Rumuskan</a:t>
            </a:r>
            <a:r>
              <a:rPr lang="en-US" b="1" dirty="0" smtClean="0"/>
              <a:t> </a:t>
            </a:r>
            <a:r>
              <a:rPr lang="en-US" b="1" dirty="0" err="1" smtClean="0"/>
              <a:t>hipotesis</a:t>
            </a:r>
            <a:r>
              <a:rPr lang="en-US" b="1" dirty="0" smtClean="0"/>
              <a:t> (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arah</a:t>
            </a:r>
            <a:r>
              <a:rPr lang="en-US" b="1" dirty="0" smtClean="0"/>
              <a:t>/ </a:t>
            </a:r>
            <a:r>
              <a:rPr lang="en-US" b="1" dirty="0" err="1" smtClean="0"/>
              <a:t>dua</a:t>
            </a:r>
            <a:r>
              <a:rPr lang="en-US" b="1" dirty="0" smtClean="0"/>
              <a:t> </a:t>
            </a:r>
            <a:r>
              <a:rPr lang="en-US" b="1" dirty="0" err="1" smtClean="0"/>
              <a:t>arah</a:t>
            </a:r>
            <a:r>
              <a:rPr lang="en-US" b="1" dirty="0" smtClean="0"/>
              <a:t>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dirty="0" err="1" smtClean="0"/>
              <a:t>Tentukan</a:t>
            </a:r>
            <a:r>
              <a:rPr lang="en-US" b="1" dirty="0" smtClean="0"/>
              <a:t> </a:t>
            </a:r>
            <a:r>
              <a:rPr lang="en-US" b="1" dirty="0" err="1" smtClean="0"/>
              <a:t>jenis</a:t>
            </a:r>
            <a:r>
              <a:rPr lang="en-US" b="1" dirty="0" smtClean="0"/>
              <a:t> </a:t>
            </a:r>
            <a:r>
              <a:rPr lang="en-US" b="1" dirty="0" err="1" smtClean="0"/>
              <a:t>beda</a:t>
            </a:r>
            <a:r>
              <a:rPr lang="en-US" b="1" dirty="0" smtClean="0"/>
              <a:t> (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kelompok,dua</a:t>
            </a:r>
            <a:r>
              <a:rPr lang="en-US" b="1" dirty="0" smtClean="0"/>
              <a:t> </a:t>
            </a:r>
            <a:r>
              <a:rPr lang="en-US" b="1" dirty="0" err="1" smtClean="0"/>
              <a:t>kelompok</a:t>
            </a:r>
            <a:r>
              <a:rPr lang="en-US" b="1" dirty="0" smtClean="0"/>
              <a:t> </a:t>
            </a:r>
            <a:r>
              <a:rPr lang="en-US" b="1" dirty="0" err="1" smtClean="0"/>
              <a:t>saling</a:t>
            </a:r>
            <a:r>
              <a:rPr lang="en-US" b="1" dirty="0" smtClean="0"/>
              <a:t> </a:t>
            </a:r>
            <a:r>
              <a:rPr lang="en-US" b="1" dirty="0" err="1" smtClean="0"/>
              <a:t>bebas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saling</a:t>
            </a:r>
            <a:r>
              <a:rPr lang="en-US" b="1" dirty="0" smtClean="0"/>
              <a:t> </a:t>
            </a:r>
            <a:r>
              <a:rPr lang="en-US" b="1" dirty="0" err="1" smtClean="0"/>
              <a:t>bebas</a:t>
            </a:r>
            <a:r>
              <a:rPr lang="en-US" b="1" dirty="0" smtClean="0"/>
              <a:t>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dirty="0" err="1" smtClean="0"/>
              <a:t>Lakukan</a:t>
            </a:r>
            <a:r>
              <a:rPr lang="en-US" b="1" dirty="0" smtClean="0"/>
              <a:t> </a:t>
            </a:r>
            <a:r>
              <a:rPr lang="en-US" b="1" dirty="0" err="1" smtClean="0"/>
              <a:t>uji</a:t>
            </a:r>
            <a:endParaRPr lang="en-US" b="1" dirty="0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dirty="0" err="1" smtClean="0"/>
              <a:t>Lihat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p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b="1" dirty="0" err="1" smtClean="0"/>
              <a:t>Jika</a:t>
            </a:r>
            <a:r>
              <a:rPr lang="en-US" b="1" dirty="0" smtClean="0"/>
              <a:t> p&lt;5% </a:t>
            </a:r>
            <a:r>
              <a:rPr lang="en-US" b="1" dirty="0" err="1" smtClean="0"/>
              <a:t>maka</a:t>
            </a:r>
            <a:r>
              <a:rPr lang="en-US" b="1" dirty="0" smtClean="0"/>
              <a:t> Ho</a:t>
            </a:r>
            <a:endParaRPr lang="en-US" dirty="0"/>
          </a:p>
        </p:txBody>
      </p:sp>
      <p:pic>
        <p:nvPicPr>
          <p:cNvPr id="4" name="Picture 5" descr="http://stat.ks.kidsklik.com/statics/files/2012/09/1347122853166720479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0"/>
            <a:ext cx="3505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2.UJI BEDA BERPASANGAN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 b="1" dirty="0" smtClean="0"/>
              <a:t>MANUAL</a:t>
            </a:r>
          </a:p>
          <a:p>
            <a:pPr marL="609600" indent="-609600">
              <a:buFontTx/>
              <a:buAutoNum type="arabicPeriod"/>
            </a:pPr>
            <a:r>
              <a:rPr lang="en-US" b="1" dirty="0" err="1" smtClean="0"/>
              <a:t>Hitung</a:t>
            </a:r>
            <a:r>
              <a:rPr lang="en-US" b="1" dirty="0" smtClean="0"/>
              <a:t> </a:t>
            </a:r>
            <a:r>
              <a:rPr lang="en-US" b="1" dirty="0" err="1" smtClean="0"/>
              <a:t>selisih</a:t>
            </a:r>
            <a:r>
              <a:rPr lang="en-US" b="1" dirty="0" smtClean="0"/>
              <a:t> </a:t>
            </a:r>
            <a:r>
              <a:rPr lang="en-US" b="1" dirty="0" err="1" smtClean="0"/>
              <a:t>pasangan</a:t>
            </a:r>
            <a:endParaRPr lang="en-US" b="1" dirty="0" smtClean="0"/>
          </a:p>
          <a:p>
            <a:pPr marL="609600" indent="-609600">
              <a:buFontTx/>
              <a:buAutoNum type="arabicPeriod"/>
            </a:pPr>
            <a:r>
              <a:rPr lang="en-US" b="1" dirty="0" err="1" smtClean="0"/>
              <a:t>Lakukan</a:t>
            </a:r>
            <a:r>
              <a:rPr lang="en-US" b="1" dirty="0" smtClean="0"/>
              <a:t> </a:t>
            </a:r>
            <a:r>
              <a:rPr lang="en-US" b="1" dirty="0" err="1" smtClean="0"/>
              <a:t>uji</a:t>
            </a:r>
            <a:r>
              <a:rPr lang="en-US" b="1" dirty="0" smtClean="0"/>
              <a:t> t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kelompok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selisih</a:t>
            </a:r>
            <a:r>
              <a:rPr lang="en-US" b="1" dirty="0" smtClean="0"/>
              <a:t> </a:t>
            </a:r>
            <a:r>
              <a:rPr lang="en-US" b="1" dirty="0" err="1" smtClean="0"/>
              <a:t>pasangan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mu0=0</a:t>
            </a:r>
          </a:p>
          <a:p>
            <a:pPr marL="609600" indent="-609600">
              <a:buFontTx/>
              <a:buAutoNum type="arabicPeriod"/>
            </a:pPr>
            <a:r>
              <a:rPr lang="en-US" b="1" dirty="0" err="1" smtClean="0"/>
              <a:t>Selanjutnya</a:t>
            </a:r>
            <a:r>
              <a:rPr lang="en-US" b="1" dirty="0" smtClean="0"/>
              <a:t> </a:t>
            </a:r>
            <a:r>
              <a:rPr lang="en-US" b="1" dirty="0" err="1" smtClean="0"/>
              <a:t>sama</a:t>
            </a:r>
            <a:endParaRPr lang="en-US" b="1" dirty="0" smtClean="0"/>
          </a:p>
          <a:p>
            <a:endParaRPr lang="en-US" dirty="0"/>
          </a:p>
        </p:txBody>
      </p:sp>
      <p:pic>
        <p:nvPicPr>
          <p:cNvPr id="5" name="Picture 4" descr="D:\My Documents\PPRG-VINA HOUSE\GAMBAR\confused-m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4724400"/>
            <a:ext cx="2448272" cy="16764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297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Equation</vt:lpstr>
      <vt:lpstr> UJI BEDA 1  </vt:lpstr>
      <vt:lpstr>STATISTIK PARAMETRIK</vt:lpstr>
      <vt:lpstr>UJI t</vt:lpstr>
      <vt:lpstr>SYARAT UJI BEDA MEAN (rata-rata)</vt:lpstr>
      <vt:lpstr>LANGKAH UJI BEDA</vt:lpstr>
      <vt:lpstr>Lanjutan  LANGKAH UJI BEDA</vt:lpstr>
      <vt:lpstr>LANGKAH UJI BEDA menggunakan</vt:lpstr>
      <vt:lpstr>2.UJI BEDA BERPASANGAN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UJI BEDA</dc:title>
  <dc:creator>UJM APMD</dc:creator>
  <cp:lastModifiedBy>UJM</cp:lastModifiedBy>
  <cp:revision>26</cp:revision>
  <dcterms:created xsi:type="dcterms:W3CDTF">2013-05-02T05:06:11Z</dcterms:created>
  <dcterms:modified xsi:type="dcterms:W3CDTF">2017-05-08T03:22:44Z</dcterms:modified>
</cp:coreProperties>
</file>