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71" r:id="rId2"/>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smtClean="0"/>
              <a:t>Click to edit Master title style</a:t>
            </a:r>
            <a:endParaRPr kumimoji="0"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fld id="{7D929FEF-4A1A-4E1E-82F9-9F463C413A4F}" type="datetimeFigureOut">
              <a:rPr lang="id-ID" smtClean="0"/>
              <a:t>17/03/2020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3C1CE89-E893-4A0C-BD74-29FEA90E4C63}" type="slidenum">
              <a:rPr lang="id-ID" smtClean="0"/>
              <a:t>‹#›</a:t>
            </a:fld>
            <a:endParaRPr lang="id-ID"/>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D929FEF-4A1A-4E1E-82F9-9F463C413A4F}" type="datetimeFigureOut">
              <a:rPr lang="id-ID" smtClean="0"/>
              <a:t>17/03/2020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3C1CE89-E893-4A0C-BD74-29FEA90E4C63}" type="slidenum">
              <a:rPr lang="id-ID" smtClean="0"/>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D929FEF-4A1A-4E1E-82F9-9F463C413A4F}" type="datetimeFigureOut">
              <a:rPr lang="id-ID" smtClean="0"/>
              <a:t>17/03/2020</a:t>
            </a:fld>
            <a:endParaRPr lang="id-ID"/>
          </a:p>
        </p:txBody>
      </p:sp>
      <p:sp>
        <p:nvSpPr>
          <p:cNvPr id="5" name="Footer Placeholder 4"/>
          <p:cNvSpPr>
            <a:spLocks noGrp="1"/>
          </p:cNvSpPr>
          <p:nvPr>
            <p:ph type="ftr" sz="quarter" idx="11"/>
          </p:nvPr>
        </p:nvSpPr>
        <p:spPr>
          <a:xfrm>
            <a:off x="2640597" y="6377459"/>
            <a:ext cx="3836404" cy="365125"/>
          </a:xfrm>
        </p:spPr>
        <p:txBody>
          <a:bodyPr/>
          <a:lstStyle/>
          <a:p>
            <a:endParaRPr lang="id-ID"/>
          </a:p>
        </p:txBody>
      </p:sp>
      <p:sp>
        <p:nvSpPr>
          <p:cNvPr id="6" name="Slide Number Placeholder 5"/>
          <p:cNvSpPr>
            <a:spLocks noGrp="1"/>
          </p:cNvSpPr>
          <p:nvPr>
            <p:ph type="sldNum" sz="quarter" idx="12"/>
          </p:nvPr>
        </p:nvSpPr>
        <p:spPr/>
        <p:txBody>
          <a:bodyPr/>
          <a:lstStyle/>
          <a:p>
            <a:fld id="{53C1CE89-E893-4A0C-BD74-29FEA90E4C63}" type="slidenum">
              <a:rPr lang="id-ID" smtClean="0"/>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D929FEF-4A1A-4E1E-82F9-9F463C413A4F}" type="datetimeFigureOut">
              <a:rPr lang="id-ID" smtClean="0"/>
              <a:t>17/03/2020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3C1CE89-E893-4A0C-BD74-29FEA90E4C63}" type="slidenum">
              <a:rPr lang="id-ID" smtClean="0"/>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7D929FEF-4A1A-4E1E-82F9-9F463C413A4F}" type="datetimeFigureOut">
              <a:rPr lang="id-ID" smtClean="0"/>
              <a:t>17/03/2020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3C1CE89-E893-4A0C-BD74-29FEA90E4C63}" type="slidenum">
              <a:rPr lang="id-ID" smtClean="0"/>
              <a:t>‹#›</a:t>
            </a:fld>
            <a:endParaRPr lang="id-ID"/>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D929FEF-4A1A-4E1E-82F9-9F463C413A4F}" type="datetimeFigureOut">
              <a:rPr lang="id-ID" smtClean="0"/>
              <a:t>17/03/2020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53C1CE89-E893-4A0C-BD74-29FEA90E4C63}" type="slidenum">
              <a:rPr lang="id-ID" smtClean="0"/>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7D929FEF-4A1A-4E1E-82F9-9F463C413A4F}" type="datetimeFigureOut">
              <a:rPr lang="id-ID" smtClean="0"/>
              <a:t>17/03/2020</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53C1CE89-E893-4A0C-BD74-29FEA90E4C63}" type="slidenum">
              <a:rPr lang="id-ID" smtClean="0"/>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D929FEF-4A1A-4E1E-82F9-9F463C413A4F}" type="datetimeFigureOut">
              <a:rPr lang="id-ID" smtClean="0"/>
              <a:t>17/03/2020</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53C1CE89-E893-4A0C-BD74-29FEA90E4C63}" type="slidenum">
              <a:rPr lang="id-ID" smtClean="0"/>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929FEF-4A1A-4E1E-82F9-9F463C413A4F}" type="datetimeFigureOut">
              <a:rPr lang="id-ID" smtClean="0"/>
              <a:t>17/03/2020</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53C1CE89-E893-4A0C-BD74-29FEA90E4C63}" type="slidenum">
              <a:rPr lang="id-ID" smtClean="0"/>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smtClean="0"/>
              <a:t>Click to edit Master title style</a:t>
            </a:r>
            <a:endParaRPr kumimoji="0"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D929FEF-4A1A-4E1E-82F9-9F463C413A4F}" type="datetimeFigureOut">
              <a:rPr lang="id-ID" smtClean="0"/>
              <a:t>17/03/2020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53C1CE89-E893-4A0C-BD74-29FEA90E4C63}" type="slidenum">
              <a:rPr lang="id-ID" smtClean="0"/>
              <a:t>‹#›</a:t>
            </a:fld>
            <a:endParaRPr lang="id-ID"/>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7D929FEF-4A1A-4E1E-82F9-9F463C413A4F}" type="datetimeFigureOut">
              <a:rPr lang="id-ID" smtClean="0"/>
              <a:t>17/03/2020</a:t>
            </a:fld>
            <a:endParaRPr lang="id-ID"/>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id-ID"/>
          </a:p>
        </p:txBody>
      </p:sp>
      <p:sp>
        <p:nvSpPr>
          <p:cNvPr id="7" name="Slide Number Placeholder 6"/>
          <p:cNvSpPr>
            <a:spLocks noGrp="1"/>
          </p:cNvSpPr>
          <p:nvPr>
            <p:ph type="sldNum" sz="quarter" idx="12"/>
          </p:nvPr>
        </p:nvSpPr>
        <p:spPr>
          <a:xfrm>
            <a:off x="8339328" y="1170432"/>
            <a:ext cx="733864" cy="201168"/>
          </a:xfrm>
        </p:spPr>
        <p:txBody>
          <a:bodyPr/>
          <a:lstStyle/>
          <a:p>
            <a:fld id="{53C1CE89-E893-4A0C-BD74-29FEA90E4C63}" type="slidenum">
              <a:rPr lang="id-ID" smtClean="0"/>
              <a:t>‹#›</a:t>
            </a:fld>
            <a:endParaRPr lang="id-ID"/>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7D929FEF-4A1A-4E1E-82F9-9F463C413A4F}" type="datetimeFigureOut">
              <a:rPr lang="id-ID" smtClean="0"/>
              <a:t>17/03/2020</a:t>
            </a:fld>
            <a:endParaRPr lang="id-ID"/>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id-ID"/>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53C1CE89-E893-4A0C-BD74-29FEA90E4C63}" type="slidenum">
              <a:rPr lang="id-ID" smtClean="0"/>
              <a:t>‹#›</a:t>
            </a:fld>
            <a:endParaRPr lang="id-ID"/>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id-ID" sz="5400" dirty="0" smtClean="0">
                <a:latin typeface="Constantia" pitchFamily="18" charset="0"/>
              </a:rPr>
              <a:t>MEDIA DAN GENDER</a:t>
            </a:r>
            <a:r>
              <a:rPr lang="id-ID" dirty="0" smtClean="0"/>
              <a:t/>
            </a:r>
            <a:br>
              <a:rPr lang="id-ID" dirty="0" smtClean="0"/>
            </a:br>
            <a:r>
              <a:rPr lang="id-ID" dirty="0"/>
              <a:t>	</a:t>
            </a:r>
            <a:r>
              <a:rPr lang="id-ID" dirty="0" smtClean="0"/>
              <a:t>			</a:t>
            </a:r>
            <a:r>
              <a:rPr lang="id-ID" dirty="0" smtClean="0">
                <a:latin typeface="Constantia" pitchFamily="18" charset="0"/>
              </a:rPr>
              <a:t>	</a:t>
            </a:r>
            <a:r>
              <a:rPr lang="id-ID" sz="3200" dirty="0" smtClean="0">
                <a:latin typeface="Constantia" pitchFamily="18" charset="0"/>
              </a:rPr>
              <a:t>Minggu Ke-3</a:t>
            </a:r>
            <a:endParaRPr lang="id-ID" sz="3200" dirty="0">
              <a:latin typeface="Constantia" pitchFamily="18" charset="0"/>
            </a:endParaRPr>
          </a:p>
        </p:txBody>
      </p:sp>
      <p:sp>
        <p:nvSpPr>
          <p:cNvPr id="4" name="Rectangle 3"/>
          <p:cNvSpPr/>
          <p:nvPr/>
        </p:nvSpPr>
        <p:spPr>
          <a:xfrm>
            <a:off x="2918729" y="2680111"/>
            <a:ext cx="6228184" cy="864096"/>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AU" sz="3200" b="1" dirty="0" err="1" smtClean="0">
                <a:solidFill>
                  <a:schemeClr val="bg1"/>
                </a:solidFill>
                <a:effectLst>
                  <a:outerShdw blurRad="38100" dist="38100" dir="2700000" algn="tl">
                    <a:srgbClr val="000000">
                      <a:alpha val="43137"/>
                    </a:srgbClr>
                  </a:outerShdw>
                </a:effectLst>
                <a:latin typeface="Arial Narrow" pitchFamily="34" charset="0"/>
              </a:rPr>
              <a:t>Dr</a:t>
            </a:r>
            <a:r>
              <a:rPr lang="en-AU" sz="3200" b="1" dirty="0" err="1">
                <a:solidFill>
                  <a:schemeClr val="bg1"/>
                </a:solidFill>
                <a:effectLst>
                  <a:outerShdw blurRad="38100" dist="38100" dir="2700000" algn="tl">
                    <a:srgbClr val="000000">
                      <a:alpha val="43137"/>
                    </a:srgbClr>
                  </a:outerShdw>
                </a:effectLst>
                <a:latin typeface="Arial Narrow" pitchFamily="34" charset="0"/>
              </a:rPr>
              <a:t>.</a:t>
            </a:r>
            <a:r>
              <a:rPr lang="en-AU" sz="3200" b="1" dirty="0">
                <a:solidFill>
                  <a:schemeClr val="bg1"/>
                </a:solidFill>
                <a:effectLst>
                  <a:outerShdw blurRad="38100" dist="38100" dir="2700000" algn="tl">
                    <a:srgbClr val="000000">
                      <a:alpha val="43137"/>
                    </a:srgbClr>
                  </a:outerShdw>
                </a:effectLst>
                <a:latin typeface="Arial Narrow" pitchFamily="34" charset="0"/>
              </a:rPr>
              <a:t> </a:t>
            </a:r>
            <a:r>
              <a:rPr lang="en-AU" sz="3200" b="1" dirty="0" err="1">
                <a:solidFill>
                  <a:schemeClr val="bg1"/>
                </a:solidFill>
                <a:effectLst>
                  <a:outerShdw blurRad="38100" dist="38100" dir="2700000" algn="tl">
                    <a:srgbClr val="000000">
                      <a:alpha val="43137"/>
                    </a:srgbClr>
                  </a:outerShdw>
                </a:effectLst>
                <a:latin typeface="Arial Narrow" pitchFamily="34" charset="0"/>
              </a:rPr>
              <a:t>Yuli</a:t>
            </a:r>
            <a:r>
              <a:rPr lang="en-AU" sz="3200" b="1" dirty="0">
                <a:solidFill>
                  <a:schemeClr val="bg1"/>
                </a:solidFill>
                <a:effectLst>
                  <a:outerShdw blurRad="38100" dist="38100" dir="2700000" algn="tl">
                    <a:srgbClr val="000000">
                      <a:alpha val="43137"/>
                    </a:srgbClr>
                  </a:outerShdw>
                </a:effectLst>
                <a:latin typeface="Arial Narrow" pitchFamily="34" charset="0"/>
              </a:rPr>
              <a:t> </a:t>
            </a:r>
            <a:r>
              <a:rPr lang="en-AU" sz="3200" b="1" dirty="0" err="1">
                <a:solidFill>
                  <a:schemeClr val="bg1"/>
                </a:solidFill>
                <a:effectLst>
                  <a:outerShdw blurRad="38100" dist="38100" dir="2700000" algn="tl">
                    <a:srgbClr val="000000">
                      <a:alpha val="43137"/>
                    </a:srgbClr>
                  </a:outerShdw>
                </a:effectLst>
                <a:latin typeface="Arial Narrow" pitchFamily="34" charset="0"/>
              </a:rPr>
              <a:t>Setyowati</a:t>
            </a:r>
            <a:r>
              <a:rPr lang="en-AU" sz="3200" b="1" dirty="0">
                <a:solidFill>
                  <a:schemeClr val="bg1"/>
                </a:solidFill>
                <a:effectLst>
                  <a:outerShdw blurRad="38100" dist="38100" dir="2700000" algn="tl">
                    <a:srgbClr val="000000">
                      <a:alpha val="43137"/>
                    </a:srgbClr>
                  </a:outerShdw>
                </a:effectLst>
                <a:latin typeface="Arial Narrow" pitchFamily="34" charset="0"/>
              </a:rPr>
              <a:t>, S.IP, </a:t>
            </a:r>
            <a:r>
              <a:rPr lang="en-AU" sz="3200" b="1" dirty="0" err="1">
                <a:solidFill>
                  <a:schemeClr val="bg1"/>
                </a:solidFill>
                <a:effectLst>
                  <a:outerShdw blurRad="38100" dist="38100" dir="2700000" algn="tl">
                    <a:srgbClr val="000000">
                      <a:alpha val="43137"/>
                    </a:srgbClr>
                  </a:outerShdw>
                </a:effectLst>
                <a:latin typeface="Arial Narrow" pitchFamily="34" charset="0"/>
              </a:rPr>
              <a:t>M.Si</a:t>
            </a:r>
            <a:endParaRPr lang="id-ID" sz="3200" dirty="0">
              <a:solidFill>
                <a:schemeClr val="bg1"/>
              </a:solidFill>
              <a:effectLst>
                <a:outerShdw blurRad="38100" dist="38100" dir="2700000" algn="tl">
                  <a:srgbClr val="000000">
                    <a:alpha val="43137"/>
                  </a:srgbClr>
                </a:outerShdw>
              </a:effectLst>
              <a:latin typeface="Arial Narrow" pitchFamily="34" charset="0"/>
            </a:endParaRPr>
          </a:p>
        </p:txBody>
      </p:sp>
    </p:spTree>
    <p:extLst>
      <p:ext uri="{BB962C8B-B14F-4D97-AF65-F5344CB8AC3E}">
        <p14:creationId xmlns:p14="http://schemas.microsoft.com/office/powerpoint/2010/main" val="37814556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shadeToTitle="1">
        <a:gradFill flip="none" rotWithShape="1">
          <a:gsLst>
            <a:gs pos="0">
              <a:schemeClr val="bg1">
                <a:lumMod val="95000"/>
              </a:schemeClr>
            </a:gs>
            <a:gs pos="50000">
              <a:schemeClr val="bg1">
                <a:lumMod val="65000"/>
              </a:schemeClr>
            </a:gs>
            <a:gs pos="100000">
              <a:schemeClr val="bg1">
                <a:lumMod val="50000"/>
              </a:schemeClr>
            </a:gs>
          </a:gsLst>
          <a:path path="shape">
            <a:fillToRect l="50000" t="50000" r="50000" b="50000"/>
          </a:path>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914400" indent="-914400">
              <a:buFont typeface="+mj-lt"/>
              <a:buAutoNum type="arabicPeriod" startAt="3"/>
            </a:pPr>
            <a:r>
              <a:rPr lang="id-ID" dirty="0" smtClean="0">
                <a:solidFill>
                  <a:srgbClr val="FF0000"/>
                </a:solidFill>
                <a:latin typeface="Constantia" pitchFamily="18" charset="0"/>
              </a:rPr>
              <a:t>GENDER &amp; STEREOTIPE</a:t>
            </a:r>
            <a:endParaRPr lang="id-ID" dirty="0">
              <a:solidFill>
                <a:srgbClr val="FF0000"/>
              </a:solidFill>
              <a:latin typeface="Constantia" pitchFamily="18" charset="0"/>
            </a:endParaRPr>
          </a:p>
        </p:txBody>
      </p:sp>
      <p:sp>
        <p:nvSpPr>
          <p:cNvPr id="3" name="Text Placeholder 2"/>
          <p:cNvSpPr txBox="1">
            <a:spLocks/>
          </p:cNvSpPr>
          <p:nvPr/>
        </p:nvSpPr>
        <p:spPr>
          <a:xfrm>
            <a:off x="152632" y="1916832"/>
            <a:ext cx="8830585" cy="4032448"/>
          </a:xfrm>
          <a:prstGeom prst="rect">
            <a:avLst/>
          </a:prstGeom>
        </p:spPr>
        <p:txBody>
          <a:bodyPr>
            <a:noAutofit/>
          </a:bodyPr>
          <a:lst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8872" indent="0">
              <a:buNone/>
            </a:pPr>
            <a:r>
              <a:rPr lang="id-ID" dirty="0" smtClean="0">
                <a:latin typeface="Constantia" pitchFamily="18" charset="0"/>
              </a:rPr>
              <a:t>	</a:t>
            </a:r>
            <a:r>
              <a:rPr lang="id-ID" dirty="0" smtClean="0">
                <a:latin typeface="Arial Rounded MT Bold" pitchFamily="34" charset="0"/>
              </a:rPr>
              <a:t>Secara umum, stereotipe adalah pelabelan atau penandaan terhadap suatu kelompok tertentu. Celakanya stereotipe selalu merugikan dan menimbulkan ketidakadilan.  Salah satu jenis stereotipe itu adalah yg bersumber dari pandangan gender. </a:t>
            </a:r>
            <a:endParaRPr lang="id-ID" dirty="0">
              <a:latin typeface="Constantia" pitchFamily="18" charset="0"/>
            </a:endParaRPr>
          </a:p>
        </p:txBody>
      </p:sp>
    </p:spTree>
    <p:extLst>
      <p:ext uri="{BB962C8B-B14F-4D97-AF65-F5344CB8AC3E}">
        <p14:creationId xmlns:p14="http://schemas.microsoft.com/office/powerpoint/2010/main" val="17760451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2782" y="1152678"/>
            <a:ext cx="8784976" cy="5705322"/>
          </a:xfrm>
          <a:prstGeom prst="rect">
            <a:avLst/>
          </a:prstGeom>
        </p:spPr>
        <p:style>
          <a:lnRef idx="1">
            <a:schemeClr val="dk1"/>
          </a:lnRef>
          <a:fillRef idx="3">
            <a:schemeClr val="dk1"/>
          </a:fillRef>
          <a:effectRef idx="2">
            <a:schemeClr val="dk1"/>
          </a:effectRef>
          <a:fontRef idx="minor">
            <a:schemeClr val="lt1"/>
          </a:fontRef>
        </p:style>
        <p:txBody>
          <a:bodyPr rtlCol="0" anchor="ctr"/>
          <a:lstStyle/>
          <a:p>
            <a:pPr marL="342900" indent="-342900" algn="just">
              <a:buFont typeface="Arial" pitchFamily="34" charset="0"/>
              <a:buChar char="•"/>
            </a:pPr>
            <a:r>
              <a:rPr lang="id-ID" sz="2400" dirty="0" smtClean="0">
                <a:solidFill>
                  <a:schemeClr val="bg1"/>
                </a:solidFill>
                <a:latin typeface="Constantia" pitchFamily="18" charset="0"/>
              </a:rPr>
              <a:t>Penandaan bahwa perempuan bersolek adalah dalam rangka memancing perhatian lawan jenisnya, maka tiap kasus kekerasan atau pelecehan seksual selalu dikaitkan dengan stereotipe ini.</a:t>
            </a:r>
          </a:p>
          <a:p>
            <a:pPr marL="342900" indent="-342900" algn="just">
              <a:buFont typeface="Arial" pitchFamily="34" charset="0"/>
              <a:buChar char="•"/>
            </a:pPr>
            <a:r>
              <a:rPr lang="id-ID" sz="2400" dirty="0" smtClean="0">
                <a:solidFill>
                  <a:schemeClr val="bg1"/>
                </a:solidFill>
                <a:latin typeface="Constantia" pitchFamily="18" charset="0"/>
              </a:rPr>
              <a:t>Bahkan jika ada pemerkosaan yg dialami oleh perempuan, masyarakat berkecenderungan menyalahkan korbannya.</a:t>
            </a:r>
          </a:p>
          <a:p>
            <a:pPr marL="342900" indent="-342900" algn="just">
              <a:buFont typeface="Arial" pitchFamily="34" charset="0"/>
              <a:buChar char="•"/>
            </a:pPr>
            <a:r>
              <a:rPr lang="id-ID" sz="2400" dirty="0" smtClean="0">
                <a:solidFill>
                  <a:schemeClr val="bg1"/>
                </a:solidFill>
                <a:latin typeface="Constantia" pitchFamily="18" charset="0"/>
              </a:rPr>
              <a:t>Masyarakat beranggapan bahwa tugas utama kaum perempuan adalah melayani suami, stereotipe ini berakibat pendidikan kaum perempuan dinomorduakan.</a:t>
            </a:r>
          </a:p>
          <a:p>
            <a:pPr algn="just"/>
            <a:endParaRPr lang="id-ID" sz="2400" dirty="0" smtClean="0">
              <a:solidFill>
                <a:schemeClr val="bg1"/>
              </a:solidFill>
              <a:latin typeface="Constantia" pitchFamily="18" charset="0"/>
            </a:endParaRPr>
          </a:p>
          <a:p>
            <a:pPr algn="just"/>
            <a:endParaRPr lang="id-ID" sz="2400" dirty="0">
              <a:solidFill>
                <a:schemeClr val="bg1"/>
              </a:solidFill>
              <a:latin typeface="Constantia" pitchFamily="18" charset="0"/>
            </a:endParaRPr>
          </a:p>
          <a:p>
            <a:pPr algn="just"/>
            <a:r>
              <a:rPr lang="id-ID" sz="2400" dirty="0" smtClean="0">
                <a:solidFill>
                  <a:srgbClr val="FFFF00"/>
                </a:solidFill>
                <a:latin typeface="Constantia" pitchFamily="18" charset="0"/>
              </a:rPr>
              <a:t>Stereotipe terhadap kaum perempuan terjadi dimana2. Banyak peraturan pemerintah, keagamaan, kultur dan kebiasaan masyarakat yg dikembangkan karena stereotipe tersebut. </a:t>
            </a:r>
            <a:endParaRPr lang="id-ID" sz="2400" dirty="0">
              <a:solidFill>
                <a:srgbClr val="FFFF00"/>
              </a:solidFill>
              <a:latin typeface="Constantia" pitchFamily="18" charset="0"/>
            </a:endParaRPr>
          </a:p>
        </p:txBody>
      </p:sp>
      <p:sp>
        <p:nvSpPr>
          <p:cNvPr id="3" name="Rectangle 2"/>
          <p:cNvSpPr/>
          <p:nvPr/>
        </p:nvSpPr>
        <p:spPr>
          <a:xfrm>
            <a:off x="1509727" y="30461"/>
            <a:ext cx="6192688" cy="1122218"/>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id-ID" sz="3600" dirty="0" smtClean="0">
                <a:solidFill>
                  <a:schemeClr val="tx1"/>
                </a:solidFill>
                <a:latin typeface="Arial Rounded MT Bold" pitchFamily="34" charset="0"/>
              </a:rPr>
              <a:t>Contoh Kasus</a:t>
            </a:r>
            <a:endParaRPr lang="id-ID" sz="3600" dirty="0">
              <a:solidFill>
                <a:schemeClr val="tx1"/>
              </a:solidFill>
              <a:latin typeface="Arial Rounded MT Bold" pitchFamily="34" charset="0"/>
            </a:endParaRPr>
          </a:p>
        </p:txBody>
      </p:sp>
    </p:spTree>
    <p:extLst>
      <p:ext uri="{BB962C8B-B14F-4D97-AF65-F5344CB8AC3E}">
        <p14:creationId xmlns:p14="http://schemas.microsoft.com/office/powerpoint/2010/main" val="37695390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shadeToTitle="1">
        <a:gradFill flip="none" rotWithShape="1">
          <a:gsLst>
            <a:gs pos="0">
              <a:schemeClr val="bg1">
                <a:lumMod val="95000"/>
              </a:schemeClr>
            </a:gs>
            <a:gs pos="50000">
              <a:schemeClr val="bg1">
                <a:lumMod val="65000"/>
              </a:schemeClr>
            </a:gs>
            <a:gs pos="100000">
              <a:schemeClr val="bg1">
                <a:lumMod val="50000"/>
              </a:schemeClr>
            </a:gs>
          </a:gsLst>
          <a:path path="shape">
            <a:fillToRect l="50000" t="50000" r="50000" b="50000"/>
          </a:path>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914400" indent="-914400">
              <a:buFont typeface="+mj-lt"/>
              <a:buAutoNum type="arabicPeriod" startAt="4"/>
            </a:pPr>
            <a:r>
              <a:rPr lang="id-ID" sz="4000" dirty="0" smtClean="0">
                <a:solidFill>
                  <a:srgbClr val="FF0000"/>
                </a:solidFill>
                <a:latin typeface="Constantia" pitchFamily="18" charset="0"/>
              </a:rPr>
              <a:t> GENDER &amp; KEKERASAN</a:t>
            </a:r>
            <a:endParaRPr lang="id-ID" sz="4000" dirty="0">
              <a:solidFill>
                <a:srgbClr val="FF0000"/>
              </a:solidFill>
              <a:latin typeface="Constantia" pitchFamily="18" charset="0"/>
            </a:endParaRPr>
          </a:p>
        </p:txBody>
      </p:sp>
      <p:sp>
        <p:nvSpPr>
          <p:cNvPr id="3" name="Text Placeholder 2"/>
          <p:cNvSpPr txBox="1">
            <a:spLocks/>
          </p:cNvSpPr>
          <p:nvPr/>
        </p:nvSpPr>
        <p:spPr>
          <a:xfrm>
            <a:off x="152632" y="1916832"/>
            <a:ext cx="8830585" cy="4392488"/>
          </a:xfrm>
          <a:prstGeom prst="rect">
            <a:avLst/>
          </a:prstGeom>
        </p:spPr>
        <p:txBody>
          <a:bodyPr>
            <a:noAutofit/>
          </a:bodyPr>
          <a:lst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8872" indent="0">
              <a:buNone/>
            </a:pPr>
            <a:r>
              <a:rPr lang="id-ID" dirty="0" smtClean="0">
                <a:latin typeface="Arial Rounded MT Bold" pitchFamily="34" charset="0"/>
              </a:rPr>
              <a:t>Kekerasan (</a:t>
            </a:r>
            <a:r>
              <a:rPr lang="id-ID" i="1" dirty="0" smtClean="0">
                <a:latin typeface="Arial Rounded MT Bold" pitchFamily="34" charset="0"/>
              </a:rPr>
              <a:t>violence</a:t>
            </a:r>
            <a:r>
              <a:rPr lang="id-ID" dirty="0" smtClean="0">
                <a:latin typeface="Arial Rounded MT Bold" pitchFamily="34" charset="0"/>
              </a:rPr>
              <a:t>) adalah serangan atau invasi (</a:t>
            </a:r>
            <a:r>
              <a:rPr lang="id-ID" i="1" dirty="0" smtClean="0">
                <a:latin typeface="Arial Rounded MT Bold" pitchFamily="34" charset="0"/>
              </a:rPr>
              <a:t>assault</a:t>
            </a:r>
            <a:r>
              <a:rPr lang="id-ID" dirty="0" smtClean="0">
                <a:latin typeface="Arial Rounded MT Bold" pitchFamily="34" charset="0"/>
              </a:rPr>
              <a:t>) terhadap fisik maupun integritas mental psikologis seseorang. </a:t>
            </a:r>
          </a:p>
          <a:p>
            <a:pPr marL="118872" indent="0">
              <a:buNone/>
            </a:pPr>
            <a:r>
              <a:rPr lang="id-ID" dirty="0" smtClean="0">
                <a:latin typeface="Arial Rounded MT Bold" pitchFamily="34" charset="0"/>
              </a:rPr>
              <a:t>Kekerasan yg disebabkan oleh bias gender ini disebut (</a:t>
            </a:r>
            <a:r>
              <a:rPr lang="id-ID" i="1" dirty="0" smtClean="0">
                <a:latin typeface="Arial Rounded MT Bold" pitchFamily="34" charset="0"/>
              </a:rPr>
              <a:t>gender-related violence</a:t>
            </a:r>
            <a:r>
              <a:rPr lang="id-ID" dirty="0" smtClean="0">
                <a:latin typeface="Arial Rounded MT Bold" pitchFamily="34" charset="0"/>
              </a:rPr>
              <a:t>). Pada dasarnya, kekerasan gender ini disebabkan oleh ketidaksetaraan kekuatan yg ada dalam masyarakat. </a:t>
            </a:r>
            <a:endParaRPr lang="id-ID" dirty="0">
              <a:latin typeface="Arial Rounded MT Bold" pitchFamily="34" charset="0"/>
            </a:endParaRPr>
          </a:p>
        </p:txBody>
      </p:sp>
    </p:spTree>
    <p:extLst>
      <p:ext uri="{BB962C8B-B14F-4D97-AF65-F5344CB8AC3E}">
        <p14:creationId xmlns:p14="http://schemas.microsoft.com/office/powerpoint/2010/main" val="7005105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152678"/>
            <a:ext cx="9143999" cy="5705317"/>
          </a:xfrm>
          <a:prstGeom prst="rect">
            <a:avLst/>
          </a:prstGeom>
        </p:spPr>
        <p:style>
          <a:lnRef idx="1">
            <a:schemeClr val="dk1"/>
          </a:lnRef>
          <a:fillRef idx="3">
            <a:schemeClr val="dk1"/>
          </a:fillRef>
          <a:effectRef idx="2">
            <a:schemeClr val="dk1"/>
          </a:effectRef>
          <a:fontRef idx="minor">
            <a:schemeClr val="lt1"/>
          </a:fontRef>
        </p:style>
        <p:txBody>
          <a:bodyPr rtlCol="0" anchor="ctr"/>
          <a:lstStyle/>
          <a:p>
            <a:pPr marL="457200" indent="-457200" algn="just">
              <a:buFont typeface="+mj-lt"/>
              <a:buAutoNum type="arabicParenR"/>
            </a:pPr>
            <a:r>
              <a:rPr lang="id-ID" sz="2400" dirty="0" smtClean="0">
                <a:solidFill>
                  <a:schemeClr val="bg1"/>
                </a:solidFill>
                <a:latin typeface="Constantia" pitchFamily="18" charset="0"/>
              </a:rPr>
              <a:t>Bentuk pemerkosaan terhadap  perempuan, termasuk dalam perkawinan.</a:t>
            </a:r>
          </a:p>
          <a:p>
            <a:pPr marL="457200" indent="-457200" algn="just">
              <a:buFont typeface="+mj-lt"/>
              <a:buAutoNum type="arabicParenR"/>
            </a:pPr>
            <a:r>
              <a:rPr lang="id-ID" sz="2400" dirty="0" smtClean="0">
                <a:solidFill>
                  <a:schemeClr val="bg1"/>
                </a:solidFill>
                <a:latin typeface="Constantia" pitchFamily="18" charset="0"/>
              </a:rPr>
              <a:t>Tindakan pemukulan dan serangan fisik yg terjadi dalam rumah tangga (</a:t>
            </a:r>
            <a:r>
              <a:rPr lang="id-ID" sz="2400" i="1" dirty="0" smtClean="0">
                <a:solidFill>
                  <a:schemeClr val="bg1"/>
                </a:solidFill>
                <a:latin typeface="Constantia" pitchFamily="18" charset="0"/>
              </a:rPr>
              <a:t>domestic violence</a:t>
            </a:r>
            <a:r>
              <a:rPr lang="id-ID" sz="2400" dirty="0" smtClean="0">
                <a:solidFill>
                  <a:schemeClr val="bg1"/>
                </a:solidFill>
                <a:latin typeface="Constantia" pitchFamily="18" charset="0"/>
              </a:rPr>
              <a:t>).</a:t>
            </a:r>
          </a:p>
          <a:p>
            <a:pPr marL="457200" indent="-457200" algn="just">
              <a:buFont typeface="+mj-lt"/>
              <a:buAutoNum type="arabicParenR"/>
            </a:pPr>
            <a:r>
              <a:rPr lang="id-ID" sz="2400" dirty="0" smtClean="0">
                <a:solidFill>
                  <a:schemeClr val="bg1"/>
                </a:solidFill>
                <a:latin typeface="Constantia" pitchFamily="18" charset="0"/>
              </a:rPr>
              <a:t>Bentuk penyiksaan yg mengarah kepada organ alat kelamin (</a:t>
            </a:r>
            <a:r>
              <a:rPr lang="id-ID" sz="2400" i="1" dirty="0" smtClean="0">
                <a:solidFill>
                  <a:schemeClr val="bg1"/>
                </a:solidFill>
                <a:latin typeface="Constantia" pitchFamily="18" charset="0"/>
              </a:rPr>
              <a:t>genital mutilation</a:t>
            </a:r>
            <a:r>
              <a:rPr lang="id-ID" sz="2400" dirty="0" smtClean="0">
                <a:solidFill>
                  <a:schemeClr val="bg1"/>
                </a:solidFill>
                <a:latin typeface="Constantia" pitchFamily="18" charset="0"/>
              </a:rPr>
              <a:t>).</a:t>
            </a:r>
          </a:p>
          <a:p>
            <a:pPr marL="457200" indent="-457200" algn="just">
              <a:buFont typeface="+mj-lt"/>
              <a:buAutoNum type="arabicParenR"/>
            </a:pPr>
            <a:r>
              <a:rPr lang="id-ID" sz="2400" i="1" dirty="0" smtClean="0">
                <a:solidFill>
                  <a:schemeClr val="bg1"/>
                </a:solidFill>
                <a:latin typeface="Constantia" pitchFamily="18" charset="0"/>
              </a:rPr>
              <a:t>Prostitution </a:t>
            </a:r>
          </a:p>
          <a:p>
            <a:pPr marL="457200" indent="-457200" algn="just">
              <a:buFont typeface="+mj-lt"/>
              <a:buAutoNum type="arabicParenR"/>
            </a:pPr>
            <a:r>
              <a:rPr lang="id-ID" sz="2400" i="1" dirty="0" smtClean="0">
                <a:solidFill>
                  <a:schemeClr val="bg1"/>
                </a:solidFill>
                <a:latin typeface="Constantia" pitchFamily="18" charset="0"/>
              </a:rPr>
              <a:t>Pornografi</a:t>
            </a:r>
          </a:p>
          <a:p>
            <a:pPr marL="457200" indent="-457200" algn="just">
              <a:buFont typeface="+mj-lt"/>
              <a:buAutoNum type="arabicParenR"/>
            </a:pPr>
            <a:r>
              <a:rPr lang="id-ID" sz="2400" i="1" dirty="0" smtClean="0">
                <a:solidFill>
                  <a:schemeClr val="bg1"/>
                </a:solidFill>
                <a:latin typeface="Constantia" pitchFamily="18" charset="0"/>
              </a:rPr>
              <a:t>Kekerasan dalam bentuk pemaksaan sterilisasi dalam Keluarga Berencana (enforced sterilization</a:t>
            </a:r>
            <a:r>
              <a:rPr lang="id-ID" sz="2400" dirty="0" smtClean="0">
                <a:solidFill>
                  <a:schemeClr val="bg1"/>
                </a:solidFill>
                <a:latin typeface="Constantia" pitchFamily="18" charset="0"/>
              </a:rPr>
              <a:t>).</a:t>
            </a:r>
          </a:p>
          <a:p>
            <a:pPr marL="457200" indent="-457200" algn="just">
              <a:buFont typeface="+mj-lt"/>
              <a:buAutoNum type="arabicParenR"/>
            </a:pPr>
            <a:r>
              <a:rPr lang="id-ID" sz="2400" i="1" dirty="0" smtClean="0">
                <a:solidFill>
                  <a:schemeClr val="bg1"/>
                </a:solidFill>
                <a:latin typeface="Constantia" pitchFamily="18" charset="0"/>
              </a:rPr>
              <a:t>Molestation</a:t>
            </a:r>
            <a:r>
              <a:rPr lang="id-ID" sz="2400" dirty="0" smtClean="0">
                <a:solidFill>
                  <a:schemeClr val="bg1"/>
                </a:solidFill>
                <a:latin typeface="Constantia" pitchFamily="18" charset="0"/>
              </a:rPr>
              <a:t>, kekerasan terselubung  yakni menyentuh bagian tubuh dgn berbagai cara dan kesempatan tanpa kerelaan si pemilik tubuh.</a:t>
            </a:r>
          </a:p>
          <a:p>
            <a:pPr marL="457200" indent="-457200" algn="just">
              <a:buFont typeface="+mj-lt"/>
              <a:buAutoNum type="arabicParenR"/>
            </a:pPr>
            <a:r>
              <a:rPr lang="id-ID" sz="2400" dirty="0" smtClean="0">
                <a:solidFill>
                  <a:schemeClr val="bg1"/>
                </a:solidFill>
                <a:latin typeface="Constantia" pitchFamily="18" charset="0"/>
              </a:rPr>
              <a:t>Pelecehan seksual (</a:t>
            </a:r>
            <a:r>
              <a:rPr lang="id-ID" sz="2400" i="1" dirty="0" smtClean="0">
                <a:solidFill>
                  <a:schemeClr val="bg1"/>
                </a:solidFill>
                <a:latin typeface="Constantia" pitchFamily="18" charset="0"/>
              </a:rPr>
              <a:t>sexual and emotional harassment</a:t>
            </a:r>
            <a:r>
              <a:rPr lang="id-ID" sz="2400" dirty="0" smtClean="0">
                <a:solidFill>
                  <a:schemeClr val="bg1"/>
                </a:solidFill>
                <a:latin typeface="Constantia" pitchFamily="18" charset="0"/>
              </a:rPr>
              <a:t>) baik secara verbal maupun non-verbal.</a:t>
            </a:r>
            <a:endParaRPr lang="id-ID" sz="2400" dirty="0">
              <a:solidFill>
                <a:srgbClr val="FFFF00"/>
              </a:solidFill>
              <a:latin typeface="Constantia" pitchFamily="18" charset="0"/>
            </a:endParaRPr>
          </a:p>
        </p:txBody>
      </p:sp>
      <p:sp>
        <p:nvSpPr>
          <p:cNvPr id="3" name="Rectangle 2"/>
          <p:cNvSpPr/>
          <p:nvPr/>
        </p:nvSpPr>
        <p:spPr>
          <a:xfrm>
            <a:off x="1691678" y="30461"/>
            <a:ext cx="6010735" cy="1122217"/>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id-ID" sz="3600" dirty="0" smtClean="0">
                <a:solidFill>
                  <a:schemeClr val="tx1"/>
                </a:solidFill>
                <a:latin typeface="Arial Rounded MT Bold" pitchFamily="34" charset="0"/>
              </a:rPr>
              <a:t>Bentuk Kekerasan Gender</a:t>
            </a:r>
            <a:endParaRPr lang="id-ID" sz="3600" dirty="0">
              <a:solidFill>
                <a:schemeClr val="tx1"/>
              </a:solidFill>
              <a:latin typeface="Arial Rounded MT Bold" pitchFamily="34" charset="0"/>
            </a:endParaRPr>
          </a:p>
        </p:txBody>
      </p:sp>
    </p:spTree>
    <p:extLst>
      <p:ext uri="{BB962C8B-B14F-4D97-AF65-F5344CB8AC3E}">
        <p14:creationId xmlns:p14="http://schemas.microsoft.com/office/powerpoint/2010/main" val="30928927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shadeToTitle="1">
        <a:gradFill flip="none" rotWithShape="1">
          <a:gsLst>
            <a:gs pos="0">
              <a:schemeClr val="bg1">
                <a:lumMod val="95000"/>
              </a:schemeClr>
            </a:gs>
            <a:gs pos="50000">
              <a:schemeClr val="bg1">
                <a:lumMod val="65000"/>
              </a:schemeClr>
            </a:gs>
            <a:gs pos="100000">
              <a:schemeClr val="bg1">
                <a:lumMod val="50000"/>
              </a:schemeClr>
            </a:gs>
          </a:gsLst>
          <a:path path="shape">
            <a:fillToRect l="50000" t="50000" r="50000" b="50000"/>
          </a:path>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914400" indent="-914400">
              <a:buFont typeface="+mj-lt"/>
              <a:buAutoNum type="arabicPeriod" startAt="5"/>
            </a:pPr>
            <a:r>
              <a:rPr lang="id-ID" sz="4000" dirty="0" smtClean="0">
                <a:solidFill>
                  <a:srgbClr val="FF0000"/>
                </a:solidFill>
                <a:latin typeface="Constantia" pitchFamily="18" charset="0"/>
              </a:rPr>
              <a:t>GENDER &amp; BEBAN KERJA</a:t>
            </a:r>
            <a:endParaRPr lang="id-ID" sz="4000" dirty="0">
              <a:solidFill>
                <a:srgbClr val="FF0000"/>
              </a:solidFill>
              <a:latin typeface="Constantia" pitchFamily="18" charset="0"/>
            </a:endParaRPr>
          </a:p>
        </p:txBody>
      </p:sp>
      <p:sp>
        <p:nvSpPr>
          <p:cNvPr id="3" name="Text Placeholder 2"/>
          <p:cNvSpPr txBox="1">
            <a:spLocks/>
          </p:cNvSpPr>
          <p:nvPr/>
        </p:nvSpPr>
        <p:spPr>
          <a:xfrm>
            <a:off x="152632" y="1556792"/>
            <a:ext cx="8830585" cy="5301208"/>
          </a:xfrm>
          <a:prstGeom prst="rect">
            <a:avLst/>
          </a:prstGeom>
        </p:spPr>
        <p:txBody>
          <a:bodyPr>
            <a:noAutofit/>
          </a:bodyPr>
          <a:lst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8872" indent="0">
              <a:buNone/>
            </a:pPr>
            <a:r>
              <a:rPr lang="id-ID" sz="2500" dirty="0" smtClean="0">
                <a:latin typeface="Constantia" pitchFamily="18" charset="0"/>
              </a:rPr>
              <a:t>	Bias gender yg mengakibatkan beban kerja, seringkali diperkuat dan disebabkan oleh adanya pandangan/ keyakinan di masyarakat bahwa “pekerjaan perempuan” yakni semua pekerjaan domestik/rumah tangga yg dinilai lebih rendah dibandingkan dgn jenis “pekerjaan laki2” serta dikategorikan sbg “bukan produktif”, sehingga tidak diperhitungkan dalam statistik ekonomi negara.</a:t>
            </a:r>
          </a:p>
          <a:p>
            <a:pPr marL="118872" indent="0">
              <a:buNone/>
            </a:pPr>
            <a:r>
              <a:rPr lang="id-ID" sz="2500" dirty="0" smtClean="0">
                <a:latin typeface="Constantia" pitchFamily="18" charset="0"/>
              </a:rPr>
              <a:t>	Sementara itu, kaum perempuan karena anggapan gender ini, sejak dini telah</a:t>
            </a:r>
            <a:r>
              <a:rPr lang="id-ID" sz="2500" b="1" dirty="0" smtClean="0">
                <a:latin typeface="Constantia" pitchFamily="18" charset="0"/>
              </a:rPr>
              <a:t> disosialisasikan </a:t>
            </a:r>
            <a:r>
              <a:rPr lang="id-ID" sz="2500" dirty="0" smtClean="0">
                <a:latin typeface="Constantia" pitchFamily="18" charset="0"/>
              </a:rPr>
              <a:t>untuk menekuni peran gender mereka. Dilain pihak kaum laki2 tidak diwajibkan secara kultural untuk menekuni jenis pekerjaan domestik. Kesemua ini memperkuat pelanggengan secara kultural dan struktural beban kerja kaum perempuan.</a:t>
            </a:r>
            <a:endParaRPr lang="id-ID" sz="2500" dirty="0">
              <a:latin typeface="Constantia" pitchFamily="18" charset="0"/>
            </a:endParaRPr>
          </a:p>
        </p:txBody>
      </p:sp>
    </p:spTree>
    <p:extLst>
      <p:ext uri="{BB962C8B-B14F-4D97-AF65-F5344CB8AC3E}">
        <p14:creationId xmlns:p14="http://schemas.microsoft.com/office/powerpoint/2010/main" val="38546029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0777387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51520" y="332656"/>
            <a:ext cx="8511480" cy="4536504"/>
          </a:xfrm>
        </p:spPr>
        <p:txBody>
          <a:bodyPr>
            <a:noAutofit/>
          </a:bodyPr>
          <a:lstStyle/>
          <a:p>
            <a:pPr algn="just"/>
            <a:r>
              <a:rPr lang="id-ID" sz="2500" i="1" dirty="0" smtClean="0">
                <a:solidFill>
                  <a:schemeClr val="tx1"/>
                </a:solidFill>
                <a:latin typeface="Constantia" pitchFamily="18" charset="0"/>
              </a:rPr>
              <a:t>	Gender Differences, </a:t>
            </a:r>
            <a:r>
              <a:rPr lang="id-ID" sz="2500" dirty="0" smtClean="0">
                <a:solidFill>
                  <a:schemeClr val="tx1"/>
                </a:solidFill>
                <a:latin typeface="Constantia" pitchFamily="18" charset="0"/>
              </a:rPr>
              <a:t>antara manusia jenis laki-laki dan perempuan terjadi melalui proses yang sangat panjang. Oleh karena itu, terbentuknya perbedaan-perbedaangender dikarenakan oleh banyak hal, diantaranya  dibentuk, disosialisasikan, diperkuat, bahkan di konstruksi secara sosial atau kultural, melalui ajaran keagamaan maupun negara.</a:t>
            </a:r>
          </a:p>
          <a:p>
            <a:pPr algn="just"/>
            <a:r>
              <a:rPr lang="id-ID" sz="2500" dirty="0">
                <a:solidFill>
                  <a:schemeClr val="tx1"/>
                </a:solidFill>
                <a:latin typeface="Constantia" pitchFamily="18" charset="0"/>
              </a:rPr>
              <a:t>	</a:t>
            </a:r>
            <a:r>
              <a:rPr lang="id-ID" sz="2500" dirty="0" smtClean="0">
                <a:solidFill>
                  <a:schemeClr val="tx1"/>
                </a:solidFill>
                <a:latin typeface="Constantia" pitchFamily="18" charset="0"/>
              </a:rPr>
              <a:t>Melalui proses panjang, sosialisasi gender tersebut akhirnya dianggap menjadi ketentuan Tuhan, seolah-olah bersifat biologis yang tidak bisa diubah lagi, sehingga perbedaan-perbedaan gender dianggap dan dipahami sebagai kodrat laki-laki dan kodrat perempuan. </a:t>
            </a:r>
            <a:endParaRPr lang="id-ID" sz="2500" i="1" dirty="0">
              <a:solidFill>
                <a:schemeClr val="tx1"/>
              </a:solidFill>
              <a:latin typeface="Constantia" pitchFamily="18" charset="0"/>
            </a:endParaRPr>
          </a:p>
        </p:txBody>
      </p:sp>
      <p:sp>
        <p:nvSpPr>
          <p:cNvPr id="4" name="Rectangle 3"/>
          <p:cNvSpPr/>
          <p:nvPr/>
        </p:nvSpPr>
        <p:spPr>
          <a:xfrm>
            <a:off x="348446" y="5589240"/>
            <a:ext cx="8375755" cy="707886"/>
          </a:xfrm>
          <a:prstGeom prst="rect">
            <a:avLst/>
          </a:prstGeom>
        </p:spPr>
        <p:txBody>
          <a:bodyPr wrap="none">
            <a:spAutoFit/>
          </a:bodyPr>
          <a:lstStyle/>
          <a:p>
            <a:pPr algn="ctr"/>
            <a:r>
              <a:rPr lang="id-ID" sz="4000" dirty="0" smtClean="0">
                <a:solidFill>
                  <a:schemeClr val="bg1"/>
                </a:solidFill>
                <a:latin typeface="Arial Rounded MT Bold" pitchFamily="34" charset="0"/>
              </a:rPr>
              <a:t>SEJARAH PERBEDAAN GENDER</a:t>
            </a:r>
            <a:endParaRPr lang="id-ID" sz="4000" dirty="0">
              <a:solidFill>
                <a:schemeClr val="bg1"/>
              </a:solidFill>
              <a:latin typeface="Arial Rounded MT Bold" pitchFamily="34" charset="0"/>
            </a:endParaRPr>
          </a:p>
        </p:txBody>
      </p:sp>
    </p:spTree>
    <p:extLst>
      <p:ext uri="{BB962C8B-B14F-4D97-AF65-F5344CB8AC3E}">
        <p14:creationId xmlns:p14="http://schemas.microsoft.com/office/powerpoint/2010/main" val="21299067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1412776"/>
            <a:ext cx="8928992" cy="5328592"/>
          </a:xfrm>
        </p:spPr>
        <p:txBody>
          <a:bodyPr>
            <a:normAutofit/>
          </a:bodyPr>
          <a:lstStyle/>
          <a:p>
            <a:r>
              <a:rPr lang="id-ID" sz="2000" dirty="0">
                <a:solidFill>
                  <a:schemeClr val="tx1"/>
                </a:solidFill>
              </a:rPr>
              <a:t>	</a:t>
            </a:r>
            <a:r>
              <a:rPr lang="id-ID" sz="2800" dirty="0" smtClean="0">
                <a:solidFill>
                  <a:schemeClr val="tx1"/>
                </a:solidFill>
              </a:rPr>
              <a:t>Melalui dialektika konstruksi sosial gender yg tersosialisasikan secara evolusional dan perlahan-lahan mempengaruhi biologis masing-masing jenis kelamin. Misalnya, karena konstruksi sosial gender, kaum laki2 bersifat kuat, agresif maka kaum laki2 kemudian terlatih dan tersosialisasi serta termotivasi untuk menjadi sifat gender yg ditentukan oleh suatu masyarakat.</a:t>
            </a:r>
            <a:br>
              <a:rPr lang="id-ID" sz="2800" dirty="0" smtClean="0">
                <a:solidFill>
                  <a:schemeClr val="tx1"/>
                </a:solidFill>
              </a:rPr>
            </a:br>
            <a:r>
              <a:rPr lang="id-ID" sz="2800" dirty="0" smtClean="0">
                <a:solidFill>
                  <a:schemeClr val="tx1"/>
                </a:solidFill>
              </a:rPr>
              <a:t>	Dalam, menjernihkan perbedaan antara seks dan gender, yg menjadi masalah adalah terjadinya kerancuan dan pemutarbalikan makna tentang apa yg disebut seks dan gender.</a:t>
            </a:r>
            <a:r>
              <a:rPr lang="id-ID" sz="2000" dirty="0" smtClean="0">
                <a:solidFill>
                  <a:schemeClr val="tx1"/>
                </a:solidFill>
              </a:rPr>
              <a:t/>
            </a:r>
            <a:br>
              <a:rPr lang="id-ID" sz="2000" dirty="0" smtClean="0">
                <a:solidFill>
                  <a:schemeClr val="tx1"/>
                </a:solidFill>
              </a:rPr>
            </a:br>
            <a:r>
              <a:rPr lang="id-ID" sz="2000" dirty="0">
                <a:solidFill>
                  <a:schemeClr val="tx1"/>
                </a:solidFill>
              </a:rPr>
              <a:t>	</a:t>
            </a:r>
          </a:p>
        </p:txBody>
      </p:sp>
    </p:spTree>
    <p:extLst>
      <p:ext uri="{BB962C8B-B14F-4D97-AF65-F5344CB8AC3E}">
        <p14:creationId xmlns:p14="http://schemas.microsoft.com/office/powerpoint/2010/main" val="30811794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188640"/>
            <a:ext cx="8856984" cy="1584176"/>
          </a:xfrm>
        </p:spPr>
        <p:txBody>
          <a:bodyPr>
            <a:normAutofit/>
          </a:bodyPr>
          <a:lstStyle/>
          <a:p>
            <a:pPr algn="ctr"/>
            <a:r>
              <a:rPr lang="id-ID" sz="3600" dirty="0" smtClean="0">
                <a:latin typeface="Arial Rounded MT Bold" pitchFamily="34" charset="0"/>
              </a:rPr>
              <a:t>PERBEDAAN GENDER MELAHIRKAN KETIDAKADILAN</a:t>
            </a:r>
            <a:endParaRPr lang="id-ID" sz="3600" dirty="0">
              <a:latin typeface="Arial Rounded MT Bold" pitchFamily="34" charset="0"/>
            </a:endParaRPr>
          </a:p>
        </p:txBody>
      </p:sp>
      <p:sp>
        <p:nvSpPr>
          <p:cNvPr id="3" name="Text Placeholder 2"/>
          <p:cNvSpPr>
            <a:spLocks noGrp="1"/>
          </p:cNvSpPr>
          <p:nvPr>
            <p:ph type="body" idx="1"/>
          </p:nvPr>
        </p:nvSpPr>
        <p:spPr>
          <a:xfrm>
            <a:off x="107504" y="2636912"/>
            <a:ext cx="8928992" cy="4176464"/>
          </a:xfrm>
        </p:spPr>
        <p:txBody>
          <a:bodyPr>
            <a:normAutofit/>
          </a:bodyPr>
          <a:lstStyle/>
          <a:p>
            <a:pPr algn="just"/>
            <a:r>
              <a:rPr lang="id-ID" sz="3200" dirty="0" smtClean="0">
                <a:solidFill>
                  <a:schemeClr val="bg1"/>
                </a:solidFill>
                <a:latin typeface="Constantia" pitchFamily="18" charset="0"/>
              </a:rPr>
              <a:t>Perbedaan gender sesungguhnya tidaklah menjadi masalah sepanjang tidak melahirkan ketidakadilan gender (</a:t>
            </a:r>
            <a:r>
              <a:rPr lang="id-ID" sz="3200" i="1" dirty="0" smtClean="0">
                <a:solidFill>
                  <a:schemeClr val="bg1"/>
                </a:solidFill>
                <a:latin typeface="Constantia" pitchFamily="18" charset="0"/>
              </a:rPr>
              <a:t>Gender Inequalities</a:t>
            </a:r>
            <a:r>
              <a:rPr lang="id-ID" sz="3200" dirty="0" smtClean="0">
                <a:solidFill>
                  <a:schemeClr val="bg1"/>
                </a:solidFill>
                <a:latin typeface="Constantia" pitchFamily="18" charset="0"/>
              </a:rPr>
              <a:t>). </a:t>
            </a:r>
          </a:p>
          <a:p>
            <a:pPr algn="just"/>
            <a:r>
              <a:rPr lang="id-ID" sz="3200" dirty="0" smtClean="0">
                <a:solidFill>
                  <a:schemeClr val="bg1"/>
                </a:solidFill>
                <a:latin typeface="Constantia" pitchFamily="18" charset="0"/>
              </a:rPr>
              <a:t>Ketidakadilan gender merupakan sistem dan struktur dimana baik kaum laki2 dan perempuan menjadi korban dari sistem tersebut. </a:t>
            </a:r>
          </a:p>
          <a:p>
            <a:pPr algn="just"/>
            <a:r>
              <a:rPr lang="id-ID" sz="3200" dirty="0" smtClean="0">
                <a:solidFill>
                  <a:schemeClr val="bg1"/>
                </a:solidFill>
                <a:latin typeface="Constantia" pitchFamily="18" charset="0"/>
              </a:rPr>
              <a:t>Ketidakadilan gender termanifestasikan </a:t>
            </a:r>
            <a:r>
              <a:rPr lang="id-ID" sz="3200" smtClean="0">
                <a:solidFill>
                  <a:schemeClr val="bg1"/>
                </a:solidFill>
                <a:latin typeface="Constantia" pitchFamily="18" charset="0"/>
              </a:rPr>
              <a:t>dalam berbagai </a:t>
            </a:r>
            <a:r>
              <a:rPr lang="id-ID" sz="3200" dirty="0" smtClean="0">
                <a:solidFill>
                  <a:schemeClr val="bg1"/>
                </a:solidFill>
                <a:latin typeface="Constantia" pitchFamily="18" charset="0"/>
              </a:rPr>
              <a:t>bentuk ketidakadilan, yakni : </a:t>
            </a:r>
            <a:endParaRPr lang="id-ID" sz="3200" dirty="0">
              <a:solidFill>
                <a:schemeClr val="bg1"/>
              </a:solidFill>
              <a:latin typeface="Constantia" pitchFamily="18" charset="0"/>
            </a:endParaRPr>
          </a:p>
        </p:txBody>
      </p:sp>
    </p:spTree>
    <p:extLst>
      <p:ext uri="{BB962C8B-B14F-4D97-AF65-F5344CB8AC3E}">
        <p14:creationId xmlns:p14="http://schemas.microsoft.com/office/powerpoint/2010/main" val="28169728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shadeToTitle="1">
        <a:gradFill flip="none" rotWithShape="1">
          <a:gsLst>
            <a:gs pos="0">
              <a:schemeClr val="bg1">
                <a:lumMod val="75000"/>
              </a:schemeClr>
            </a:gs>
            <a:gs pos="50000">
              <a:schemeClr val="bg1">
                <a:lumMod val="65000"/>
              </a:schemeClr>
            </a:gs>
            <a:gs pos="100000">
              <a:schemeClr val="bg1">
                <a:lumMod val="50000"/>
              </a:schemeClr>
            </a:gs>
          </a:gsLst>
          <a:path path="shape">
            <a:fillToRect l="50000" t="50000" r="50000" b="50000"/>
          </a:path>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marL="914400" indent="-914400" algn="ctr">
              <a:buFont typeface="+mj-lt"/>
              <a:buAutoNum type="arabicPeriod"/>
            </a:pPr>
            <a:r>
              <a:rPr lang="id-ID" sz="3200" dirty="0" smtClean="0">
                <a:solidFill>
                  <a:srgbClr val="FF0000"/>
                </a:solidFill>
                <a:latin typeface="Constantia" pitchFamily="18" charset="0"/>
              </a:rPr>
              <a:t>GENDER &amp; MARGINALISASI PEREMPUAN</a:t>
            </a:r>
            <a:endParaRPr lang="id-ID" sz="3200" dirty="0">
              <a:solidFill>
                <a:srgbClr val="FF0000"/>
              </a:solidFill>
              <a:latin typeface="Constantia" pitchFamily="18" charset="0"/>
            </a:endParaRPr>
          </a:p>
        </p:txBody>
      </p:sp>
      <p:sp>
        <p:nvSpPr>
          <p:cNvPr id="3" name="Text Placeholder 2"/>
          <p:cNvSpPr txBox="1">
            <a:spLocks/>
          </p:cNvSpPr>
          <p:nvPr/>
        </p:nvSpPr>
        <p:spPr>
          <a:xfrm>
            <a:off x="133903" y="1700808"/>
            <a:ext cx="8928992" cy="4176464"/>
          </a:xfrm>
          <a:prstGeom prst="rect">
            <a:avLst/>
          </a:prstGeom>
        </p:spPr>
        <p:txBody>
          <a:bodyPr>
            <a:noAutofit/>
          </a:bodyPr>
          <a:lst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8872" indent="0">
              <a:buNone/>
            </a:pPr>
            <a:r>
              <a:rPr lang="id-ID" sz="2500" dirty="0" smtClean="0">
                <a:latin typeface="Constantia" pitchFamily="18" charset="0"/>
              </a:rPr>
              <a:t>	Proses marginalisasi, yg mengakibatkan kemiskinan, sesungguhnya banyak sekali  terjadi dalam masyarakat dan negara yg menimpa kaum laki2 dan perempuan, yg disebabkan oleh berbagai kejadian, misalnya penggusuran, bencana alam atau proses eksploitasi. Namun, ada salah satu bentuk kemiskinan atas satu jenis kelamin tertentu, dalam hal ini perempuan, disebabkan oleh gender. </a:t>
            </a:r>
          </a:p>
          <a:p>
            <a:pPr marL="118872" indent="0">
              <a:buNone/>
            </a:pPr>
            <a:r>
              <a:rPr lang="id-ID" sz="2500" dirty="0" smtClean="0">
                <a:latin typeface="Constantia" pitchFamily="18" charset="0"/>
              </a:rPr>
              <a:t>	Ada beberapa perbedaan jenis dan bentuk, tempat dan waktu serta mekanisme proses marginalisasi kaum perempuan karena perbedaan gender tersebut, yakni dari kebijakan pemerintah, keyakinan, tafsiran agama, keyakinan tradisi dan kebiasaan atau bahkan asumsi ilmu pengetahuan umum. </a:t>
            </a:r>
            <a:endParaRPr lang="id-ID" sz="2500" dirty="0">
              <a:latin typeface="Constantia" pitchFamily="18" charset="0"/>
            </a:endParaRPr>
          </a:p>
        </p:txBody>
      </p:sp>
    </p:spTree>
    <p:extLst>
      <p:ext uri="{BB962C8B-B14F-4D97-AF65-F5344CB8AC3E}">
        <p14:creationId xmlns:p14="http://schemas.microsoft.com/office/powerpoint/2010/main" val="26722545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1523256"/>
            <a:ext cx="8784976" cy="4714056"/>
          </a:xfrm>
          <a:prstGeom prst="rect">
            <a:avLst/>
          </a:prstGeom>
        </p:spPr>
        <p:style>
          <a:lnRef idx="1">
            <a:schemeClr val="dk1"/>
          </a:lnRef>
          <a:fillRef idx="3">
            <a:schemeClr val="dk1"/>
          </a:fillRef>
          <a:effectRef idx="2">
            <a:schemeClr val="dk1"/>
          </a:effectRef>
          <a:fontRef idx="minor">
            <a:schemeClr val="lt1"/>
          </a:fontRef>
        </p:style>
        <p:txBody>
          <a:bodyPr rtlCol="0" anchor="ctr"/>
          <a:lstStyle/>
          <a:p>
            <a:pPr algn="just"/>
            <a:r>
              <a:rPr lang="id-ID" sz="2400" dirty="0" smtClean="0">
                <a:solidFill>
                  <a:schemeClr val="bg1"/>
                </a:solidFill>
                <a:latin typeface="Constantia" pitchFamily="18" charset="0"/>
              </a:rPr>
              <a:t>Di Jawa, program revolusi hijau / swasembada pangan dengan memperkenalkan jenis padi unggul yg tumbuh lebih rendah, dan pendekatan panen dengan sistem tebang menggunakan sabit, tidak memungkinakan lagi “panenan” dengan “ani-ani”, padahal alat tersebut melekat dan digunakan oleh kaum perempuan. Akibatnya, banyak kaum perempuan miskin di desa termarginalisasi, yakni semakin miskin dan tersingkir karena tidak mendapatkan pekerjaan di sawah pada musim panen.</a:t>
            </a:r>
          </a:p>
          <a:p>
            <a:pPr algn="just"/>
            <a:r>
              <a:rPr lang="id-ID" sz="2400" dirty="0" smtClean="0">
                <a:solidFill>
                  <a:schemeClr val="bg1"/>
                </a:solidFill>
                <a:latin typeface="Constantia" pitchFamily="18" charset="0"/>
              </a:rPr>
              <a:t>Berarti program revolusi hijau dirancang tanpa mempertimbangkan aspek gender. </a:t>
            </a:r>
            <a:endParaRPr lang="id-ID" sz="2400" dirty="0">
              <a:solidFill>
                <a:schemeClr val="bg1"/>
              </a:solidFill>
              <a:latin typeface="Constantia" pitchFamily="18" charset="0"/>
            </a:endParaRPr>
          </a:p>
        </p:txBody>
      </p:sp>
      <p:sp>
        <p:nvSpPr>
          <p:cNvPr id="3" name="Rectangle 2"/>
          <p:cNvSpPr/>
          <p:nvPr/>
        </p:nvSpPr>
        <p:spPr>
          <a:xfrm>
            <a:off x="1506457" y="476672"/>
            <a:ext cx="6192688" cy="108012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id-ID" sz="3600" dirty="0" smtClean="0">
                <a:solidFill>
                  <a:schemeClr val="tx1"/>
                </a:solidFill>
                <a:latin typeface="Arial Rounded MT Bold" pitchFamily="34" charset="0"/>
              </a:rPr>
              <a:t>Contoh Kasus</a:t>
            </a:r>
            <a:endParaRPr lang="id-ID" sz="3600" dirty="0">
              <a:solidFill>
                <a:schemeClr val="tx1"/>
              </a:solidFill>
              <a:latin typeface="Arial Rounded MT Bold" pitchFamily="34" charset="0"/>
            </a:endParaRPr>
          </a:p>
        </p:txBody>
      </p:sp>
    </p:spTree>
    <p:extLst>
      <p:ext uri="{BB962C8B-B14F-4D97-AF65-F5344CB8AC3E}">
        <p14:creationId xmlns:p14="http://schemas.microsoft.com/office/powerpoint/2010/main" val="27401022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bg1">
                <a:lumMod val="75000"/>
              </a:schemeClr>
            </a:gs>
            <a:gs pos="50000">
              <a:schemeClr val="bg1">
                <a:lumMod val="65000"/>
              </a:schemeClr>
            </a:gs>
            <a:gs pos="100000">
              <a:schemeClr val="bg1">
                <a:lumMod val="50000"/>
              </a:schemeClr>
            </a:gs>
          </a:gsLst>
          <a:path path="shape">
            <a:fillToRect l="50000" t="50000" r="50000" b="50000"/>
          </a:path>
        </a:gradFill>
        <a:effectLst/>
      </p:bgPr>
    </p:bg>
    <p:spTree>
      <p:nvGrpSpPr>
        <p:cNvPr id="1" name=""/>
        <p:cNvGrpSpPr/>
        <p:nvPr/>
      </p:nvGrpSpPr>
      <p:grpSpPr>
        <a:xfrm>
          <a:off x="0" y="0"/>
          <a:ext cx="0" cy="0"/>
          <a:chOff x="0" y="0"/>
          <a:chExt cx="0" cy="0"/>
        </a:xfrm>
      </p:grpSpPr>
      <p:sp>
        <p:nvSpPr>
          <p:cNvPr id="2" name="Text Placeholder 2"/>
          <p:cNvSpPr txBox="1">
            <a:spLocks/>
          </p:cNvSpPr>
          <p:nvPr/>
        </p:nvSpPr>
        <p:spPr>
          <a:xfrm>
            <a:off x="133903" y="980728"/>
            <a:ext cx="8830585" cy="4824536"/>
          </a:xfrm>
          <a:prstGeom prst="rect">
            <a:avLst/>
          </a:prstGeom>
        </p:spPr>
        <p:txBody>
          <a:bodyPr>
            <a:noAutofit/>
          </a:bodyPr>
          <a:lst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8872" indent="0">
              <a:buNone/>
            </a:pPr>
            <a:r>
              <a:rPr lang="id-ID" sz="2800" dirty="0" smtClean="0">
                <a:latin typeface="Constantia" pitchFamily="18" charset="0"/>
              </a:rPr>
              <a:t>	Marginalisasi kaum perempuan tidak saja terjadi di tempat pekerjaan, juga terjadi dalam rumah tangga, masyarakat atau kultur bahkan negara.  Marginalisasi juga diperkuat oleh adat istiadat maupun tafsir keagamaan.</a:t>
            </a:r>
          </a:p>
          <a:p>
            <a:pPr marL="118872" indent="0">
              <a:buNone/>
            </a:pPr>
            <a:r>
              <a:rPr lang="id-ID" sz="2800" dirty="0" smtClean="0">
                <a:latin typeface="Constantia" pitchFamily="18" charset="0"/>
              </a:rPr>
              <a:t>Misalnya, banyak diantara suku2 di Indonesia yg tidak memberi hak kepada kaum perempuan untuk mendapatkan waris sama sekali. Sebagian tafsir keagamaan memberi hak waris setengah dari hak waris laki2 terhadap kaum perempuan.</a:t>
            </a:r>
            <a:endParaRPr lang="id-ID" sz="2800" dirty="0">
              <a:latin typeface="Constantia" pitchFamily="18" charset="0"/>
            </a:endParaRPr>
          </a:p>
        </p:txBody>
      </p:sp>
    </p:spTree>
    <p:extLst>
      <p:ext uri="{BB962C8B-B14F-4D97-AF65-F5344CB8AC3E}">
        <p14:creationId xmlns:p14="http://schemas.microsoft.com/office/powerpoint/2010/main" val="29603994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lumMod val="95000"/>
              </a:schemeClr>
            </a:gs>
            <a:gs pos="50000">
              <a:schemeClr val="bg1">
                <a:lumMod val="65000"/>
              </a:schemeClr>
            </a:gs>
            <a:gs pos="100000">
              <a:schemeClr val="bg1">
                <a:lumMod val="50000"/>
              </a:schemeClr>
            </a:gs>
          </a:gsLst>
          <a:path path="rect">
            <a:fillToRect l="100000" t="100000"/>
          </a:path>
          <a:tileRect r="-100000" b="-10000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914400" indent="-914400">
              <a:buFont typeface="+mj-lt"/>
              <a:buAutoNum type="arabicPeriod" startAt="2"/>
            </a:pPr>
            <a:r>
              <a:rPr lang="id-ID" sz="4000" dirty="0" smtClean="0">
                <a:solidFill>
                  <a:srgbClr val="FF0000"/>
                </a:solidFill>
                <a:latin typeface="Constantia" pitchFamily="18" charset="0"/>
              </a:rPr>
              <a:t>GENDER &amp; SUBORDINASI</a:t>
            </a:r>
            <a:endParaRPr lang="id-ID" sz="4000" dirty="0">
              <a:solidFill>
                <a:srgbClr val="FF0000"/>
              </a:solidFill>
              <a:latin typeface="Constantia" pitchFamily="18" charset="0"/>
            </a:endParaRPr>
          </a:p>
        </p:txBody>
      </p:sp>
      <p:sp>
        <p:nvSpPr>
          <p:cNvPr id="3" name="Text Placeholder 2"/>
          <p:cNvSpPr txBox="1">
            <a:spLocks/>
          </p:cNvSpPr>
          <p:nvPr/>
        </p:nvSpPr>
        <p:spPr>
          <a:xfrm>
            <a:off x="117670" y="2420888"/>
            <a:ext cx="8830585" cy="3672408"/>
          </a:xfrm>
          <a:prstGeom prst="rect">
            <a:avLst/>
          </a:prstGeom>
        </p:spPr>
        <p:txBody>
          <a:bodyPr>
            <a:noAutofit/>
          </a:bodyPr>
          <a:lst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8872" indent="0">
              <a:buNone/>
            </a:pPr>
            <a:r>
              <a:rPr lang="id-ID" dirty="0" smtClean="0">
                <a:latin typeface="Constantia" pitchFamily="18" charset="0"/>
              </a:rPr>
              <a:t>	</a:t>
            </a:r>
            <a:r>
              <a:rPr lang="id-ID" dirty="0" smtClean="0">
                <a:latin typeface="Arial Rounded MT Bold" pitchFamily="34" charset="0"/>
              </a:rPr>
              <a:t>Pandangan gender bisa menimbulkan subordinasi terhadap perempuan. Anggapan bahwa perempuan itu irrasional atau emosionalsehingga perempuan tidak bisa tampil memimpin, berakibat munculnya sikap yang menempatkan perempuan pd posisi yg tidak penting.</a:t>
            </a:r>
          </a:p>
          <a:p>
            <a:pPr marL="118872" indent="0">
              <a:buNone/>
            </a:pPr>
            <a:endParaRPr lang="id-ID" dirty="0">
              <a:latin typeface="Constantia" pitchFamily="18" charset="0"/>
            </a:endParaRPr>
          </a:p>
        </p:txBody>
      </p:sp>
    </p:spTree>
    <p:extLst>
      <p:ext uri="{BB962C8B-B14F-4D97-AF65-F5344CB8AC3E}">
        <p14:creationId xmlns:p14="http://schemas.microsoft.com/office/powerpoint/2010/main" val="10086979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1523256"/>
            <a:ext cx="8784976" cy="4065984"/>
          </a:xfrm>
          <a:prstGeom prst="rect">
            <a:avLst/>
          </a:prstGeom>
        </p:spPr>
        <p:style>
          <a:lnRef idx="1">
            <a:schemeClr val="dk1"/>
          </a:lnRef>
          <a:fillRef idx="3">
            <a:schemeClr val="dk1"/>
          </a:fillRef>
          <a:effectRef idx="2">
            <a:schemeClr val="dk1"/>
          </a:effectRef>
          <a:fontRef idx="minor">
            <a:schemeClr val="lt1"/>
          </a:fontRef>
        </p:style>
        <p:txBody>
          <a:bodyPr rtlCol="0" anchor="ctr"/>
          <a:lstStyle/>
          <a:p>
            <a:pPr algn="just"/>
            <a:r>
              <a:rPr lang="id-ID" sz="2400" dirty="0" smtClean="0">
                <a:solidFill>
                  <a:schemeClr val="bg1"/>
                </a:solidFill>
                <a:latin typeface="Constantia" pitchFamily="18" charset="0"/>
              </a:rPr>
              <a:t>Di Jawa, dulu anggapan bahwa perempuan tidak perlu sekolah tinggi2 toh akhirnya akan ke dapur juga.</a:t>
            </a:r>
          </a:p>
          <a:p>
            <a:pPr algn="just"/>
            <a:r>
              <a:rPr lang="id-ID" sz="2400" dirty="0" smtClean="0">
                <a:solidFill>
                  <a:schemeClr val="bg1"/>
                </a:solidFill>
                <a:latin typeface="Constantia" pitchFamily="18" charset="0"/>
              </a:rPr>
              <a:t>Bahkan, pemerintah pernah memiliki peraturan jika suami akan pergi belajar (jauh dr keluarga) dia bisa mengambil keputusan sendiri, sedangkan bagi istri harus seizin suami.</a:t>
            </a:r>
            <a:endParaRPr lang="id-ID" sz="2400" dirty="0">
              <a:solidFill>
                <a:schemeClr val="bg1"/>
              </a:solidFill>
              <a:latin typeface="Constantia" pitchFamily="18" charset="0"/>
            </a:endParaRPr>
          </a:p>
          <a:p>
            <a:pPr algn="just"/>
            <a:endParaRPr lang="id-ID" sz="2400" dirty="0" smtClean="0">
              <a:solidFill>
                <a:schemeClr val="bg1"/>
              </a:solidFill>
              <a:latin typeface="Constantia" pitchFamily="18" charset="0"/>
            </a:endParaRPr>
          </a:p>
          <a:p>
            <a:pPr algn="just"/>
            <a:endParaRPr lang="id-ID" sz="2400" dirty="0">
              <a:solidFill>
                <a:schemeClr val="bg1"/>
              </a:solidFill>
              <a:latin typeface="Constantia" pitchFamily="18" charset="0"/>
            </a:endParaRPr>
          </a:p>
          <a:p>
            <a:pPr algn="just"/>
            <a:r>
              <a:rPr lang="id-ID" sz="2400" dirty="0" smtClean="0">
                <a:solidFill>
                  <a:srgbClr val="FFFF00"/>
                </a:solidFill>
                <a:latin typeface="Constantia" pitchFamily="18" charset="0"/>
              </a:rPr>
              <a:t>Praktik seperti ini berangkat dari kesadaran gender yg tidak adil.</a:t>
            </a:r>
            <a:endParaRPr lang="id-ID" sz="2400" dirty="0">
              <a:solidFill>
                <a:srgbClr val="FFFF00"/>
              </a:solidFill>
              <a:latin typeface="Constantia" pitchFamily="18" charset="0"/>
            </a:endParaRPr>
          </a:p>
        </p:txBody>
      </p:sp>
      <p:sp>
        <p:nvSpPr>
          <p:cNvPr id="3" name="Rectangle 2"/>
          <p:cNvSpPr/>
          <p:nvPr/>
        </p:nvSpPr>
        <p:spPr>
          <a:xfrm>
            <a:off x="1506457" y="476672"/>
            <a:ext cx="6192688" cy="108012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id-ID" sz="3600" dirty="0" smtClean="0">
                <a:solidFill>
                  <a:schemeClr val="tx1"/>
                </a:solidFill>
                <a:latin typeface="Arial Rounded MT Bold" pitchFamily="34" charset="0"/>
              </a:rPr>
              <a:t>Contoh Kasus</a:t>
            </a:r>
            <a:endParaRPr lang="id-ID" sz="3600" dirty="0">
              <a:solidFill>
                <a:schemeClr val="tx1"/>
              </a:solidFill>
              <a:latin typeface="Arial Rounded MT Bold" pitchFamily="34" charset="0"/>
            </a:endParaRPr>
          </a:p>
        </p:txBody>
      </p:sp>
    </p:spTree>
    <p:extLst>
      <p:ext uri="{BB962C8B-B14F-4D97-AF65-F5344CB8AC3E}">
        <p14:creationId xmlns:p14="http://schemas.microsoft.com/office/powerpoint/2010/main" val="84661667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115</TotalTime>
  <Words>438</Words>
  <Application>Microsoft Office PowerPoint</Application>
  <PresentationFormat>On-screen Show (4:3)</PresentationFormat>
  <Paragraphs>50</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Module</vt:lpstr>
      <vt:lpstr>MEDIA DAN GENDER      Minggu Ke-3</vt:lpstr>
      <vt:lpstr>PowerPoint Presentation</vt:lpstr>
      <vt:lpstr> Melalui dialektika konstruksi sosial gender yg tersosialisasikan secara evolusional dan perlahan-lahan mempengaruhi biologis masing-masing jenis kelamin. Misalnya, karena konstruksi sosial gender, kaum laki2 bersifat kuat, agresif maka kaum laki2 kemudian terlatih dan tersosialisasi serta termotivasi untuk menjadi sifat gender yg ditentukan oleh suatu masyarakat.  Dalam, menjernihkan perbedaan antara seks dan gender, yg menjadi masalah adalah terjadinya kerancuan dan pemutarbalikan makna tentang apa yg disebut seks dan gender.  </vt:lpstr>
      <vt:lpstr>PERBEDAAN GENDER MELAHIRKAN KETIDAKADILAN</vt:lpstr>
      <vt:lpstr>GENDER &amp; MARGINALISASI PEREMPUAN</vt:lpstr>
      <vt:lpstr>PowerPoint Presentation</vt:lpstr>
      <vt:lpstr>PowerPoint Presentation</vt:lpstr>
      <vt:lpstr>GENDER &amp; SUBORDINASI</vt:lpstr>
      <vt:lpstr>PowerPoint Presentation</vt:lpstr>
      <vt:lpstr>GENDER &amp; STEREOTIPE</vt:lpstr>
      <vt:lpstr>PowerPoint Presentation</vt:lpstr>
      <vt:lpstr> GENDER &amp; KEKERASAN</vt:lpstr>
      <vt:lpstr>PowerPoint Presentation</vt:lpstr>
      <vt:lpstr>GENDER &amp; BEBAN KERJA</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16</cp:revision>
  <dcterms:created xsi:type="dcterms:W3CDTF">2020-03-16T15:44:36Z</dcterms:created>
  <dcterms:modified xsi:type="dcterms:W3CDTF">2020-03-16T17:44:28Z</dcterms:modified>
</cp:coreProperties>
</file>