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1"/>
            <a:ext cx="8153400" cy="1371599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PENGORGANISASIAN MASYARAKAT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524000"/>
            <a:ext cx="8382000" cy="49530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sz="2600" dirty="0" smtClean="0"/>
          </a:p>
          <a:p>
            <a:r>
              <a:rPr lang="en-US" sz="2600" dirty="0" err="1" smtClean="0"/>
              <a:t>Oleh</a:t>
            </a:r>
            <a:endParaRPr lang="en-US" sz="2600" dirty="0" smtClean="0"/>
          </a:p>
          <a:p>
            <a:r>
              <a:rPr lang="en-US" sz="2600" dirty="0" err="1" smtClean="0"/>
              <a:t>Dra</a:t>
            </a:r>
            <a:r>
              <a:rPr lang="en-US" sz="2600" dirty="0" smtClean="0"/>
              <a:t>. Sri </a:t>
            </a:r>
            <a:r>
              <a:rPr lang="en-US" sz="2600" dirty="0" err="1" smtClean="0"/>
              <a:t>Suminar</a:t>
            </a:r>
            <a:r>
              <a:rPr lang="en-US" sz="2600" dirty="0" smtClean="0"/>
              <a:t>, M.P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800" dirty="0" smtClean="0"/>
              <a:t>Program </a:t>
            </a:r>
            <a:r>
              <a:rPr lang="id-ID" sz="2800" dirty="0" err="1"/>
              <a:t>S</a:t>
            </a:r>
            <a:r>
              <a:rPr lang="en-US" sz="2800" dirty="0" smtClean="0"/>
              <a:t>tudi </a:t>
            </a:r>
            <a:r>
              <a:rPr lang="en-US" sz="2800" dirty="0" smtClean="0"/>
              <a:t>PMD</a:t>
            </a:r>
          </a:p>
          <a:p>
            <a:r>
              <a:rPr lang="en-US" sz="2800" dirty="0" err="1" smtClean="0"/>
              <a:t>Sekolah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Pembangunan </a:t>
            </a:r>
            <a:r>
              <a:rPr lang="en-US" sz="2800" dirty="0" err="1" smtClean="0"/>
              <a:t>Desa</a:t>
            </a:r>
            <a:r>
              <a:rPr lang="en-US" sz="2800" dirty="0" smtClean="0"/>
              <a:t> “APMD”</a:t>
            </a:r>
          </a:p>
          <a:p>
            <a:r>
              <a:rPr lang="en-US" sz="2800" dirty="0" smtClean="0"/>
              <a:t>Yogyakarta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Konflik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kenyataan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terhindarkan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sering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kreatif</a:t>
            </a:r>
            <a:r>
              <a:rPr lang="en-US" sz="2800" dirty="0" smtClean="0"/>
              <a:t>,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sejalan</a:t>
            </a:r>
            <a:endParaRPr lang="en-US" sz="2800" dirty="0" smtClean="0"/>
          </a:p>
          <a:p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kekerasan</a:t>
            </a:r>
            <a:r>
              <a:rPr lang="en-US" sz="2800" dirty="0" smtClean="0"/>
              <a:t>,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kekerasan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meliputi</a:t>
            </a:r>
            <a:r>
              <a:rPr lang="en-US" sz="2800" dirty="0" smtClean="0"/>
              <a:t> </a:t>
            </a:r>
            <a:r>
              <a:rPr lang="en-US" sz="2800" dirty="0" err="1" smtClean="0"/>
              <a:t>tindakan</a:t>
            </a:r>
            <a:r>
              <a:rPr lang="en-US" sz="2800" dirty="0" smtClean="0"/>
              <a:t>, </a:t>
            </a:r>
            <a:r>
              <a:rPr lang="en-US" sz="2800" dirty="0" err="1" smtClean="0"/>
              <a:t>perkataan</a:t>
            </a:r>
            <a:r>
              <a:rPr lang="en-US" sz="2800" dirty="0" smtClean="0"/>
              <a:t>, </a:t>
            </a:r>
            <a:r>
              <a:rPr lang="en-US" sz="2800" dirty="0" err="1" smtClean="0"/>
              <a:t>sikap</a:t>
            </a:r>
            <a:r>
              <a:rPr lang="en-US" sz="2800" dirty="0" smtClean="0"/>
              <a:t>,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menyebabkankerusakan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, mental,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menghalangi</a:t>
            </a:r>
            <a:r>
              <a:rPr lang="en-US" sz="2800" dirty="0" smtClean="0"/>
              <a:t> </a:t>
            </a:r>
            <a:r>
              <a:rPr lang="en-US" sz="2800" dirty="0" err="1" smtClean="0"/>
              <a:t>sesorang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meraih</a:t>
            </a:r>
            <a:r>
              <a:rPr lang="en-US" sz="2800" dirty="0" smtClean="0"/>
              <a:t> </a:t>
            </a:r>
            <a:r>
              <a:rPr lang="en-US" sz="2800" dirty="0" err="1" smtClean="0"/>
              <a:t>potensinya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penuh</a:t>
            </a:r>
            <a:endParaRPr lang="en-US" sz="2800" dirty="0" smtClean="0"/>
          </a:p>
          <a:p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kekerasan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sekedar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konteks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sikap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/>
              <a:t>Menurut</a:t>
            </a:r>
            <a:r>
              <a:rPr lang="en-US" sz="2400" dirty="0" smtClean="0"/>
              <a:t> Raymond Mack </a:t>
            </a:r>
            <a:r>
              <a:rPr lang="en-US" sz="2400" dirty="0" err="1" smtClean="0"/>
              <a:t>dan</a:t>
            </a:r>
            <a:r>
              <a:rPr lang="en-US" sz="2400" dirty="0" smtClean="0"/>
              <a:t> Richard </a:t>
            </a:r>
            <a:r>
              <a:rPr lang="en-US" sz="2400" dirty="0" err="1" smtClean="0"/>
              <a:t>Sayder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terjadinya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terstruktur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diuraikan</a:t>
            </a:r>
            <a:r>
              <a:rPr lang="en-US" sz="2400" dirty="0" smtClean="0"/>
              <a:t> </a:t>
            </a:r>
            <a:r>
              <a:rPr lang="en-US" sz="2400" dirty="0" err="1" smtClean="0"/>
              <a:t>sbb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1.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membutuhkan</a:t>
            </a:r>
            <a:r>
              <a:rPr lang="en-US" sz="2400" dirty="0" smtClean="0"/>
              <a:t> paling </a:t>
            </a:r>
            <a:r>
              <a:rPr lang="en-US" sz="2400" dirty="0" err="1" smtClean="0"/>
              <a:t>sedikit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pelaku</a:t>
            </a:r>
            <a:r>
              <a:rPr lang="en-US" sz="2400" dirty="0" smtClean="0"/>
              <a:t> (</a:t>
            </a:r>
            <a:r>
              <a:rPr lang="en-US" sz="2400" dirty="0" err="1" smtClean="0"/>
              <a:t>individu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)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syarat</a:t>
            </a:r>
            <a:r>
              <a:rPr lang="en-US" sz="2400" dirty="0" smtClean="0"/>
              <a:t>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interaksi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2.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timbul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semacam</a:t>
            </a:r>
            <a:r>
              <a:rPr lang="en-US" sz="2400" dirty="0" smtClean="0"/>
              <a:t> “</a:t>
            </a:r>
            <a:r>
              <a:rPr lang="en-US" sz="2400" dirty="0" err="1" smtClean="0"/>
              <a:t>kelangkaan</a:t>
            </a:r>
            <a:r>
              <a:rPr lang="en-US" sz="2400" dirty="0" smtClean="0"/>
              <a:t>”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diinginkan</a:t>
            </a:r>
            <a:r>
              <a:rPr lang="en-US" sz="2400" dirty="0" smtClean="0"/>
              <a:t>,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,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,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terbatas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3. </a:t>
            </a:r>
            <a:r>
              <a:rPr lang="en-US" sz="2400" dirty="0" err="1" smtClean="0"/>
              <a:t>Tindakan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membatasi</a:t>
            </a:r>
            <a:r>
              <a:rPr lang="en-US" sz="2400" dirty="0" smtClean="0"/>
              <a:t>, </a:t>
            </a:r>
            <a:r>
              <a:rPr lang="en-US" sz="2400" dirty="0" err="1" smtClean="0"/>
              <a:t>menghalangi</a:t>
            </a:r>
            <a:r>
              <a:rPr lang="en-US" sz="2400" dirty="0" smtClean="0"/>
              <a:t>, </a:t>
            </a:r>
            <a:r>
              <a:rPr lang="en-US" sz="2400" dirty="0" err="1" smtClean="0"/>
              <a:t>menghancurkan</a:t>
            </a:r>
            <a:r>
              <a:rPr lang="en-US" sz="2400" dirty="0" smtClean="0"/>
              <a:t>, </a:t>
            </a:r>
            <a:r>
              <a:rPr lang="en-US" sz="2400" dirty="0" err="1" smtClean="0"/>
              <a:t>mengontrol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lainlain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mempengaruhi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pelaku</a:t>
            </a:r>
            <a:r>
              <a:rPr lang="en-US" sz="2400" dirty="0" smtClean="0"/>
              <a:t> lain</a:t>
            </a:r>
          </a:p>
          <a:p>
            <a:pPr marL="457200" indent="-457200">
              <a:buAutoNum type="arabicPeriod" startAt="4"/>
            </a:pP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membutuhkan</a:t>
            </a:r>
            <a:r>
              <a:rPr lang="en-US" sz="2400" dirty="0" smtClean="0"/>
              <a:t> </a:t>
            </a:r>
            <a:r>
              <a:rPr lang="en-US" sz="2400" dirty="0" err="1" smtClean="0"/>
              <a:t>interaksi</a:t>
            </a:r>
            <a:r>
              <a:rPr lang="en-US" sz="2400" dirty="0" smtClean="0"/>
              <a:t> </a:t>
            </a:r>
            <a:r>
              <a:rPr lang="en-US" sz="2400" dirty="0" err="1" smtClean="0"/>
              <a:t>diantara</a:t>
            </a:r>
            <a:r>
              <a:rPr lang="en-US" sz="2400" dirty="0" smtClean="0"/>
              <a:t> </a:t>
            </a:r>
            <a:r>
              <a:rPr lang="en-US" sz="2400" dirty="0" err="1" smtClean="0"/>
              <a:t>pelaku-pelaku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tindakannya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 lain </a:t>
            </a:r>
            <a:r>
              <a:rPr lang="en-US" sz="2400" dirty="0" err="1" smtClean="0"/>
              <a:t>bertentangan</a:t>
            </a:r>
            <a:endParaRPr lang="en-US" sz="2400" dirty="0" smtClean="0"/>
          </a:p>
          <a:p>
            <a:pPr marL="457200" indent="-457200">
              <a:buAutoNum type="arabicPeriod" startAt="4"/>
            </a:pPr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selalu</a:t>
            </a:r>
            <a:r>
              <a:rPr lang="en-US" sz="2400" dirty="0" smtClean="0"/>
              <a:t> </a:t>
            </a:r>
            <a:r>
              <a:rPr lang="en-US" sz="2400" dirty="0" err="1" smtClean="0"/>
              <a:t>melibatkan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mendapatkan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menggunakann</a:t>
            </a:r>
            <a:r>
              <a:rPr lang="en-US" sz="2400" dirty="0" smtClean="0"/>
              <a:t> </a:t>
            </a:r>
            <a:r>
              <a:rPr lang="en-US" sz="2400" dirty="0" err="1" smtClean="0"/>
              <a:t>kekuasaan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reaksi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dikelompokan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tiga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 :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/>
              <a:t>Lanjutan</a:t>
            </a:r>
            <a:r>
              <a:rPr lang="en-US" sz="2800" dirty="0" smtClean="0"/>
              <a:t>…………………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514350" indent="-514350">
              <a:buAutoNum type="alphaLcPeriod"/>
            </a:pP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menekan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proses-prosesnya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Netral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menganjurkan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membiarkan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direspon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konstruktif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proses-proses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Kompetensi</a:t>
            </a:r>
            <a:r>
              <a:rPr lang="en-US" dirty="0" smtClean="0"/>
              <a:t> Mata </a:t>
            </a:r>
            <a:r>
              <a:rPr lang="en-US" dirty="0" err="1" smtClean="0"/>
              <a:t>Kuliah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err="1" smtClean="0"/>
              <a:t>Membuat</a:t>
            </a:r>
            <a:r>
              <a:rPr lang="en-US" dirty="0" smtClean="0"/>
              <a:t> model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BAB I</a:t>
            </a:r>
            <a:br>
              <a:rPr lang="en-US" sz="2400" dirty="0" smtClean="0"/>
            </a:br>
            <a:r>
              <a:rPr lang="en-US" sz="2400" dirty="0" smtClean="0"/>
              <a:t>PENDAHULUAN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Ciri-ciri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lain : </a:t>
            </a:r>
          </a:p>
          <a:p>
            <a:pPr algn="just">
              <a:buNone/>
            </a:pPr>
            <a:r>
              <a:rPr lang="en-US" sz="2400" dirty="0" smtClean="0"/>
              <a:t>Kumpulan </a:t>
            </a:r>
            <a:r>
              <a:rPr lang="en-US" sz="2400" dirty="0" err="1" smtClean="0"/>
              <a:t>sekelompok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 :</a:t>
            </a:r>
          </a:p>
          <a:p>
            <a:pPr algn="just">
              <a:buNone/>
            </a:pP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r>
              <a:rPr lang="en-US" sz="2400" dirty="0" smtClean="0"/>
              <a:t>, </a:t>
            </a:r>
            <a:r>
              <a:rPr lang="en-US" sz="2400" dirty="0" err="1" smtClean="0"/>
              <a:t>batas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r>
              <a:rPr lang="en-US" sz="2400" dirty="0" smtClean="0"/>
              <a:t> </a:t>
            </a:r>
            <a:r>
              <a:rPr lang="en-US" sz="2400" dirty="0" err="1" smtClean="0"/>
              <a:t>geografis</a:t>
            </a:r>
            <a:r>
              <a:rPr lang="en-US" sz="2400" dirty="0" smtClean="0"/>
              <a:t>,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</a:p>
          <a:p>
            <a:pPr algn="just">
              <a:buNone/>
            </a:pPr>
            <a:r>
              <a:rPr lang="en-US" sz="2400" dirty="0" err="1" smtClean="0"/>
              <a:t>bermakna</a:t>
            </a:r>
            <a:r>
              <a:rPr lang="en-US" sz="2400" dirty="0" smtClean="0"/>
              <a:t>, </a:t>
            </a:r>
            <a:r>
              <a:rPr lang="en-US" sz="2400" dirty="0" err="1" smtClean="0"/>
              <a:t>identitas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anggotanya</a:t>
            </a:r>
            <a:r>
              <a:rPr lang="en-US" sz="2400" dirty="0" smtClean="0"/>
              <a:t> </a:t>
            </a:r>
            <a:r>
              <a:rPr lang="en-US" sz="2400" dirty="0" err="1" smtClean="0"/>
              <a:t>jelas</a:t>
            </a:r>
            <a:r>
              <a:rPr lang="en-US" sz="2400" dirty="0" smtClean="0"/>
              <a:t>,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kesadaran</a:t>
            </a:r>
            <a:r>
              <a:rPr lang="en-US" sz="2400" dirty="0" smtClean="0"/>
              <a:t> </a:t>
            </a:r>
          </a:p>
          <a:p>
            <a:pPr algn="just">
              <a:buNone/>
            </a:pP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</a:p>
          <a:p>
            <a:pPr algn="just">
              <a:buNone/>
            </a:pPr>
            <a:r>
              <a:rPr lang="en-US" sz="2400" dirty="0" err="1" smtClean="0"/>
              <a:t>kelompok</a:t>
            </a:r>
            <a:r>
              <a:rPr lang="en-US" sz="2400" dirty="0" smtClean="0"/>
              <a:t>/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,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interaksi</a:t>
            </a:r>
            <a:r>
              <a:rPr lang="en-US" sz="2400" dirty="0" smtClean="0"/>
              <a:t>,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</a:p>
          <a:p>
            <a:pPr algn="just">
              <a:buNone/>
            </a:pPr>
            <a:r>
              <a:rPr lang="en-US" sz="2400" dirty="0" err="1" smtClean="0"/>
              <a:t>tergantung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kesamaan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.</a:t>
            </a:r>
          </a:p>
          <a:p>
            <a:pPr algn="just">
              <a:buNone/>
            </a:pPr>
            <a:r>
              <a:rPr lang="en-US" sz="2400" dirty="0" err="1" smtClean="0"/>
              <a:t>Berdasarkan</a:t>
            </a:r>
            <a:r>
              <a:rPr lang="en-US" sz="2400" dirty="0" smtClean="0"/>
              <a:t> ciri2 </a:t>
            </a:r>
            <a:r>
              <a:rPr lang="en-US" sz="2400" dirty="0" err="1" smtClean="0"/>
              <a:t>tsb</a:t>
            </a:r>
            <a:r>
              <a:rPr lang="en-US" sz="2400" dirty="0" smtClean="0"/>
              <a:t>.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hendak</a:t>
            </a:r>
            <a:r>
              <a:rPr lang="en-US" sz="2400" dirty="0" smtClean="0"/>
              <a:t> </a:t>
            </a:r>
          </a:p>
          <a:p>
            <a:pPr algn="just">
              <a:buNone/>
            </a:pPr>
            <a:r>
              <a:rPr lang="en-US" sz="2400" dirty="0" err="1" smtClean="0"/>
              <a:t>dicapai</a:t>
            </a:r>
            <a:r>
              <a:rPr lang="en-US" sz="2400" dirty="0" smtClean="0"/>
              <a:t>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r>
              <a:rPr lang="en-US" sz="2400" dirty="0" smtClean="0"/>
              <a:t> </a:t>
            </a:r>
            <a:r>
              <a:rPr lang="en-US" sz="2400" dirty="0" err="1" smtClean="0"/>
              <a:t>tsb</a:t>
            </a:r>
            <a:r>
              <a:rPr lang="en-US" sz="2400" dirty="0" smtClean="0"/>
              <a:t>.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</a:p>
          <a:p>
            <a:pPr algn="just">
              <a:buNone/>
            </a:pP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pengorganisasian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pengorganisasian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agar </a:t>
            </a:r>
          </a:p>
          <a:p>
            <a:pPr algn="just">
              <a:buNone/>
            </a:pP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berkembang</a:t>
            </a:r>
            <a:r>
              <a:rPr lang="en-US" sz="2400" dirty="0" smtClean="0"/>
              <a:t> </a:t>
            </a:r>
            <a:r>
              <a:rPr lang="en-US" sz="2400" dirty="0" err="1" smtClean="0"/>
              <a:t>kearah</a:t>
            </a:r>
            <a:r>
              <a:rPr lang="en-US" sz="2400" dirty="0" smtClean="0"/>
              <a:t> </a:t>
            </a:r>
            <a:r>
              <a:rPr lang="en-US" sz="2400" dirty="0" err="1" smtClean="0"/>
              <a:t>positif</a:t>
            </a:r>
            <a:r>
              <a:rPr lang="en-US" sz="2400" dirty="0" smtClean="0"/>
              <a:t> “</a:t>
            </a:r>
            <a:r>
              <a:rPr lang="en-US" sz="2400" dirty="0" err="1" smtClean="0"/>
              <a:t>meningkatnya</a:t>
            </a:r>
            <a:r>
              <a:rPr lang="en-US" sz="2400" dirty="0" smtClean="0"/>
              <a:t> </a:t>
            </a:r>
          </a:p>
          <a:p>
            <a:pPr algn="just">
              <a:buNone/>
            </a:pPr>
            <a:r>
              <a:rPr lang="en-US" sz="2400" dirty="0" err="1" smtClean="0"/>
              <a:t>kesejahteraan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Alasan</a:t>
            </a:r>
            <a:r>
              <a:rPr lang="en-US" sz="3200" dirty="0" smtClean="0"/>
              <a:t> </a:t>
            </a:r>
            <a:r>
              <a:rPr lang="en-US" sz="3200" dirty="0" err="1" smtClean="0"/>
              <a:t>perlunya</a:t>
            </a:r>
            <a:r>
              <a:rPr lang="en-US" sz="3200" dirty="0" smtClean="0"/>
              <a:t> </a:t>
            </a:r>
            <a:r>
              <a:rPr lang="en-US" sz="3200" dirty="0" err="1" smtClean="0"/>
              <a:t>pengorganisasian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b="1" dirty="0" err="1" smtClean="0"/>
              <a:t>kebutuhan</a:t>
            </a:r>
            <a:r>
              <a:rPr lang="en-US" dirty="0" smtClean="0"/>
              <a:t> yang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beraneka</a:t>
            </a:r>
            <a:r>
              <a:rPr lang="en-US" dirty="0" smtClean="0"/>
              <a:t> </a:t>
            </a:r>
            <a:r>
              <a:rPr lang="en-US" dirty="0" err="1" smtClean="0"/>
              <a:t>ragam</a:t>
            </a:r>
            <a:r>
              <a:rPr lang="en-US" dirty="0" smtClean="0"/>
              <a:t>/ </a:t>
            </a:r>
            <a:r>
              <a:rPr lang="en-US" dirty="0" err="1" smtClean="0"/>
              <a:t>macam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b="1" dirty="0" err="1" smtClean="0"/>
              <a:t>konflik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masyarakaat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b="1" dirty="0" err="1" smtClean="0"/>
              <a:t>potensi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media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1. </a:t>
            </a:r>
            <a:r>
              <a:rPr lang="en-US" sz="2400" dirty="0" err="1" smtClean="0"/>
              <a:t>Kebutuhan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Abraham Maslow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b="1" i="1" dirty="0" smtClean="0"/>
              <a:t>Basic physical needs</a:t>
            </a:r>
            <a:r>
              <a:rPr lang="en-US" sz="2400" dirty="0" smtClean="0"/>
              <a:t>,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utama</a:t>
            </a:r>
            <a:r>
              <a:rPr lang="en-US" sz="2400" dirty="0" smtClean="0"/>
              <a:t> (</a:t>
            </a:r>
            <a:r>
              <a:rPr lang="en-US" sz="2400" dirty="0" err="1" smtClean="0"/>
              <a:t>fisik</a:t>
            </a:r>
            <a:r>
              <a:rPr lang="en-US" sz="2400" dirty="0" smtClean="0"/>
              <a:t> </a:t>
            </a:r>
            <a:r>
              <a:rPr lang="en-US" sz="2400" dirty="0" err="1" smtClean="0"/>
              <a:t>biologis</a:t>
            </a:r>
            <a:r>
              <a:rPr lang="en-US" sz="2400" dirty="0" smtClean="0"/>
              <a:t>) </a:t>
            </a:r>
            <a:r>
              <a:rPr lang="en-US" sz="2400" dirty="0" err="1" smtClean="0"/>
              <a:t>spt</a:t>
            </a:r>
            <a:r>
              <a:rPr lang="en-US" sz="2400" dirty="0" smtClean="0"/>
              <a:t> , </a:t>
            </a:r>
            <a:r>
              <a:rPr lang="en-US" sz="2400" dirty="0" err="1" smtClean="0"/>
              <a:t>makan</a:t>
            </a:r>
            <a:r>
              <a:rPr lang="en-US" sz="2400" dirty="0" smtClean="0"/>
              <a:t>, </a:t>
            </a:r>
            <a:r>
              <a:rPr lang="en-US" sz="2400" dirty="0" err="1" smtClean="0"/>
              <a:t>minum</a:t>
            </a:r>
            <a:r>
              <a:rPr lang="en-US" sz="2400" dirty="0" smtClean="0"/>
              <a:t>, sex </a:t>
            </a:r>
            <a:r>
              <a:rPr lang="en-US" sz="2400" dirty="0" err="1" smtClean="0"/>
              <a:t>kesehatan</a:t>
            </a:r>
            <a:r>
              <a:rPr lang="en-US" sz="2400" dirty="0" smtClean="0"/>
              <a:t> </a:t>
            </a:r>
            <a:r>
              <a:rPr lang="en-US" sz="2400" dirty="0" err="1" smtClean="0"/>
              <a:t>dll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b="1" i="1" dirty="0" smtClean="0"/>
              <a:t>Safety and security</a:t>
            </a:r>
            <a:r>
              <a:rPr lang="en-US" sz="2400" dirty="0" smtClean="0"/>
              <a:t>, </a:t>
            </a:r>
            <a:r>
              <a:rPr lang="en-US" sz="2400" dirty="0" err="1" smtClean="0"/>
              <a:t>tuntutan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dpt</a:t>
            </a:r>
            <a:r>
              <a:rPr lang="en-US" sz="2400" dirty="0" smtClean="0"/>
              <a:t> </a:t>
            </a:r>
            <a:r>
              <a:rPr lang="en-US" sz="2400" dirty="0" err="1" smtClean="0"/>
              <a:t>mengayomi</a:t>
            </a:r>
            <a:r>
              <a:rPr lang="en-US" sz="2400" dirty="0" smtClean="0"/>
              <a:t> spt. Rasa </a:t>
            </a:r>
          </a:p>
          <a:p>
            <a:pPr marL="457200" indent="-457200">
              <a:buNone/>
            </a:pPr>
            <a:r>
              <a:rPr lang="en-US" sz="2400" dirty="0" smtClean="0"/>
              <a:t>       </a:t>
            </a:r>
            <a:r>
              <a:rPr lang="en-US" sz="2400" dirty="0" err="1" smtClean="0"/>
              <a:t>aman</a:t>
            </a:r>
            <a:r>
              <a:rPr lang="en-US" sz="2400" dirty="0" smtClean="0"/>
              <a:t>,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perlindungan</a:t>
            </a:r>
            <a:r>
              <a:rPr lang="en-US" sz="2400" dirty="0" smtClean="0"/>
              <a:t> </a:t>
            </a:r>
            <a:r>
              <a:rPr lang="en-US" sz="2400" dirty="0" err="1" smtClean="0"/>
              <a:t>dll</a:t>
            </a:r>
            <a:r>
              <a:rPr lang="en-US" sz="2400" dirty="0" smtClean="0"/>
              <a:t>.</a:t>
            </a:r>
          </a:p>
          <a:p>
            <a:pPr marL="457200" indent="-457200">
              <a:buNone/>
            </a:pPr>
            <a:r>
              <a:rPr lang="en-US" sz="2400" dirty="0" smtClean="0"/>
              <a:t>c</a:t>
            </a:r>
            <a:r>
              <a:rPr lang="en-US" sz="2400" b="1" i="1" dirty="0" smtClean="0"/>
              <a:t>.    Belonging and social needs</a:t>
            </a:r>
            <a:r>
              <a:rPr lang="en-US" sz="2400" dirty="0" smtClean="0"/>
              <a:t>,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spt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diantara</a:t>
            </a:r>
            <a:r>
              <a:rPr lang="en-US" sz="2400" dirty="0" smtClean="0"/>
              <a:t> </a:t>
            </a:r>
          </a:p>
          <a:p>
            <a:pPr marL="457200" indent="-457200">
              <a:buNone/>
            </a:pPr>
            <a:r>
              <a:rPr lang="en-US" sz="2400" dirty="0" smtClean="0"/>
              <a:t>       </a:t>
            </a:r>
            <a:r>
              <a:rPr lang="en-US" sz="2400" dirty="0" err="1" smtClean="0"/>
              <a:t>mereka</a:t>
            </a:r>
            <a:r>
              <a:rPr lang="en-US" sz="2400" dirty="0" smtClean="0"/>
              <a:t>,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</a:t>
            </a:r>
            <a:r>
              <a:rPr lang="en-US" sz="2400" dirty="0" smtClean="0"/>
              <a:t>, </a:t>
            </a:r>
            <a:r>
              <a:rPr lang="en-US" sz="2400" dirty="0" err="1" smtClean="0"/>
              <a:t>interaksi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dll</a:t>
            </a:r>
            <a:r>
              <a:rPr lang="en-US" sz="2400" dirty="0" smtClean="0"/>
              <a:t>.</a:t>
            </a:r>
          </a:p>
          <a:p>
            <a:pPr marL="457200" indent="-457200">
              <a:buAutoNum type="alphaLcPeriod" startAt="4"/>
            </a:pPr>
            <a:r>
              <a:rPr lang="en-US" sz="2400" b="1" i="1" dirty="0" err="1" smtClean="0"/>
              <a:t>Estem</a:t>
            </a:r>
            <a:r>
              <a:rPr lang="en-US" sz="2400" b="1" i="1" dirty="0" smtClean="0"/>
              <a:t> and status,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pengakuan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keberadaan</a:t>
            </a:r>
            <a:r>
              <a:rPr lang="en-US" sz="2400" dirty="0" smtClean="0"/>
              <a:t> </a:t>
            </a:r>
            <a:r>
              <a:rPr lang="en-US" sz="2400" dirty="0" err="1" smtClean="0"/>
              <a:t>seseorang</a:t>
            </a:r>
            <a:endParaRPr lang="en-US" sz="2400" dirty="0" smtClean="0"/>
          </a:p>
          <a:p>
            <a:pPr marL="457200" indent="-457200">
              <a:buAutoNum type="alphaLcPeriod" startAt="4"/>
            </a:pPr>
            <a:r>
              <a:rPr lang="en-US" sz="2400" b="1" i="1" dirty="0" smtClean="0"/>
              <a:t>Self-actualization and fulfillment, </a:t>
            </a:r>
            <a:r>
              <a:rPr lang="en-US" sz="2400" dirty="0" err="1" smtClean="0"/>
              <a:t>menusia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mahkluk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lbh</a:t>
            </a:r>
            <a:r>
              <a:rPr lang="en-US" sz="2400" dirty="0" smtClean="0"/>
              <a:t> </a:t>
            </a:r>
            <a:r>
              <a:rPr lang="en-US" sz="2400" dirty="0" err="1" smtClean="0"/>
              <a:t>sempurna</a:t>
            </a:r>
            <a:r>
              <a:rPr lang="en-US" sz="2400" dirty="0" smtClean="0"/>
              <a:t> </a:t>
            </a:r>
            <a:r>
              <a:rPr lang="en-US" sz="2400" dirty="0" err="1" smtClean="0"/>
              <a:t>dibanding</a:t>
            </a:r>
            <a:r>
              <a:rPr lang="en-US" sz="2400" dirty="0" smtClean="0"/>
              <a:t> </a:t>
            </a:r>
            <a:r>
              <a:rPr lang="en-US" sz="2400" dirty="0" err="1" smtClean="0"/>
              <a:t>mahkluk</a:t>
            </a:r>
            <a:r>
              <a:rPr lang="en-US" sz="2400" dirty="0" smtClean="0"/>
              <a:t> lain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mempertimbangkan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baik-buruk</a:t>
            </a:r>
            <a:r>
              <a:rPr lang="en-US" sz="2400" dirty="0" smtClean="0"/>
              <a:t>, </a:t>
            </a:r>
            <a:r>
              <a:rPr lang="en-US" sz="2400" dirty="0" err="1" smtClean="0"/>
              <a:t>benar-salah,adil-tidak</a:t>
            </a:r>
            <a:r>
              <a:rPr lang="en-US" sz="2400" dirty="0" smtClean="0"/>
              <a:t> </a:t>
            </a:r>
            <a:r>
              <a:rPr lang="en-US" sz="2400" dirty="0" err="1" smtClean="0"/>
              <a:t>adil</a:t>
            </a:r>
            <a:r>
              <a:rPr lang="en-US" sz="2400" dirty="0" smtClean="0"/>
              <a:t> </a:t>
            </a:r>
            <a:r>
              <a:rPr lang="en-US" sz="2400" dirty="0" err="1" smtClean="0"/>
              <a:t>dsb</a:t>
            </a:r>
            <a:r>
              <a:rPr lang="en-US" sz="2400" dirty="0" smtClean="0"/>
              <a:t>.</a:t>
            </a:r>
            <a:r>
              <a:rPr lang="en-US" sz="2400" b="1" i="1" dirty="0" smtClean="0"/>
              <a:t>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Benda (</a:t>
            </a:r>
            <a:r>
              <a:rPr lang="en-US" dirty="0" err="1" smtClean="0"/>
              <a:t>manusia</a:t>
            </a:r>
            <a:r>
              <a:rPr lang="en-US" dirty="0" smtClean="0"/>
              <a:t>)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Keahlian</a:t>
            </a:r>
            <a:r>
              <a:rPr lang="en-US" dirty="0" smtClean="0"/>
              <a:t>, </a:t>
            </a:r>
            <a:r>
              <a:rPr lang="en-US" dirty="0" err="1" smtClean="0"/>
              <a:t>ketrampilan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Benda non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, </a:t>
            </a:r>
            <a:r>
              <a:rPr lang="en-US" dirty="0" err="1" smtClean="0"/>
              <a:t>norma</a:t>
            </a:r>
            <a:r>
              <a:rPr lang="en-US" dirty="0" smtClean="0"/>
              <a:t>, HP, TV, Laptop, </a:t>
            </a:r>
            <a:r>
              <a:rPr lang="en-US" dirty="0" err="1" smtClean="0"/>
              <a:t>akik</a:t>
            </a:r>
            <a:r>
              <a:rPr lang="en-US" dirty="0" smtClean="0"/>
              <a:t>, </a:t>
            </a:r>
            <a:r>
              <a:rPr lang="en-US" dirty="0" err="1" smtClean="0"/>
              <a:t>keris</a:t>
            </a:r>
            <a:r>
              <a:rPr lang="en-US" dirty="0" smtClean="0"/>
              <a:t>, benda2 </a:t>
            </a:r>
            <a:r>
              <a:rPr lang="en-US" dirty="0" err="1" smtClean="0"/>
              <a:t>antik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4403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diusahakan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Kepentingan</a:t>
            </a:r>
            <a:r>
              <a:rPr lang="en-US" sz="3200" dirty="0" smtClean="0"/>
              <a:t> (interest)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686800" cy="55165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amat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,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Kepentingan</a:t>
            </a:r>
            <a:r>
              <a:rPr lang="en-US" dirty="0" smtClean="0"/>
              <a:t> = </a:t>
            </a:r>
            <a:r>
              <a:rPr lang="en-US" dirty="0" err="1" smtClean="0"/>
              <a:t>Keperluan</a:t>
            </a:r>
            <a:r>
              <a:rPr lang="en-US" dirty="0" smtClean="0"/>
              <a:t>/</a:t>
            </a:r>
            <a:r>
              <a:rPr lang="en-US" dirty="0" err="1" smtClean="0"/>
              <a:t>kebutuhan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Esensi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yang </a:t>
            </a:r>
            <a:r>
              <a:rPr lang="en-US" dirty="0" err="1" smtClean="0"/>
              <a:t>berharga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diusahakan</a:t>
            </a:r>
            <a:r>
              <a:rPr lang="en-US" dirty="0" smtClean="0"/>
              <a:t>,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berusaha</a:t>
            </a:r>
            <a:r>
              <a:rPr lang="en-US" dirty="0" smtClean="0"/>
              <a:t> agar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</a:p>
          <a:p>
            <a:pPr>
              <a:buNone/>
            </a:pPr>
            <a:r>
              <a:rPr lang="en-US" dirty="0" err="1" smtClean="0"/>
              <a:t>berkepentingan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Tahapan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Interest = position/</a:t>
            </a:r>
            <a:r>
              <a:rPr lang="en-US" dirty="0" err="1" smtClean="0"/>
              <a:t>situasi</a:t>
            </a:r>
            <a:r>
              <a:rPr lang="en-US" dirty="0" smtClean="0"/>
              <a:t> : </a:t>
            </a:r>
            <a:r>
              <a:rPr lang="en-US" dirty="0" err="1" smtClean="0"/>
              <a:t>terletak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Vested : </a:t>
            </a:r>
            <a:r>
              <a:rPr lang="en-US" dirty="0" err="1" smtClean="0"/>
              <a:t>tertanam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Vested Interest :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tertanam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Vested group :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tertanam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Interest group : </a:t>
            </a:r>
            <a:r>
              <a:rPr lang="en-US" dirty="0" err="1" smtClean="0"/>
              <a:t>posisi</a:t>
            </a:r>
            <a:r>
              <a:rPr lang="en-US" dirty="0" smtClean="0"/>
              <a:t>/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1139</TotalTime>
  <Words>637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PENGORGANISASIAN MASYARAKAT</vt:lpstr>
      <vt:lpstr>Kompetensi Mata Kuliah</vt:lpstr>
      <vt:lpstr>BAB I PENDAHULUAN</vt:lpstr>
      <vt:lpstr>Alasan perlunya pengorganisasian masyarakat</vt:lpstr>
      <vt:lpstr>1. Kebutuhan</vt:lpstr>
      <vt:lpstr>Alat yang dianggap mempunyai nilai dapat berwujud :</vt:lpstr>
      <vt:lpstr>Hubungan Kebutuhan dan Kepentingan</vt:lpstr>
      <vt:lpstr>Kepentingan (interest)</vt:lpstr>
      <vt:lpstr>Tahapan Kepentingan</vt:lpstr>
      <vt:lpstr>Konflik</vt:lpstr>
      <vt:lpstr>Menurut Raymond Mack dan Richard Sayder bahwa sifat dasar terjadinya konflik sosial secara terstruktur diuraikan sbb </vt:lpstr>
      <vt:lpstr>Lanjutan…………………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PENGORGANISASIAN MASYARAKAT</dc:title>
  <dc:creator>BU MINAR</dc:creator>
  <cp:lastModifiedBy>PC-IS-3</cp:lastModifiedBy>
  <cp:revision>151</cp:revision>
  <dcterms:created xsi:type="dcterms:W3CDTF">2006-08-16T00:00:00Z</dcterms:created>
  <dcterms:modified xsi:type="dcterms:W3CDTF">2020-03-18T04:21:26Z</dcterms:modified>
</cp:coreProperties>
</file>