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29" autoAdjust="0"/>
    <p:restoredTop sz="94660"/>
  </p:normalViewPr>
  <p:slideViewPr>
    <p:cSldViewPr>
      <p:cViewPr varScale="1">
        <p:scale>
          <a:sx n="70" d="100"/>
          <a:sy n="70" d="100"/>
        </p:scale>
        <p:origin x="11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1124F4-8B9C-40A2-AD04-C459F09D34AF}" type="datetimeFigureOut">
              <a:rPr lang="id-ID" smtClean="0"/>
              <a:pPr/>
              <a:t>03/04/2018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C33DC1E-F271-42F7-9187-CB152900B20A}"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1124F4-8B9C-40A2-AD04-C459F09D34AF}" type="datetimeFigureOut">
              <a:rPr lang="id-ID" smtClean="0"/>
              <a:pPr/>
              <a:t>03/04/2018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3DC1E-F271-42F7-9187-CB152900B20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KOMUNIKASI MASSA</a:t>
            </a:r>
            <a:endParaRPr lang="id-ID" dirty="0"/>
          </a:p>
        </p:txBody>
      </p:sp>
      <p:sp>
        <p:nvSpPr>
          <p:cNvPr id="3" name="Subtitle 2"/>
          <p:cNvSpPr>
            <a:spLocks noGrp="1"/>
          </p:cNvSpPr>
          <p:nvPr>
            <p:ph type="subTitle" idx="1"/>
          </p:nvPr>
        </p:nvSpPr>
        <p:spPr/>
        <p:txBody>
          <a:bodyPr/>
          <a:lstStyle/>
          <a:p>
            <a:r>
              <a:rPr lang="id-ID" dirty="0" smtClean="0"/>
              <a:t>FUNGSI KOMUNIKASI </a:t>
            </a:r>
            <a:r>
              <a:rPr lang="id-ID" dirty="0" smtClean="0"/>
              <a:t>MASSA</a:t>
            </a:r>
            <a:endParaRPr lang="en-US" dirty="0" smtClean="0"/>
          </a:p>
          <a:p>
            <a:r>
              <a:rPr lang="en-US" dirty="0" err="1" smtClean="0"/>
              <a:t>Pertemuan</a:t>
            </a:r>
            <a:r>
              <a:rPr lang="en-US" dirty="0" smtClean="0"/>
              <a:t> Ke-5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Josep A. Devito (1997)</a:t>
            </a:r>
            <a:endParaRPr lang="id-ID"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err="1" smtClean="0"/>
              <a:t>Josep</a:t>
            </a:r>
            <a:r>
              <a:rPr lang="en-US" dirty="0" smtClean="0"/>
              <a:t> A. </a:t>
            </a:r>
            <a:r>
              <a:rPr lang="en-US" dirty="0" err="1" smtClean="0"/>
              <a:t>Devito</a:t>
            </a:r>
            <a:r>
              <a:rPr lang="en-US" dirty="0" smtClean="0"/>
              <a:t> m</a:t>
            </a:r>
            <a:r>
              <a:rPr lang="id-ID" dirty="0" smtClean="0"/>
              <a:t>enganggap fungsi persuasi merupakan terpenting d</a:t>
            </a:r>
            <a:r>
              <a:rPr lang="en-US" dirty="0" smtClean="0"/>
              <a:t>a</a:t>
            </a:r>
            <a:r>
              <a:rPr lang="id-ID" dirty="0" smtClean="0"/>
              <a:t>l</a:t>
            </a:r>
            <a:r>
              <a:rPr lang="en-US" dirty="0" smtClean="0"/>
              <a:t>a</a:t>
            </a:r>
            <a:r>
              <a:rPr lang="id-ID" dirty="0" smtClean="0"/>
              <a:t>m komunikasi massa. Persuasi bisa datang dari berbagai macam bentuk</a:t>
            </a:r>
            <a:r>
              <a:rPr lang="en-US" dirty="0" smtClean="0"/>
              <a:t>:</a:t>
            </a:r>
          </a:p>
          <a:p>
            <a:pPr marL="0" indent="0">
              <a:buNone/>
            </a:pPr>
            <a:r>
              <a:rPr lang="id-ID" dirty="0" smtClean="0"/>
              <a:t> 1) mengukuhkan atau memperkuat sikap, kepercayaan, atau nilai seseorang</a:t>
            </a:r>
            <a:r>
              <a:rPr lang="en-US" dirty="0" smtClean="0"/>
              <a:t>.</a:t>
            </a:r>
            <a:r>
              <a:rPr lang="id-ID" dirty="0" smtClean="0"/>
              <a:t> </a:t>
            </a:r>
            <a:endParaRPr lang="en-US" dirty="0" smtClean="0"/>
          </a:p>
          <a:p>
            <a:pPr marL="0" indent="0">
              <a:buNone/>
            </a:pPr>
            <a:r>
              <a:rPr lang="en-US" dirty="0"/>
              <a:t> </a:t>
            </a:r>
            <a:r>
              <a:rPr lang="id-ID" dirty="0" smtClean="0"/>
              <a:t>2) mengubah sikap, kepercayaan, atau nilai seseorang</a:t>
            </a:r>
            <a:r>
              <a:rPr lang="en-US" dirty="0"/>
              <a:t>.</a:t>
            </a:r>
            <a:endParaRPr lang="en-US" dirty="0" smtClean="0"/>
          </a:p>
          <a:p>
            <a:pPr marL="0" indent="0">
              <a:buNone/>
            </a:pPr>
            <a:r>
              <a:rPr lang="en-US" dirty="0"/>
              <a:t> </a:t>
            </a:r>
            <a:r>
              <a:rPr lang="id-ID" dirty="0" smtClean="0"/>
              <a:t>3) menggerakkan seseorang untuk melakukan sesuatu</a:t>
            </a:r>
            <a:r>
              <a:rPr lang="en-US" dirty="0"/>
              <a:t>.</a:t>
            </a:r>
            <a:endParaRPr lang="en-US" dirty="0" smtClean="0"/>
          </a:p>
          <a:p>
            <a:pPr marL="0" indent="0">
              <a:buNone/>
            </a:pPr>
            <a:r>
              <a:rPr lang="en-US" dirty="0"/>
              <a:t> </a:t>
            </a:r>
            <a:r>
              <a:rPr lang="id-ID" dirty="0" smtClean="0"/>
              <a:t>4) memperkenalkan etika, atau menawarkan sistem </a:t>
            </a:r>
            <a:r>
              <a:rPr lang="en-US" dirty="0" smtClean="0"/>
              <a:t> </a:t>
            </a:r>
            <a:r>
              <a:rPr lang="id-ID" dirty="0" smtClean="0"/>
              <a:t>nilai tertentu.</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TRANSMISI BUDAYA</a:t>
            </a:r>
            <a:endParaRPr lang="id-ID" dirty="0"/>
          </a:p>
        </p:txBody>
      </p:sp>
      <p:sp>
        <p:nvSpPr>
          <p:cNvPr id="3" name="Content Placeholder 2"/>
          <p:cNvSpPr>
            <a:spLocks noGrp="1"/>
          </p:cNvSpPr>
          <p:nvPr>
            <p:ph idx="1"/>
          </p:nvPr>
        </p:nvSpPr>
        <p:spPr>
          <a:xfrm>
            <a:off x="457200" y="1285860"/>
            <a:ext cx="8229600" cy="5072098"/>
          </a:xfrm>
        </p:spPr>
        <p:txBody>
          <a:bodyPr>
            <a:normAutofit fontScale="92500" lnSpcReduction="20000"/>
          </a:bodyPr>
          <a:lstStyle/>
          <a:p>
            <a:r>
              <a:rPr lang="id-ID" dirty="0" smtClean="0"/>
              <a:t>Transmisi budaya merupakan salah satu fungsi komunikasi massa yg sangat luas, meskipun yg paling sedikit dibicarakan.</a:t>
            </a:r>
          </a:p>
          <a:p>
            <a:r>
              <a:rPr lang="id-ID" dirty="0" smtClean="0"/>
              <a:t>Transmisi budaya mengambil tempat dalam dua tingkatan, kontemporer dan historis.</a:t>
            </a:r>
          </a:p>
          <a:p>
            <a:r>
              <a:rPr lang="id-ID" dirty="0" smtClean="0"/>
              <a:t>Manusia sbg makhluk di bumi telah dpt menyimpan secara sadar dan melupakannya dari generasi ke generasi. Kemampuan ini membimbing transmisi budaya sebagaimana fungsi media massa dan seluruh lembaga pendidikan, dan banyak sekali bagian dari fungsi ini.</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MENDORONG KOHESI SOSIAL</a:t>
            </a:r>
            <a:endParaRPr lang="id-ID" dirty="0"/>
          </a:p>
        </p:txBody>
      </p:sp>
      <p:sp>
        <p:nvSpPr>
          <p:cNvPr id="3" name="Content Placeholder 2"/>
          <p:cNvSpPr>
            <a:spLocks noGrp="1"/>
          </p:cNvSpPr>
          <p:nvPr>
            <p:ph idx="1"/>
          </p:nvPr>
        </p:nvSpPr>
        <p:spPr/>
        <p:txBody>
          <a:bodyPr>
            <a:normAutofit lnSpcReduction="10000"/>
          </a:bodyPr>
          <a:lstStyle/>
          <a:p>
            <a:r>
              <a:rPr lang="id-ID" dirty="0" smtClean="0"/>
              <a:t>Kohesi adalah penyatuan. Media massa mendorong masyarakat untuk bersatu.</a:t>
            </a:r>
          </a:p>
          <a:p>
            <a:r>
              <a:rPr lang="id-ID" dirty="0" smtClean="0"/>
              <a:t>Meski media massa mempunyai peluang untuk menciptakan integrasi sosial, namun pada saat y</a:t>
            </a:r>
            <a:r>
              <a:rPr lang="en-US" dirty="0" smtClean="0"/>
              <a:t>an</a:t>
            </a:r>
            <a:r>
              <a:rPr lang="id-ID" dirty="0" smtClean="0"/>
              <a:t>g sama ia bisa j</a:t>
            </a:r>
            <a:r>
              <a:rPr lang="en-US" dirty="0" smtClean="0"/>
              <a:t>u</a:t>
            </a:r>
            <a:r>
              <a:rPr lang="id-ID" dirty="0" smtClean="0"/>
              <a:t>ga menciptakan disintegrasi sosial.</a:t>
            </a:r>
          </a:p>
          <a:p>
            <a:r>
              <a:rPr lang="id-ID" dirty="0" smtClean="0"/>
              <a:t>Media massa y</a:t>
            </a:r>
            <a:r>
              <a:rPr lang="en-US" dirty="0" smtClean="0"/>
              <a:t>an</a:t>
            </a:r>
            <a:r>
              <a:rPr lang="id-ID" dirty="0" smtClean="0"/>
              <a:t>g tak dikelola secar</a:t>
            </a:r>
            <a:r>
              <a:rPr lang="en-US" dirty="0" smtClean="0"/>
              <a:t>a</a:t>
            </a:r>
            <a:r>
              <a:rPr lang="id-ID" dirty="0" smtClean="0"/>
              <a:t> profesional, berdasarkan moral yg baik, sangat berbahaya bagi masyarakat.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PENGAWASAN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Bagi Lasswell, komunikasi massa mempunyai pengawasan. Fungsi pengawasan bisa dibagi menjadi dua, yakni </a:t>
            </a:r>
            <a:r>
              <a:rPr lang="id-ID" i="1" dirty="0" smtClean="0"/>
              <a:t>warning or beware surveillance </a:t>
            </a:r>
            <a:r>
              <a:rPr lang="id-ID" dirty="0" smtClean="0"/>
              <a:t>atau pengawasan peringatan dan </a:t>
            </a:r>
            <a:r>
              <a:rPr lang="id-ID" i="1" dirty="0" smtClean="0"/>
              <a:t>instrumental surveillanca </a:t>
            </a:r>
            <a:r>
              <a:rPr lang="id-ID" dirty="0" smtClean="0"/>
              <a:t>atau pengawasan intrumental.</a:t>
            </a:r>
          </a:p>
          <a:p>
            <a:r>
              <a:rPr lang="id-ID" dirty="0" smtClean="0"/>
              <a:t>Fungsi pengawasan dpt dilihat dari pemberitaan t</a:t>
            </a:r>
            <a:r>
              <a:rPr lang="en-US" dirty="0" err="1" smtClean="0"/>
              <a:t>entang</a:t>
            </a:r>
            <a:r>
              <a:rPr lang="id-ID" dirty="0" smtClean="0"/>
              <a:t> badai, banjir, gunung meletus dsb. Juga pengingatan mengenai kondisi ekonomi dan politik misalnya pasca jatuhnya Soeharto.</a:t>
            </a:r>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KORELASI</a:t>
            </a:r>
            <a:endParaRPr lang="id-ID" dirty="0"/>
          </a:p>
        </p:txBody>
      </p:sp>
      <p:sp>
        <p:nvSpPr>
          <p:cNvPr id="3" name="Content Placeholder 2"/>
          <p:cNvSpPr>
            <a:spLocks noGrp="1"/>
          </p:cNvSpPr>
          <p:nvPr>
            <p:ph idx="1"/>
          </p:nvPr>
        </p:nvSpPr>
        <p:spPr/>
        <p:txBody>
          <a:bodyPr>
            <a:normAutofit lnSpcReduction="10000"/>
          </a:bodyPr>
          <a:lstStyle/>
          <a:p>
            <a:r>
              <a:rPr lang="id-ID" dirty="0" smtClean="0"/>
              <a:t>Fungsi y</a:t>
            </a:r>
            <a:r>
              <a:rPr lang="en-US" dirty="0" smtClean="0"/>
              <a:t>an</a:t>
            </a:r>
            <a:r>
              <a:rPr lang="id-ID" dirty="0" smtClean="0"/>
              <a:t>g menghubungkan bagian2 dari masyarakat agar sesuai d</a:t>
            </a:r>
            <a:r>
              <a:rPr lang="en-US" dirty="0" smtClean="0"/>
              <a:t>en</a:t>
            </a:r>
            <a:r>
              <a:rPr lang="id-ID" dirty="0" smtClean="0"/>
              <a:t>g</a:t>
            </a:r>
            <a:r>
              <a:rPr lang="en-US" dirty="0" smtClean="0"/>
              <a:t>a</a:t>
            </a:r>
            <a:r>
              <a:rPr lang="id-ID" dirty="0" smtClean="0"/>
              <a:t>n lingkungannya.</a:t>
            </a:r>
          </a:p>
          <a:p>
            <a:r>
              <a:rPr lang="id-ID" dirty="0" smtClean="0"/>
              <a:t>Antarunsur dalam masyarakat ini bisa berkomunikasi satu sama lain melalui media massa.</a:t>
            </a:r>
          </a:p>
          <a:p>
            <a:r>
              <a:rPr lang="id-ID" dirty="0" smtClean="0"/>
              <a:t>Iklan akan menghubungkan antara pemasang iklan dengan sasaran iklan tersebut. Dalam iklan media massa menghubungkan produsen, biro iklan dan konsumen.</a:t>
            </a:r>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PEWARISAN SOSIAL</a:t>
            </a:r>
            <a:endParaRPr lang="id-ID" dirty="0"/>
          </a:p>
        </p:txBody>
      </p:sp>
      <p:sp>
        <p:nvSpPr>
          <p:cNvPr id="3" name="Content Placeholder 2"/>
          <p:cNvSpPr>
            <a:spLocks noGrp="1"/>
          </p:cNvSpPr>
          <p:nvPr>
            <p:ph idx="1"/>
          </p:nvPr>
        </p:nvSpPr>
        <p:spPr/>
        <p:txBody>
          <a:bodyPr>
            <a:normAutofit lnSpcReduction="10000"/>
          </a:bodyPr>
          <a:lstStyle/>
          <a:p>
            <a:r>
              <a:rPr lang="id-ID" dirty="0" smtClean="0"/>
              <a:t>Dalam hal ini media berfungsi sebagai seorang pendidik, baik pend</a:t>
            </a:r>
            <a:r>
              <a:rPr lang="en-US" dirty="0" err="1" smtClean="0"/>
              <a:t>idikan</a:t>
            </a:r>
            <a:r>
              <a:rPr lang="id-ID" dirty="0" smtClean="0"/>
              <a:t> formal maupun informal, y</a:t>
            </a:r>
            <a:r>
              <a:rPr lang="en-US" dirty="0" smtClean="0"/>
              <a:t>an</a:t>
            </a:r>
            <a:r>
              <a:rPr lang="id-ID" dirty="0" smtClean="0"/>
              <a:t>g mencoba meneruskan atau mewariskan suatu ilmu pengetahuan, nilai, norma, pranata, dan etika dari satu generasi ke generasi berikutnya.</a:t>
            </a:r>
          </a:p>
          <a:p>
            <a:r>
              <a:rPr lang="id-ID" dirty="0" smtClean="0"/>
              <a:t>Fungsi pewarisan sosial d</a:t>
            </a:r>
            <a:r>
              <a:rPr lang="en-US" dirty="0" smtClean="0"/>
              <a:t>en</a:t>
            </a:r>
            <a:r>
              <a:rPr lang="id-ID" dirty="0" smtClean="0"/>
              <a:t>g</a:t>
            </a:r>
            <a:r>
              <a:rPr lang="en-US" dirty="0" smtClean="0"/>
              <a:t>a</a:t>
            </a:r>
            <a:r>
              <a:rPr lang="id-ID" dirty="0" smtClean="0"/>
              <a:t>n transmisi budaya (Jay Black dan Frederik C Whitney) sama.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MELAWAN KEKUASAAN DAN KEKUATAN REPRESIF</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Komunikasi massa bisa menjadi sebuah alat untuk melawan kekuasaan represif. Meski diakui bisa juga melakukan sebaliknya.</a:t>
            </a:r>
          </a:p>
          <a:p>
            <a:r>
              <a:rPr lang="id-ID" dirty="0" smtClean="0"/>
              <a:t>Media massa bisa ambil bagian dalam perlawanan t</a:t>
            </a:r>
            <a:r>
              <a:rPr lang="en-US" dirty="0" err="1" smtClean="0"/>
              <a:t>erhadap</a:t>
            </a:r>
            <a:r>
              <a:rPr lang="id-ID" dirty="0" smtClean="0"/>
              <a:t> penguasa y</a:t>
            </a:r>
            <a:r>
              <a:rPr lang="en-US" dirty="0" smtClean="0"/>
              <a:t>an</a:t>
            </a:r>
            <a:r>
              <a:rPr lang="id-ID" dirty="0" smtClean="0"/>
              <a:t>g represif dengan memberitakan kekuasaan y</a:t>
            </a:r>
            <a:r>
              <a:rPr lang="en-US" dirty="0" smtClean="0"/>
              <a:t>an</a:t>
            </a:r>
            <a:r>
              <a:rPr lang="id-ID" dirty="0" smtClean="0"/>
              <a:t>g tak demokratis tsb. Informasi ini kemudian menjadi bahan bagi publik untuk melawan penguasa.</a:t>
            </a:r>
          </a:p>
          <a:p>
            <a:r>
              <a:rPr lang="id-ID" dirty="0" smtClean="0"/>
              <a:t>C</a:t>
            </a:r>
            <a:r>
              <a:rPr lang="en-US" smtClean="0"/>
              <a:t>o</a:t>
            </a:r>
            <a:r>
              <a:rPr lang="id-ID" smtClean="0"/>
              <a:t>ntoh </a:t>
            </a:r>
            <a:r>
              <a:rPr lang="id-ID" dirty="0" smtClean="0"/>
              <a:t>media massa menjelang jatuhnya dan setelah jatuhnya Soeharto sangat jelas.</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JAY BLACK dan </a:t>
            </a:r>
            <a:br>
              <a:rPr lang="id-ID" dirty="0" smtClean="0"/>
            </a:br>
            <a:r>
              <a:rPr lang="id-ID" dirty="0" smtClean="0"/>
              <a:t>FREDERICK C. WHITNEY (1998)</a:t>
            </a:r>
            <a:endParaRPr lang="id-ID" dirty="0"/>
          </a:p>
        </p:txBody>
      </p:sp>
      <p:sp>
        <p:nvSpPr>
          <p:cNvPr id="3" name="Content Placeholder 2"/>
          <p:cNvSpPr>
            <a:spLocks noGrp="1"/>
          </p:cNvSpPr>
          <p:nvPr>
            <p:ph idx="1"/>
          </p:nvPr>
        </p:nvSpPr>
        <p:spPr>
          <a:xfrm>
            <a:off x="457200" y="2000241"/>
            <a:ext cx="8229600" cy="3857652"/>
          </a:xfrm>
        </p:spPr>
        <p:txBody>
          <a:bodyPr>
            <a:normAutofit/>
          </a:bodyPr>
          <a:lstStyle/>
          <a:p>
            <a:r>
              <a:rPr lang="id-ID" dirty="0" smtClean="0"/>
              <a:t>1. to inform (menginformasikan)</a:t>
            </a:r>
          </a:p>
          <a:p>
            <a:r>
              <a:rPr lang="id-ID" dirty="0" smtClean="0"/>
              <a:t>2. to entertain (memberi hiburan)</a:t>
            </a:r>
          </a:p>
          <a:p>
            <a:r>
              <a:rPr lang="id-ID" dirty="0" smtClean="0"/>
              <a:t>3. to persuade (membujuk)</a:t>
            </a:r>
          </a:p>
          <a:p>
            <a:r>
              <a:rPr lang="id-ID" dirty="0" smtClean="0"/>
              <a:t>4. tranmision of the culture (transmisi budaya)</a:t>
            </a:r>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64"/>
          </a:xfrm>
        </p:spPr>
        <p:txBody>
          <a:bodyPr>
            <a:normAutofit fontScale="90000"/>
          </a:bodyPr>
          <a:lstStyle/>
          <a:p>
            <a:r>
              <a:rPr lang="id-ID" dirty="0" smtClean="0"/>
              <a:t>JOHN VIVIAN </a:t>
            </a:r>
            <a:br>
              <a:rPr lang="id-ID" dirty="0" smtClean="0"/>
            </a:br>
            <a:r>
              <a:rPr lang="id-ID" dirty="0" smtClean="0"/>
              <a:t>(</a:t>
            </a:r>
            <a:r>
              <a:rPr lang="id-ID" i="1" dirty="0" smtClean="0"/>
              <a:t>The Media of Mass Communication</a:t>
            </a:r>
            <a:r>
              <a:rPr lang="id-ID" dirty="0" smtClean="0"/>
              <a:t>, 1991)</a:t>
            </a:r>
            <a:endParaRPr lang="id-ID" dirty="0"/>
          </a:p>
        </p:txBody>
      </p:sp>
      <p:sp>
        <p:nvSpPr>
          <p:cNvPr id="3" name="Content Placeholder 2"/>
          <p:cNvSpPr>
            <a:spLocks noGrp="1"/>
          </p:cNvSpPr>
          <p:nvPr>
            <p:ph idx="1"/>
          </p:nvPr>
        </p:nvSpPr>
        <p:spPr>
          <a:xfrm>
            <a:off x="457200" y="2357430"/>
            <a:ext cx="8229600" cy="3768733"/>
          </a:xfrm>
        </p:spPr>
        <p:txBody>
          <a:bodyPr/>
          <a:lstStyle/>
          <a:p>
            <a:r>
              <a:rPr lang="id-ID" dirty="0" smtClean="0"/>
              <a:t>1. </a:t>
            </a:r>
            <a:r>
              <a:rPr lang="id-ID" i="1" dirty="0" smtClean="0"/>
              <a:t>providing information</a:t>
            </a:r>
          </a:p>
          <a:p>
            <a:r>
              <a:rPr lang="id-ID" i="1" dirty="0" smtClean="0"/>
              <a:t>2. providing entertainment</a:t>
            </a:r>
          </a:p>
          <a:p>
            <a:r>
              <a:rPr lang="id-ID" i="1" dirty="0" smtClean="0"/>
              <a:t>3. helping to persuade</a:t>
            </a:r>
          </a:p>
          <a:p>
            <a:r>
              <a:rPr lang="id-ID" i="1" dirty="0" smtClean="0"/>
              <a:t>4. contribution to social cohesion </a:t>
            </a:r>
            <a:r>
              <a:rPr lang="id-ID" dirty="0" smtClean="0"/>
              <a:t>(mendorong kohesi sosial)</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HAROLD D. LASSWEL</a:t>
            </a:r>
            <a:endParaRPr lang="id-ID" dirty="0"/>
          </a:p>
        </p:txBody>
      </p:sp>
      <p:sp>
        <p:nvSpPr>
          <p:cNvPr id="3" name="Content Placeholder 2"/>
          <p:cNvSpPr>
            <a:spLocks noGrp="1"/>
          </p:cNvSpPr>
          <p:nvPr>
            <p:ph idx="1"/>
          </p:nvPr>
        </p:nvSpPr>
        <p:spPr/>
        <p:txBody>
          <a:bodyPr/>
          <a:lstStyle/>
          <a:p>
            <a:r>
              <a:rPr lang="id-ID" dirty="0" smtClean="0"/>
              <a:t>1. </a:t>
            </a:r>
            <a:r>
              <a:rPr lang="id-ID" i="1" dirty="0" smtClean="0"/>
              <a:t>surveillance of the environment </a:t>
            </a:r>
            <a:r>
              <a:rPr lang="id-ID" dirty="0" smtClean="0"/>
              <a:t>(fungsi pengawasan)</a:t>
            </a:r>
          </a:p>
          <a:p>
            <a:r>
              <a:rPr lang="id-ID" dirty="0" smtClean="0"/>
              <a:t>2. </a:t>
            </a:r>
            <a:r>
              <a:rPr lang="id-ID" i="1" dirty="0" smtClean="0"/>
              <a:t>correlation of the part of society to responding to the environment</a:t>
            </a:r>
            <a:r>
              <a:rPr lang="id-ID" dirty="0" smtClean="0"/>
              <a:t> (fungsi korelasi)</a:t>
            </a:r>
          </a:p>
          <a:p>
            <a:r>
              <a:rPr lang="id-ID" dirty="0" smtClean="0"/>
              <a:t>3. </a:t>
            </a:r>
            <a:r>
              <a:rPr lang="id-ID" i="1" dirty="0" smtClean="0"/>
              <a:t>transmission of the social heritage from one generation to the next</a:t>
            </a:r>
            <a:r>
              <a:rPr lang="id-ID" dirty="0" smtClean="0"/>
              <a:t> (fungsi pewaris sosial)</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CHARLES ROBERT WRIGHT (1988)</a:t>
            </a:r>
            <a:endParaRPr lang="id-ID" dirty="0"/>
          </a:p>
        </p:txBody>
      </p:sp>
      <p:sp>
        <p:nvSpPr>
          <p:cNvPr id="3" name="Content Placeholder 2"/>
          <p:cNvSpPr>
            <a:spLocks noGrp="1"/>
          </p:cNvSpPr>
          <p:nvPr>
            <p:ph idx="1"/>
          </p:nvPr>
        </p:nvSpPr>
        <p:spPr/>
        <p:txBody>
          <a:bodyPr/>
          <a:lstStyle/>
          <a:p>
            <a:r>
              <a:rPr lang="id-ID" dirty="0" smtClean="0"/>
              <a:t>1. </a:t>
            </a:r>
            <a:r>
              <a:rPr lang="id-ID" i="1" dirty="0" smtClean="0"/>
              <a:t>surveillance of the environment </a:t>
            </a:r>
            <a:r>
              <a:rPr lang="id-ID" dirty="0" smtClean="0"/>
              <a:t>(fungsi pengawasan)</a:t>
            </a:r>
          </a:p>
          <a:p>
            <a:r>
              <a:rPr lang="id-ID" dirty="0" smtClean="0"/>
              <a:t>2</a:t>
            </a:r>
            <a:r>
              <a:rPr lang="id-ID" i="1" dirty="0" smtClean="0"/>
              <a:t>. correlation of the part of society to responding to the environment </a:t>
            </a:r>
            <a:r>
              <a:rPr lang="id-ID" dirty="0" smtClean="0"/>
              <a:t>(fungsi korelasi)</a:t>
            </a:r>
          </a:p>
          <a:p>
            <a:r>
              <a:rPr lang="id-ID" dirty="0" smtClean="0"/>
              <a:t>3</a:t>
            </a:r>
            <a:r>
              <a:rPr lang="id-ID" i="1" dirty="0" smtClean="0"/>
              <a:t>. transmission of the social heritage from one generation to the next </a:t>
            </a:r>
            <a:r>
              <a:rPr lang="id-ID" dirty="0" smtClean="0"/>
              <a:t>(fungsi pewaris sosial)</a:t>
            </a:r>
          </a:p>
          <a:p>
            <a:r>
              <a:rPr lang="id-ID" dirty="0" smtClean="0"/>
              <a:t>4. </a:t>
            </a:r>
            <a:r>
              <a:rPr lang="id-ID" i="1" dirty="0" smtClean="0"/>
              <a:t>entertainment</a:t>
            </a:r>
            <a:r>
              <a:rPr lang="id-ID" dirty="0" smtClean="0"/>
              <a:t> (fungsi hiburan)</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ALEXIS  S. TAN (1981)</a:t>
            </a:r>
            <a:endParaRPr lang="id-ID" dirty="0"/>
          </a:p>
        </p:txBody>
      </p:sp>
      <p:sp>
        <p:nvSpPr>
          <p:cNvPr id="3" name="Content Placeholder 2"/>
          <p:cNvSpPr>
            <a:spLocks noGrp="1"/>
          </p:cNvSpPr>
          <p:nvPr>
            <p:ph idx="1"/>
          </p:nvPr>
        </p:nvSpPr>
        <p:spPr/>
        <p:txBody>
          <a:bodyPr/>
          <a:lstStyle/>
          <a:p>
            <a:r>
              <a:rPr lang="id-ID" dirty="0" smtClean="0"/>
              <a:t>1. memberi informasi</a:t>
            </a:r>
          </a:p>
          <a:p>
            <a:r>
              <a:rPr lang="id-ID" dirty="0" smtClean="0"/>
              <a:t>2. mendidik</a:t>
            </a:r>
          </a:p>
          <a:p>
            <a:r>
              <a:rPr lang="id-ID" dirty="0" smtClean="0"/>
              <a:t>3. mempersuasi</a:t>
            </a:r>
          </a:p>
          <a:p>
            <a:r>
              <a:rPr lang="id-ID" dirty="0" smtClean="0"/>
              <a:t>4. menyenangkan, memuaskan kebutuhan komunikan</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INFORMASI</a:t>
            </a:r>
            <a:endParaRPr lang="id-ID" dirty="0"/>
          </a:p>
        </p:txBody>
      </p:sp>
      <p:sp>
        <p:nvSpPr>
          <p:cNvPr id="3" name="Content Placeholder 2"/>
          <p:cNvSpPr>
            <a:spLocks noGrp="1"/>
          </p:cNvSpPr>
          <p:nvPr>
            <p:ph idx="1"/>
          </p:nvPr>
        </p:nvSpPr>
        <p:spPr>
          <a:xfrm>
            <a:off x="457200" y="1214422"/>
            <a:ext cx="8229600" cy="4911741"/>
          </a:xfrm>
        </p:spPr>
        <p:txBody>
          <a:bodyPr>
            <a:normAutofit fontScale="92500"/>
          </a:bodyPr>
          <a:lstStyle/>
          <a:p>
            <a:r>
              <a:rPr lang="en-US" dirty="0" err="1" smtClean="0"/>
              <a:t>Berkaitan</a:t>
            </a:r>
            <a:r>
              <a:rPr lang="en-US" dirty="0" smtClean="0"/>
              <a:t> </a:t>
            </a:r>
            <a:r>
              <a:rPr lang="en-US" dirty="0" err="1" smtClean="0"/>
              <a:t>dengan</a:t>
            </a:r>
            <a:r>
              <a:rPr lang="en-US" dirty="0" smtClean="0"/>
              <a:t> </a:t>
            </a:r>
            <a:r>
              <a:rPr lang="en-US" dirty="0" err="1" smtClean="0"/>
              <a:t>jurnalisme</a:t>
            </a:r>
            <a:r>
              <a:rPr lang="en-US" dirty="0" smtClean="0"/>
              <a:t>.</a:t>
            </a:r>
          </a:p>
          <a:p>
            <a:r>
              <a:rPr lang="id-ID" dirty="0" smtClean="0"/>
              <a:t>Fakta y</a:t>
            </a:r>
            <a:r>
              <a:rPr lang="en-US" dirty="0" smtClean="0"/>
              <a:t>an</a:t>
            </a:r>
            <a:r>
              <a:rPr lang="id-ID" dirty="0" smtClean="0"/>
              <a:t>g dicari wartawan di lapangan biasa diringkas 5W + 1H</a:t>
            </a:r>
            <a:r>
              <a:rPr lang="en-US" dirty="0" smtClean="0"/>
              <a:t>.</a:t>
            </a:r>
            <a:endParaRPr lang="id-ID" dirty="0" smtClean="0"/>
          </a:p>
          <a:p>
            <a:r>
              <a:rPr lang="id-ID" dirty="0" smtClean="0"/>
              <a:t>Dalam perkembangan jurnalisme saat ini, media massa yg hanya menulis atau menyajikan berita d</a:t>
            </a:r>
            <a:r>
              <a:rPr lang="en-US" dirty="0" err="1" smtClean="0"/>
              <a:t>eng</a:t>
            </a:r>
            <a:r>
              <a:rPr lang="en-US" dirty="0" err="1"/>
              <a:t>a</a:t>
            </a:r>
            <a:r>
              <a:rPr lang="id-ID" dirty="0" smtClean="0"/>
              <a:t>n mengemukakan fakta2, tak mencukupi lagi. Fakta di lapangan yg disajikan surat kabar tidak akan memiliki bobot nilai tinggi jika tidak ada makna yg terkandung dlm berita tsb. (Jakob Utama, 2001)</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HIBURAN</a:t>
            </a:r>
            <a:endParaRPr lang="id-ID" dirty="0"/>
          </a:p>
        </p:txBody>
      </p:sp>
      <p:sp>
        <p:nvSpPr>
          <p:cNvPr id="3" name="Content Placeholder 2"/>
          <p:cNvSpPr>
            <a:spLocks noGrp="1"/>
          </p:cNvSpPr>
          <p:nvPr>
            <p:ph idx="1"/>
          </p:nvPr>
        </p:nvSpPr>
        <p:spPr/>
        <p:txBody>
          <a:bodyPr>
            <a:normAutofit/>
          </a:bodyPr>
          <a:lstStyle/>
          <a:p>
            <a:r>
              <a:rPr lang="id-ID" dirty="0" smtClean="0"/>
              <a:t>Fungsi hiburan untuk media elektronik menduduki posisi y</a:t>
            </a:r>
            <a:r>
              <a:rPr lang="en-US" dirty="0" smtClean="0"/>
              <a:t>an</a:t>
            </a:r>
            <a:r>
              <a:rPr lang="id-ID" dirty="0" smtClean="0"/>
              <a:t>g paling tinggi dibandingkan d</a:t>
            </a:r>
            <a:r>
              <a:rPr lang="en-US" dirty="0" smtClean="0"/>
              <a:t>en</a:t>
            </a:r>
            <a:r>
              <a:rPr lang="id-ID" dirty="0" smtClean="0"/>
              <a:t>g</a:t>
            </a:r>
            <a:r>
              <a:rPr lang="en-US" dirty="0" smtClean="0"/>
              <a:t>a</a:t>
            </a:r>
            <a:r>
              <a:rPr lang="id-ID" dirty="0" smtClean="0"/>
              <a:t>n f</a:t>
            </a:r>
            <a:r>
              <a:rPr lang="en-US" dirty="0" smtClean="0"/>
              <a:t>u</a:t>
            </a:r>
            <a:r>
              <a:rPr lang="id-ID" dirty="0" smtClean="0"/>
              <a:t>ngsi2 y</a:t>
            </a:r>
            <a:r>
              <a:rPr lang="en-US" dirty="0" smtClean="0"/>
              <a:t>an</a:t>
            </a:r>
            <a:r>
              <a:rPr lang="id-ID" dirty="0" smtClean="0"/>
              <a:t>g lain.</a:t>
            </a:r>
            <a:endParaRPr lang="en-US" dirty="0" smtClean="0"/>
          </a:p>
          <a:p>
            <a:r>
              <a:rPr lang="en-US" dirty="0" err="1" smtClean="0"/>
              <a:t>Medianya</a:t>
            </a:r>
            <a:r>
              <a:rPr lang="en-US" dirty="0" smtClean="0"/>
              <a:t>: Radio, TV </a:t>
            </a:r>
            <a:r>
              <a:rPr lang="en-US" dirty="0" err="1" smtClean="0"/>
              <a:t>dan</a:t>
            </a:r>
            <a:r>
              <a:rPr lang="en-US" dirty="0" smtClean="0"/>
              <a:t> Film</a:t>
            </a:r>
            <a:endParaRPr lang="id-ID" dirty="0" smtClean="0"/>
          </a:p>
          <a:p>
            <a:r>
              <a:rPr lang="id-ID" dirty="0" smtClean="0"/>
              <a:t>Sementara di media cetak fungsi utamanya adalah informasi, hiburan ada tapi bukan y</a:t>
            </a:r>
            <a:r>
              <a:rPr lang="en-US" dirty="0" smtClean="0"/>
              <a:t>an</a:t>
            </a:r>
            <a:r>
              <a:rPr lang="id-ID" dirty="0" smtClean="0"/>
              <a:t>g utama.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PERSUASI</a:t>
            </a:r>
            <a:endParaRPr lang="id-ID" dirty="0"/>
          </a:p>
        </p:txBody>
      </p:sp>
      <p:sp>
        <p:nvSpPr>
          <p:cNvPr id="3" name="Content Placeholder 2"/>
          <p:cNvSpPr>
            <a:spLocks noGrp="1"/>
          </p:cNvSpPr>
          <p:nvPr>
            <p:ph idx="1"/>
          </p:nvPr>
        </p:nvSpPr>
        <p:spPr/>
        <p:txBody>
          <a:bodyPr>
            <a:normAutofit lnSpcReduction="10000"/>
          </a:bodyPr>
          <a:lstStyle/>
          <a:p>
            <a:r>
              <a:rPr lang="id-ID" dirty="0" smtClean="0"/>
              <a:t>Fungsi persuasi komunikasi massa</a:t>
            </a:r>
            <a:r>
              <a:rPr lang="en-US" dirty="0" smtClean="0"/>
              <a:t> </a:t>
            </a:r>
            <a:r>
              <a:rPr lang="en-US" dirty="0" err="1" smtClean="0"/>
              <a:t>adalah</a:t>
            </a:r>
            <a:r>
              <a:rPr lang="en-US" dirty="0" smtClean="0"/>
              <a:t> </a:t>
            </a:r>
            <a:r>
              <a:rPr lang="en-US" dirty="0" err="1" smtClean="0"/>
              <a:t>fungsi</a:t>
            </a:r>
            <a:r>
              <a:rPr lang="en-US" dirty="0" smtClean="0"/>
              <a:t> </a:t>
            </a:r>
            <a:r>
              <a:rPr lang="en-US" dirty="0" err="1" smtClean="0"/>
              <a:t>untuk</a:t>
            </a:r>
            <a:r>
              <a:rPr lang="en-US" dirty="0" smtClean="0"/>
              <a:t> </a:t>
            </a:r>
            <a:r>
              <a:rPr lang="en-US" dirty="0" err="1" smtClean="0"/>
              <a:t>mempengaruhi</a:t>
            </a:r>
            <a:r>
              <a:rPr lang="en-US" dirty="0" smtClean="0"/>
              <a:t> </a:t>
            </a:r>
            <a:r>
              <a:rPr lang="en-US" dirty="0" err="1" smtClean="0"/>
              <a:t>khalayak</a:t>
            </a:r>
            <a:r>
              <a:rPr lang="en-US" dirty="0" smtClean="0"/>
              <a:t> </a:t>
            </a:r>
            <a:r>
              <a:rPr lang="en-US" dirty="0" err="1" smtClean="0"/>
              <a:t>melalui</a:t>
            </a:r>
            <a:r>
              <a:rPr lang="en-US" dirty="0" smtClean="0"/>
              <a:t> ide </a:t>
            </a:r>
            <a:r>
              <a:rPr lang="en-US" dirty="0" err="1" smtClean="0"/>
              <a:t>dan</a:t>
            </a:r>
            <a:r>
              <a:rPr lang="en-US" dirty="0" smtClean="0"/>
              <a:t> </a:t>
            </a:r>
            <a:r>
              <a:rPr lang="en-US" dirty="0" err="1" smtClean="0"/>
              <a:t>gagasan</a:t>
            </a:r>
            <a:r>
              <a:rPr lang="en-US" dirty="0" smtClean="0"/>
              <a:t> yang </a:t>
            </a:r>
            <a:r>
              <a:rPr lang="en-US" dirty="0" err="1" smtClean="0"/>
              <a:t>dipaparkan</a:t>
            </a:r>
            <a:r>
              <a:rPr lang="en-US" dirty="0" smtClean="0"/>
              <a:t> </a:t>
            </a:r>
            <a:r>
              <a:rPr lang="en-US" dirty="0" err="1" smtClean="0"/>
              <a:t>melalui</a:t>
            </a:r>
            <a:r>
              <a:rPr lang="en-US" dirty="0" smtClean="0"/>
              <a:t> media </a:t>
            </a:r>
            <a:r>
              <a:rPr lang="en-US" dirty="0" err="1" smtClean="0"/>
              <a:t>massa</a:t>
            </a:r>
            <a:r>
              <a:rPr lang="en-US" dirty="0" smtClean="0"/>
              <a:t> </a:t>
            </a:r>
            <a:r>
              <a:rPr lang="en-US" dirty="0" err="1" smtClean="0"/>
              <a:t>tertentu</a:t>
            </a:r>
            <a:r>
              <a:rPr lang="en-US" dirty="0" smtClean="0"/>
              <a:t>.</a:t>
            </a:r>
          </a:p>
          <a:p>
            <a:r>
              <a:rPr lang="en-US" dirty="0" err="1" smtClean="0"/>
              <a:t>Surat</a:t>
            </a:r>
            <a:r>
              <a:rPr lang="en-US" dirty="0" smtClean="0"/>
              <a:t> </a:t>
            </a:r>
            <a:r>
              <a:rPr lang="en-US" dirty="0" err="1" smtClean="0"/>
              <a:t>Kabar</a:t>
            </a:r>
            <a:r>
              <a:rPr lang="en-US" dirty="0" smtClean="0"/>
              <a:t>: </a:t>
            </a:r>
            <a:r>
              <a:rPr lang="en-US" dirty="0" err="1" smtClean="0"/>
              <a:t>Artikel</a:t>
            </a:r>
            <a:r>
              <a:rPr lang="en-US" dirty="0" smtClean="0"/>
              <a:t> </a:t>
            </a:r>
            <a:r>
              <a:rPr lang="en-US" dirty="0" err="1" smtClean="0"/>
              <a:t>Opini</a:t>
            </a:r>
            <a:r>
              <a:rPr lang="en-US" dirty="0" smtClean="0"/>
              <a:t>, </a:t>
            </a:r>
            <a:r>
              <a:rPr lang="en-US" dirty="0" err="1" smtClean="0"/>
              <a:t>Tajuk</a:t>
            </a:r>
            <a:r>
              <a:rPr lang="en-US" dirty="0" smtClean="0"/>
              <a:t> </a:t>
            </a:r>
            <a:r>
              <a:rPr lang="en-US" dirty="0" err="1" smtClean="0"/>
              <a:t>Rencana</a:t>
            </a:r>
            <a:r>
              <a:rPr lang="en-US" dirty="0" smtClean="0"/>
              <a:t>, </a:t>
            </a:r>
            <a:r>
              <a:rPr lang="en-US" dirty="0" err="1" smtClean="0"/>
              <a:t>Surat</a:t>
            </a:r>
            <a:r>
              <a:rPr lang="en-US" dirty="0" smtClean="0"/>
              <a:t> </a:t>
            </a:r>
            <a:r>
              <a:rPr lang="en-US" dirty="0" err="1" smtClean="0"/>
              <a:t>Pembaca</a:t>
            </a:r>
            <a:r>
              <a:rPr lang="en-US" dirty="0" smtClean="0"/>
              <a:t>.</a:t>
            </a:r>
          </a:p>
          <a:p>
            <a:r>
              <a:rPr lang="en-US" dirty="0" smtClean="0"/>
              <a:t>Radio </a:t>
            </a:r>
            <a:r>
              <a:rPr lang="en-US" dirty="0" err="1" smtClean="0"/>
              <a:t>dan</a:t>
            </a:r>
            <a:r>
              <a:rPr lang="en-US" dirty="0" smtClean="0"/>
              <a:t> TV: </a:t>
            </a:r>
            <a:r>
              <a:rPr lang="en-US" dirty="0" err="1" smtClean="0"/>
              <a:t>Iklan</a:t>
            </a:r>
            <a:r>
              <a:rPr lang="en-US" dirty="0" smtClean="0"/>
              <a:t> </a:t>
            </a:r>
            <a:r>
              <a:rPr lang="en-US" dirty="0" err="1" smtClean="0"/>
              <a:t>Komersial</a:t>
            </a:r>
            <a:r>
              <a:rPr lang="en-US" dirty="0" smtClean="0"/>
              <a:t>, ILM </a:t>
            </a:r>
            <a:r>
              <a:rPr lang="en-US" dirty="0" err="1" smtClean="0"/>
              <a:t>dan</a:t>
            </a:r>
            <a:r>
              <a:rPr lang="en-US" dirty="0" smtClean="0"/>
              <a:t> program2.</a:t>
            </a:r>
          </a:p>
          <a:p>
            <a:r>
              <a:rPr lang="en-US" dirty="0" smtClean="0"/>
              <a:t>Film: </a:t>
            </a:r>
            <a:r>
              <a:rPr lang="en-US" dirty="0" err="1" smtClean="0"/>
              <a:t>Fiksi</a:t>
            </a:r>
            <a:r>
              <a:rPr lang="en-US" dirty="0" smtClean="0"/>
              <a:t> </a:t>
            </a:r>
            <a:r>
              <a:rPr lang="en-US" dirty="0" err="1" smtClean="0"/>
              <a:t>dan</a:t>
            </a:r>
            <a:r>
              <a:rPr lang="en-US" dirty="0" smtClean="0"/>
              <a:t> </a:t>
            </a:r>
            <a:r>
              <a:rPr lang="en-US" smtClean="0"/>
              <a:t>Dokumenter</a:t>
            </a:r>
            <a:endParaRPr lang="en-US" dirty="0" smtClean="0"/>
          </a:p>
          <a:p>
            <a:endParaRPr lang="id-ID"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833</Words>
  <Application>Microsoft Office PowerPoint</Application>
  <PresentationFormat>On-screen Show (4:3)</PresentationFormat>
  <Paragraphs>68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KOMUNIKASI MASSA</vt:lpstr>
      <vt:lpstr>JAY BLACK dan  FREDERICK C. WHITNEY (1998)</vt:lpstr>
      <vt:lpstr>JOHN VIVIAN  (The Media of Mass Communication, 1991)</vt:lpstr>
      <vt:lpstr>HAROLD D. LASSWEL</vt:lpstr>
      <vt:lpstr>CHARLES ROBERT WRIGHT (1988)</vt:lpstr>
      <vt:lpstr>ALEXIS  S. TAN (1981)</vt:lpstr>
      <vt:lpstr>INFORMASI</vt:lpstr>
      <vt:lpstr>HIBURAN</vt:lpstr>
      <vt:lpstr>PERSUASI</vt:lpstr>
      <vt:lpstr>Josep A. Devito (1997)</vt:lpstr>
      <vt:lpstr>TRANSMISI BUDAYA</vt:lpstr>
      <vt:lpstr>MENDORONG KOHESI SOSIAL</vt:lpstr>
      <vt:lpstr>PENGAWASAN</vt:lpstr>
      <vt:lpstr>KORELASI</vt:lpstr>
      <vt:lpstr>PEWARISAN SOSIAL</vt:lpstr>
      <vt:lpstr>MELAWAN KEKUASAAN DAN KEKUATAN REPRESIF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MASSA</dc:title>
  <dc:creator>asus</dc:creator>
  <cp:lastModifiedBy>ASUS</cp:lastModifiedBy>
  <cp:revision>23</cp:revision>
  <dcterms:created xsi:type="dcterms:W3CDTF">2014-03-06T13:16:56Z</dcterms:created>
  <dcterms:modified xsi:type="dcterms:W3CDTF">2018-04-03T03:48:28Z</dcterms:modified>
</cp:coreProperties>
</file>