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70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3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262563-500A-46AC-92E7-96A7BE42929E}" type="datetimeFigureOut">
              <a:rPr lang="id-ID" smtClean="0"/>
              <a:t>04/05/2021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d-ID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009033-303D-45C9-9466-85FD97DFA5DC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3133239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0009033-303D-45C9-9466-85FD97DFA5DC}" type="slidenum">
              <a:rPr lang="id-ID" smtClean="0"/>
              <a:t>4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252220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755D61A-E849-495E-8952-567B41B6D4A8}" type="datetimeFigureOut">
              <a:rPr lang="en-US" smtClean="0"/>
              <a:t>5/4/2021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99AFD066-A3CB-4821-86C3-8B7D85E03D27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1.bp.blogspot.com/-M5wise6wb3g/WEWW3kcxeII/AAAAAAAAAqw/hCKmnmCsHdcK4IQOYMS6_UAjrjYKIasLACEw/s1600/Snapshot_2016-12-5_23-15-22.jpg" TargetMode="External"/><Relationship Id="rId2" Type="http://schemas.openxmlformats.org/officeDocument/2006/relationships/hyperlink" Target="https://2.bp.blogspot.com/-8yHnpTuAGAM/WEWW3-O8K4I/AAAAAAAAAq4/Rbx2fdnf01Y84ynaAqBUACBJkzpUsdIOQCEw/s1600/Snapshot_2016-12-5_23-15-6.jpg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jpeg"/><Relationship Id="rId4" Type="http://schemas.openxmlformats.org/officeDocument/2006/relationships/image" Target="../media/image8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3.bp.blogspot.com/-ID80bErP-M8/WEWW4WovYvI/AAAAAAAAAq8/3LRh1sdDnlMmmGgg3t_0zzBDGF11CbpHgCEw/s1600/Snapshot_2016-12-5_23-16-11.jpg" TargetMode="External"/><Relationship Id="rId7" Type="http://schemas.openxmlformats.org/officeDocument/2006/relationships/image" Target="../media/image12.jpeg"/><Relationship Id="rId2" Type="http://schemas.openxmlformats.org/officeDocument/2006/relationships/hyperlink" Target="https://1.bp.blogspot.com/-6Doen8oFoh8/WEWW39ydBZI/AAAAAAAAAq0/JxmFI2vIbdAia7S8_fh5Z9jhgXTtUGFygCEw/s1600/Snapshot_2016-12-5_23-15-38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hyperlink" Target="https://2.bp.blogspot.com/-VdIuyToLt80/WEWW4dYQi4I/AAAAAAAAArA/ECp0jpMfbiMebB2dCvIx7H-UxpWSqOSwwCEw/s1600/Snapshot_2016-12-5_23-16-34.jpg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2.bp.blogspot.com/-JqW_jgrs23Q/WEWW5hkB71I/AAAAAAAAArU/yZ5fJqHi1u0OFW6IElkch6IA-cRBZWhagCEw/s1600/Snapshot_2016-12-5_23-17-9.jpg" TargetMode="External"/><Relationship Id="rId7" Type="http://schemas.openxmlformats.org/officeDocument/2006/relationships/image" Target="../media/image15.jpeg"/><Relationship Id="rId2" Type="http://schemas.openxmlformats.org/officeDocument/2006/relationships/hyperlink" Target="https://1.bp.blogspot.com/-Ry8Sy0z0pGs/WEWW4oIrSqI/AAAAAAAAArE/1Tx_UZMzck0gqtUN9pLO60tbSPzuAu70gCEw/s1600/Snapshot_2016-12-5_23-16-52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jpeg"/><Relationship Id="rId5" Type="http://schemas.openxmlformats.org/officeDocument/2006/relationships/image" Target="../media/image13.jpeg"/><Relationship Id="rId4" Type="http://schemas.openxmlformats.org/officeDocument/2006/relationships/hyperlink" Target="https://4.bp.blogspot.com/-gGyZKmBVFX8/WEWW5DvMt2I/AAAAAAAAArI/cFR2d3brTPstP8uMX_MKTf841W0Os450wCEw/s1600/Snapshot_2016-12-5_23-17-22.jpg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s://3.bp.blogspot.com/-5maArCwC1hM/WEWW5VUo59I/AAAAAAAAArQ/vYxGqEyCCk8RJ0SFtFQvwLNg3s6Vj1xPACEw/s1600/Snapshot_2016-12-5_23-17-59.jpg" TargetMode="External"/><Relationship Id="rId7" Type="http://schemas.openxmlformats.org/officeDocument/2006/relationships/image" Target="../media/image18.jpeg"/><Relationship Id="rId2" Type="http://schemas.openxmlformats.org/officeDocument/2006/relationships/hyperlink" Target="https://3.bp.blogspot.com/-v_5X8xcVuRE/WEWW5GT00RI/AAAAAAAAArM/ESmCDhIqMjA61u0I4SF8U91rQqDlD-PQACEw/s1600/Snapshot_2016-12-5_23-17-43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jpeg"/><Relationship Id="rId5" Type="http://schemas.openxmlformats.org/officeDocument/2006/relationships/image" Target="../media/image16.jpeg"/><Relationship Id="rId4" Type="http://schemas.openxmlformats.org/officeDocument/2006/relationships/hyperlink" Target="https://3.bp.blogspot.com/-Blcw37VyseE/WEWW5gXipXI/AAAAAAAAArY/LVMDx_RER9IbIZXazCzWRP5GvdUJKZxyQCEw/s1600/Snapshot_2016-12-5_23-18-18.jpg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hyperlink" Target="https://1.bp.blogspot.com/-cFwQt2qavVU/WEWW2rCrMoI/AAAAAAAAAqY/3y0tPwqBJzAT0pYDfcFtaXs6QroOiq_ZQCEw/s1600/Snapshot_2016-12-5_23-13-33.jpg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hyperlink" Target="https://3.bp.blogspot.com/-3hIvoumux2k/WEWW3DgeK8I/AAAAAAAAAqk/swFzGtT2gNk1rQjgY0hbQXc-hl2XH51cQCEw/s1600/Snapshot_2016-12-5_23-14-10.jpg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4.bp.blogspot.com/-MY9XkRy4X3o/WEWW3Q5d71I/AAAAAAAAAqo/gatj-m6ySlQ05JuC1v0wCXXLB_7e7pVfACEw/s1600/Snapshot_2016-12-5_23-14-32.jpg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hyperlink" Target="https://4.bp.blogspot.com/-TJ9Ed2EwaGU/WEWW3YcynWI/AAAAAAAAAqs/cBXKlYJktuoVlCFhr7WhsPNvzbUsIo9_QCEw/s1600/Snapshot_2016-12-5_23-14-48.jpg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32560" y="2057400"/>
            <a:ext cx="7406640" cy="1981200"/>
          </a:xfrm>
        </p:spPr>
        <p:txBody>
          <a:bodyPr>
            <a:normAutofit/>
          </a:bodyPr>
          <a:lstStyle/>
          <a:p>
            <a:r>
              <a:rPr lang="en-US" dirty="0" smtClean="0"/>
              <a:t>SDGs</a:t>
            </a:r>
            <a:br>
              <a:rPr lang="en-US" dirty="0" smtClean="0"/>
            </a:br>
            <a:r>
              <a:rPr lang="en-US" dirty="0" smtClean="0"/>
              <a:t>Sustainable Development Goals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374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13068" y="1192023"/>
            <a:ext cx="8728250" cy="344709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7.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Energi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Bersih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Terjangkau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akses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sumber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energi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terjangkau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terpercaya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modern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orang. 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8.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Pertumbuhan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Ekonomi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Pekerjaan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Layak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Mendukung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perkembangan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ekonomi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lapangan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kerja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produktif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pekerjaan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layak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66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8194" name="Picture 2" descr="https://2.bp.blogspot.com/-8yHnpTuAGAM/WEWW3-O8K4I/AAAAAAAAAq4/Rbx2fdnf01Y84ynaAqBUACBJkzpUsdIOQCEw/s1600/Snapshot_2016-12-5_23-15-6.jpg">
            <a:hlinkClick r:id="rId2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3714" y="1438274"/>
            <a:ext cx="2051685" cy="1609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5" name="Picture 3" descr="https://1.bp.blogspot.com/-M5wise6wb3g/WEWW3kcxeII/AAAAAAAAAqw/hCKmnmCsHdcK4IQOYMS6_UAjrjYKIasLACEw/s1600/Snapshot_2016-12-5_23-15-22.jpg">
            <a:hlinkClick r:id="rId3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800600"/>
            <a:ext cx="2133600" cy="16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1754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040697" y="722811"/>
            <a:ext cx="7399361" cy="4955203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9.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Industri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Inovasi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Infrastruktur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Membangun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infrastruktur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mendorong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peningkatan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industri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mendorong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inovasi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10.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Mengurangi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Kesenjangan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Mengurangi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ketidaksetaraan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dalam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sebuah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negara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maupun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antara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negara-negara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dunia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11.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Keberlanjutan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Kota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8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8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Komunitas</a:t>
            </a:r>
            <a:endParaRPr kumimoji="0" lang="en-US" sz="28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4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Membangun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kota-kota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pemukiman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aman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bekelanjutan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99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9218" name="Picture 2" descr="https://1.bp.blogspot.com/-6Doen8oFoh8/WEWW39ydBZI/AAAAAAAAAq0/JxmFI2vIbdAia7S8_fh5Z9jhgXTtUGFygCEw/s1600/Snapshot_2016-12-5_23-15-38.jpg">
            <a:hlinkClick r:id="rId2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228600"/>
            <a:ext cx="1390650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9" name="Picture 3" descr="https://3.bp.blogspot.com/-ID80bErP-M8/WEWW4WovYvI/AAAAAAAAAq8/3LRh1sdDnlMmmGgg3t_0zzBDGF11CbpHgCEw/s1600/Snapshot_2016-12-5_23-16-11.jpg">
            <a:hlinkClick r:id="rId3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10450" y="2514612"/>
            <a:ext cx="1371600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20" name="Picture 4" descr="https://2.bp.blogspot.com/-VdIuyToLt80/WEWW4dYQi4I/AAAAAAAAArA/ECp0jpMfbiMebB2dCvIx7H-UxpWSqOSwwCEw/s1600/Snapshot_2016-12-5_23-16-34.jpg">
            <a:hlinkClick r:id="rId4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4800600"/>
            <a:ext cx="1390650" cy="1381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7294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882741" y="1026122"/>
            <a:ext cx="7378522" cy="526297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12.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Konsumsi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Produksi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Bertanggung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Jawab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keberlangsungan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konsumsi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pola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produksi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13.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Aksi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Terhadap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Iklim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Bertindak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cepat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memerangi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perubahan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iklim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dampaknya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666666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14.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Kehidupan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Bawah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Laut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4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Melestarikan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menjaga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keberlangsungan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laut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kehidupan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sumber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daya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laut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 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perkembangan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16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16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10242" name="Picture 2" descr="https://1.bp.blogspot.com/-Ry8Sy0z0pGs/WEWW4oIrSqI/AAAAAAAAArE/1Tx_UZMzck0gqtUN9pLO60tbSPzuAu70gCEw/s1600/Snapshot_2016-12-5_23-16-52.jpg">
            <a:hlinkClick r:id="rId2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800" y="1592826"/>
            <a:ext cx="2089063" cy="12524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3" name="Picture 3" descr="https://2.bp.blogspot.com/-JqW_jgrs23Q/WEWW5hkB71I/AAAAAAAAArU/yZ5fJqHi1u0OFW6IElkch6IA-cRBZWhagCEw/s1600/Snapshot_2016-12-5_23-17-9.jpg">
            <a:hlinkClick r:id="rId3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32448" y="3200400"/>
            <a:ext cx="2057415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4" name="Picture 4" descr="https://4.bp.blogspot.com/-gGyZKmBVFX8/WEWW5DvMt2I/AAAAAAAAArI/cFR2d3brTPstP8uMX_MKTf841W0Os450wCEw/s1600/Snapshot_2016-12-5_23-17-22.jpg">
            <a:hlinkClick r:id="rId4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00799" y="5105400"/>
            <a:ext cx="2089063" cy="1371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458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228600" y="1064261"/>
            <a:ext cx="8686801" cy="541686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15.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Kehidupan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di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Darat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Melindungi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mengembalikan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meningkatkan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keberlangsungan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pemakaian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ekosistem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darat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mengelola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hutan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secara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mengurangi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tanah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tandus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serta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tukar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guling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tanah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16.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Institusi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Peradilan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yang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Kuat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Kedamaian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3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Meningkatkan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perdamaian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termasuk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masyarakat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pembangunan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,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menyediakan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akses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keadilan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bagi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semua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orang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termasuk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lembaga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bertanggung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jawab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seluruh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kalangan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.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17.  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Kemitraan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Mencapai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Tujuan</a:t>
            </a:r>
            <a:endParaRPr kumimoji="0" lang="en-US" sz="24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4"/>
              </a:rPr>
              <a:t>  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Memperkuat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implementasi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dan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menghidupkan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kembali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kemitraan</a:t>
            </a:r>
            <a:endParaRPr kumimoji="0" lang="en-US" sz="1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inherit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global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untuk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pembangunan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 yang 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berkelanjutan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inherit"/>
                <a:cs typeface="Arial" pitchFamily="34" charset="0"/>
              </a:rPr>
              <a:t>.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/>
            </a:r>
            <a:b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</a:b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6" name="Picture 2" descr="https://3.bp.blogspot.com/-v_5X8xcVuRE/WEWW5GT00RI/AAAAAAAAArM/ESmCDhIqMjA61u0I4SF8U91rQqDlD-PQACEw/s1600/Snapshot_2016-12-5_23-17-43.jpg">
            <a:hlinkClick r:id="rId2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362" y="609600"/>
            <a:ext cx="1671638" cy="12953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7" name="Picture 3" descr="https://3.bp.blogspot.com/-5maArCwC1hM/WEWW5VUo59I/AAAAAAAAArQ/vYxGqEyCCk8RJ0SFtFQvwLNg3s6Vj1xPACEw/s1600/Snapshot_2016-12-5_23-17-59.jpg">
            <a:hlinkClick r:id="rId3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2836" y="2738284"/>
            <a:ext cx="1681163" cy="13811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268" name="Picture 4" descr="https://3.bp.blogspot.com/-Blcw37VyseE/WEWW5gXipXI/AAAAAAAAArY/LVMDx_RER9IbIZXazCzWRP5GvdUJKZxyQCEw/s1600/Snapshot_2016-12-5_23-18-18.jpg">
            <a:hlinkClick r:id="rId4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72363" y="5069500"/>
            <a:ext cx="1671638" cy="1362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31571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60198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 </a:t>
            </a:r>
            <a:r>
              <a:rPr lang="en-US" dirty="0" err="1" smtClean="0"/>
              <a:t>Sidang</a:t>
            </a:r>
            <a:r>
              <a:rPr lang="en-US" dirty="0" smtClean="0"/>
              <a:t> </a:t>
            </a:r>
            <a:r>
              <a:rPr lang="en-US" dirty="0" err="1" smtClean="0"/>
              <a:t>umum</a:t>
            </a:r>
            <a:r>
              <a:rPr lang="en-US" dirty="0" smtClean="0"/>
              <a:t> PBB </a:t>
            </a:r>
            <a:r>
              <a:rPr lang="en-US" dirty="0" err="1" smtClean="0"/>
              <a:t>tgl</a:t>
            </a:r>
            <a:r>
              <a:rPr lang="en-US" dirty="0" smtClean="0"/>
              <a:t> 25 September 2015 </a:t>
            </a:r>
            <a:r>
              <a:rPr lang="en-US" dirty="0" err="1" smtClean="0"/>
              <a:t>menetapkan</a:t>
            </a:r>
            <a:r>
              <a:rPr lang="en-US" dirty="0" smtClean="0"/>
              <a:t> agenda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r>
              <a:rPr lang="en-US" dirty="0" smtClean="0"/>
              <a:t> (SDGs/Sustainable  Development Goals)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kesepakatan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global.</a:t>
            </a:r>
          </a:p>
          <a:p>
            <a:r>
              <a:rPr lang="en-US" dirty="0" err="1" smtClean="0"/>
              <a:t>Mulai</a:t>
            </a:r>
            <a:r>
              <a:rPr lang="en-US" dirty="0" smtClean="0"/>
              <a:t> </a:t>
            </a:r>
            <a:r>
              <a:rPr lang="en-US" dirty="0" err="1" smtClean="0"/>
              <a:t>th</a:t>
            </a:r>
            <a:r>
              <a:rPr lang="en-US" dirty="0" smtClean="0"/>
              <a:t> 2016,  SDGs 2015-2030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resmi</a:t>
            </a:r>
            <a:r>
              <a:rPr lang="en-US" dirty="0" smtClean="0"/>
              <a:t> </a:t>
            </a:r>
            <a:r>
              <a:rPr lang="en-US" dirty="0" err="1" smtClean="0"/>
              <a:t>menggantikan</a:t>
            </a:r>
            <a:r>
              <a:rPr lang="en-US" dirty="0" smtClean="0"/>
              <a:t> MDGs 2000-2015.</a:t>
            </a:r>
          </a:p>
          <a:p>
            <a:r>
              <a:rPr lang="en-US" dirty="0" smtClean="0"/>
              <a:t>SDGs </a:t>
            </a:r>
            <a:r>
              <a:rPr lang="en-US" dirty="0" err="1" smtClean="0"/>
              <a:t>berisi</a:t>
            </a:r>
            <a:r>
              <a:rPr lang="en-US" dirty="0" smtClean="0"/>
              <a:t> </a:t>
            </a:r>
            <a:r>
              <a:rPr lang="en-US" dirty="0" err="1" smtClean="0"/>
              <a:t>seperangkat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transformatif</a:t>
            </a:r>
            <a:r>
              <a:rPr lang="en-US" dirty="0" smtClean="0"/>
              <a:t> yang </a:t>
            </a:r>
            <a:r>
              <a:rPr lang="en-US" dirty="0" err="1" smtClean="0"/>
              <a:t>disepakati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berlaku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seluruh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terkecuali</a:t>
            </a:r>
            <a:r>
              <a:rPr lang="en-US" dirty="0" smtClean="0"/>
              <a:t>, </a:t>
            </a:r>
            <a:r>
              <a:rPr lang="en-US" dirty="0" err="1" smtClean="0"/>
              <a:t>berisi</a:t>
            </a:r>
            <a:r>
              <a:rPr lang="en-US" dirty="0" smtClean="0"/>
              <a:t> 17 </a:t>
            </a:r>
            <a:r>
              <a:rPr lang="en-US" dirty="0" err="1" smtClean="0"/>
              <a:t>tujuan</a:t>
            </a:r>
            <a:r>
              <a:rPr lang="en-US" dirty="0" smtClean="0"/>
              <a:t>. </a:t>
            </a:r>
            <a:endParaRPr lang="en-US" dirty="0"/>
          </a:p>
          <a:p>
            <a:r>
              <a:rPr lang="en-US" dirty="0" smtClean="0"/>
              <a:t>Salah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SDGs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yang </a:t>
            </a:r>
            <a:r>
              <a:rPr lang="en-US" dirty="0" err="1" smtClean="0"/>
              <a:t>damai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kekerasan</a:t>
            </a:r>
            <a:r>
              <a:rPr lang="en-US" dirty="0" smtClean="0"/>
              <a:t>, </a:t>
            </a:r>
            <a:r>
              <a:rPr lang="en-US" dirty="0" err="1" smtClean="0"/>
              <a:t>nondiskrimansi</a:t>
            </a:r>
            <a:r>
              <a:rPr lang="en-US" dirty="0" smtClean="0"/>
              <a:t>, </a:t>
            </a:r>
            <a:r>
              <a:rPr lang="en-US" dirty="0" err="1" smtClean="0"/>
              <a:t>partisipasi</a:t>
            </a:r>
            <a:r>
              <a:rPr lang="en-US" dirty="0" smtClean="0"/>
              <a:t>, </a:t>
            </a:r>
            <a:r>
              <a:rPr lang="en-US" dirty="0" err="1" smtClean="0"/>
              <a:t>tata</a:t>
            </a:r>
            <a:r>
              <a:rPr lang="en-US" dirty="0" smtClean="0"/>
              <a:t> </a:t>
            </a:r>
            <a:r>
              <a:rPr lang="en-US" dirty="0" err="1" smtClean="0"/>
              <a:t>pemerintahan</a:t>
            </a:r>
            <a:r>
              <a:rPr lang="en-US" dirty="0" smtClean="0"/>
              <a:t> yang </a:t>
            </a:r>
            <a:r>
              <a:rPr lang="en-US" dirty="0" err="1" smtClean="0"/>
              <a:t>terbuka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kerjasama</a:t>
            </a:r>
            <a:r>
              <a:rPr lang="en-US" dirty="0" smtClean="0"/>
              <a:t> </a:t>
            </a:r>
            <a:r>
              <a:rPr lang="en-US" dirty="0" err="1" smtClean="0"/>
              <a:t>kemitraan</a:t>
            </a:r>
            <a:r>
              <a:rPr lang="en-US" dirty="0" smtClean="0"/>
              <a:t> </a:t>
            </a:r>
            <a:r>
              <a:rPr lang="en-US" dirty="0" err="1" smtClean="0"/>
              <a:t>multipihak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0920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Perbedaan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Millenium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Development Goals (MDGs)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Sustainable Development Goals (SDGs)</a:t>
            </a:r>
            <a:endParaRPr lang="en-US" sz="2400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84928642"/>
              </p:ext>
            </p:extLst>
          </p:nvPr>
        </p:nvGraphicFramePr>
        <p:xfrm>
          <a:off x="460375" y="1600200"/>
          <a:ext cx="8226424" cy="5029200"/>
        </p:xfrm>
        <a:graphic>
          <a:graphicData uri="http://schemas.openxmlformats.org/drawingml/2006/table">
            <a:tbl>
              <a:tblPr/>
              <a:tblGrid>
                <a:gridCol w="4113212"/>
                <a:gridCol w="4113212"/>
              </a:tblGrid>
              <a:tr h="9629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>
                          <a:effectLst/>
                          <a:latin typeface="inherit"/>
                        </a:rPr>
                        <a:t>MDGs (2000-2015)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SDGs (2016-2030)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1555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50 persen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Target dan sasarannya adalah separuh: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mengurangi separuh kemiskinan.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Target yang terlalu minimal.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Banyak negara telah terlebih dahulu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mencapainya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>
                          <a:effectLst/>
                          <a:latin typeface="inherit"/>
                        </a:rPr>
                        <a:t>100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persen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Target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sasarannya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adalah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semua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,</a:t>
                      </a: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sepenuhnya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tuntas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Mengakhiri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kemiskinan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100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persen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penduduk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memiliki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akta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kelahiran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memerlukan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fokus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,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untuk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merangkul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mereka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yang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terpinggir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terjauh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155565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>
                          <a:effectLst/>
                          <a:latin typeface="inherit"/>
                        </a:rPr>
                        <a:t>Dari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negara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maju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,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untuk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negara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b="1" dirty="0" err="1">
                          <a:effectLst/>
                          <a:latin typeface="inherit"/>
                        </a:rPr>
                        <a:t>berkembang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MDGs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mengandaikan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bahwa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negara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miskin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berkembang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yang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mempunyai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pekerjaan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rumah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.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Sementara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itu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negara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maju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mendukung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dengan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penyediaan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dana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Berlaku universal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SDGs memandang semua negara memiliki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pekerjaan rumah.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Tiap–tiap negara wajib mengatasinya.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Tiap–tiap negara harus bekerja sama untuk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menemukan sumber pembiayaan dan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perubahan kebijakan yang diperlukan.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770377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Dari Atas (top down)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Dokumen MDGs dirumuskan oleh para elite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PBB dan OECD, di New York, tanpa melalui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proses konsultasi atau pertemuan dan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survei warga.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>
                          <a:effectLst/>
                          <a:latin typeface="inherit"/>
                        </a:rPr>
                        <a:t>Dari Bawah (bottom up) dan partisipatif</a:t>
                      </a:r>
                      <a:endParaRPr lang="en-US" sz="110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Dokumen SDGs dirumuskan oleh tim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bersama, dengan pertemuan tatap muka</a:t>
                      </a:r>
                    </a:p>
                    <a:p>
                      <a:pPr algn="l" fontAlgn="base"/>
                      <a:r>
                        <a:rPr lang="en-US" sz="1100">
                          <a:effectLst/>
                          <a:latin typeface="inherit"/>
                        </a:rPr>
                        <a:t>lebih dari 100 negara dan survei warga.</a:t>
                      </a: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  <a:tr h="1348159"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 err="1">
                          <a:effectLst/>
                          <a:latin typeface="inherit"/>
                        </a:rPr>
                        <a:t>Solusi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parsial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atau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tambal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sulam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8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Tujuan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MDGs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sebagian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besar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hanya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mengatasi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gejala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–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gejala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kemiskinan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saja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Masalah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ekologi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lingkungan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hidup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tidak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diakui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Ketimpangan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tidak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mendapatkan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perhatian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.</a:t>
                      </a: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Demikian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halnya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dengan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soal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pajak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pembiayaan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pembangunan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ase"/>
                      <a:r>
                        <a:rPr lang="en-US" sz="1100" b="1" dirty="0" err="1">
                          <a:effectLst/>
                          <a:latin typeface="inherit"/>
                        </a:rPr>
                        <a:t>Solusi</a:t>
                      </a:r>
                      <a:r>
                        <a:rPr lang="en-US" sz="1100" b="1" dirty="0">
                          <a:effectLst/>
                          <a:latin typeface="inherit"/>
                        </a:rPr>
                        <a:t> yang </a:t>
                      </a:r>
                      <a:r>
                        <a:rPr lang="en-US" sz="1100" b="1" dirty="0" err="1">
                          <a:effectLst/>
                          <a:latin typeface="inherit"/>
                        </a:rPr>
                        <a:t>menyeluruh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Berisi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17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tujuan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yang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berupaya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merombak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 err="1">
                          <a:effectLst/>
                          <a:latin typeface="inherit"/>
                        </a:rPr>
                        <a:t>struktur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sistem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Kesetaraan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gender</a:t>
                      </a: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Tata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pemerintahan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Perubahan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model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konsumsi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produksi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Perubahan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sistem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perpajakan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Diakuinya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masalah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ketimpangan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  <a:p>
                      <a:pPr algn="l" fontAlgn="base"/>
                      <a:r>
                        <a:rPr lang="en-US" sz="1100" dirty="0">
                          <a:effectLst/>
                          <a:latin typeface="inherit"/>
                        </a:rPr>
                        <a:t>• 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Diakuinya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masalah</a:t>
                      </a:r>
                      <a:r>
                        <a:rPr lang="en-US" sz="1100" dirty="0">
                          <a:effectLst/>
                          <a:latin typeface="inherit"/>
                        </a:rPr>
                        <a:t> </a:t>
                      </a:r>
                      <a:r>
                        <a:rPr lang="en-US" sz="1100" dirty="0" err="1">
                          <a:effectLst/>
                          <a:latin typeface="inherit"/>
                        </a:rPr>
                        <a:t>perkotaan</a:t>
                      </a:r>
                      <a:endParaRPr lang="en-US" sz="1100" dirty="0">
                        <a:effectLst/>
                        <a:latin typeface="inherit"/>
                      </a:endParaRPr>
                    </a:p>
                  </a:txBody>
                  <a:tcPr marL="24074" marR="2407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6F6F6"/>
                    </a:solidFill>
                  </a:tcPr>
                </a:tc>
              </a:tr>
            </a:tbl>
          </a:graphicData>
        </a:graphic>
      </p:graphicFrame>
      <p:sp>
        <p:nvSpPr>
          <p:cNvPr id="5" name="AutoShape 4" descr="https://3.bp.blogspot.com/-7jRMVCqsd5o/WEWX_IdQAYI/AAAAAAAAArc/tlq0joDjSyogwFfLNMIHc6JO3LXfkmQPgCLcB/s1600/Snapshot_2016-12-5_23-37-48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429895" y="355685"/>
            <a:ext cx="64120" cy="507831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5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)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45599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3200" b="1" dirty="0"/>
              <a:t>17 </a:t>
            </a:r>
            <a:r>
              <a:rPr lang="en-US" sz="3200" b="1" dirty="0" err="1"/>
              <a:t>Tujuan</a:t>
            </a:r>
            <a:r>
              <a:rPr lang="en-US" sz="3200" b="1" dirty="0"/>
              <a:t> Pembangunan </a:t>
            </a:r>
            <a:r>
              <a:rPr lang="en-US" sz="3200" b="1" dirty="0" err="1"/>
              <a:t>Berkelanjutan</a:t>
            </a:r>
            <a:r>
              <a:rPr lang="en-US" sz="3200" b="1" dirty="0"/>
              <a:t> (SDGs)</a:t>
            </a:r>
            <a:br>
              <a:rPr lang="en-US" sz="3200" b="1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47800"/>
            <a:ext cx="8552688" cy="4800600"/>
          </a:xfrm>
        </p:spPr>
        <p:txBody>
          <a:bodyPr>
            <a:normAutofit/>
          </a:bodyPr>
          <a:lstStyle/>
          <a:p>
            <a:pPr fontAlgn="base"/>
            <a:r>
              <a:rPr lang="en-US" b="1" dirty="0"/>
              <a:t>1. </a:t>
            </a:r>
            <a:r>
              <a:rPr lang="en-US" b="1" dirty="0" err="1"/>
              <a:t>Tanpa</a:t>
            </a:r>
            <a:r>
              <a:rPr lang="en-US" b="1" dirty="0"/>
              <a:t> </a:t>
            </a:r>
            <a:r>
              <a:rPr lang="en-US" b="1" dirty="0" err="1"/>
              <a:t>Kemiskinan</a:t>
            </a:r>
            <a:endParaRPr lang="en-US" b="1" dirty="0"/>
          </a:p>
          <a:p>
            <a:pPr marL="796925" indent="0" fontAlgn="base"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kemiskinan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bentuk</a:t>
            </a:r>
            <a:r>
              <a:rPr lang="en-US" dirty="0"/>
              <a:t> </a:t>
            </a:r>
            <a:r>
              <a:rPr lang="en-US" dirty="0" err="1"/>
              <a:t>apapun</a:t>
            </a:r>
            <a:r>
              <a:rPr lang="en-US" dirty="0"/>
              <a:t> di </a:t>
            </a:r>
            <a:r>
              <a:rPr lang="en-US" dirty="0" err="1"/>
              <a:t>seluruh</a:t>
            </a:r>
            <a:r>
              <a:rPr lang="en-US" dirty="0"/>
              <a:t> </a:t>
            </a:r>
            <a:r>
              <a:rPr lang="en-US" dirty="0" err="1"/>
              <a:t>penjuru</a:t>
            </a:r>
            <a:r>
              <a:rPr lang="en-US" dirty="0"/>
              <a:t> </a:t>
            </a:r>
            <a:r>
              <a:rPr lang="en-US" dirty="0" err="1"/>
              <a:t>dunia</a:t>
            </a:r>
            <a:r>
              <a:rPr lang="en-US" dirty="0"/>
              <a:t>.</a:t>
            </a:r>
          </a:p>
          <a:p>
            <a:pPr marL="0" indent="0">
              <a:buNone/>
            </a:pPr>
            <a:r>
              <a:rPr lang="en-US" dirty="0" smtClean="0"/>
              <a:t>	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191000"/>
            <a:ext cx="2971800" cy="2057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18025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"/>
            <a:ext cx="8229600" cy="5668963"/>
          </a:xfrm>
        </p:spPr>
        <p:txBody>
          <a:bodyPr>
            <a:normAutofit/>
          </a:bodyPr>
          <a:lstStyle/>
          <a:p>
            <a:pPr fontAlgn="base"/>
            <a:r>
              <a:rPr lang="en-US" b="1" dirty="0"/>
              <a:t>2. </a:t>
            </a:r>
            <a:r>
              <a:rPr lang="en-US" b="1" dirty="0" err="1"/>
              <a:t>Tanpa</a:t>
            </a:r>
            <a:r>
              <a:rPr lang="en-US" b="1" dirty="0"/>
              <a:t> </a:t>
            </a:r>
            <a:r>
              <a:rPr lang="en-US" b="1" dirty="0" err="1"/>
              <a:t>Kelaparan</a:t>
            </a:r>
            <a:endParaRPr lang="en-US" b="1" dirty="0"/>
          </a:p>
          <a:p>
            <a:pPr marL="796925" indent="0" fontAlgn="base">
              <a:buNone/>
            </a:pP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 </a:t>
            </a:r>
            <a:r>
              <a:rPr lang="en-US" dirty="0" err="1"/>
              <a:t>kelaparan</a:t>
            </a:r>
            <a:r>
              <a:rPr lang="en-US" dirty="0"/>
              <a:t>,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ketahanan</a:t>
            </a:r>
            <a:r>
              <a:rPr lang="en-US" dirty="0"/>
              <a:t> </a:t>
            </a:r>
            <a:r>
              <a:rPr lang="en-US" dirty="0" err="1"/>
              <a:t>pangan</a:t>
            </a:r>
            <a:r>
              <a:rPr lang="en-US" dirty="0"/>
              <a:t>, </a:t>
            </a:r>
            <a:r>
              <a:rPr lang="en-US" dirty="0" err="1"/>
              <a:t>perbaikan</a:t>
            </a:r>
            <a:r>
              <a:rPr lang="en-US" dirty="0"/>
              <a:t> </a:t>
            </a:r>
            <a:r>
              <a:rPr lang="en-US" dirty="0" err="1"/>
              <a:t>nutrisi</a:t>
            </a:r>
            <a:r>
              <a:rPr lang="en-US" dirty="0"/>
              <a:t>,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budidaya</a:t>
            </a:r>
            <a:r>
              <a:rPr lang="en-US" dirty="0"/>
              <a:t> </a:t>
            </a:r>
            <a:r>
              <a:rPr lang="en-US" dirty="0" err="1"/>
              <a:t>pertanian</a:t>
            </a:r>
            <a:r>
              <a:rPr lang="en-US" dirty="0"/>
              <a:t> yang </a:t>
            </a:r>
            <a:r>
              <a:rPr lang="en-US" dirty="0" err="1"/>
              <a:t>berkelanjutan</a:t>
            </a:r>
            <a:r>
              <a:rPr lang="en-US" dirty="0"/>
              <a:t>.</a:t>
            </a:r>
          </a:p>
          <a:p>
            <a:pPr marL="457200" lvl="1" indent="0">
              <a:buNone/>
            </a:pPr>
            <a:endParaRPr lang="en-US" dirty="0"/>
          </a:p>
        </p:txBody>
      </p:sp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2. </a:t>
            </a:r>
            <a:r>
              <a:rPr kumimoji="0" lang="en-US" sz="13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Tanpa</a:t>
            </a:r>
            <a:r>
              <a:rPr kumimoji="0" lang="en-US" sz="13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13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Kelaparan</a:t>
            </a:r>
            <a:endParaRPr kumimoji="0" lang="en-US" sz="13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006C8E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Tidak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ada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lagi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kelaparan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mencapai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ketahanan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pangan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perbaikan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nutrisi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,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mendorong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budidaya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pertanian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9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9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700" b="0" i="0" u="none" strike="noStrike" cap="none" normalizeH="0" baseline="0" dirty="0" smtClean="0">
                <a:ln>
                  <a:noFill/>
                </a:ln>
                <a:solidFill>
                  <a:srgbClr val="006C8E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8700" b="0" i="0" u="none" strike="noStrike" cap="none" normalizeH="0" baseline="0" dirty="0" smtClean="0">
                <a:ln>
                  <a:noFill/>
                </a:ln>
                <a:solidFill>
                  <a:srgbClr val="006C8E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8700" b="0" i="0" u="none" strike="noStrike" cap="none" normalizeH="0" baseline="0" dirty="0" smtClean="0">
              <a:ln>
                <a:noFill/>
              </a:ln>
              <a:solidFill>
                <a:srgbClr val="006C8E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3074" name="Picture 2" descr="https://1.bp.blogspot.com/-cFwQt2qavVU/WEWW2rCrMoI/AAAAAAAAAqY/3y0tPwqBJzAT0pYDfcFtaXs6QroOiq_ZQCEw/s1600/Snapshot_2016-12-5_23-13-33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95600" y="3810000"/>
            <a:ext cx="32004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49194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s://2.bp.blogspot.com/-7ze-5M4LOrk/WEWW2hAiM3I/AAAAAAAAAqg/is2VvnHhfnQEdoQr4YsY7PRhpBgo64CRQCEw/s1600/Snapshot_2016-12-5_23-13-49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733800"/>
            <a:ext cx="3352800" cy="228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455656" y="1395685"/>
            <a:ext cx="8537493" cy="132343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3.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Kesehatan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Baik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32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2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Kesejahteraan</a:t>
            </a:r>
            <a:endParaRPr kumimoji="0" lang="en-US" sz="32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</a:rPr>
              <a:t>  </a:t>
            </a:r>
            <a:endParaRPr kumimoji="0" lang="en-US" sz="1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kehidupan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sehat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serta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mendorong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kesejahteraan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hidup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seluruh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masyarakat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di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segala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umur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.</a:t>
            </a:r>
            <a:endParaRPr kumimoji="0" lang="en-US" sz="287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6145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619048" y="1957634"/>
            <a:ext cx="7905909" cy="1723549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4.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Pendidikan</a:t>
            </a:r>
            <a:r>
              <a:rPr kumimoji="0" lang="en-US" sz="40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40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endParaRPr kumimoji="0" lang="en-US" sz="40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pemerataan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pendidikan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berkualitas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meningkatkan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kesempatan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belajar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4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24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orang.</a:t>
            </a:r>
            <a:endParaRPr kumimoji="0" lang="en-US" sz="344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5124" name="Picture 4" descr="https://3.bp.blogspot.com/-3hIvoumux2k/WEWW3DgeK8I/AAAAAAAAAqk/swFzGtT2gNk1rQjgY0hbQXc-hl2XH51cQCEw/s1600/Snapshot_2016-12-5_23-14-10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3200" y="4267200"/>
            <a:ext cx="2971800" cy="1905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6216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s://4.bp.blogspot.com/-MY9XkRy4X3o/WEWW3Q5d71I/AAAAAAAAAqo/gatj-m6ySlQ05JuC1v0wCXXLB_7e7pVfACEw/s1600/Snapshot_2016-12-5_23-14-32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489450" y="3152775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-1110228"/>
            <a:ext cx="320564" cy="2677656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87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</a:rPr>
              <a:t/>
            </a:r>
            <a:br>
              <a:rPr kumimoji="0" lang="en-US" sz="87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</a:rPr>
            </a:br>
            <a:endParaRPr kumimoji="0" lang="en-US" sz="87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6148" name="Picture 4" descr="https://4.bp.blogspot.com/-MY9XkRy4X3o/WEWW3Q5d71I/AAAAAAAAAqo/gatj-m6ySlQ05JuC1v0wCXXLB_7e7pVfACEw/s1600/Snapshot_2016-12-5_23-14-32.jpg">
            <a:hlinkClick r:id="rId3"/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" y="-1133475"/>
            <a:ext cx="1390650" cy="1390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>
          <a:xfrm>
            <a:off x="609600" y="1567428"/>
            <a:ext cx="7620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sz="2800" b="1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5. </a:t>
            </a:r>
            <a:r>
              <a:rPr lang="en-US" sz="2800" b="1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Kesetaraan</a:t>
            </a:r>
            <a:r>
              <a:rPr lang="en-US" sz="2800" b="1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Gender</a:t>
            </a: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600" dirty="0">
                <a:solidFill>
                  <a:srgbClr val="0099CC"/>
                </a:solidFill>
                <a:latin typeface="inherit"/>
                <a:cs typeface="Arial" pitchFamily="34" charset="0"/>
                <a:hlinkClick r:id="rId3"/>
              </a:rPr>
              <a:t>  </a:t>
            </a:r>
            <a:endParaRPr lang="en-US" sz="14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Mencapai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kesetaraan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gender </a:t>
            </a: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memberdayakan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kaum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ibu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dan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err="1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perempuan</a:t>
            </a:r>
            <a:r>
              <a:rPr lang="en-US" sz="2000" dirty="0">
                <a:solidFill>
                  <a:srgbClr val="666666"/>
                </a:solidFill>
                <a:latin typeface="Arial" pitchFamily="34" charset="0"/>
                <a:cs typeface="Arial" pitchFamily="34" charset="0"/>
              </a:rPr>
              <a:t>.</a:t>
            </a:r>
            <a:endParaRPr lang="en-US" sz="20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75425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1441389" y="1699743"/>
            <a:ext cx="6261228" cy="1477328"/>
          </a:xfrm>
          <a:prstGeom prst="rect">
            <a:avLst/>
          </a:prstGeom>
          <a:solidFill>
            <a:srgbClr val="FF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158700" tIns="0" rIns="15870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6. Air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Bersih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3600" b="1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3600" b="1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Sanitasi</a:t>
            </a:r>
            <a:endParaRPr kumimoji="0" lang="en-US" sz="3600" b="1" i="0" u="none" strike="noStrike" cap="none" normalizeH="0" baseline="0" dirty="0" smtClean="0">
              <a:ln>
                <a:noFill/>
              </a:ln>
              <a:solidFill>
                <a:srgbClr val="666666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99CC"/>
                </a:solidFill>
                <a:effectLst/>
                <a:latin typeface="inherit"/>
                <a:cs typeface="Arial" pitchFamily="34" charset="0"/>
                <a:hlinkClick r:id="rId2"/>
              </a:rPr>
              <a:t>  </a:t>
            </a:r>
            <a:endParaRPr kumimoji="0" lang="en-US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Menjamin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ketersediaan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air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bersih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dan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sanitasi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yang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berkelanjutan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untuk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semua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666666"/>
                </a:solidFill>
                <a:effectLst/>
                <a:latin typeface="Arial" pitchFamily="34" charset="0"/>
                <a:cs typeface="Arial" pitchFamily="34" charset="0"/>
              </a:rPr>
              <a:t> orang.</a:t>
            </a:r>
            <a:endParaRPr kumimoji="0" lang="en-US" sz="28700" b="0" i="0" u="none" strike="noStrike" cap="none" normalizeH="0" baseline="0" dirty="0" smtClean="0">
              <a:ln>
                <a:noFill/>
              </a:ln>
              <a:solidFill>
                <a:srgbClr val="0099CC"/>
              </a:solidFill>
              <a:effectLst/>
              <a:latin typeface="inherit"/>
              <a:cs typeface="Arial" pitchFamily="34" charset="0"/>
            </a:endParaRPr>
          </a:p>
        </p:txBody>
      </p:sp>
      <p:pic>
        <p:nvPicPr>
          <p:cNvPr id="7170" name="Picture 2" descr="https://4.bp.blogspot.com/-TJ9Ed2EwaGU/WEWW3YcynWI/AAAAAAAAAqs/cBXKlYJktuoVlCFhr7WhsPNvzbUsIo9_QCEw/s1600/Snapshot_2016-12-5_23-14-48.jpg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886200"/>
            <a:ext cx="3429000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5891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466</TotalTime>
  <Words>542</Words>
  <Application>Microsoft Office PowerPoint</Application>
  <PresentationFormat>On-screen Show (4:3)</PresentationFormat>
  <Paragraphs>148</Paragraphs>
  <Slides>13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Solstice</vt:lpstr>
      <vt:lpstr>SDGs Sustainable Development Goals</vt:lpstr>
      <vt:lpstr>PowerPoint Presentation</vt:lpstr>
      <vt:lpstr>Perbedaan Millenium Development Goals (MDGs) dan Sustainable Development Goals (SDGs)</vt:lpstr>
      <vt:lpstr>17 Tujuan Pembangunan Berkelanjutan (SDGs)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SDGs</dc:title>
  <dc:creator>Widati</dc:creator>
  <cp:lastModifiedBy>Widati</cp:lastModifiedBy>
  <cp:revision>19</cp:revision>
  <dcterms:created xsi:type="dcterms:W3CDTF">2017-03-02T21:24:10Z</dcterms:created>
  <dcterms:modified xsi:type="dcterms:W3CDTF">2021-05-04T06:23:58Z</dcterms:modified>
</cp:coreProperties>
</file>