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68" r:id="rId4"/>
    <p:sldId id="269" r:id="rId5"/>
    <p:sldId id="270" r:id="rId6"/>
    <p:sldId id="271" r:id="rId7"/>
    <p:sldId id="272" r:id="rId8"/>
    <p:sldId id="273" r:id="rId9"/>
    <p:sldId id="274" r:id="rId10"/>
    <p:sldId id="275" r:id="rId11"/>
    <p:sldId id="276" r:id="rId12"/>
    <p:sldId id="277" r:id="rId13"/>
    <p:sldId id="278" r:id="rId14"/>
    <p:sldId id="257" r:id="rId15"/>
    <p:sldId id="258" r:id="rId16"/>
    <p:sldId id="260" r:id="rId17"/>
    <p:sldId id="261" r:id="rId18"/>
    <p:sldId id="262" r:id="rId19"/>
    <p:sldId id="263" r:id="rId20"/>
    <p:sldId id="264" r:id="rId21"/>
    <p:sldId id="266" r:id="rId22"/>
    <p:sldId id="265" r:id="rId23"/>
    <p:sldId id="279" r:id="rId24"/>
    <p:sldId id="280" r:id="rId25"/>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217B0C4B-1448-4908-BC53-73B51E4B40FA}" type="datetimeFigureOut">
              <a:rPr lang="id-ID" smtClean="0"/>
              <a:t>03/03/2021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6729842-97F5-4A8B-860B-F30C23333696}" type="slidenum">
              <a:rPr lang="id-ID" smtClean="0"/>
              <a:t>‹#›</a:t>
            </a:fld>
            <a:endParaRPr lang="id-ID"/>
          </a:p>
        </p:txBody>
      </p:sp>
    </p:spTree>
    <p:extLst>
      <p:ext uri="{BB962C8B-B14F-4D97-AF65-F5344CB8AC3E}">
        <p14:creationId xmlns:p14="http://schemas.microsoft.com/office/powerpoint/2010/main" val="1232154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217B0C4B-1448-4908-BC53-73B51E4B40FA}" type="datetimeFigureOut">
              <a:rPr lang="id-ID" smtClean="0"/>
              <a:t>03/03/2021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6729842-97F5-4A8B-860B-F30C23333696}" type="slidenum">
              <a:rPr lang="id-ID" smtClean="0"/>
              <a:t>‹#›</a:t>
            </a:fld>
            <a:endParaRPr lang="id-ID"/>
          </a:p>
        </p:txBody>
      </p:sp>
    </p:spTree>
    <p:extLst>
      <p:ext uri="{BB962C8B-B14F-4D97-AF65-F5344CB8AC3E}">
        <p14:creationId xmlns:p14="http://schemas.microsoft.com/office/powerpoint/2010/main" val="4200800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217B0C4B-1448-4908-BC53-73B51E4B40FA}" type="datetimeFigureOut">
              <a:rPr lang="id-ID" smtClean="0"/>
              <a:t>03/03/2021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6729842-97F5-4A8B-860B-F30C23333696}" type="slidenum">
              <a:rPr lang="id-ID" smtClean="0"/>
              <a:t>‹#›</a:t>
            </a:fld>
            <a:endParaRPr lang="id-ID"/>
          </a:p>
        </p:txBody>
      </p:sp>
    </p:spTree>
    <p:extLst>
      <p:ext uri="{BB962C8B-B14F-4D97-AF65-F5344CB8AC3E}">
        <p14:creationId xmlns:p14="http://schemas.microsoft.com/office/powerpoint/2010/main" val="654180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217B0C4B-1448-4908-BC53-73B51E4B40FA}" type="datetimeFigureOut">
              <a:rPr lang="id-ID" smtClean="0"/>
              <a:t>03/03/2021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6729842-97F5-4A8B-860B-F30C23333696}" type="slidenum">
              <a:rPr lang="id-ID" smtClean="0"/>
              <a:t>‹#›</a:t>
            </a:fld>
            <a:endParaRPr lang="id-ID"/>
          </a:p>
        </p:txBody>
      </p:sp>
    </p:spTree>
    <p:extLst>
      <p:ext uri="{BB962C8B-B14F-4D97-AF65-F5344CB8AC3E}">
        <p14:creationId xmlns:p14="http://schemas.microsoft.com/office/powerpoint/2010/main" val="1441059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17B0C4B-1448-4908-BC53-73B51E4B40FA}" type="datetimeFigureOut">
              <a:rPr lang="id-ID" smtClean="0"/>
              <a:t>03/03/2021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6729842-97F5-4A8B-860B-F30C23333696}" type="slidenum">
              <a:rPr lang="id-ID" smtClean="0"/>
              <a:t>‹#›</a:t>
            </a:fld>
            <a:endParaRPr lang="id-ID"/>
          </a:p>
        </p:txBody>
      </p:sp>
    </p:spTree>
    <p:extLst>
      <p:ext uri="{BB962C8B-B14F-4D97-AF65-F5344CB8AC3E}">
        <p14:creationId xmlns:p14="http://schemas.microsoft.com/office/powerpoint/2010/main" val="33380927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217B0C4B-1448-4908-BC53-73B51E4B40FA}" type="datetimeFigureOut">
              <a:rPr lang="id-ID" smtClean="0"/>
              <a:t>03/03/2021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76729842-97F5-4A8B-860B-F30C23333696}" type="slidenum">
              <a:rPr lang="id-ID" smtClean="0"/>
              <a:t>‹#›</a:t>
            </a:fld>
            <a:endParaRPr lang="id-ID"/>
          </a:p>
        </p:txBody>
      </p:sp>
    </p:spTree>
    <p:extLst>
      <p:ext uri="{BB962C8B-B14F-4D97-AF65-F5344CB8AC3E}">
        <p14:creationId xmlns:p14="http://schemas.microsoft.com/office/powerpoint/2010/main" val="29084558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217B0C4B-1448-4908-BC53-73B51E4B40FA}" type="datetimeFigureOut">
              <a:rPr lang="id-ID" smtClean="0"/>
              <a:t>03/03/2021</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76729842-97F5-4A8B-860B-F30C23333696}" type="slidenum">
              <a:rPr lang="id-ID" smtClean="0"/>
              <a:t>‹#›</a:t>
            </a:fld>
            <a:endParaRPr lang="id-ID"/>
          </a:p>
        </p:txBody>
      </p:sp>
    </p:spTree>
    <p:extLst>
      <p:ext uri="{BB962C8B-B14F-4D97-AF65-F5344CB8AC3E}">
        <p14:creationId xmlns:p14="http://schemas.microsoft.com/office/powerpoint/2010/main" val="6037954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217B0C4B-1448-4908-BC53-73B51E4B40FA}" type="datetimeFigureOut">
              <a:rPr lang="id-ID" smtClean="0"/>
              <a:t>03/03/2021</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76729842-97F5-4A8B-860B-F30C23333696}" type="slidenum">
              <a:rPr lang="id-ID" smtClean="0"/>
              <a:t>‹#›</a:t>
            </a:fld>
            <a:endParaRPr lang="id-ID"/>
          </a:p>
        </p:txBody>
      </p:sp>
    </p:spTree>
    <p:extLst>
      <p:ext uri="{BB962C8B-B14F-4D97-AF65-F5344CB8AC3E}">
        <p14:creationId xmlns:p14="http://schemas.microsoft.com/office/powerpoint/2010/main" val="40960578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7B0C4B-1448-4908-BC53-73B51E4B40FA}" type="datetimeFigureOut">
              <a:rPr lang="id-ID" smtClean="0"/>
              <a:t>03/03/2021</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76729842-97F5-4A8B-860B-F30C23333696}" type="slidenum">
              <a:rPr lang="id-ID" smtClean="0"/>
              <a:t>‹#›</a:t>
            </a:fld>
            <a:endParaRPr lang="id-ID"/>
          </a:p>
        </p:txBody>
      </p:sp>
    </p:spTree>
    <p:extLst>
      <p:ext uri="{BB962C8B-B14F-4D97-AF65-F5344CB8AC3E}">
        <p14:creationId xmlns:p14="http://schemas.microsoft.com/office/powerpoint/2010/main" val="37266051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7B0C4B-1448-4908-BC53-73B51E4B40FA}" type="datetimeFigureOut">
              <a:rPr lang="id-ID" smtClean="0"/>
              <a:t>03/03/2021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76729842-97F5-4A8B-860B-F30C23333696}" type="slidenum">
              <a:rPr lang="id-ID" smtClean="0"/>
              <a:t>‹#›</a:t>
            </a:fld>
            <a:endParaRPr lang="id-ID"/>
          </a:p>
        </p:txBody>
      </p:sp>
    </p:spTree>
    <p:extLst>
      <p:ext uri="{BB962C8B-B14F-4D97-AF65-F5344CB8AC3E}">
        <p14:creationId xmlns:p14="http://schemas.microsoft.com/office/powerpoint/2010/main" val="8215172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7B0C4B-1448-4908-BC53-73B51E4B40FA}" type="datetimeFigureOut">
              <a:rPr lang="id-ID" smtClean="0"/>
              <a:t>03/03/2021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76729842-97F5-4A8B-860B-F30C23333696}" type="slidenum">
              <a:rPr lang="id-ID" smtClean="0"/>
              <a:t>‹#›</a:t>
            </a:fld>
            <a:endParaRPr lang="id-ID"/>
          </a:p>
        </p:txBody>
      </p:sp>
    </p:spTree>
    <p:extLst>
      <p:ext uri="{BB962C8B-B14F-4D97-AF65-F5344CB8AC3E}">
        <p14:creationId xmlns:p14="http://schemas.microsoft.com/office/powerpoint/2010/main" val="30581933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7B0C4B-1448-4908-BC53-73B51E4B40FA}" type="datetimeFigureOut">
              <a:rPr lang="id-ID" smtClean="0"/>
              <a:t>03/03/2021</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729842-97F5-4A8B-860B-F30C23333696}" type="slidenum">
              <a:rPr lang="id-ID" smtClean="0"/>
              <a:t>‹#›</a:t>
            </a:fld>
            <a:endParaRPr lang="id-ID"/>
          </a:p>
        </p:txBody>
      </p:sp>
    </p:spTree>
    <p:extLst>
      <p:ext uri="{BB962C8B-B14F-4D97-AF65-F5344CB8AC3E}">
        <p14:creationId xmlns:p14="http://schemas.microsoft.com/office/powerpoint/2010/main" val="38545348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id-ID" dirty="0" smtClean="0"/>
              <a:t>Pendidikan Kewarganegaraan sebagai Mata Kuliah Pengembangan Kepribadian</a:t>
            </a:r>
            <a:endParaRPr lang="id-ID" dirty="0"/>
          </a:p>
        </p:txBody>
      </p:sp>
      <p:sp>
        <p:nvSpPr>
          <p:cNvPr id="3" name="Subtitle 2"/>
          <p:cNvSpPr>
            <a:spLocks noGrp="1"/>
          </p:cNvSpPr>
          <p:nvPr>
            <p:ph type="subTitle" idx="1"/>
          </p:nvPr>
        </p:nvSpPr>
        <p:spPr/>
        <p:txBody>
          <a:bodyPr/>
          <a:lstStyle/>
          <a:p>
            <a:endParaRPr lang="id-ID" dirty="0" smtClean="0"/>
          </a:p>
          <a:p>
            <a:r>
              <a:rPr lang="id-ID" dirty="0" smtClean="0"/>
              <a:t>B. Hari Saptaning Tyas</a:t>
            </a:r>
            <a:endParaRPr lang="id-ID" dirty="0"/>
          </a:p>
        </p:txBody>
      </p:sp>
    </p:spTree>
    <p:extLst>
      <p:ext uri="{BB962C8B-B14F-4D97-AF65-F5344CB8AC3E}">
        <p14:creationId xmlns:p14="http://schemas.microsoft.com/office/powerpoint/2010/main" val="20294023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M. Nu’man Somantri (2001)</a:t>
            </a:r>
          </a:p>
        </p:txBody>
      </p:sp>
      <p:sp>
        <p:nvSpPr>
          <p:cNvPr id="3" name="Content Placeholder 2"/>
          <p:cNvSpPr>
            <a:spLocks noGrp="1"/>
          </p:cNvSpPr>
          <p:nvPr>
            <p:ph idx="1"/>
          </p:nvPr>
        </p:nvSpPr>
        <p:spPr/>
        <p:txBody>
          <a:bodyPr>
            <a:normAutofit lnSpcReduction="10000"/>
          </a:bodyPr>
          <a:lstStyle/>
          <a:p>
            <a:r>
              <a:rPr lang="id-ID" i="1" dirty="0"/>
              <a:t>Pendidikan Kewarganegaraan adalah program pendidikan yang berintikan demokrasi politik yang diperluas dengan sumber-sumber pengetahuan lainnya, pengaruh-pengaruh positif dari pendidikan sekolah, masyarakat, dan orang tua, yang kesemuanya itu diproses guna melatih para siswa untuk berpikir kritis, analitis, bersikap dan bertindak demokratis dalam mempersiapkan hidup demokratis yang berdasarkan Pancasila dan UUD 1945.</a:t>
            </a:r>
            <a:endParaRPr lang="id-ID" dirty="0"/>
          </a:p>
        </p:txBody>
      </p:sp>
    </p:spTree>
    <p:extLst>
      <p:ext uri="{BB962C8B-B14F-4D97-AF65-F5344CB8AC3E}">
        <p14:creationId xmlns:p14="http://schemas.microsoft.com/office/powerpoint/2010/main" val="41515954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a:t>urgensi pendidikan kewarganegaraan </a:t>
            </a:r>
          </a:p>
        </p:txBody>
      </p:sp>
      <p:sp>
        <p:nvSpPr>
          <p:cNvPr id="3" name="Content Placeholder 2"/>
          <p:cNvSpPr>
            <a:spLocks noGrp="1"/>
          </p:cNvSpPr>
          <p:nvPr>
            <p:ph idx="1"/>
          </p:nvPr>
        </p:nvSpPr>
        <p:spPr/>
        <p:txBody>
          <a:bodyPr>
            <a:normAutofit fontScale="85000" lnSpcReduction="20000"/>
          </a:bodyPr>
          <a:lstStyle/>
          <a:p>
            <a:r>
              <a:rPr lang="id-ID" dirty="0"/>
              <a:t>Tujuan pendidikan kewarganegaraan di mana pun umumnya bertujuan untuk membentuk warga negara yang baik (</a:t>
            </a:r>
            <a:r>
              <a:rPr lang="id-ID" i="1" dirty="0"/>
              <a:t>good citizen</a:t>
            </a:r>
            <a:r>
              <a:rPr lang="id-ID" dirty="0"/>
              <a:t>).</a:t>
            </a:r>
          </a:p>
          <a:p>
            <a:r>
              <a:rPr lang="id-ID" dirty="0"/>
              <a:t>UU No. 12 Tahun 2012 tentang Pendidikan Tinggi lebih eksplisit dan tegas dengan menyatakan nama mata kuliah kewarganegaraan sebagai mata kuliah wajib. Dikatakan bahwa mata kuliah kewarganegaraan adalah pendidikan yang mencakup Pancasila, Undang- Undang Dasar Negara Republik Indonesia Tahun 1945, Negara Kesatuan Republik Indonesia dan Bhinneka Tunggal Ika untuk membentuk </a:t>
            </a:r>
            <a:r>
              <a:rPr lang="id-ID" b="1" dirty="0"/>
              <a:t>mahasiswa menjadi warga negara yang memiliki rasa kebangsaan dan cinta tanah air</a:t>
            </a:r>
            <a:r>
              <a:rPr lang="id-ID" dirty="0"/>
              <a:t>.</a:t>
            </a:r>
          </a:p>
          <a:p>
            <a:endParaRPr lang="id-ID" dirty="0"/>
          </a:p>
        </p:txBody>
      </p:sp>
    </p:spTree>
    <p:extLst>
      <p:ext uri="{BB962C8B-B14F-4D97-AF65-F5344CB8AC3E}">
        <p14:creationId xmlns:p14="http://schemas.microsoft.com/office/powerpoint/2010/main" val="27425212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id-ID" sz="2400" dirty="0"/>
              <a:t>istilah pendidikan kewarganegaraan hasil penelusuran Udin S. Winataputra (2006) dan diperkaya oleh Sapriya (2013) sebagai berikut:</a:t>
            </a:r>
            <a:br>
              <a:rPr lang="id-ID" sz="2400" dirty="0"/>
            </a:br>
            <a:endParaRPr lang="id-ID" sz="2400" dirty="0"/>
          </a:p>
        </p:txBody>
      </p:sp>
      <p:sp>
        <p:nvSpPr>
          <p:cNvPr id="3" name="Content Placeholder 2"/>
          <p:cNvSpPr>
            <a:spLocks noGrp="1"/>
          </p:cNvSpPr>
          <p:nvPr>
            <p:ph idx="1"/>
          </p:nvPr>
        </p:nvSpPr>
        <p:spPr/>
        <p:txBody>
          <a:bodyPr>
            <a:normAutofit fontScale="55000" lnSpcReduction="20000"/>
          </a:bodyPr>
          <a:lstStyle/>
          <a:p>
            <a:pPr lvl="0"/>
            <a:r>
              <a:rPr lang="id-ID" dirty="0"/>
              <a:t>Pendidikan Kewarganegaraan (Indonesia)</a:t>
            </a:r>
          </a:p>
          <a:p>
            <a:pPr lvl="0"/>
            <a:r>
              <a:rPr lang="id-ID" i="1" dirty="0"/>
              <a:t>Civics, Civic Education </a:t>
            </a:r>
            <a:r>
              <a:rPr lang="id-ID" dirty="0"/>
              <a:t>(USA)</a:t>
            </a:r>
          </a:p>
          <a:p>
            <a:pPr lvl="0"/>
            <a:r>
              <a:rPr lang="id-ID" i="1" dirty="0"/>
              <a:t>Citizenship Education </a:t>
            </a:r>
            <a:r>
              <a:rPr lang="id-ID" dirty="0"/>
              <a:t>(UK)</a:t>
            </a:r>
          </a:p>
          <a:p>
            <a:pPr lvl="0"/>
            <a:r>
              <a:rPr lang="id-ID" i="1" dirty="0"/>
              <a:t>Ta’limatul Muwwatanah, Tarbiyatul Watoniyah </a:t>
            </a:r>
            <a:r>
              <a:rPr lang="id-ID" dirty="0"/>
              <a:t>(Timteng)</a:t>
            </a:r>
          </a:p>
          <a:p>
            <a:pPr lvl="0"/>
            <a:r>
              <a:rPr lang="id-ID" i="1" dirty="0"/>
              <a:t>Educacion Civicas </a:t>
            </a:r>
            <a:r>
              <a:rPr lang="id-ID" dirty="0"/>
              <a:t>(Mexico)</a:t>
            </a:r>
          </a:p>
          <a:p>
            <a:pPr lvl="0"/>
            <a:r>
              <a:rPr lang="id-ID" i="1" dirty="0"/>
              <a:t>Sachunterricht </a:t>
            </a:r>
            <a:r>
              <a:rPr lang="id-ID" dirty="0"/>
              <a:t>(Jerman)</a:t>
            </a:r>
          </a:p>
          <a:p>
            <a:pPr lvl="0"/>
            <a:r>
              <a:rPr lang="id-ID" i="1" dirty="0"/>
              <a:t>Civics, Social Studies </a:t>
            </a:r>
            <a:r>
              <a:rPr lang="id-ID" dirty="0"/>
              <a:t>(Australia)</a:t>
            </a:r>
          </a:p>
          <a:p>
            <a:pPr lvl="0"/>
            <a:r>
              <a:rPr lang="id-ID" i="1" dirty="0"/>
              <a:t>Social Studies </a:t>
            </a:r>
            <a:r>
              <a:rPr lang="id-ID" dirty="0"/>
              <a:t>(USA, New Zealand)</a:t>
            </a:r>
          </a:p>
          <a:p>
            <a:pPr lvl="0"/>
            <a:r>
              <a:rPr lang="id-ID" i="1" dirty="0"/>
              <a:t>Life Orientation </a:t>
            </a:r>
            <a:r>
              <a:rPr lang="id-ID" dirty="0"/>
              <a:t>(Afrika Selatan)</a:t>
            </a:r>
          </a:p>
          <a:p>
            <a:pPr lvl="0"/>
            <a:r>
              <a:rPr lang="id-ID" i="1" dirty="0"/>
              <a:t>People and Society </a:t>
            </a:r>
            <a:r>
              <a:rPr lang="id-ID" dirty="0"/>
              <a:t>(Hongaria)</a:t>
            </a:r>
          </a:p>
          <a:p>
            <a:pPr lvl="0"/>
            <a:r>
              <a:rPr lang="id-ID" i="1" dirty="0"/>
              <a:t>Civics and Moral Education </a:t>
            </a:r>
            <a:r>
              <a:rPr lang="id-ID" dirty="0"/>
              <a:t>(Singapore)</a:t>
            </a:r>
          </a:p>
          <a:p>
            <a:pPr lvl="0"/>
            <a:r>
              <a:rPr lang="id-ID" i="1" dirty="0"/>
              <a:t>Obscesvovedinie </a:t>
            </a:r>
            <a:r>
              <a:rPr lang="id-ID" dirty="0"/>
              <a:t>(Rusia)</a:t>
            </a:r>
          </a:p>
          <a:p>
            <a:pPr lvl="0"/>
            <a:r>
              <a:rPr lang="id-ID" dirty="0"/>
              <a:t>Pendidikan Sivik (Malaysia)</a:t>
            </a:r>
          </a:p>
          <a:p>
            <a:pPr lvl="0"/>
            <a:r>
              <a:rPr lang="id-ID" i="1" dirty="0"/>
              <a:t>Fuqarolik Jamiyati </a:t>
            </a:r>
            <a:r>
              <a:rPr lang="id-ID" dirty="0"/>
              <a:t>(Uzbekistan)</a:t>
            </a:r>
          </a:p>
          <a:p>
            <a:pPr lvl="0"/>
            <a:r>
              <a:rPr lang="id-ID" i="1" dirty="0"/>
              <a:t>Grajdanskiy Obrazavanie </a:t>
            </a:r>
            <a:r>
              <a:rPr lang="id-ID" dirty="0"/>
              <a:t>(Russian-Uzbekistan)</a:t>
            </a:r>
          </a:p>
          <a:p>
            <a:pPr marL="0" indent="0">
              <a:buNone/>
            </a:pPr>
            <a:endParaRPr lang="id-ID" dirty="0"/>
          </a:p>
        </p:txBody>
      </p:sp>
    </p:spTree>
    <p:extLst>
      <p:ext uri="{BB962C8B-B14F-4D97-AF65-F5344CB8AC3E}">
        <p14:creationId xmlns:p14="http://schemas.microsoft.com/office/powerpoint/2010/main" val="36106405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2800" dirty="0"/>
              <a:t>mengapa setiap negara mesti menyelenggarakan pendidikan kewarganegaraan kepada warganya</a:t>
            </a:r>
          </a:p>
        </p:txBody>
      </p:sp>
      <p:sp>
        <p:nvSpPr>
          <p:cNvPr id="3" name="Content Placeholder 2"/>
          <p:cNvSpPr>
            <a:spLocks noGrp="1"/>
          </p:cNvSpPr>
          <p:nvPr>
            <p:ph idx="1"/>
          </p:nvPr>
        </p:nvSpPr>
        <p:spPr/>
        <p:txBody>
          <a:bodyPr>
            <a:normAutofit/>
          </a:bodyPr>
          <a:lstStyle/>
          <a:p>
            <a:r>
              <a:rPr lang="id-ID" dirty="0" smtClean="0"/>
              <a:t>untuk </a:t>
            </a:r>
            <a:r>
              <a:rPr lang="id-ID" dirty="0"/>
              <a:t>mencintai tanah air dan bangsa Indonesia</a:t>
            </a:r>
            <a:r>
              <a:rPr lang="id-ID" dirty="0" smtClean="0"/>
              <a:t>.</a:t>
            </a:r>
          </a:p>
          <a:p>
            <a:r>
              <a:rPr lang="id-ID" dirty="0"/>
              <a:t>untuk berpikir kritis, analitis, bersikap dan bertindak demokratis dalam mempersiapkan hidup demokratis berdasarkan Pancasila dan UUD </a:t>
            </a:r>
            <a:r>
              <a:rPr lang="id-ID" dirty="0" smtClean="0"/>
              <a:t>1945</a:t>
            </a:r>
            <a:endParaRPr lang="id-ID" dirty="0"/>
          </a:p>
        </p:txBody>
      </p:sp>
    </p:spTree>
    <p:extLst>
      <p:ext uri="{BB962C8B-B14F-4D97-AF65-F5344CB8AC3E}">
        <p14:creationId xmlns:p14="http://schemas.microsoft.com/office/powerpoint/2010/main" val="17970202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Dasar hukum</a:t>
            </a:r>
            <a:endParaRPr lang="id-ID" dirty="0"/>
          </a:p>
        </p:txBody>
      </p:sp>
      <p:sp>
        <p:nvSpPr>
          <p:cNvPr id="3" name="Content Placeholder 2"/>
          <p:cNvSpPr>
            <a:spLocks noGrp="1"/>
          </p:cNvSpPr>
          <p:nvPr>
            <p:ph idx="1"/>
          </p:nvPr>
        </p:nvSpPr>
        <p:spPr/>
        <p:txBody>
          <a:bodyPr>
            <a:noAutofit/>
          </a:bodyPr>
          <a:lstStyle/>
          <a:p>
            <a:pPr marL="514350" indent="-514350" algn="just">
              <a:buAutoNum type="arabicParenBoth"/>
            </a:pPr>
            <a:r>
              <a:rPr lang="id-ID" sz="1800" dirty="0" smtClean="0"/>
              <a:t>Kepmendiknas </a:t>
            </a:r>
            <a:r>
              <a:rPr lang="id-ID" sz="1800" dirty="0"/>
              <a:t>No. 232/U/2000, tentang Pedoman Penyusunan Kurikulum Pendidikan Tinggi dan Penilaian Hasil Belajar Mahasiswa, menetapkan bahwa Pendidikan Agama, Pendidikan Pancasila dan Pendidikan Kewarganegaraan merupakan kelompok Mata Kuliah Pengembangan Kepribadian yang wajib diberikan dalam kurikulum setiap program studi/kelompok program studi. </a:t>
            </a:r>
            <a:endParaRPr lang="id-ID" sz="1800" dirty="0" smtClean="0"/>
          </a:p>
          <a:p>
            <a:pPr marL="514350" indent="-514350" algn="just">
              <a:buAutoNum type="arabicParenBoth"/>
            </a:pPr>
            <a:r>
              <a:rPr lang="id-ID" sz="1800" dirty="0" smtClean="0"/>
              <a:t>Kepmendiknas </a:t>
            </a:r>
            <a:r>
              <a:rPr lang="id-ID" sz="1800" dirty="0"/>
              <a:t>No.045/U/2002 tentang Kurikulum Inti Pendidikan Tinggi menetapkan bahwa Pendidikan Agama, Pendidikan Pancasila, dan Pendidikan Kewarganegaraan merupakan kelompok Mata Kuliah Pegembangan Kepribadian yang wajib diberikan dalam kurikulum setiap program studi/kelmpok program studi. </a:t>
            </a:r>
            <a:endParaRPr lang="id-ID" sz="1800" dirty="0" smtClean="0"/>
          </a:p>
          <a:p>
            <a:pPr marL="514350" indent="-514350" algn="just">
              <a:buAutoNum type="arabicParenBoth"/>
            </a:pPr>
            <a:r>
              <a:rPr lang="id-ID" sz="1800" dirty="0" smtClean="0"/>
              <a:t>Keputusan </a:t>
            </a:r>
            <a:r>
              <a:rPr lang="id-ID" sz="1800" dirty="0"/>
              <a:t>Dirjen Dikti Depdiknas No. 43/Dikti/Kep/2006 tentang rambu-rambu pelaksanaan pembelajaran kelompok mata kuliah pengembangan kepribadian di perguruan tinggi, menetapkan status dan beban studi kelompok mata kuliah Pengembangan Kepribadian. </a:t>
            </a:r>
          </a:p>
          <a:p>
            <a:pPr marL="0" indent="0" algn="just">
              <a:buNone/>
            </a:pPr>
            <a:r>
              <a:rPr lang="id-ID" sz="1800" dirty="0" smtClean="0"/>
              <a:t>Berdasarkan </a:t>
            </a:r>
            <a:r>
              <a:rPr lang="id-ID" sz="1800" dirty="0"/>
              <a:t>uraian di atas dapat diperoleh gambaran bahwa Pendidikan Kewarganegaraan sebagai MPK karena PKn merupakan bagian kelompok MPK. </a:t>
            </a:r>
          </a:p>
        </p:txBody>
      </p:sp>
    </p:spTree>
    <p:extLst>
      <p:ext uri="{BB962C8B-B14F-4D97-AF65-F5344CB8AC3E}">
        <p14:creationId xmlns:p14="http://schemas.microsoft.com/office/powerpoint/2010/main" val="35697636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Mengapa MPK?</a:t>
            </a:r>
            <a:endParaRPr lang="id-ID" dirty="0"/>
          </a:p>
        </p:txBody>
      </p:sp>
      <p:sp>
        <p:nvSpPr>
          <p:cNvPr id="3" name="Content Placeholder 2"/>
          <p:cNvSpPr>
            <a:spLocks noGrp="1"/>
          </p:cNvSpPr>
          <p:nvPr>
            <p:ph idx="1"/>
          </p:nvPr>
        </p:nvSpPr>
        <p:spPr/>
        <p:txBody>
          <a:bodyPr>
            <a:normAutofit fontScale="92500" lnSpcReduction="10000"/>
          </a:bodyPr>
          <a:lstStyle/>
          <a:p>
            <a:r>
              <a:rPr lang="id-ID" dirty="0"/>
              <a:t>MPK adalah suatu program pendidikan nilai yang dilaksanakan melalui proses pembelajaran di Perguruan Tinggi dan berfungsi sebagai model pengembangan jati diri dan kepribadian para mahasiswa, </a:t>
            </a:r>
            <a:r>
              <a:rPr lang="id-ID" dirty="0" smtClean="0"/>
              <a:t>bertujuan membangun </a:t>
            </a:r>
            <a:r>
              <a:rPr lang="id-ID" dirty="0"/>
              <a:t>manusia Indonesia yang beriman dan bertaqwa terhadap Tuhan YME, berbudi pekerti luhur, berkepribadian mantap, dan mandiri, serta mempunyai rasa tanggungjawab kemasyarakatan dan kebangsaan (Iriyanto Ws, 2005:2 ).</a:t>
            </a:r>
          </a:p>
          <a:p>
            <a:endParaRPr lang="id-ID" dirty="0"/>
          </a:p>
        </p:txBody>
      </p:sp>
    </p:spTree>
    <p:extLst>
      <p:ext uri="{BB962C8B-B14F-4D97-AF65-F5344CB8AC3E}">
        <p14:creationId xmlns:p14="http://schemas.microsoft.com/office/powerpoint/2010/main" val="25943903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id-ID" b="1" dirty="0"/>
              <a:t>Tujuan Pembelajaran Pendidikan </a:t>
            </a:r>
            <a:r>
              <a:rPr lang="id-ID" b="1" dirty="0" smtClean="0"/>
              <a:t>Kewarganegaraan</a:t>
            </a:r>
            <a:endParaRPr lang="id-ID" dirty="0"/>
          </a:p>
        </p:txBody>
      </p:sp>
      <p:sp>
        <p:nvSpPr>
          <p:cNvPr id="3" name="Content Placeholder 2"/>
          <p:cNvSpPr>
            <a:spLocks noGrp="1"/>
          </p:cNvSpPr>
          <p:nvPr>
            <p:ph idx="1"/>
          </p:nvPr>
        </p:nvSpPr>
        <p:spPr/>
        <p:txBody>
          <a:bodyPr>
            <a:normAutofit fontScale="92500" lnSpcReduction="20000"/>
          </a:bodyPr>
          <a:lstStyle/>
          <a:p>
            <a:pPr lvl="0"/>
            <a:r>
              <a:rPr lang="id-ID" dirty="0"/>
              <a:t>Mengembangkan sikap dan perilaku kewarganegaraan yang mengapresiasi nilai-nilai moral-etika dan religius.</a:t>
            </a:r>
          </a:p>
          <a:p>
            <a:pPr lvl="0"/>
            <a:r>
              <a:rPr lang="id-ID" dirty="0"/>
              <a:t>Menjadi warganegara yang cerdas berkarakter, menjunjung tinggi nilai </a:t>
            </a:r>
            <a:r>
              <a:rPr lang="id-ID" dirty="0" smtClean="0"/>
              <a:t>kemanusiaan</a:t>
            </a:r>
            <a:r>
              <a:rPr lang="id-ID" dirty="0"/>
              <a:t> </a:t>
            </a:r>
          </a:p>
          <a:p>
            <a:pPr lvl="0"/>
            <a:r>
              <a:rPr lang="id-ID" dirty="0"/>
              <a:t>Menumbuhkembangkan jiwa dan semangat nasionalisme, dan rasa cinta pada tanah air.</a:t>
            </a:r>
          </a:p>
          <a:p>
            <a:pPr lvl="0"/>
            <a:r>
              <a:rPr lang="id-ID" dirty="0"/>
              <a:t>Mengembangkan sikap demokratik berkeadaban dan bertanggungjawab, serta mengembangkan kemampuan kompetitif bangsa di era globalisasi.</a:t>
            </a:r>
          </a:p>
          <a:p>
            <a:pPr lvl="0"/>
            <a:r>
              <a:rPr lang="id-ID" dirty="0"/>
              <a:t>Menjunjung tinggi nilai-nilai keadilan</a:t>
            </a:r>
          </a:p>
          <a:p>
            <a:pPr marL="0" indent="0">
              <a:buNone/>
            </a:pPr>
            <a:endParaRPr lang="id-ID" dirty="0"/>
          </a:p>
          <a:p>
            <a:endParaRPr lang="id-ID" dirty="0"/>
          </a:p>
        </p:txBody>
      </p:sp>
    </p:spTree>
    <p:extLst>
      <p:ext uri="{BB962C8B-B14F-4D97-AF65-F5344CB8AC3E}">
        <p14:creationId xmlns:p14="http://schemas.microsoft.com/office/powerpoint/2010/main" val="32687313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id-ID" b="1" dirty="0"/>
              <a:t>Pancasila sebagai Nilai Dasar PKn untuk Berkarya Bagi Lulusan </a:t>
            </a:r>
            <a:r>
              <a:rPr lang="id-ID" b="1" dirty="0" smtClean="0"/>
              <a:t>PT</a:t>
            </a:r>
            <a:endParaRPr lang="id-ID" dirty="0"/>
          </a:p>
        </p:txBody>
      </p:sp>
      <p:sp>
        <p:nvSpPr>
          <p:cNvPr id="3" name="Content Placeholder 2"/>
          <p:cNvSpPr>
            <a:spLocks noGrp="1"/>
          </p:cNvSpPr>
          <p:nvPr>
            <p:ph idx="1"/>
          </p:nvPr>
        </p:nvSpPr>
        <p:spPr/>
        <p:txBody>
          <a:bodyPr>
            <a:normAutofit fontScale="70000" lnSpcReduction="20000"/>
          </a:bodyPr>
          <a:lstStyle/>
          <a:p>
            <a:r>
              <a:rPr lang="id-ID" dirty="0"/>
              <a:t>Pengertian nilai dasar harus difahami bahwa</a:t>
            </a:r>
            <a:r>
              <a:rPr lang="id-ID" dirty="0" smtClean="0"/>
              <a:t>  </a:t>
            </a:r>
            <a:r>
              <a:rPr lang="id-ID" dirty="0"/>
              <a:t>nilai-nilai Pancasila harus dijadikan sebagai pedoman dan sumber orientasi pengembangan kekaryaan setiap lulusan PT</a:t>
            </a:r>
            <a:r>
              <a:rPr lang="id-ID" dirty="0" smtClean="0"/>
              <a:t>.</a:t>
            </a:r>
          </a:p>
          <a:p>
            <a:r>
              <a:rPr lang="id-ID" dirty="0"/>
              <a:t> Peran nilai-nilai dalam setiap Sila Pancasila adalah sebagai berikut</a:t>
            </a:r>
            <a:r>
              <a:rPr lang="id-ID" dirty="0" smtClean="0"/>
              <a:t>.</a:t>
            </a:r>
          </a:p>
          <a:p>
            <a:pPr lvl="1"/>
            <a:r>
              <a:rPr lang="id-ID" dirty="0" smtClean="0"/>
              <a:t>Nilai Ketuhanan dalam Sila Ketuhanan YME </a:t>
            </a:r>
          </a:p>
          <a:p>
            <a:pPr lvl="1"/>
            <a:r>
              <a:rPr lang="id-ID" dirty="0" smtClean="0"/>
              <a:t>NIlai Kemanusiaan dalam Sila Kemanusiaan yang adil dan beradab:</a:t>
            </a:r>
          </a:p>
          <a:p>
            <a:pPr lvl="1"/>
            <a:r>
              <a:rPr lang="id-ID" dirty="0" smtClean="0"/>
              <a:t>Nilai Persatuan dalam Sila Persatuan Indonesia:</a:t>
            </a:r>
          </a:p>
          <a:p>
            <a:pPr lvl="1"/>
            <a:r>
              <a:rPr lang="id-ID" dirty="0" smtClean="0"/>
              <a:t>Nilai Kerakyatan dalam Sila kerakyatan yang dipimpin oleh hikmah kebijaksanaan dalam permusyawaratan / perwakilan</a:t>
            </a:r>
          </a:p>
          <a:p>
            <a:pPr lvl="1"/>
            <a:r>
              <a:rPr lang="id-ID" dirty="0" smtClean="0"/>
              <a:t>Nilai Keadilan dalam Sila keadilan sosial bagi seluruh rakyat Indonesia</a:t>
            </a:r>
          </a:p>
          <a:p>
            <a:pPr marL="0" indent="0">
              <a:buNone/>
            </a:pPr>
            <a:endParaRPr lang="id-ID" dirty="0" smtClean="0"/>
          </a:p>
          <a:p>
            <a:pPr marL="342900" lvl="1" indent="-342900">
              <a:buFont typeface="Arial" panose="020B0604020202020204" pitchFamily="34" charset="0"/>
              <a:buChar char="•"/>
            </a:pPr>
            <a:r>
              <a:rPr lang="id-ID" dirty="0" smtClean="0"/>
              <a:t>Pendidikan Kewarganegaraan sebagai MPK mencerminkan pendidikan demokrasi, HAM dan persoalan kewarganegaraan lainnya berperspektif Pancasila.</a:t>
            </a:r>
          </a:p>
          <a:p>
            <a:pPr marL="457200" lvl="1" indent="0">
              <a:buNone/>
            </a:pPr>
            <a:endParaRPr lang="id-ID" dirty="0" smtClean="0"/>
          </a:p>
        </p:txBody>
      </p:sp>
    </p:spTree>
    <p:extLst>
      <p:ext uri="{BB962C8B-B14F-4D97-AF65-F5344CB8AC3E}">
        <p14:creationId xmlns:p14="http://schemas.microsoft.com/office/powerpoint/2010/main" val="28549274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Nilai Ketuhanan dalam Sila Ketuhanan YME :</a:t>
            </a:r>
            <a:endParaRPr lang="id-ID" dirty="0"/>
          </a:p>
        </p:txBody>
      </p:sp>
      <p:sp>
        <p:nvSpPr>
          <p:cNvPr id="3" name="Content Placeholder 2"/>
          <p:cNvSpPr>
            <a:spLocks noGrp="1"/>
          </p:cNvSpPr>
          <p:nvPr>
            <p:ph idx="1"/>
          </p:nvPr>
        </p:nvSpPr>
        <p:spPr/>
        <p:txBody>
          <a:bodyPr/>
          <a:lstStyle/>
          <a:p>
            <a:pPr marL="342900" lvl="1" indent="-342900">
              <a:buFont typeface="Arial" panose="020B0604020202020204" pitchFamily="34" charset="0"/>
              <a:buChar char="•"/>
            </a:pPr>
            <a:r>
              <a:rPr lang="id-ID" dirty="0" smtClean="0"/>
              <a:t>melengkapi ilmu pengetahuan menciptakan perimbangan antara yang rasional dan irasional, antara rasa dan akal. </a:t>
            </a:r>
          </a:p>
          <a:p>
            <a:pPr marL="342900" lvl="1" indent="-342900">
              <a:buFont typeface="Arial" panose="020B0604020202020204" pitchFamily="34" charset="0"/>
              <a:buChar char="•"/>
            </a:pPr>
            <a:r>
              <a:rPr lang="id-ID" dirty="0" smtClean="0"/>
              <a:t>Sila ini menempatkan manusia dalam alam sebagai bagiannya dan bukan pusatnya. Faham nilai ketuhanan dalam Sila Ketuhanan YME, tidak memberikan ruang bagi faham ateisme, fundamentalisme dan ekstrimisme keagamaan, sekularisme keilmuan, antroposentrisme dan kosmosentrisme.</a:t>
            </a:r>
          </a:p>
          <a:p>
            <a:endParaRPr lang="id-ID" dirty="0"/>
          </a:p>
        </p:txBody>
      </p:sp>
    </p:spTree>
    <p:extLst>
      <p:ext uri="{BB962C8B-B14F-4D97-AF65-F5344CB8AC3E}">
        <p14:creationId xmlns:p14="http://schemas.microsoft.com/office/powerpoint/2010/main" val="33798329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NIlai Kemanusiaan dalam Sila Kemanusiaan yang adil dan beradab:</a:t>
            </a:r>
            <a:endParaRPr lang="id-ID" dirty="0"/>
          </a:p>
        </p:txBody>
      </p:sp>
      <p:sp>
        <p:nvSpPr>
          <p:cNvPr id="3" name="Content Placeholder 2"/>
          <p:cNvSpPr>
            <a:spLocks noGrp="1"/>
          </p:cNvSpPr>
          <p:nvPr>
            <p:ph idx="1"/>
          </p:nvPr>
        </p:nvSpPr>
        <p:spPr/>
        <p:txBody>
          <a:bodyPr/>
          <a:lstStyle/>
          <a:p>
            <a:pPr marL="342900" lvl="1" indent="-342900">
              <a:buFont typeface="Arial" panose="020B0604020202020204" pitchFamily="34" charset="0"/>
              <a:buChar char="•"/>
            </a:pPr>
            <a:r>
              <a:rPr lang="id-ID" dirty="0" smtClean="0"/>
              <a:t>memberi arah dan mengendalikan ilmu pengetahuan. </a:t>
            </a:r>
          </a:p>
          <a:p>
            <a:pPr marL="342900" lvl="1" indent="-342900">
              <a:buFont typeface="Arial" panose="020B0604020202020204" pitchFamily="34" charset="0"/>
              <a:buChar char="•"/>
            </a:pPr>
            <a:r>
              <a:rPr lang="id-ID" dirty="0" smtClean="0"/>
              <a:t>Pengembangan ilmu harus didasarkan pada tujuan awal ditemukan ilmu atau fungsinya semula, yaitu untuk mencerdaskan, mensejahterakan, dan memartabatkan manusia, ilmu tidak hanya untuk kelompok, lapisan tertentu.</a:t>
            </a:r>
          </a:p>
          <a:p>
            <a:pPr marL="342900" lvl="1" indent="-342900">
              <a:buFont typeface="Arial" panose="020B0604020202020204" pitchFamily="34" charset="0"/>
              <a:buChar char="•"/>
            </a:pPr>
            <a:endParaRPr lang="id-ID" dirty="0" smtClean="0"/>
          </a:p>
          <a:p>
            <a:endParaRPr lang="id-ID" dirty="0"/>
          </a:p>
        </p:txBody>
      </p:sp>
    </p:spTree>
    <p:extLst>
      <p:ext uri="{BB962C8B-B14F-4D97-AF65-F5344CB8AC3E}">
        <p14:creationId xmlns:p14="http://schemas.microsoft.com/office/powerpoint/2010/main" val="34016064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Pengantar</a:t>
            </a:r>
            <a:endParaRPr lang="id-ID" dirty="0"/>
          </a:p>
        </p:txBody>
      </p:sp>
      <p:sp>
        <p:nvSpPr>
          <p:cNvPr id="3" name="Content Placeholder 2"/>
          <p:cNvSpPr>
            <a:spLocks noGrp="1"/>
          </p:cNvSpPr>
          <p:nvPr>
            <p:ph idx="1"/>
          </p:nvPr>
        </p:nvSpPr>
        <p:spPr/>
        <p:txBody>
          <a:bodyPr>
            <a:normAutofit fontScale="85000" lnSpcReduction="10000"/>
          </a:bodyPr>
          <a:lstStyle/>
          <a:p>
            <a:pPr marL="0" indent="0">
              <a:buNone/>
            </a:pPr>
            <a:r>
              <a:rPr lang="id-ID" dirty="0"/>
              <a:t>Belajar tentang Pendidikan Kewarganegaraan (PKn) pada dasarnya adalah </a:t>
            </a:r>
          </a:p>
          <a:p>
            <a:pPr lvl="0"/>
            <a:r>
              <a:rPr lang="id-ID" dirty="0"/>
              <a:t>belajar tentang keindonesiaan, </a:t>
            </a:r>
          </a:p>
          <a:p>
            <a:pPr lvl="0"/>
            <a:r>
              <a:rPr lang="id-ID" dirty="0"/>
              <a:t>belajar untuk menjadi manusia yang berkepribadian Indonesia, </a:t>
            </a:r>
          </a:p>
          <a:p>
            <a:pPr lvl="0"/>
            <a:r>
              <a:rPr lang="id-ID" dirty="0"/>
              <a:t>membangun rasa kebangsaan, dan </a:t>
            </a:r>
          </a:p>
          <a:p>
            <a:pPr lvl="0"/>
            <a:r>
              <a:rPr lang="id-ID" dirty="0"/>
              <a:t>mencintai tanah air Indonesia. </a:t>
            </a:r>
            <a:endParaRPr lang="id-ID" dirty="0" smtClean="0"/>
          </a:p>
          <a:p>
            <a:pPr marL="0" indent="0">
              <a:buNone/>
            </a:pPr>
            <a:r>
              <a:rPr lang="id-ID" dirty="0"/>
              <a:t>Dengan demikian, ia menjadi warga negara yang baik dan terdidik (</a:t>
            </a:r>
            <a:r>
              <a:rPr lang="id-ID" i="1" dirty="0"/>
              <a:t>smart and good citizen</a:t>
            </a:r>
            <a:r>
              <a:rPr lang="id-ID" dirty="0"/>
              <a:t>) dalam kehidupan masyarakat, bangsa, dan negara yang demokratis.</a:t>
            </a:r>
          </a:p>
          <a:p>
            <a:pPr marL="0" lvl="0" indent="0">
              <a:buNone/>
            </a:pPr>
            <a:endParaRPr lang="id-ID" dirty="0"/>
          </a:p>
          <a:p>
            <a:endParaRPr lang="id-ID" dirty="0"/>
          </a:p>
        </p:txBody>
      </p:sp>
    </p:spTree>
    <p:extLst>
      <p:ext uri="{BB962C8B-B14F-4D97-AF65-F5344CB8AC3E}">
        <p14:creationId xmlns:p14="http://schemas.microsoft.com/office/powerpoint/2010/main" val="36302930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Nilai Persatuan dalam Sila Persatuan Indonesia:</a:t>
            </a:r>
            <a:endParaRPr lang="id-ID" dirty="0"/>
          </a:p>
        </p:txBody>
      </p:sp>
      <p:sp>
        <p:nvSpPr>
          <p:cNvPr id="3" name="Content Placeholder 2"/>
          <p:cNvSpPr>
            <a:spLocks noGrp="1"/>
          </p:cNvSpPr>
          <p:nvPr>
            <p:ph idx="1"/>
          </p:nvPr>
        </p:nvSpPr>
        <p:spPr/>
        <p:txBody>
          <a:bodyPr>
            <a:normAutofit lnSpcReduction="10000"/>
          </a:bodyPr>
          <a:lstStyle/>
          <a:p>
            <a:pPr marL="342900" lvl="1" indent="-342900">
              <a:buFont typeface="Arial" panose="020B0604020202020204" pitchFamily="34" charset="0"/>
              <a:buChar char="•"/>
            </a:pPr>
            <a:r>
              <a:rPr lang="id-ID" dirty="0" smtClean="0"/>
              <a:t>mengkomplementasikan universalisme dalam sila-sila yang lain, sehingga supra sistem tidak mengabaikan sistem dan sub sistem. </a:t>
            </a:r>
          </a:p>
          <a:p>
            <a:pPr marL="342900" lvl="1" indent="-342900">
              <a:buFont typeface="Arial" panose="020B0604020202020204" pitchFamily="34" charset="0"/>
              <a:buChar char="•"/>
            </a:pPr>
            <a:r>
              <a:rPr lang="id-ID" dirty="0" smtClean="0"/>
              <a:t>Solidaritas dalam subsistem sangat penting untuk kelangsungan keseluruhan individualitas, tetapi tidak mengganggu integrasi. </a:t>
            </a:r>
          </a:p>
          <a:p>
            <a:pPr marL="342900" lvl="1" indent="-342900">
              <a:buFont typeface="Arial" panose="020B0604020202020204" pitchFamily="34" charset="0"/>
              <a:buChar char="•"/>
            </a:pPr>
            <a:r>
              <a:rPr lang="id-ID" dirty="0" smtClean="0"/>
              <a:t>Nilai Persatuan dalam Sila Persatuan Indonesia sesnsinya adalah pengakuan kebhinnekaan dalam kesatuan: koeksistensi, kohesivitas, kesetaraan, kekeluargaan, dan supremasi hukum.</a:t>
            </a:r>
          </a:p>
          <a:p>
            <a:endParaRPr lang="id-ID" dirty="0"/>
          </a:p>
        </p:txBody>
      </p:sp>
    </p:spTree>
    <p:extLst>
      <p:ext uri="{BB962C8B-B14F-4D97-AF65-F5344CB8AC3E}">
        <p14:creationId xmlns:p14="http://schemas.microsoft.com/office/powerpoint/2010/main" val="40995342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id-ID" sz="2800" dirty="0" smtClean="0"/>
              <a:t>Nilai Kerakyatan dalam Sila kerakyatan yang dipimpin oleh hikmah kebijaksanaan dalam permusyawaratan / perwakilan</a:t>
            </a:r>
            <a:endParaRPr lang="id-ID" sz="2800" dirty="0"/>
          </a:p>
        </p:txBody>
      </p:sp>
      <p:sp>
        <p:nvSpPr>
          <p:cNvPr id="3" name="Content Placeholder 2"/>
          <p:cNvSpPr>
            <a:spLocks noGrp="1"/>
          </p:cNvSpPr>
          <p:nvPr>
            <p:ph idx="1"/>
          </p:nvPr>
        </p:nvSpPr>
        <p:spPr/>
        <p:txBody>
          <a:bodyPr>
            <a:normAutofit fontScale="92500" lnSpcReduction="20000"/>
          </a:bodyPr>
          <a:lstStyle/>
          <a:p>
            <a:pPr marL="342900" lvl="1" indent="-342900">
              <a:buFont typeface="Arial" panose="020B0604020202020204" pitchFamily="34" charset="0"/>
              <a:buChar char="•"/>
            </a:pPr>
            <a:r>
              <a:rPr lang="id-ID" dirty="0" smtClean="0"/>
              <a:t>mengimbangi otodinamika ilmu pengetahuan dan teknologi berevolusi sendiri dengan leluasa. </a:t>
            </a:r>
          </a:p>
          <a:p>
            <a:pPr marL="342900" lvl="1" indent="-342900">
              <a:buFont typeface="Arial" panose="020B0604020202020204" pitchFamily="34" charset="0"/>
              <a:buChar char="•"/>
            </a:pPr>
            <a:r>
              <a:rPr lang="id-ID" dirty="0" smtClean="0"/>
              <a:t>Eksperimentasi penerapan dan penyebaran ilmu pengetahuan harus demokratis dapat dimusyawarahkan secara perwakilan, sejak dari kebijakan, penelitian sampai penerapan masal. </a:t>
            </a:r>
          </a:p>
          <a:p>
            <a:pPr marL="342900" lvl="1" indent="-342900">
              <a:buFont typeface="Arial" panose="020B0604020202020204" pitchFamily="34" charset="0"/>
              <a:buChar char="•"/>
            </a:pPr>
            <a:r>
              <a:rPr lang="id-ID" dirty="0" smtClean="0"/>
              <a:t>Nilai Kerakyatan dalam Sila 4 ini esensinya adalah menjunjung tinggi nilai-nilai demokrasi yang berkeadaban. </a:t>
            </a:r>
          </a:p>
          <a:p>
            <a:pPr marL="342900" lvl="1" indent="-342900">
              <a:buFont typeface="Arial" panose="020B0604020202020204" pitchFamily="34" charset="0"/>
              <a:buChar char="•"/>
            </a:pPr>
            <a:r>
              <a:rPr lang="id-ID" dirty="0" smtClean="0"/>
              <a:t>Tidak memberi ruang bagi faham egoisme keilmuan ( puritanisme, otonomi keilmuan), liberalisme dan individualsime dalam kontek kehidupan.</a:t>
            </a:r>
          </a:p>
          <a:p>
            <a:endParaRPr lang="id-ID" dirty="0"/>
          </a:p>
        </p:txBody>
      </p:sp>
    </p:spTree>
    <p:extLst>
      <p:ext uri="{BB962C8B-B14F-4D97-AF65-F5344CB8AC3E}">
        <p14:creationId xmlns:p14="http://schemas.microsoft.com/office/powerpoint/2010/main" val="27521798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Nilai Keadilan dalam Sila keadilan sosial bagi seluruh rakyat Indonesia</a:t>
            </a:r>
            <a:endParaRPr lang="id-ID" dirty="0"/>
          </a:p>
        </p:txBody>
      </p:sp>
      <p:sp>
        <p:nvSpPr>
          <p:cNvPr id="3" name="Content Placeholder 2"/>
          <p:cNvSpPr>
            <a:spLocks noGrp="1"/>
          </p:cNvSpPr>
          <p:nvPr>
            <p:ph idx="1"/>
          </p:nvPr>
        </p:nvSpPr>
        <p:spPr/>
        <p:txBody>
          <a:bodyPr/>
          <a:lstStyle/>
          <a:p>
            <a:pPr marL="342900" lvl="1" indent="-342900">
              <a:buFont typeface="Arial" panose="020B0604020202020204" pitchFamily="34" charset="0"/>
              <a:buChar char="•"/>
            </a:pPr>
            <a:r>
              <a:rPr lang="id-ID" dirty="0" smtClean="0"/>
              <a:t>menekankan ketiga keadilan Aristoteles: keadilan distributif, keadilan kontributif, dan keadilan komutatif. </a:t>
            </a:r>
          </a:p>
          <a:p>
            <a:pPr marL="342900" lvl="1" indent="-342900">
              <a:buFont typeface="Arial" panose="020B0604020202020204" pitchFamily="34" charset="0"/>
              <a:buChar char="•"/>
            </a:pPr>
            <a:r>
              <a:rPr lang="id-ID" dirty="0" smtClean="0"/>
              <a:t>Keadilan sosial juga menjaga keseimbangan antara kepentingan individu dan masyarakat, karena kepentingan individu tidak boleh terinjak oleh kepentingan semu. </a:t>
            </a:r>
          </a:p>
          <a:p>
            <a:pPr marL="342900" lvl="1" indent="-342900">
              <a:buFont typeface="Arial" panose="020B0604020202020204" pitchFamily="34" charset="0"/>
              <a:buChar char="•"/>
            </a:pPr>
            <a:r>
              <a:rPr lang="id-ID" dirty="0" smtClean="0"/>
              <a:t>Individualitas merupakan landasan yang memungkinkan timbulnya kreativitas dan inovasi.</a:t>
            </a:r>
          </a:p>
          <a:p>
            <a:pPr marL="0" indent="0">
              <a:buNone/>
            </a:pPr>
            <a:endParaRPr lang="id-ID" dirty="0"/>
          </a:p>
        </p:txBody>
      </p:sp>
    </p:spTree>
    <p:extLst>
      <p:ext uri="{BB962C8B-B14F-4D97-AF65-F5344CB8AC3E}">
        <p14:creationId xmlns:p14="http://schemas.microsoft.com/office/powerpoint/2010/main" val="861825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penutup</a:t>
            </a:r>
            <a:endParaRPr lang="id-ID" dirty="0"/>
          </a:p>
        </p:txBody>
      </p:sp>
      <p:sp>
        <p:nvSpPr>
          <p:cNvPr id="3" name="Content Placeholder 2"/>
          <p:cNvSpPr>
            <a:spLocks noGrp="1"/>
          </p:cNvSpPr>
          <p:nvPr>
            <p:ph idx="1"/>
          </p:nvPr>
        </p:nvSpPr>
        <p:spPr/>
        <p:txBody>
          <a:bodyPr/>
          <a:lstStyle/>
          <a:p>
            <a:pPr lvl="1"/>
            <a:r>
              <a:rPr lang="id-ID" dirty="0"/>
              <a:t>Pendidikan Kewarganegaraan senantiasa menghadapi dinamika perubahan dalam sistem ketatanegaraan dan pemerintahan serta tantangan kehidupan berbangsa dan bernegara.</a:t>
            </a:r>
            <a:endParaRPr lang="id-ID" sz="2400" dirty="0"/>
          </a:p>
          <a:p>
            <a:pPr lvl="1"/>
            <a:r>
              <a:rPr lang="id-ID" dirty="0"/>
              <a:t>PKn Indonesia untuk masa depan sangat ditentukan oleh pandangan bangsa Indonesia, eksistensi konstitusi negara, dan tuntutan dinamika perkembangan bangsa</a:t>
            </a:r>
            <a:endParaRPr lang="id-ID" sz="2400" dirty="0"/>
          </a:p>
          <a:p>
            <a:endParaRPr lang="id-ID" dirty="0"/>
          </a:p>
        </p:txBody>
      </p:sp>
    </p:spTree>
    <p:extLst>
      <p:ext uri="{BB962C8B-B14F-4D97-AF65-F5344CB8AC3E}">
        <p14:creationId xmlns:p14="http://schemas.microsoft.com/office/powerpoint/2010/main" val="8713666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id-ID" dirty="0" smtClean="0"/>
              <a:t>perkaya dengan literasi terkait</a:t>
            </a:r>
            <a:br>
              <a:rPr lang="id-ID" dirty="0" smtClean="0"/>
            </a:br>
            <a:endParaRPr lang="id-ID" dirty="0"/>
          </a:p>
        </p:txBody>
      </p:sp>
      <p:sp>
        <p:nvSpPr>
          <p:cNvPr id="5" name="Subtitle 4"/>
          <p:cNvSpPr>
            <a:spLocks noGrp="1"/>
          </p:cNvSpPr>
          <p:nvPr>
            <p:ph type="subTitle" idx="1"/>
          </p:nvPr>
        </p:nvSpPr>
        <p:spPr/>
        <p:txBody>
          <a:bodyPr/>
          <a:lstStyle/>
          <a:p>
            <a:endParaRPr lang="id-ID" dirty="0" smtClean="0"/>
          </a:p>
          <a:p>
            <a:r>
              <a:rPr lang="id-ID" i="1" dirty="0" smtClean="0"/>
              <a:t>ayo berdiskusi....</a:t>
            </a:r>
            <a:endParaRPr lang="id-ID" i="1" dirty="0" smtClean="0"/>
          </a:p>
        </p:txBody>
      </p:sp>
    </p:spTree>
    <p:extLst>
      <p:ext uri="{BB962C8B-B14F-4D97-AF65-F5344CB8AC3E}">
        <p14:creationId xmlns:p14="http://schemas.microsoft.com/office/powerpoint/2010/main" val="6990715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id-ID" sz="3200" dirty="0" smtClean="0"/>
              <a:t>Urgensi Pendidikan Kewarganegaraan dalam pencerdasan kehidupan bangsa; </a:t>
            </a:r>
            <a:endParaRPr lang="id-ID" sz="3200" dirty="0"/>
          </a:p>
        </p:txBody>
      </p:sp>
      <p:sp>
        <p:nvSpPr>
          <p:cNvPr id="3" name="Content Placeholder 2"/>
          <p:cNvSpPr>
            <a:spLocks noGrp="1"/>
          </p:cNvSpPr>
          <p:nvPr>
            <p:ph idx="1"/>
          </p:nvPr>
        </p:nvSpPr>
        <p:spPr/>
        <p:txBody>
          <a:bodyPr>
            <a:normAutofit fontScale="85000" lnSpcReduction="20000"/>
          </a:bodyPr>
          <a:lstStyle/>
          <a:p>
            <a:r>
              <a:rPr lang="id-ID" dirty="0"/>
              <a:t>Seperti apa sosok sarjana atau profesional </a:t>
            </a:r>
            <a:r>
              <a:rPr lang="id-ID" dirty="0" smtClean="0"/>
              <a:t>itu?</a:t>
            </a:r>
          </a:p>
          <a:p>
            <a:r>
              <a:rPr lang="id-ID" dirty="0"/>
              <a:t>Apa itu sarjana dan apa itu profesional</a:t>
            </a:r>
            <a:r>
              <a:rPr lang="id-ID" dirty="0" smtClean="0"/>
              <a:t>?</a:t>
            </a:r>
          </a:p>
          <a:p>
            <a:r>
              <a:rPr lang="id-ID" dirty="0" smtClean="0"/>
              <a:t>program </a:t>
            </a:r>
            <a:r>
              <a:rPr lang="id-ID" dirty="0"/>
              <a:t>sarjana merupakan jenjang pendidikan akademik bagi lulusan pendidikan menengah atau sederajat sehingga mampu mengamalkan ilmu pengetahuan dan teknologi melalui penalaran ilmiah. Lulusan program sarjana diharapkan akan menjadi intelektual dan/atau ilmuwan yang berbudaya, mampu memasuki dan/atau menciptakan lapangan kerja, serta mampu mengembangkan diri menjadi profesional</a:t>
            </a:r>
            <a:r>
              <a:rPr lang="id-ID" dirty="0" smtClean="0"/>
              <a:t>. (</a:t>
            </a:r>
            <a:r>
              <a:rPr lang="id-ID" dirty="0" smtClean="0"/>
              <a:t>UU Republik Indonesia Nomor 12 Tahun 2012 tentang Pendidikan Tinggi) </a:t>
            </a:r>
            <a:endParaRPr lang="id-ID" dirty="0"/>
          </a:p>
          <a:p>
            <a:pPr marL="0" indent="0">
              <a:buNone/>
            </a:pPr>
            <a:endParaRPr lang="id-ID" dirty="0"/>
          </a:p>
        </p:txBody>
      </p:sp>
    </p:spTree>
    <p:extLst>
      <p:ext uri="{BB962C8B-B14F-4D97-AF65-F5344CB8AC3E}">
        <p14:creationId xmlns:p14="http://schemas.microsoft.com/office/powerpoint/2010/main" val="39107059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85000" lnSpcReduction="10000"/>
          </a:bodyPr>
          <a:lstStyle/>
          <a:p>
            <a:r>
              <a:rPr lang="id-ID" dirty="0" smtClean="0"/>
              <a:t>Profesional </a:t>
            </a:r>
            <a:r>
              <a:rPr lang="id-ID" dirty="0"/>
              <a:t>adalah pekerjaan atau kegiatan yang dapat menjadi sumber penghasilan, perlu keahlian, kemahiran, atau kecakapan, memiliki standar mutu, ada norma dan diperoleh melalui pendidikan profesi</a:t>
            </a:r>
            <a:r>
              <a:rPr lang="id-ID" dirty="0" smtClean="0"/>
              <a:t>. (</a:t>
            </a:r>
            <a:r>
              <a:rPr lang="id-ID" dirty="0" smtClean="0"/>
              <a:t>Dalam UU Republik Indonesia Nomor 14 Tahun 2005 tentang Guru dan Dosen)</a:t>
            </a:r>
          </a:p>
          <a:p>
            <a:pPr marL="0" indent="0">
              <a:buNone/>
            </a:pPr>
            <a:r>
              <a:rPr lang="id-ID" dirty="0"/>
              <a:t>Apakah profesi yang akan Anda capai setelah menyelesaikan pendidikan sarjana atau profesional</a:t>
            </a:r>
            <a:r>
              <a:rPr lang="id-ID" dirty="0" smtClean="0"/>
              <a:t>?</a:t>
            </a:r>
          </a:p>
          <a:p>
            <a:pPr marL="0" indent="0">
              <a:buNone/>
            </a:pPr>
            <a:r>
              <a:rPr lang="id-ID" dirty="0" smtClean="0"/>
              <a:t>Apa </a:t>
            </a:r>
            <a:r>
              <a:rPr lang="id-ID" dirty="0"/>
              <a:t>pun kedudukannya, sarjana atau profesional, dalam konteks hidup berbangsa dan bernegara</a:t>
            </a:r>
            <a:r>
              <a:rPr lang="id-ID" dirty="0" smtClean="0"/>
              <a:t>, </a:t>
            </a:r>
            <a:r>
              <a:rPr lang="id-ID" dirty="0"/>
              <a:t>maka Anda berstatus </a:t>
            </a:r>
            <a:r>
              <a:rPr lang="id-ID" b="1" dirty="0"/>
              <a:t>warga negara</a:t>
            </a:r>
            <a:r>
              <a:rPr lang="id-ID" dirty="0"/>
              <a:t>. </a:t>
            </a:r>
          </a:p>
        </p:txBody>
      </p:sp>
    </p:spTree>
    <p:extLst>
      <p:ext uri="{BB962C8B-B14F-4D97-AF65-F5344CB8AC3E}">
        <p14:creationId xmlns:p14="http://schemas.microsoft.com/office/powerpoint/2010/main" val="7991394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Warga negara ?</a:t>
            </a:r>
            <a:endParaRPr lang="id-ID" dirty="0"/>
          </a:p>
        </p:txBody>
      </p:sp>
      <p:sp>
        <p:nvSpPr>
          <p:cNvPr id="3" name="Content Placeholder 2"/>
          <p:cNvSpPr>
            <a:spLocks noGrp="1"/>
          </p:cNvSpPr>
          <p:nvPr>
            <p:ph idx="1"/>
          </p:nvPr>
        </p:nvSpPr>
        <p:spPr/>
        <p:txBody>
          <a:bodyPr>
            <a:normAutofit fontScale="77500" lnSpcReduction="20000"/>
          </a:bodyPr>
          <a:lstStyle/>
          <a:p>
            <a:r>
              <a:rPr lang="id-ID" dirty="0"/>
              <a:t>Konsep warga negara (</a:t>
            </a:r>
            <a:r>
              <a:rPr lang="id-ID" i="1" dirty="0"/>
              <a:t>citizen; citoyen</a:t>
            </a:r>
            <a:r>
              <a:rPr lang="id-ID" dirty="0"/>
              <a:t>) dalam arti negara modern atau negara kebangsaan (</a:t>
            </a:r>
            <a:r>
              <a:rPr lang="id-ID" i="1" dirty="0"/>
              <a:t>nation-state</a:t>
            </a:r>
            <a:r>
              <a:rPr lang="id-ID" dirty="0"/>
              <a:t>) dikenal sejak adanya perjanjian Westphalia 1648 di Eropa sebagai kesepakatan mengakhiri perang selama 30 tahun di Eropa. </a:t>
            </a:r>
            <a:endParaRPr lang="id-ID" dirty="0" smtClean="0"/>
          </a:p>
          <a:p>
            <a:r>
              <a:rPr lang="id-ID" dirty="0" smtClean="0"/>
              <a:t>Berbicara </a:t>
            </a:r>
            <a:r>
              <a:rPr lang="id-ID" dirty="0"/>
              <a:t>warga negara biasanya terkait dengan masalah pemerintahan dan lembaga-lembaga negara seperti lembaga Dewan Perwakilan Rakyat, Pengadilan, Kepresidenan dan sebagainya. </a:t>
            </a:r>
            <a:endParaRPr lang="id-ID" dirty="0" smtClean="0"/>
          </a:p>
          <a:p>
            <a:r>
              <a:rPr lang="id-ID" dirty="0" smtClean="0"/>
              <a:t>Dalam </a:t>
            </a:r>
            <a:r>
              <a:rPr lang="id-ID" dirty="0"/>
              <a:t>pengertian negara modern, </a:t>
            </a:r>
            <a:r>
              <a:rPr lang="id-ID" dirty="0" smtClean="0"/>
              <a:t>istilah</a:t>
            </a:r>
            <a:r>
              <a:rPr lang="id-ID" dirty="0"/>
              <a:t/>
            </a:r>
            <a:br>
              <a:rPr lang="id-ID" dirty="0"/>
            </a:br>
            <a:r>
              <a:rPr lang="id-ID" dirty="0"/>
              <a:t>“warga negara” dapat berarti warga, anggota (</a:t>
            </a:r>
            <a:r>
              <a:rPr lang="id-ID" i="1" dirty="0"/>
              <a:t>member</a:t>
            </a:r>
            <a:r>
              <a:rPr lang="id-ID" dirty="0"/>
              <a:t>) dari sebuah negara. Warga negara adalah anggota dari sekelompok manusia yang hidup atau tinggal di wilayah hukum tertentu yang memiliki hak dan kewajiban.</a:t>
            </a:r>
          </a:p>
        </p:txBody>
      </p:sp>
    </p:spTree>
    <p:extLst>
      <p:ext uri="{BB962C8B-B14F-4D97-AF65-F5344CB8AC3E}">
        <p14:creationId xmlns:p14="http://schemas.microsoft.com/office/powerpoint/2010/main" val="5308583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77500" lnSpcReduction="20000"/>
          </a:bodyPr>
          <a:lstStyle/>
          <a:p>
            <a:r>
              <a:rPr lang="id-ID" dirty="0"/>
              <a:t>Di Indonesia, istilah “warga negara” adalah terjemahan dari istilah bahasa Belanda, </a:t>
            </a:r>
            <a:r>
              <a:rPr lang="id-ID" i="1" dirty="0"/>
              <a:t>staatsburger</a:t>
            </a:r>
            <a:r>
              <a:rPr lang="id-ID" dirty="0"/>
              <a:t>. Selain istilah </a:t>
            </a:r>
            <a:r>
              <a:rPr lang="id-ID" i="1" dirty="0"/>
              <a:t>staatsburger </a:t>
            </a:r>
            <a:r>
              <a:rPr lang="id-ID" dirty="0"/>
              <a:t>dalam bahasa Belanda dikenal pula istilah </a:t>
            </a:r>
            <a:r>
              <a:rPr lang="id-ID" i="1" dirty="0"/>
              <a:t>onderdaan</a:t>
            </a:r>
            <a:r>
              <a:rPr lang="id-ID" dirty="0"/>
              <a:t>. Menurut Soetoprawiro (1996), istilah </a:t>
            </a:r>
            <a:r>
              <a:rPr lang="id-ID" i="1" dirty="0"/>
              <a:t>onderdaan </a:t>
            </a:r>
            <a:r>
              <a:rPr lang="id-ID" dirty="0"/>
              <a:t>tidak sama dengan warga negara melainkan bersifat semi warga negara atau kawula negara. Munculnya istiah tersebut karena Indonesia memiliki budaya kerajaan yang bersifat feodal sehingga dikenal istilah kawula negara sebagai terjemahan dari </a:t>
            </a:r>
            <a:r>
              <a:rPr lang="id-ID" i="1" dirty="0"/>
              <a:t>onderdaan</a:t>
            </a:r>
            <a:r>
              <a:rPr lang="id-ID" dirty="0"/>
              <a:t>.</a:t>
            </a:r>
          </a:p>
          <a:p>
            <a:pPr marL="0" indent="0">
              <a:buNone/>
            </a:pPr>
            <a:r>
              <a:rPr lang="id-ID" dirty="0"/>
              <a:t>Setelah Indonesia memasuki era kemerdekaan dan era modern, istilah kawula negara telah mengalami pergeseran. Istilah kawula negara sudah tidak digunakan lagi dalam konteks kehidupan berbangsa dan bernegara di Indonesia saat ini. </a:t>
            </a:r>
          </a:p>
        </p:txBody>
      </p:sp>
    </p:spTree>
    <p:extLst>
      <p:ext uri="{BB962C8B-B14F-4D97-AF65-F5344CB8AC3E}">
        <p14:creationId xmlns:p14="http://schemas.microsoft.com/office/powerpoint/2010/main" val="41479917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92500" lnSpcReduction="10000"/>
          </a:bodyPr>
          <a:lstStyle/>
          <a:p>
            <a:r>
              <a:rPr lang="id-ID" dirty="0"/>
              <a:t>Istilah “warga negara” dalam kepustakaan Inggris dikenal dengan istilah “</a:t>
            </a:r>
            <a:r>
              <a:rPr lang="id-ID" i="1" dirty="0"/>
              <a:t>civic</a:t>
            </a:r>
            <a:r>
              <a:rPr lang="id-ID" dirty="0"/>
              <a:t>”, “</a:t>
            </a:r>
            <a:r>
              <a:rPr lang="id-ID" i="1" dirty="0"/>
              <a:t>citizen</a:t>
            </a:r>
            <a:r>
              <a:rPr lang="id-ID" dirty="0"/>
              <a:t>”, atau “</a:t>
            </a:r>
            <a:r>
              <a:rPr lang="id-ID" i="1" dirty="0"/>
              <a:t>civicus</a:t>
            </a:r>
            <a:r>
              <a:rPr lang="id-ID" dirty="0"/>
              <a:t>”. Apabila ditulis dengan mencantumkan “s” di bagian belakang kata </a:t>
            </a:r>
            <a:r>
              <a:rPr lang="id-ID" i="1" dirty="0"/>
              <a:t>civic </a:t>
            </a:r>
            <a:r>
              <a:rPr lang="id-ID" dirty="0"/>
              <a:t>mejadi “</a:t>
            </a:r>
            <a:r>
              <a:rPr lang="id-ID" i="1" dirty="0"/>
              <a:t>civics</a:t>
            </a:r>
            <a:r>
              <a:rPr lang="id-ID" dirty="0"/>
              <a:t>” berarti disiplin ilmu kewarganegaraan</a:t>
            </a:r>
            <a:r>
              <a:rPr lang="id-ID" dirty="0" smtClean="0"/>
              <a:t>.</a:t>
            </a:r>
          </a:p>
          <a:p>
            <a:r>
              <a:rPr lang="id-ID" dirty="0"/>
              <a:t>Konsep warga negara Indonesia adalah warga negara dalam arti modern, bukan warga negara seperti pada zaman Yunani Kuno yang hanya meliputi angkatan perang, artis, dan ilmuwan/filsuf. </a:t>
            </a:r>
          </a:p>
        </p:txBody>
      </p:sp>
    </p:spTree>
    <p:extLst>
      <p:ext uri="{BB962C8B-B14F-4D97-AF65-F5344CB8AC3E}">
        <p14:creationId xmlns:p14="http://schemas.microsoft.com/office/powerpoint/2010/main" val="8939497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Siapa saja WNI ?</a:t>
            </a:r>
            <a:endParaRPr lang="id-ID" dirty="0"/>
          </a:p>
        </p:txBody>
      </p:sp>
      <p:sp>
        <p:nvSpPr>
          <p:cNvPr id="3" name="Content Placeholder 2"/>
          <p:cNvSpPr>
            <a:spLocks noGrp="1"/>
          </p:cNvSpPr>
          <p:nvPr>
            <p:ph idx="1"/>
          </p:nvPr>
        </p:nvSpPr>
        <p:spPr/>
        <p:txBody>
          <a:bodyPr/>
          <a:lstStyle/>
          <a:p>
            <a:r>
              <a:rPr lang="id-ID" dirty="0"/>
              <a:t>warga negara adalah warga suatu negara yang ditetapkan berdasarkan peraturan </a:t>
            </a:r>
            <a:r>
              <a:rPr lang="id-ID" dirty="0" smtClean="0"/>
              <a:t>perundang-undangan.</a:t>
            </a:r>
          </a:p>
          <a:p>
            <a:r>
              <a:rPr lang="id-ID" dirty="0" smtClean="0"/>
              <a:t>Mereka </a:t>
            </a:r>
            <a:r>
              <a:rPr lang="id-ID" dirty="0"/>
              <a:t>dapat meliputi TNI, Polri, petani, pedagang, dan profesi serta kelompok masyarakat lainnya yang telah memenuhi syarat menurut undang-undang.</a:t>
            </a:r>
          </a:p>
        </p:txBody>
      </p:sp>
    </p:spTree>
    <p:extLst>
      <p:ext uri="{BB962C8B-B14F-4D97-AF65-F5344CB8AC3E}">
        <p14:creationId xmlns:p14="http://schemas.microsoft.com/office/powerpoint/2010/main" val="19361287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Istilah / Konsep PKn</a:t>
            </a:r>
            <a:endParaRPr lang="id-ID" dirty="0"/>
          </a:p>
        </p:txBody>
      </p:sp>
      <p:sp>
        <p:nvSpPr>
          <p:cNvPr id="3" name="Content Placeholder 2"/>
          <p:cNvSpPr>
            <a:spLocks noGrp="1"/>
          </p:cNvSpPr>
          <p:nvPr>
            <p:ph idx="1"/>
          </p:nvPr>
        </p:nvSpPr>
        <p:spPr/>
        <p:txBody>
          <a:bodyPr>
            <a:normAutofit fontScale="92500" lnSpcReduction="10000"/>
          </a:bodyPr>
          <a:lstStyle/>
          <a:p>
            <a:r>
              <a:rPr lang="id-ID" dirty="0" smtClean="0"/>
              <a:t>Secara </a:t>
            </a:r>
            <a:r>
              <a:rPr lang="id-ID" dirty="0"/>
              <a:t>yuridis, istilah kewarganegaraan dan pendidikan kewarganegaraan di Indonesia dapat ditelusuri dalam peraturan perundangan berikut ini.</a:t>
            </a:r>
          </a:p>
          <a:p>
            <a:pPr marL="400050" lvl="1" indent="0">
              <a:buNone/>
            </a:pPr>
            <a:r>
              <a:rPr lang="id-ID" i="1" dirty="0" smtClean="0"/>
              <a:t>Kewarganegaraan </a:t>
            </a:r>
            <a:r>
              <a:rPr lang="id-ID" i="1" dirty="0"/>
              <a:t>adalah segala hal ihwal yang berhubungan dengan warga negara. (Undang-Undang RI No.12 Tahun 2006 Pasal 1 Ayat 2) </a:t>
            </a:r>
            <a:endParaRPr lang="id-ID" i="1" dirty="0" smtClean="0"/>
          </a:p>
          <a:p>
            <a:pPr marL="400050" lvl="1" indent="0">
              <a:buNone/>
            </a:pPr>
            <a:r>
              <a:rPr lang="id-ID" i="1" dirty="0" smtClean="0"/>
              <a:t>Pendidikan </a:t>
            </a:r>
            <a:r>
              <a:rPr lang="id-ID" i="1" dirty="0"/>
              <a:t>kewarganegaraan dimaksudkan untuk membentuk peserta didik menjadi </a:t>
            </a:r>
            <a:r>
              <a:rPr lang="id-ID" i="1" dirty="0" smtClean="0"/>
              <a:t>manusia yang </a:t>
            </a:r>
            <a:r>
              <a:rPr lang="id-ID" i="1" dirty="0"/>
              <a:t>memiliki rasa kebangsaan dan cinta tanah air. (Undang-Undang RI No 20 Tahun 2003, Penjelasan Pasal 37)</a:t>
            </a:r>
            <a:endParaRPr lang="id-ID" dirty="0"/>
          </a:p>
          <a:p>
            <a:endParaRPr lang="id-ID" dirty="0"/>
          </a:p>
        </p:txBody>
      </p:sp>
    </p:spTree>
    <p:extLst>
      <p:ext uri="{BB962C8B-B14F-4D97-AF65-F5344CB8AC3E}">
        <p14:creationId xmlns:p14="http://schemas.microsoft.com/office/powerpoint/2010/main" val="42468288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78</TotalTime>
  <Words>1578</Words>
  <Application>Microsoft Office PowerPoint</Application>
  <PresentationFormat>On-screen Show (4:3)</PresentationFormat>
  <Paragraphs>104</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Pendidikan Kewarganegaraan sebagai Mata Kuliah Pengembangan Kepribadian</vt:lpstr>
      <vt:lpstr>Pengantar</vt:lpstr>
      <vt:lpstr>Urgensi Pendidikan Kewarganegaraan dalam pencerdasan kehidupan bangsa; </vt:lpstr>
      <vt:lpstr>PowerPoint Presentation</vt:lpstr>
      <vt:lpstr>Warga negara ?</vt:lpstr>
      <vt:lpstr>PowerPoint Presentation</vt:lpstr>
      <vt:lpstr>PowerPoint Presentation</vt:lpstr>
      <vt:lpstr>Siapa saja WNI ?</vt:lpstr>
      <vt:lpstr>Istilah / Konsep PKn</vt:lpstr>
      <vt:lpstr>M. Nu’man Somantri (2001)</vt:lpstr>
      <vt:lpstr>urgensi pendidikan kewarganegaraan </vt:lpstr>
      <vt:lpstr>istilah pendidikan kewarganegaraan hasil penelusuran Udin S. Winataputra (2006) dan diperkaya oleh Sapriya (2013) sebagai berikut: </vt:lpstr>
      <vt:lpstr>mengapa setiap negara mesti menyelenggarakan pendidikan kewarganegaraan kepada warganya</vt:lpstr>
      <vt:lpstr>Dasar hukum</vt:lpstr>
      <vt:lpstr>Mengapa MPK?</vt:lpstr>
      <vt:lpstr>Tujuan Pembelajaran Pendidikan Kewarganegaraan</vt:lpstr>
      <vt:lpstr>Pancasila sebagai Nilai Dasar PKn untuk Berkarya Bagi Lulusan PT</vt:lpstr>
      <vt:lpstr>Nilai Ketuhanan dalam Sila Ketuhanan YME :</vt:lpstr>
      <vt:lpstr>NIlai Kemanusiaan dalam Sila Kemanusiaan yang adil dan beradab:</vt:lpstr>
      <vt:lpstr>Nilai Persatuan dalam Sila Persatuan Indonesia:</vt:lpstr>
      <vt:lpstr>Nilai Kerakyatan dalam Sila kerakyatan yang dipimpin oleh hikmah kebijaksanaan dalam permusyawaratan / perwakilan</vt:lpstr>
      <vt:lpstr>Nilai Keadilan dalam Sila keadilan sosial bagi seluruh rakyat Indonesia</vt:lpstr>
      <vt:lpstr>penutup</vt:lpstr>
      <vt:lpstr>perkaya dengan literasi terkait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Pendidikan Kewarganegaraan sebagai Mata Kuliah Pengembangan Kepribadian</dc:title>
  <dc:creator>User</dc:creator>
  <cp:lastModifiedBy>User</cp:lastModifiedBy>
  <cp:revision>6</cp:revision>
  <dcterms:created xsi:type="dcterms:W3CDTF">2021-03-03T00:52:23Z</dcterms:created>
  <dcterms:modified xsi:type="dcterms:W3CDTF">2021-03-03T02:10:43Z</dcterms:modified>
</cp:coreProperties>
</file>