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6" r:id="rId4"/>
    <p:sldId id="273" r:id="rId5"/>
    <p:sldId id="285" r:id="rId6"/>
    <p:sldId id="288" r:id="rId7"/>
    <p:sldId id="274" r:id="rId8"/>
    <p:sldId id="282" r:id="rId9"/>
    <p:sldId id="283" r:id="rId10"/>
    <p:sldId id="275" r:id="rId11"/>
    <p:sldId id="265" r:id="rId12"/>
    <p:sldId id="268" r:id="rId13"/>
    <p:sldId id="293" r:id="rId14"/>
    <p:sldId id="276" r:id="rId15"/>
    <p:sldId id="287" r:id="rId16"/>
    <p:sldId id="289" r:id="rId17"/>
    <p:sldId id="290" r:id="rId18"/>
    <p:sldId id="291" r:id="rId19"/>
    <p:sldId id="277" r:id="rId20"/>
    <p:sldId id="278" r:id="rId21"/>
    <p:sldId id="279" r:id="rId22"/>
    <p:sldId id="280" r:id="rId23"/>
    <p:sldId id="284" r:id="rId24"/>
    <p:sldId id="292" r:id="rId25"/>
    <p:sldId id="269" r:id="rId26"/>
    <p:sldId id="294" r:id="rId27"/>
    <p:sldId id="270" r:id="rId28"/>
    <p:sldId id="271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91F8-9E06-4C14-B6B0-BCD980E44DF6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FDD-877C-4F1C-A83E-B6B1BE846B1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91F8-9E06-4C14-B6B0-BCD980E44DF6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FDD-877C-4F1C-A83E-B6B1BE846B1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91F8-9E06-4C14-B6B0-BCD980E44DF6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FDD-877C-4F1C-A83E-B6B1BE846B1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91F8-9E06-4C14-B6B0-BCD980E44DF6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FDD-877C-4F1C-A83E-B6B1BE846B1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91F8-9E06-4C14-B6B0-BCD980E44DF6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FDD-877C-4F1C-A83E-B6B1BE846B1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91F8-9E06-4C14-B6B0-BCD980E44DF6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FDD-877C-4F1C-A83E-B6B1BE846B19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91F8-9E06-4C14-B6B0-BCD980E44DF6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FDD-877C-4F1C-A83E-B6B1BE846B1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91F8-9E06-4C14-B6B0-BCD980E44DF6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FDD-877C-4F1C-A83E-B6B1BE846B1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91F8-9E06-4C14-B6B0-BCD980E44DF6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FDD-877C-4F1C-A83E-B6B1BE846B1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91F8-9E06-4C14-B6B0-BCD980E44DF6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15CFDD-877C-4F1C-A83E-B6B1BE846B1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91F8-9E06-4C14-B6B0-BCD980E44DF6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FDD-877C-4F1C-A83E-B6B1BE846B1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0B491F8-9E06-4C14-B6B0-BCD980E44DF6}" type="datetimeFigureOut">
              <a:rPr lang="id-ID" smtClean="0"/>
              <a:t>02/12/2020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A15CFDD-877C-4F1C-A83E-B6B1BE846B19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90516" y="1314676"/>
            <a:ext cx="7053542" cy="3698499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MATERI KE III</a:t>
            </a:r>
            <a:br>
              <a:rPr lang="id-ID" b="1" dirty="0" smtClean="0"/>
            </a:br>
            <a:r>
              <a:rPr lang="en-US" b="1" dirty="0" smtClean="0"/>
              <a:t>PENATAUSAHAAN </a:t>
            </a:r>
            <a:r>
              <a:rPr lang="en-US" b="1" dirty="0"/>
              <a:t>KEUANGAN DESA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91" y="2286935"/>
            <a:ext cx="2258013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511" y="2501652"/>
            <a:ext cx="1000548" cy="12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1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mtClean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427091"/>
              </p:ext>
            </p:extLst>
          </p:nvPr>
        </p:nvGraphicFramePr>
        <p:xfrm>
          <a:off x="323528" y="404664"/>
          <a:ext cx="8472488" cy="5514154"/>
        </p:xfrm>
        <a:graphic>
          <a:graphicData uri="http://schemas.openxmlformats.org/drawingml/2006/table">
            <a:tbl>
              <a:tblPr/>
              <a:tblGrid>
                <a:gridCol w="852488"/>
                <a:gridCol w="2047875"/>
                <a:gridCol w="5572125"/>
              </a:tblGrid>
              <a:tr h="398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Transaksi/Kegiatan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3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Ketentuan Pokok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15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Rekening Desa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  Rekening Desa dibuka oleh Pemerintah Desa di bank Pemerintah atau bank Pemerintah Daerah atas nama Pemerintah Desa.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   Spesimen atas nama Kepala Desa dan Bendahara Desa dengan jumlah rekening sesuai kebutuhan.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51429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Penerimaan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Penerimaan dapat dilakukan dengan cara: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   Disetorkan oleh bendahara desa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   Disetor langsung oleh Pemerintah supra desa atau Pihak III kepada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Bank yang sudah ditunjuk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   Dipungut  oleh  petugas  yang  selanjutnya  dapat  diserahkan  kepada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Bendahara Desa atau disetor langsung ke Bank.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4127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5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Penerimaan oleh bendahara desa harus disetor ke kas desa paling lambat tujuh hari kerja dibuktikan dengan surat tanda setoran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84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Pungutan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Pungutan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dapat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dibuktikan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dengan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 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Karcis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pungutan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yang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disahkan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oleh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Kepala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Desa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  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Surat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tanda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bukti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pembayaran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oleh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Pihak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III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921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Bukti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pembayaran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lainnya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yang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sah</a:t>
                      </a:r>
                      <a:endParaRPr kumimoji="0" lang="id-ID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003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Pengeluaran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28600" algn="just" defTabSz="914400" rtl="0" eaLnBrk="1" fontAlgn="base" latinLnBrk="0" hangingPunct="1">
                        <a:lnSpc>
                          <a:spcPct val="119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Dokumen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penatausahaan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pengeluaran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harus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disesuaikan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dengan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peraturan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desa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tentang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APBDesa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atau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Peraturan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Desa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tentang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Perubahan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APBDesa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2921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 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Pengeluaran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dilakukan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melalui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pengajuan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Surat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Permintaan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35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28650" y="12350"/>
            <a:ext cx="7886700" cy="794475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id-ID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LAPORAN BENDAHARA DESA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85" y="1304365"/>
            <a:ext cx="8229600" cy="4773706"/>
          </a:xfrm>
          <a:solidFill>
            <a:srgbClr val="C00000"/>
          </a:solidFill>
        </p:spPr>
        <p:txBody>
          <a:bodyPr anchor="ctr">
            <a:normAutofit fontScale="92500"/>
          </a:bodyPr>
          <a:lstStyle/>
          <a:p>
            <a:pPr marL="261859" indent="-261859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d-ID" sz="2800" dirty="0"/>
              <a:t>Menurut Permendagri 113 Tahun 2014 Pasal 35 Bendahara Desa wajb mempertanggungjawabkan uang melalui laporan pertanggungjawaban setiap bulan. </a:t>
            </a:r>
          </a:p>
          <a:p>
            <a:pPr marL="261859" indent="-261859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d-ID" sz="2800" dirty="0"/>
              <a:t>Laporan Pertanggungjawaban ini disampaikan kepada Kepala Desa paling lambat  tanggal  10  bulan  berikutnya.</a:t>
            </a:r>
          </a:p>
          <a:p>
            <a:pPr marL="261859" indent="-261859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d-ID" sz="2800" dirty="0"/>
              <a:t>Sebelumnya, Bendahara Desa melakukan tutup buku setiap akhir bulan  secara  tertib,  meliputi  Buku  Kas  Umum,  Buku  Bank, Buku Pajak dan Buku Rincian Pendapatan. Penutupan buku ini dilakukan bersama dengan Kepala Desa.</a:t>
            </a:r>
          </a:p>
        </p:txBody>
      </p:sp>
    </p:spTree>
    <p:extLst>
      <p:ext uri="{BB962C8B-B14F-4D97-AF65-F5344CB8AC3E}">
        <p14:creationId xmlns:p14="http://schemas.microsoft.com/office/powerpoint/2010/main" val="222401135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895"/>
            <a:ext cx="9144000" cy="1096677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de-DE" altLang="id-ID" sz="3599" b="1">
                <a:latin typeface="Agency FB" panose="020B0503020202020204" pitchFamily="34" charset="0"/>
              </a:rPr>
              <a:t>Status dan Fungsi Dokumen Penatausahaan</a:t>
            </a:r>
            <a:endParaRPr lang="id-ID" altLang="id-ID" sz="3599" b="1">
              <a:latin typeface="Agency FB" panose="020B0503020202020204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79784" y="1557826"/>
            <a:ext cx="8712994" cy="4656512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531653" indent="-53165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d-ID" altLang="id-ID" sz="3199">
                <a:latin typeface="Agency FB" panose="020B0503020202020204" pitchFamily="34" charset="0"/>
              </a:rPr>
              <a:t>Buku Kas (Umum, Pajak, Pembantu Kegiatan, dan Bank), dan bukti-bukti transakasi adalah dokumen resmi milik Pemerintah Desa</a:t>
            </a:r>
          </a:p>
          <a:p>
            <a:pPr marL="531653" indent="-53165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d-ID" altLang="id-ID" sz="3199">
                <a:latin typeface="Agency FB" panose="020B0503020202020204" pitchFamily="34" charset="0"/>
              </a:rPr>
              <a:t>Dokumen dimaksud berfungsi untuk sumber data untuk Pelaporan serta keperluan pemeriksaan /audit, dan juga sebagai barang bukti apabila diperlukan dalam proses hukum</a:t>
            </a:r>
          </a:p>
          <a:p>
            <a:pPr marL="531653" indent="-53165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d-ID" altLang="id-ID" sz="3199">
                <a:latin typeface="Agency FB" panose="020B0503020202020204" pitchFamily="34" charset="0"/>
              </a:rPr>
              <a:t>Tindakan secara sengaja menghilangkan, merusak, mengubah, seluruh atau sebagaian dokumen dimaksud adalah tindakan melawan hukum.</a:t>
            </a:r>
          </a:p>
        </p:txBody>
      </p:sp>
    </p:spTree>
    <p:extLst>
      <p:ext uri="{BB962C8B-B14F-4D97-AF65-F5344CB8AC3E}">
        <p14:creationId xmlns:p14="http://schemas.microsoft.com/office/powerpoint/2010/main" val="401801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Alur Pengeluaran dan Pencatatan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484784" y="3079034"/>
            <a:ext cx="1525980" cy="15020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BUKU Penerimaan 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3275856" y="5760561"/>
            <a:ext cx="158417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Persetujuan KADES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7020272" y="5424510"/>
            <a:ext cx="1586906" cy="336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RPD lENGKAP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2627784" y="1412776"/>
            <a:ext cx="3744416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Pengguna Anggaran </a:t>
            </a:r>
          </a:p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( Bendahara, Sekretaris, BPD, Kasie, Urusan)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0272" y="4123928"/>
            <a:ext cx="18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Cek Kode Rekening APBdesa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6989958" y="2817474"/>
            <a:ext cx="18305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Persyaratan RPD</a:t>
            </a:r>
          </a:p>
          <a:p>
            <a:pPr algn="ctr"/>
            <a:r>
              <a:rPr lang="id-ID" dirty="0" smtClean="0"/>
              <a:t>Tidak lengkap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3491880" y="3799350"/>
            <a:ext cx="2088232" cy="123897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BENDAHARA 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467544" y="5424510"/>
            <a:ext cx="15432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SPP</a:t>
            </a:r>
          </a:p>
          <a:p>
            <a:pPr algn="ctr"/>
            <a:r>
              <a:rPr lang="id-ID" dirty="0" smtClean="0"/>
              <a:t>Dikemalikan ke Bandahara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491880" y="2817474"/>
            <a:ext cx="2308312" cy="611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Renaca penggunaan dana (RPD )</a:t>
            </a:r>
            <a:endParaRPr lang="id-ID" b="1" dirty="0"/>
          </a:p>
        </p:txBody>
      </p:sp>
      <p:sp>
        <p:nvSpPr>
          <p:cNvPr id="13" name="Rectangle 12"/>
          <p:cNvSpPr/>
          <p:nvPr/>
        </p:nvSpPr>
        <p:spPr>
          <a:xfrm>
            <a:off x="6084168" y="5794668"/>
            <a:ext cx="9057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SPP</a:t>
            </a:r>
            <a:endParaRPr lang="id-ID" dirty="0"/>
          </a:p>
        </p:txBody>
      </p:sp>
      <p:sp>
        <p:nvSpPr>
          <p:cNvPr id="16" name="Bent Arrow 15"/>
          <p:cNvSpPr/>
          <p:nvPr/>
        </p:nvSpPr>
        <p:spPr>
          <a:xfrm>
            <a:off x="1247774" y="1772816"/>
            <a:ext cx="1091978" cy="1306219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2298254" y="4078209"/>
            <a:ext cx="936104" cy="3714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Down Arrow 17"/>
          <p:cNvSpPr/>
          <p:nvPr/>
        </p:nvSpPr>
        <p:spPr>
          <a:xfrm>
            <a:off x="4535996" y="2481081"/>
            <a:ext cx="77062" cy="32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Down Arrow 18"/>
          <p:cNvSpPr/>
          <p:nvPr/>
        </p:nvSpPr>
        <p:spPr>
          <a:xfrm>
            <a:off x="4515898" y="3536470"/>
            <a:ext cx="77062" cy="32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Bent Arrow 19"/>
          <p:cNvSpPr/>
          <p:nvPr/>
        </p:nvSpPr>
        <p:spPr>
          <a:xfrm flipH="1">
            <a:off x="6537063" y="1860298"/>
            <a:ext cx="698994" cy="935471"/>
          </a:xfrm>
          <a:prstGeom prst="bentArrow">
            <a:avLst>
              <a:gd name="adj1" fmla="val 25000"/>
              <a:gd name="adj2" fmla="val 30234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688396" y="2633481"/>
            <a:ext cx="77062" cy="32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Down Arrow 21"/>
          <p:cNvSpPr/>
          <p:nvPr/>
        </p:nvSpPr>
        <p:spPr>
          <a:xfrm>
            <a:off x="7845592" y="5099932"/>
            <a:ext cx="77062" cy="32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Down Arrow 22"/>
          <p:cNvSpPr/>
          <p:nvPr/>
        </p:nvSpPr>
        <p:spPr>
          <a:xfrm>
            <a:off x="7765523" y="3799350"/>
            <a:ext cx="77062" cy="32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Left Arrow 23"/>
          <p:cNvSpPr/>
          <p:nvPr/>
        </p:nvSpPr>
        <p:spPr>
          <a:xfrm>
            <a:off x="2339752" y="5795409"/>
            <a:ext cx="936104" cy="3714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Left Arrow 24"/>
          <p:cNvSpPr/>
          <p:nvPr/>
        </p:nvSpPr>
        <p:spPr>
          <a:xfrm>
            <a:off x="4864088" y="5961329"/>
            <a:ext cx="936104" cy="3714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Curved Up Arrow 25"/>
          <p:cNvSpPr/>
          <p:nvPr/>
        </p:nvSpPr>
        <p:spPr>
          <a:xfrm>
            <a:off x="2298254" y="5099932"/>
            <a:ext cx="1625674" cy="32457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7" name="Curved Left Arrow 26"/>
          <p:cNvSpPr/>
          <p:nvPr/>
        </p:nvSpPr>
        <p:spPr>
          <a:xfrm>
            <a:off x="7236056" y="5881710"/>
            <a:ext cx="1080359" cy="643634"/>
          </a:xfrm>
          <a:prstGeom prst="curvedLeftArrow">
            <a:avLst>
              <a:gd name="adj1" fmla="val 25000"/>
              <a:gd name="adj2" fmla="val 5296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5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2497382"/>
            <a:ext cx="9144000" cy="2006077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5398" b="1" dirty="0">
                <a:solidFill>
                  <a:schemeClr val="tx1"/>
                </a:solidFill>
                <a:latin typeface="Agency FB" pitchFamily="34" charset="0"/>
              </a:rPr>
              <a:t>DUKUMEN</a:t>
            </a:r>
            <a:endParaRPr lang="id-ID" sz="5398" b="1" dirty="0">
              <a:solidFill>
                <a:schemeClr val="tx1"/>
              </a:solidFill>
              <a:latin typeface="Agency FB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999" b="1" dirty="0">
                <a:solidFill>
                  <a:schemeClr val="tx1"/>
                </a:solidFill>
                <a:latin typeface="Agency FB" pitchFamily="34" charset="0"/>
              </a:rPr>
              <a:t>P</a:t>
            </a:r>
            <a:r>
              <a:rPr lang="id-ID" sz="3999" b="1" dirty="0">
                <a:solidFill>
                  <a:schemeClr val="tx1"/>
                </a:solidFill>
                <a:latin typeface="Agency FB" pitchFamily="34" charset="0"/>
              </a:rPr>
              <a:t>ENATAUSAHAAN KEUANGAN DESA</a:t>
            </a:r>
          </a:p>
        </p:txBody>
      </p:sp>
    </p:spTree>
    <p:extLst>
      <p:ext uri="{BB962C8B-B14F-4D97-AF65-F5344CB8AC3E}">
        <p14:creationId xmlns:p14="http://schemas.microsoft.com/office/powerpoint/2010/main" val="1287688781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buku administrasi keuangan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id-ID" dirty="0" smtClean="0"/>
              <a:t>Buku Kas Umum ( BKU)</a:t>
            </a:r>
          </a:p>
          <a:p>
            <a:pPr>
              <a:buAutoNum type="arabicPeriod"/>
            </a:pPr>
            <a:r>
              <a:rPr lang="id-ID" dirty="0" smtClean="0"/>
              <a:t>Buku Kas Pembantu Perincian obyek Peneerimaan ( BKP2OP)</a:t>
            </a:r>
          </a:p>
          <a:p>
            <a:pPr>
              <a:buFont typeface="Arial" pitchFamily="34" charset="0"/>
              <a:buAutoNum type="arabicPeriod"/>
            </a:pPr>
            <a:r>
              <a:rPr lang="id-ID" dirty="0"/>
              <a:t>Buku Kas Pembantu Perincian obyek </a:t>
            </a:r>
            <a:r>
              <a:rPr lang="id-ID" dirty="0" smtClean="0"/>
              <a:t>Pengerluaran </a:t>
            </a:r>
            <a:r>
              <a:rPr lang="id-ID" dirty="0"/>
              <a:t>( </a:t>
            </a:r>
            <a:r>
              <a:rPr lang="id-ID" dirty="0" smtClean="0"/>
              <a:t>BKP2OPn)</a:t>
            </a:r>
          </a:p>
          <a:p>
            <a:pPr>
              <a:buFont typeface="Arial" pitchFamily="34" charset="0"/>
              <a:buAutoNum type="arabicPeriod"/>
            </a:pPr>
            <a:r>
              <a:rPr lang="id-ID" dirty="0"/>
              <a:t>Buku Kas </a:t>
            </a:r>
            <a:r>
              <a:rPr lang="id-ID" dirty="0" smtClean="0"/>
              <a:t> Harian Pembantu </a:t>
            </a:r>
          </a:p>
          <a:p>
            <a:pPr>
              <a:buFont typeface="Arial" pitchFamily="34" charset="0"/>
              <a:buAutoNum type="arabicPeriod"/>
            </a:pPr>
            <a:r>
              <a:rPr lang="id-ID" dirty="0"/>
              <a:t>Buku Kas Pembantu </a:t>
            </a:r>
            <a:r>
              <a:rPr lang="id-ID" dirty="0" smtClean="0"/>
              <a:t> Bank</a:t>
            </a:r>
          </a:p>
          <a:p>
            <a:pPr>
              <a:buFont typeface="Arial" pitchFamily="34" charset="0"/>
              <a:buAutoNum type="arabicPeriod"/>
            </a:pPr>
            <a:r>
              <a:rPr lang="id-ID" dirty="0"/>
              <a:t>Buku </a:t>
            </a:r>
            <a:r>
              <a:rPr lang="id-ID" dirty="0" smtClean="0"/>
              <a:t>Pembantu  </a:t>
            </a:r>
            <a:r>
              <a:rPr lang="id-ID" dirty="0"/>
              <a:t>obyek </a:t>
            </a:r>
            <a:r>
              <a:rPr lang="id-ID" dirty="0" smtClean="0"/>
              <a:t>Pajak </a:t>
            </a:r>
          </a:p>
          <a:p>
            <a:pPr>
              <a:buFont typeface="Arial" pitchFamily="34" charset="0"/>
              <a:buAutoNum type="arabicPeriod"/>
            </a:pPr>
            <a:r>
              <a:rPr lang="id-ID" dirty="0" smtClean="0"/>
              <a:t>Laporan Arus Kas</a:t>
            </a:r>
          </a:p>
          <a:p>
            <a:pPr>
              <a:buFont typeface="Arial" pitchFamily="34" charset="0"/>
              <a:buAutoNum type="arabicPeriod"/>
            </a:pPr>
            <a:r>
              <a:rPr lang="id-ID" dirty="0" smtClean="0"/>
              <a:t>Laporan Realisasi Anggaran (LRA)</a:t>
            </a:r>
          </a:p>
          <a:p>
            <a:pPr>
              <a:buFont typeface="Arial" pitchFamily="34" charset="0"/>
              <a:buAutoNum type="arabicPeriod"/>
            </a:pPr>
            <a:r>
              <a:rPr lang="id-ID" dirty="0" smtClean="0"/>
              <a:t>Neraca</a:t>
            </a:r>
          </a:p>
          <a:p>
            <a:pPr>
              <a:buFont typeface="Arial" pitchFamily="34" charset="0"/>
              <a:buAutoNum type="arabicPeriod"/>
            </a:pPr>
            <a:r>
              <a:rPr lang="id-ID" dirty="0"/>
              <a:t> </a:t>
            </a:r>
            <a:r>
              <a:rPr lang="id-ID" dirty="0" smtClean="0"/>
              <a:t>dll (  RAB , SPP,  Renca Penggunaan Dana  )</a:t>
            </a:r>
            <a:endParaRPr lang="id-ID" dirty="0"/>
          </a:p>
          <a:p>
            <a:pPr>
              <a:buFont typeface="Arial" pitchFamily="34" charset="0"/>
              <a:buAutoNum type="arabicPeriod"/>
            </a:pPr>
            <a:endParaRPr lang="id-ID" dirty="0"/>
          </a:p>
          <a:p>
            <a:pPr>
              <a:buFont typeface="Arial" pitchFamily="34" charset="0"/>
              <a:buAutoNum type="arabicPeriod"/>
            </a:pPr>
            <a:endParaRPr lang="id-ID" dirty="0"/>
          </a:p>
          <a:p>
            <a:pPr>
              <a:buFont typeface="Arial" pitchFamily="34" charset="0"/>
              <a:buAutoNum type="arabicPeriod"/>
            </a:pPr>
            <a:endParaRPr lang="id-ID" dirty="0"/>
          </a:p>
          <a:p>
            <a:pPr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5212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Catatan Buku kas Umum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id-ID" dirty="0" smtClean="0"/>
              <a:t>Buku harus rapi, bersih, dan tidak cacat</a:t>
            </a:r>
          </a:p>
          <a:p>
            <a:pPr>
              <a:buAutoNum type="arabicPeriod"/>
            </a:pPr>
            <a:r>
              <a:rPr lang="id-ID" dirty="0" smtClean="0"/>
              <a:t>Buku harus ada sisis penerimaan /pendapatam dan pengeluaran </a:t>
            </a:r>
          </a:p>
          <a:p>
            <a:pPr>
              <a:buAutoNum type="arabicPeriod"/>
            </a:pPr>
            <a:r>
              <a:rPr lang="id-ID" dirty="0" smtClean="0"/>
              <a:t>Jumlah halaman harus tercatat halmanya </a:t>
            </a:r>
          </a:p>
          <a:p>
            <a:pPr>
              <a:buAutoNum type="arabicPeriod"/>
            </a:pPr>
            <a:r>
              <a:rPr lang="id-ID" dirty="0" smtClean="0"/>
              <a:t>Setiap halaman harus diberikan nomor urut dan diparaf oleh benhadara ybt</a:t>
            </a:r>
          </a:p>
          <a:p>
            <a:pPr>
              <a:buAutoNum type="arabicPeriod"/>
            </a:pPr>
            <a:r>
              <a:rPr lang="id-ID" dirty="0" smtClean="0"/>
              <a:t>Halaman terakhir digunakan untuk catatan pemeriksa</a:t>
            </a:r>
          </a:p>
          <a:p>
            <a:pPr>
              <a:buAutoNum type="arabicPeriod"/>
            </a:pPr>
            <a:r>
              <a:rPr lang="id-ID" dirty="0" smtClean="0"/>
              <a:t>Memakai tinta hitam dan tidak boleh ruangan kosong</a:t>
            </a:r>
          </a:p>
          <a:p>
            <a:pPr>
              <a:buAutoNum type="arabicPeriod"/>
            </a:pPr>
            <a:r>
              <a:rPr lang="id-ID" dirty="0" smtClean="0"/>
              <a:t>Halaman terakhir harus ada catatan saldo kas tunai dan salda bank</a:t>
            </a:r>
          </a:p>
          <a:p>
            <a:pPr>
              <a:buAutoNum type="arabicPeriod"/>
            </a:pPr>
            <a:r>
              <a:rPr lang="id-ID" dirty="0" smtClean="0"/>
              <a:t>Penutupan kas harus dilakukan dalam satu bulan sekali dan mendapatkan pengesyahan dari kepala desa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9273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Buku Kas Pembantu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	Fungsinya untuk mencatat transaksi penerimaan dan pengeluaran harian dan kemudian dipindahkan ke Buku Kas Umum oleh benhadara</a:t>
            </a:r>
          </a:p>
          <a:p>
            <a:r>
              <a:rPr lang="id-ID" dirty="0" smtClean="0"/>
              <a:t>	- Buku Kas Pembantu Penerimaan </a:t>
            </a:r>
          </a:p>
          <a:p>
            <a:r>
              <a:rPr lang="id-ID" dirty="0"/>
              <a:t>	</a:t>
            </a:r>
            <a:r>
              <a:rPr lang="id-ID" dirty="0" smtClean="0"/>
              <a:t>- Buku  Kas Pembantu  Pengeluaran atau belanja </a:t>
            </a:r>
          </a:p>
          <a:p>
            <a:r>
              <a:rPr lang="id-ID" dirty="0"/>
              <a:t>	</a:t>
            </a:r>
            <a:r>
              <a:rPr lang="id-ID" dirty="0" smtClean="0"/>
              <a:t>- Buku Kas Pembantu Pembiajaan </a:t>
            </a:r>
          </a:p>
          <a:p>
            <a:endParaRPr lang="id-ID" dirty="0"/>
          </a:p>
          <a:p>
            <a:r>
              <a:rPr lang="id-ID" dirty="0" smtClean="0"/>
              <a:t>	Buku Kas pembantu ini disesuaikan dengan banyaknya pos-pos kegiatan dalam APBDesa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5989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Buku Bank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08692"/>
          </a:xfrm>
        </p:spPr>
        <p:txBody>
          <a:bodyPr/>
          <a:lstStyle/>
          <a:p>
            <a:r>
              <a:rPr lang="id-ID" dirty="0" smtClean="0"/>
              <a:t>	Buku bank digunakan untuk mencatat sewmua transaksi baik pengeluaran maupun penerimaan  melalui bank kemmudian dibukukan oleh bendahara</a:t>
            </a:r>
          </a:p>
          <a:p>
            <a:r>
              <a:rPr lang="id-ID" dirty="0"/>
              <a:t>	</a:t>
            </a:r>
            <a:r>
              <a:rPr lang="id-ID" dirty="0" smtClean="0"/>
              <a:t>Trnsaksi dilaporkan setiap bulan kepada Desa sehingga diketaui saldo di bank dan disamsukan ke BKU</a:t>
            </a:r>
          </a:p>
          <a:p>
            <a:r>
              <a:rPr lang="id-ID" dirty="0" smtClean="0"/>
              <a:t>Laporan Arus Kas</a:t>
            </a:r>
          </a:p>
          <a:p>
            <a:r>
              <a:rPr lang="id-ID" dirty="0" smtClean="0"/>
              <a:t>	Merupakan catatan rekapitulasi penerimaan dan pengeluaran kas selama 1 tahun</a:t>
            </a:r>
            <a:endParaRPr lang="id-ID" dirty="0"/>
          </a:p>
          <a:p>
            <a:r>
              <a:rPr lang="id-ID" dirty="0" smtClean="0"/>
              <a:t>LAPORAN REALISASI aNGGARAN ( LRA)</a:t>
            </a:r>
          </a:p>
          <a:p>
            <a:r>
              <a:rPr lang="id-ID" dirty="0"/>
              <a:t>	</a:t>
            </a:r>
            <a:r>
              <a:rPr lang="id-ID" dirty="0" smtClean="0"/>
              <a:t>Laporan Realisasi anggran yang berisi realisasi penerimaan dan pengeluaran kas dalam satu tahun anggaran sesuai dengan APBdesa yang telah disetujuan awal tahun </a:t>
            </a:r>
          </a:p>
          <a:p>
            <a:endParaRPr lang="id-ID" dirty="0"/>
          </a:p>
          <a:p>
            <a:r>
              <a:rPr lang="id-ID" dirty="0" smtClean="0"/>
              <a:t>NERACA</a:t>
            </a:r>
          </a:p>
          <a:p>
            <a:r>
              <a:rPr lang="id-ID" dirty="0"/>
              <a:t>	</a:t>
            </a:r>
            <a:r>
              <a:rPr lang="id-ID" dirty="0" smtClean="0"/>
              <a:t>Catata mengenai posisi kekayaan dan kewajiban dan modal miliki desa pa akhir tahun anggaran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58116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65498" y="232609"/>
            <a:ext cx="8792765" cy="1569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id-ID" sz="3199" b="1">
                <a:latin typeface="Agency FB" panose="020B0503020202020204" pitchFamily="34" charset="0"/>
              </a:rPr>
              <a:t>Buku Kas Umum</a:t>
            </a:r>
            <a:r>
              <a:rPr lang="en-US" altLang="id-ID" sz="3199">
                <a:latin typeface="Agency FB" panose="020B0503020202020204" pitchFamily="34" charset="0"/>
              </a:rPr>
              <a:t>;</a:t>
            </a:r>
            <a:endParaRPr lang="id-ID" altLang="id-ID" sz="3199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altLang="id-ID" sz="3199">
                <a:latin typeface="Agency FB" panose="020B0503020202020204" pitchFamily="34" charset="0"/>
              </a:rPr>
              <a:t>B</a:t>
            </a:r>
            <a:r>
              <a:rPr lang="id-ID" altLang="id-ID" sz="3199">
                <a:latin typeface="Agency FB" panose="020B0503020202020204" pitchFamily="34" charset="0"/>
              </a:rPr>
              <a:t>erfungsi untuk mencatat semua transaksi baik penerimaan maupun pengeluaran yang berkaitan dengan kas (uang tunai).</a:t>
            </a:r>
            <a:r>
              <a:rPr lang="en-ID" altLang="id-ID" sz="3199">
                <a:latin typeface="Agency FB" panose="020B0503020202020204" pitchFamily="34" charset="0"/>
              </a:rPr>
              <a:t> </a:t>
            </a:r>
            <a:endParaRPr lang="en-US" altLang="id-ID" sz="3199">
              <a:latin typeface="Agency FB" panose="020B0503020202020204" pitchFamily="34" charset="0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5" y="2026017"/>
            <a:ext cx="8784431" cy="475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412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id-ID" altLang="id-ID" b="1" dirty="0">
                <a:latin typeface="Agency FB" pitchFamily="34" charset="0"/>
              </a:rPr>
              <a:t>PENATAUSAHAAN KEUANGAN DESA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136684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 marL="450715" indent="-450715" algn="just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id-ID" sz="3199" dirty="0">
                <a:latin typeface="Agency FB" pitchFamily="34" charset="0"/>
              </a:rPr>
              <a:t>Adalah  kegiatan  pencatatan  yang dilakukan  oleh Bendahara  Desa terhadap   seluruh transaksi (penerimaan dan pengeluaran) keuangan desa yang terjadi dalam satu tahun anggaran secara  sistematis  dan  kronologis.  </a:t>
            </a:r>
          </a:p>
          <a:p>
            <a:pPr marL="450715" indent="-450715" algn="just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sz="3199" dirty="0">
                <a:latin typeface="Agency FB" pitchFamily="34" charset="0"/>
              </a:rPr>
              <a:t>K</a:t>
            </a:r>
            <a:r>
              <a:rPr lang="id-ID" sz="3199" dirty="0">
                <a:latin typeface="Agency FB" pitchFamily="34" charset="0"/>
              </a:rPr>
              <a:t>egiatan penatausahaan keuangan mempunyai fungsi pengendalian terhadap pelaksanaan APB Desa. </a:t>
            </a:r>
            <a:endParaRPr lang="en-US" sz="3199" dirty="0">
              <a:latin typeface="Agency FB" pitchFamily="34" charset="0"/>
            </a:endParaRPr>
          </a:p>
          <a:p>
            <a:pPr marL="450715" indent="-450715" algn="just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id-ID" sz="3199" dirty="0">
                <a:latin typeface="Agency FB" pitchFamily="34" charset="0"/>
              </a:rPr>
              <a:t>Hasil dari penatausahaan berupa data atau informasi yang diperlukan untuk</a:t>
            </a:r>
            <a:r>
              <a:rPr lang="en-US" sz="3199" dirty="0">
                <a:latin typeface="Agency FB" pitchFamily="34" charset="0"/>
              </a:rPr>
              <a:t> :</a:t>
            </a:r>
            <a:r>
              <a:rPr lang="id-ID" sz="3199" dirty="0">
                <a:latin typeface="Agency FB" pitchFamily="34" charset="0"/>
              </a:rPr>
              <a:t> </a:t>
            </a:r>
            <a:endParaRPr lang="en-US" sz="3199" dirty="0">
              <a:latin typeface="Agency FB" pitchFamily="34" charset="0"/>
            </a:endParaRPr>
          </a:p>
          <a:p>
            <a:pPr marL="856993" indent="-39993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3199" dirty="0">
                <a:latin typeface="Agency FB" pitchFamily="34" charset="0"/>
              </a:rPr>
              <a:t>M</a:t>
            </a:r>
            <a:r>
              <a:rPr lang="id-ID" sz="3199" dirty="0">
                <a:latin typeface="Agency FB" pitchFamily="34" charset="0"/>
              </a:rPr>
              <a:t>enyusun laporan keuangan yang akan digunakan sebagai pertanggungjawaban atas pengelolaan keuangan desa</a:t>
            </a:r>
            <a:r>
              <a:rPr lang="en-US" sz="3199" dirty="0">
                <a:latin typeface="Agency FB" pitchFamily="34" charset="0"/>
              </a:rPr>
              <a:t> ;</a:t>
            </a:r>
            <a:r>
              <a:rPr lang="id-ID" sz="3199" dirty="0">
                <a:latin typeface="Agency FB" pitchFamily="34" charset="0"/>
              </a:rPr>
              <a:t> </a:t>
            </a:r>
            <a:endParaRPr lang="en-US" sz="3199" dirty="0">
              <a:latin typeface="Agency FB" pitchFamily="34" charset="0"/>
            </a:endParaRPr>
          </a:p>
          <a:p>
            <a:pPr marL="856993" indent="-39993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3199" dirty="0">
                <a:latin typeface="Agency FB" pitchFamily="34" charset="0"/>
              </a:rPr>
              <a:t>S</a:t>
            </a:r>
            <a:r>
              <a:rPr lang="id-ID" sz="3199" dirty="0">
                <a:latin typeface="Agency FB" pitchFamily="34" charset="0"/>
              </a:rPr>
              <a:t>ebagai dasar pertimbangan dalam menyusun rencana keuangan pada tahun anggaran berikutnya</a:t>
            </a:r>
            <a:r>
              <a:rPr lang="en-US" sz="3199" dirty="0">
                <a:latin typeface="Agency FB" pitchFamily="34" charset="0"/>
              </a:rPr>
              <a:t> ;</a:t>
            </a:r>
            <a:endParaRPr lang="id-ID" sz="3199" dirty="0">
              <a:latin typeface="Agency FB" pitchFamily="34" charset="0"/>
            </a:endParaRPr>
          </a:p>
          <a:p>
            <a:pPr algn="just">
              <a:spcAft>
                <a:spcPts val="1200"/>
              </a:spcAft>
              <a:buFont typeface="Arial" charset="0"/>
              <a:buChar char="•"/>
              <a:defRPr/>
            </a:pPr>
            <a:endParaRPr lang="id-ID" sz="3199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12356"/>
      </p:ext>
    </p:extLst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02406" y="189758"/>
            <a:ext cx="8723710" cy="158232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3199" b="1">
                <a:latin typeface="Agency FB" panose="020B0503020202020204" pitchFamily="34" charset="0"/>
              </a:rPr>
              <a:t>Buku Bank</a:t>
            </a:r>
            <a:r>
              <a:rPr lang="en-US" sz="3199">
                <a:latin typeface="Agency FB" panose="020B0503020202020204" pitchFamily="34" charset="0"/>
              </a:rPr>
              <a:t>;</a:t>
            </a:r>
            <a:endParaRPr lang="id-ID" sz="3199"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id-ID" sz="3199">
                <a:latin typeface="Agency FB" panose="020B0503020202020204" pitchFamily="34" charset="0"/>
              </a:rPr>
              <a:t>Berfungsi untuk mencatat semua transaksi baik penerimaan maupun pengeluaran yang terkait dengan bank (penarikan, penyetoran, dll)</a:t>
            </a:r>
            <a:r>
              <a:rPr lang="en-ID" sz="3199">
                <a:latin typeface="Agency FB" panose="020B0503020202020204" pitchFamily="34" charset="0"/>
              </a:rPr>
              <a:t> </a:t>
            </a:r>
            <a:endParaRPr lang="en-US" sz="3199">
              <a:latin typeface="Agency FB" panose="020B0503020202020204" pitchFamily="34" charset="0"/>
            </a:endParaRP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5" y="2011733"/>
            <a:ext cx="8855869" cy="478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11578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85750" y="121513"/>
            <a:ext cx="8515350" cy="196163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199" b="1">
                <a:latin typeface="Agency FB" panose="020B0503020202020204" pitchFamily="34" charset="0"/>
              </a:rPr>
              <a:t>Buku Kas Pembantu Pajak</a:t>
            </a:r>
            <a:r>
              <a:rPr lang="en-US" sz="3199">
                <a:latin typeface="Agency FB" panose="020B0503020202020204" pitchFamily="34" charset="0"/>
              </a:rPr>
              <a:t>;</a:t>
            </a:r>
            <a:endParaRPr lang="id-ID" sz="3199"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id-ID" sz="3199">
                <a:latin typeface="Agency FB" panose="020B0503020202020204" pitchFamily="34" charset="0"/>
              </a:rPr>
              <a:t>Berfungsi untuk mencatat semua transaksi penerimaan dan pengeluaran pajak (khususnya PPh Pasal 21 dan PPn), dalam kaitannya Bendahara Desa sebagai Wajib Pungut (Wapu)</a:t>
            </a:r>
            <a:r>
              <a:rPr lang="en-ID" sz="3199">
                <a:latin typeface="Agency FB" panose="020B0503020202020204" pitchFamily="34" charset="0"/>
              </a:rPr>
              <a:t> </a:t>
            </a:r>
            <a:endParaRPr lang="en-US" sz="3199">
              <a:latin typeface="Agency FB" panose="020B0503020202020204" pitchFamily="34" charset="0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562"/>
            <a:ext cx="8892778" cy="424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75634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85750" y="77074"/>
            <a:ext cx="8515350" cy="1309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199" b="1" dirty="0" err="1">
                <a:latin typeface="Agency FB" panose="020B0503020202020204" pitchFamily="34" charset="0"/>
              </a:rPr>
              <a:t>Buku</a:t>
            </a:r>
            <a:r>
              <a:rPr lang="en-US" sz="3199" b="1" dirty="0">
                <a:latin typeface="Agency FB" panose="020B0503020202020204" pitchFamily="34" charset="0"/>
              </a:rPr>
              <a:t> </a:t>
            </a:r>
            <a:r>
              <a:rPr lang="en-US" sz="3199" b="1" dirty="0" err="1">
                <a:latin typeface="Agency FB" panose="020B0503020202020204" pitchFamily="34" charset="0"/>
              </a:rPr>
              <a:t>Kas</a:t>
            </a:r>
            <a:r>
              <a:rPr lang="en-US" sz="3199" b="1" dirty="0">
                <a:latin typeface="Agency FB" panose="020B0503020202020204" pitchFamily="34" charset="0"/>
              </a:rPr>
              <a:t> </a:t>
            </a:r>
            <a:r>
              <a:rPr lang="en-US" sz="3199" b="1" dirty="0" err="1">
                <a:latin typeface="Agency FB" panose="020B0503020202020204" pitchFamily="34" charset="0"/>
              </a:rPr>
              <a:t>Pembantu</a:t>
            </a:r>
            <a:r>
              <a:rPr lang="en-US" sz="3199" b="1" dirty="0">
                <a:latin typeface="Agency FB" panose="020B0503020202020204" pitchFamily="34" charset="0"/>
              </a:rPr>
              <a:t> </a:t>
            </a:r>
            <a:r>
              <a:rPr lang="en-US" sz="3199" b="1" dirty="0" err="1">
                <a:latin typeface="Agency FB" panose="020B0503020202020204" pitchFamily="34" charset="0"/>
              </a:rPr>
              <a:t>Kegiatan</a:t>
            </a:r>
            <a:r>
              <a:rPr lang="en-US" sz="3199" b="1" dirty="0">
                <a:latin typeface="Agency FB" panose="020B0503020202020204" pitchFamily="34" charset="0"/>
              </a:rPr>
              <a:t> ;</a:t>
            </a:r>
            <a:endParaRPr lang="id-ID" sz="3199" dirty="0"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id-ID" dirty="0">
                <a:latin typeface="Agency FB" panose="020B0503020202020204" pitchFamily="34" charset="0"/>
              </a:rPr>
              <a:t>Berfungsi untuk mencatat semua transaksi baik penerimaan maupun pengeluaran yang berkaitan dengan </a:t>
            </a:r>
            <a:r>
              <a:rPr lang="en-US" dirty="0" err="1">
                <a:latin typeface="Agency FB" panose="020B0503020202020204" pitchFamily="34" charset="0"/>
              </a:rPr>
              <a:t>rincian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objek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belanja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desa</a:t>
            </a:r>
            <a:r>
              <a:rPr lang="id-ID" dirty="0">
                <a:latin typeface="Agency FB" panose="020B0503020202020204" pitchFamily="34" charset="0"/>
              </a:rPr>
              <a:t>.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461013"/>
            <a:ext cx="8822532" cy="539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95995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35" y="893"/>
            <a:ext cx="6150769" cy="685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8234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3571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08" y="2353953"/>
            <a:ext cx="6400800" cy="1507067"/>
          </a:xfrm>
        </p:spPr>
        <p:txBody>
          <a:bodyPr/>
          <a:lstStyle/>
          <a:p>
            <a:pPr algn="r"/>
            <a:r>
              <a:rPr lang="en-US" dirty="0"/>
              <a:t>PELAPORAN &amp; PERTANGGUNGJAWABAN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91" y="2286935"/>
            <a:ext cx="2258013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511" y="2501652"/>
            <a:ext cx="1000548" cy="12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4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PERTANGGUNG JAWABAN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	Penyampaian pelaporan kegiatan keuangan desa baik  penerimaan, pengeluaran ,pembiayaan maupun penggunaan uang milik desa selama satu tahun anggaran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03207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369" y="143936"/>
            <a:ext cx="6400800" cy="68978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/>
              <a:t>PELAPORAN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4748" y="954742"/>
            <a:ext cx="8009809" cy="5462588"/>
          </a:xfrm>
        </p:spPr>
        <p:txBody>
          <a:bodyPr/>
          <a:lstStyle/>
          <a:p>
            <a:pPr algn="just">
              <a:buFont typeface="Agency FB" panose="020B0503020202020204" pitchFamily="34" charset="0"/>
              <a:buChar char="Ω"/>
            </a:pPr>
            <a:r>
              <a:rPr lang="id-ID" sz="2800" dirty="0">
                <a:latin typeface="Agency FB" panose="020B0503020202020204" pitchFamily="34" charset="0"/>
              </a:rPr>
              <a:t>Kepala Desa menyampaikan laporan realisasi pelaksanaan APB Desa kepada Bupati/Walikota berupa:</a:t>
            </a:r>
            <a:endParaRPr lang="en-US" sz="2800" dirty="0">
              <a:latin typeface="Agency FB" panose="020B0503020202020204" pitchFamily="34" charset="0"/>
            </a:endParaRPr>
          </a:p>
          <a:p>
            <a:pPr marL="685800" lvl="1" indent="-403225" algn="just">
              <a:buFont typeface="Wingdings" panose="05000000000000000000" pitchFamily="2" charset="2"/>
              <a:buChar char="ü"/>
            </a:pPr>
            <a:r>
              <a:rPr lang="id-ID" sz="2400" dirty="0">
                <a:latin typeface="Agency FB" panose="020B0503020202020204" pitchFamily="34" charset="0"/>
              </a:rPr>
              <a:t>laporan  semester pertama; dan </a:t>
            </a:r>
            <a:endParaRPr lang="en-US" sz="2400" dirty="0">
              <a:latin typeface="Agency FB" panose="020B0503020202020204" pitchFamily="34" charset="0"/>
            </a:endParaRPr>
          </a:p>
          <a:p>
            <a:pPr marL="685800" lvl="1" indent="-403225" algn="just">
              <a:buFont typeface="Wingdings" panose="05000000000000000000" pitchFamily="2" charset="2"/>
              <a:buChar char="ü"/>
            </a:pPr>
            <a:r>
              <a:rPr lang="id-ID" sz="2400" dirty="0">
                <a:latin typeface="Agency FB" panose="020B0503020202020204" pitchFamily="34" charset="0"/>
              </a:rPr>
              <a:t>laporan semester akhir tahun.</a:t>
            </a:r>
            <a:endParaRPr lang="en-US" sz="2400" dirty="0">
              <a:latin typeface="Agency FB" panose="020B0503020202020204" pitchFamily="34" charset="0"/>
            </a:endParaRPr>
          </a:p>
          <a:p>
            <a:pPr algn="just">
              <a:buFont typeface="Agency FB" panose="020B0503020202020204" pitchFamily="34" charset="0"/>
              <a:buChar char="Ω"/>
            </a:pPr>
            <a:r>
              <a:rPr lang="id-ID" sz="2800" dirty="0">
                <a:latin typeface="Agency FB" panose="020B0503020202020204" pitchFamily="34" charset="0"/>
              </a:rPr>
              <a:t>Laporan semester pertama berupa laporan realisasi APB Desa.</a:t>
            </a:r>
            <a:endParaRPr lang="en-US" sz="2800" dirty="0">
              <a:latin typeface="Agency FB" panose="020B0503020202020204" pitchFamily="34" charset="0"/>
            </a:endParaRPr>
          </a:p>
          <a:p>
            <a:pPr algn="just">
              <a:buFont typeface="Agency FB" panose="020B0503020202020204" pitchFamily="34" charset="0"/>
              <a:buChar char="Ω"/>
            </a:pPr>
            <a:r>
              <a:rPr lang="id-ID" sz="2800" dirty="0">
                <a:latin typeface="Agency FB" panose="020B0503020202020204" pitchFamily="34" charset="0"/>
              </a:rPr>
              <a:t>Laporan realisasi  pelaksanaan APB Desa disampaikan paling lambat pada akhir bulan Juli tahun berjalan.</a:t>
            </a:r>
            <a:endParaRPr lang="en-US" sz="2800" dirty="0">
              <a:latin typeface="Agency FB" panose="020B0503020202020204" pitchFamily="34" charset="0"/>
            </a:endParaRPr>
          </a:p>
          <a:p>
            <a:pPr algn="just">
              <a:buFont typeface="Agency FB" panose="020B0503020202020204" pitchFamily="34" charset="0"/>
              <a:buChar char="Ω"/>
            </a:pPr>
            <a:r>
              <a:rPr lang="id-ID" sz="2800" dirty="0">
                <a:latin typeface="Agency FB" panose="020B0503020202020204" pitchFamily="34" charset="0"/>
              </a:rPr>
              <a:t>Laporan semester akhir tahun 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id-ID" sz="2800" dirty="0">
                <a:latin typeface="Agency FB" panose="020B0503020202020204" pitchFamily="34" charset="0"/>
              </a:rPr>
              <a:t>disampaikan paling lambat pada akhir bulan Januari tahun berikutnya.</a:t>
            </a:r>
            <a:endParaRPr lang="en-US" sz="2800" dirty="0"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endParaRPr lang="en-US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08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127" y="9465"/>
            <a:ext cx="6400800" cy="770466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dirty="0"/>
              <a:t>PERTANGGUNGJAWABAN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3341" y="1072218"/>
            <a:ext cx="8292272" cy="565626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gency FB" panose="020B0503020202020204" pitchFamily="34" charset="0"/>
              <a:buChar char="Ω"/>
            </a:pPr>
            <a:r>
              <a:rPr lang="id-ID" sz="2200" dirty="0">
                <a:latin typeface="Agency FB" panose="020B0503020202020204" pitchFamily="34" charset="0"/>
              </a:rPr>
              <a:t>Kepala Desa  menyampaikan laporan pertanggungjawaban realisasi pelaksanaan APB Desa kepada Bupati</a:t>
            </a:r>
            <a:r>
              <a:rPr lang="en-US" sz="2200" dirty="0">
                <a:latin typeface="Agency FB" panose="020B0503020202020204" pitchFamily="34" charset="0"/>
              </a:rPr>
              <a:t> </a:t>
            </a:r>
            <a:r>
              <a:rPr lang="id-ID" sz="2200" dirty="0">
                <a:latin typeface="Agency FB" panose="020B0503020202020204" pitchFamily="34" charset="0"/>
              </a:rPr>
              <a:t> setiap akhir tahun anggaran</a:t>
            </a:r>
            <a:r>
              <a:rPr lang="en-US" sz="2200" dirty="0">
                <a:latin typeface="Agency FB" panose="020B0503020202020204" pitchFamily="34" charset="0"/>
              </a:rPr>
              <a:t>, </a:t>
            </a:r>
            <a:r>
              <a:rPr lang="id-ID" sz="2200" dirty="0">
                <a:latin typeface="Agency FB" panose="020B0503020202020204" pitchFamily="34" charset="0"/>
              </a:rPr>
              <a:t>terdiri dari  pendapatan, belanja, dan pembiayaan.</a:t>
            </a:r>
            <a:endParaRPr lang="en-US" sz="2200" dirty="0">
              <a:latin typeface="Agency FB" panose="020B0503020202020204" pitchFamily="34" charset="0"/>
            </a:endParaRPr>
          </a:p>
          <a:p>
            <a:pPr algn="just">
              <a:buFont typeface="Agency FB" panose="020B0503020202020204" pitchFamily="34" charset="0"/>
              <a:buChar char="Ω"/>
            </a:pPr>
            <a:r>
              <a:rPr lang="id-ID" sz="2200" dirty="0">
                <a:latin typeface="Agency FB" panose="020B0503020202020204" pitchFamily="34" charset="0"/>
              </a:rPr>
              <a:t>Laporan pertanggungjawaban realisasi pelaksanaan APB Desa ditetapkan dengan Peraturan Desa</a:t>
            </a:r>
            <a:r>
              <a:rPr lang="en-US" sz="2200" dirty="0">
                <a:latin typeface="Agency FB" panose="020B0503020202020204" pitchFamily="34" charset="0"/>
              </a:rPr>
              <a:t>.</a:t>
            </a:r>
          </a:p>
          <a:p>
            <a:pPr lvl="1" algn="just">
              <a:buFont typeface="Agency FB" panose="020B0503020202020204" pitchFamily="34" charset="0"/>
              <a:buChar char="√"/>
            </a:pPr>
            <a:r>
              <a:rPr lang="id-ID" sz="2100" dirty="0">
                <a:latin typeface="Agency FB" panose="020B0503020202020204" pitchFamily="34" charset="0"/>
              </a:rPr>
              <a:t>format Laporan Pertanggungjawaban Realisasi Pelaksanaan APB Desa Tahun Anggaran berkenaan;</a:t>
            </a:r>
            <a:endParaRPr lang="en-US" sz="2100" dirty="0">
              <a:latin typeface="Agency FB" panose="020B0503020202020204" pitchFamily="34" charset="0"/>
            </a:endParaRPr>
          </a:p>
          <a:p>
            <a:pPr lvl="1" algn="just">
              <a:buFont typeface="Agency FB" panose="020B0503020202020204" pitchFamily="34" charset="0"/>
              <a:buChar char="√"/>
            </a:pPr>
            <a:r>
              <a:rPr lang="id-ID" sz="2100" dirty="0">
                <a:latin typeface="Agency FB" panose="020B0503020202020204" pitchFamily="34" charset="0"/>
              </a:rPr>
              <a:t>format Laporan Kekayaan  Milik Desa per 31 Desember Tahun Anggaran berkenaan; dan</a:t>
            </a:r>
            <a:endParaRPr lang="en-US" sz="2100" dirty="0">
              <a:latin typeface="Agency FB" panose="020B0503020202020204" pitchFamily="34" charset="0"/>
            </a:endParaRPr>
          </a:p>
          <a:p>
            <a:pPr lvl="1" algn="just">
              <a:buFont typeface="Agency FB" panose="020B0503020202020204" pitchFamily="34" charset="0"/>
              <a:buChar char="√"/>
            </a:pPr>
            <a:r>
              <a:rPr lang="id-ID" sz="2100" dirty="0">
                <a:latin typeface="Agency FB" panose="020B0503020202020204" pitchFamily="34" charset="0"/>
              </a:rPr>
              <a:t>format Laporan Program Pemerintah dan Pemerintah Daerah yang masuk ke desa.</a:t>
            </a:r>
            <a:endParaRPr lang="en-US" sz="2100" dirty="0">
              <a:latin typeface="Agency FB" panose="020B0503020202020204" pitchFamily="34" charset="0"/>
            </a:endParaRPr>
          </a:p>
          <a:p>
            <a:pPr algn="just">
              <a:buFont typeface="Agency FB" panose="020B0503020202020204" pitchFamily="34" charset="0"/>
              <a:buChar char="Ω"/>
            </a:pPr>
            <a:r>
              <a:rPr lang="id-ID" sz="2200" dirty="0">
                <a:latin typeface="Agency FB" panose="020B0503020202020204" pitchFamily="34" charset="0"/>
              </a:rPr>
              <a:t>Laporan Pertanggungjawaban Realisasi Pelaksanaan APB Desa </a:t>
            </a:r>
            <a:r>
              <a:rPr lang="en-US" sz="2200" dirty="0">
                <a:latin typeface="Agency FB" panose="020B0503020202020204" pitchFamily="34" charset="0"/>
              </a:rPr>
              <a:t> </a:t>
            </a:r>
            <a:r>
              <a:rPr lang="id-ID" sz="2200" dirty="0">
                <a:latin typeface="Agency FB" panose="020B0503020202020204" pitchFamily="34" charset="0"/>
              </a:rPr>
              <a:t> merupakan bagian tidak terpisahkan dari laporan penyelenggaraan Pemerintahan Desa</a:t>
            </a:r>
            <a:endParaRPr lang="en-US" sz="2200" dirty="0">
              <a:latin typeface="Agency FB" panose="020B0503020202020204" pitchFamily="34" charset="0"/>
            </a:endParaRPr>
          </a:p>
          <a:p>
            <a:pPr algn="just">
              <a:buFont typeface="Agency FB" panose="020B0503020202020204" pitchFamily="34" charset="0"/>
              <a:buChar char="Ω"/>
            </a:pPr>
            <a:r>
              <a:rPr lang="id-ID" sz="2200" dirty="0">
                <a:latin typeface="Agency FB" panose="020B0503020202020204" pitchFamily="34" charset="0"/>
              </a:rPr>
              <a:t>Laporan realisasi dan laporan pertanggungjawaban realisasi pelaksanaan APB Desa diinformasikan  kepada masyarakat secara tertulis dan dengan media informasi yang mudah diakses oleh masyarakat.</a:t>
            </a:r>
            <a:endParaRPr lang="en-US" sz="2200" dirty="0">
              <a:latin typeface="Agency FB" panose="020B0503020202020204" pitchFamily="34" charset="0"/>
            </a:endParaRPr>
          </a:p>
          <a:p>
            <a:pPr algn="just">
              <a:buFont typeface="Agency FB" panose="020B0503020202020204" pitchFamily="34" charset="0"/>
              <a:buChar char="Ω"/>
            </a:pPr>
            <a:r>
              <a:rPr lang="id-ID" sz="2200" dirty="0">
                <a:latin typeface="Agency FB" panose="020B0503020202020204" pitchFamily="34" charset="0"/>
              </a:rPr>
              <a:t>Media informasi </a:t>
            </a:r>
            <a:r>
              <a:rPr lang="en-US" sz="2200" dirty="0">
                <a:latin typeface="Agency FB" panose="020B0503020202020204" pitchFamily="34" charset="0"/>
              </a:rPr>
              <a:t> </a:t>
            </a:r>
            <a:r>
              <a:rPr lang="id-ID" sz="2200" dirty="0">
                <a:latin typeface="Agency FB" panose="020B0503020202020204" pitchFamily="34" charset="0"/>
              </a:rPr>
              <a:t>antara lain papan pengumuman, radio komunitas, dan media informasi lainnya.</a:t>
            </a:r>
            <a:endParaRPr lang="en-US" sz="2200" dirty="0">
              <a:latin typeface="Agency FB" panose="020B0503020202020204" pitchFamily="34" charset="0"/>
            </a:endParaRPr>
          </a:p>
          <a:p>
            <a:pPr algn="just">
              <a:buFont typeface="Agency FB" panose="020B0503020202020204" pitchFamily="34" charset="0"/>
              <a:buChar char="Ω"/>
            </a:pPr>
            <a:r>
              <a:rPr lang="id-ID" sz="2200" dirty="0">
                <a:latin typeface="Agency FB" panose="020B0503020202020204" pitchFamily="34" charset="0"/>
              </a:rPr>
              <a:t>Laporan  realisasi dan laporan pertanggungjawaban realisasi pelaksanaan APB Desa</a:t>
            </a:r>
            <a:r>
              <a:rPr lang="en-US" sz="2200" dirty="0">
                <a:latin typeface="Agency FB" panose="020B0503020202020204" pitchFamily="34" charset="0"/>
              </a:rPr>
              <a:t> </a:t>
            </a:r>
            <a:r>
              <a:rPr lang="id-ID" sz="2200" dirty="0">
                <a:latin typeface="Agency FB" panose="020B0503020202020204" pitchFamily="34" charset="0"/>
              </a:rPr>
              <a:t>disampaikan  kepada Bupati/Walikota melalui camat atau sebutan lain</a:t>
            </a:r>
            <a:r>
              <a:rPr lang="en-US" sz="2200" dirty="0">
                <a:latin typeface="Agency FB" panose="020B0503020202020204" pitchFamily="34" charset="0"/>
              </a:rPr>
              <a:t>, </a:t>
            </a:r>
            <a:r>
              <a:rPr lang="en-US" sz="2200" dirty="0" err="1">
                <a:latin typeface="Agency FB" panose="020B0503020202020204" pitchFamily="34" charset="0"/>
              </a:rPr>
              <a:t>disampaikan</a:t>
            </a:r>
            <a:r>
              <a:rPr lang="en-US" sz="2200" dirty="0">
                <a:latin typeface="Agency FB" panose="020B0503020202020204" pitchFamily="34" charset="0"/>
              </a:rPr>
              <a:t> paling </a:t>
            </a:r>
            <a:r>
              <a:rPr lang="en-US" sz="2200" dirty="0" err="1">
                <a:latin typeface="Agency FB" panose="020B0503020202020204" pitchFamily="34" charset="0"/>
              </a:rPr>
              <a:t>lambat</a:t>
            </a:r>
            <a:r>
              <a:rPr lang="en-US" sz="2200" dirty="0">
                <a:latin typeface="Agency FB" panose="020B0503020202020204" pitchFamily="34" charset="0"/>
              </a:rPr>
              <a:t> </a:t>
            </a:r>
            <a:r>
              <a:rPr lang="id-ID" sz="2200" dirty="0">
                <a:latin typeface="Agency FB" panose="020B0503020202020204" pitchFamily="34" charset="0"/>
              </a:rPr>
              <a:t>1 (satu) bulan setelah </a:t>
            </a:r>
            <a:r>
              <a:rPr lang="en-US" sz="2200" dirty="0" err="1">
                <a:latin typeface="Agency FB" panose="020B0503020202020204" pitchFamily="34" charset="0"/>
              </a:rPr>
              <a:t>akhir</a:t>
            </a:r>
            <a:r>
              <a:rPr lang="en-US" sz="2200" dirty="0">
                <a:latin typeface="Agency FB" panose="020B0503020202020204" pitchFamily="34" charset="0"/>
              </a:rPr>
              <a:t> </a:t>
            </a:r>
            <a:r>
              <a:rPr lang="en-US" sz="2200" dirty="0" err="1">
                <a:latin typeface="Agency FB" panose="020B0503020202020204" pitchFamily="34" charset="0"/>
              </a:rPr>
              <a:t>tahun</a:t>
            </a:r>
            <a:r>
              <a:rPr lang="en-US" sz="2200" dirty="0">
                <a:latin typeface="Agency FB" panose="020B0503020202020204" pitchFamily="34" charset="0"/>
              </a:rPr>
              <a:t> </a:t>
            </a:r>
            <a:r>
              <a:rPr lang="en-US" sz="2200" dirty="0" err="1">
                <a:latin typeface="Agency FB" panose="020B0503020202020204" pitchFamily="34" charset="0"/>
              </a:rPr>
              <a:t>anggaran</a:t>
            </a:r>
            <a:r>
              <a:rPr lang="id-ID" sz="2200" dirty="0">
                <a:latin typeface="Agency FB" panose="020B0503020202020204" pitchFamily="34" charset="0"/>
              </a:rPr>
              <a:t> berkenaan</a:t>
            </a:r>
            <a:endParaRPr lang="en-US" sz="2200" dirty="0"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endParaRPr lang="en-US" sz="21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6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r>
              <a:rPr lang="id-ID" sz="2000" dirty="0" smtClean="0">
                <a:solidFill>
                  <a:srgbClr val="C00000"/>
                </a:solidFill>
              </a:rPr>
              <a:t>Unsur administrasi dalam pengelolaan keuangan desa</a:t>
            </a:r>
            <a:endParaRPr lang="id-ID" sz="2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925504" cy="4056564"/>
          </a:xfrm>
        </p:spPr>
        <p:txBody>
          <a:bodyPr/>
          <a:lstStyle/>
          <a:p>
            <a:r>
              <a:rPr lang="id-ID" dirty="0" smtClean="0"/>
              <a:t>Ada dua Unsur pengurusan  yaitu </a:t>
            </a:r>
          </a:p>
          <a:p>
            <a:pPr>
              <a:buAutoNum type="alphaLcPeriod"/>
            </a:pPr>
            <a:r>
              <a:rPr lang="id-ID" dirty="0" smtClean="0"/>
              <a:t>Unsur Penguasaan yaitu</a:t>
            </a:r>
          </a:p>
          <a:p>
            <a:pPr marL="354013" indent="-354013"/>
            <a:r>
              <a:rPr lang="id-ID" dirty="0" smtClean="0"/>
              <a:t>	terdiri dari penguasaan anggaran desa dan tidakan untuk memberikan perintah untuk menangih dan perintah untuk membayar </a:t>
            </a:r>
          </a:p>
          <a:p>
            <a:pPr marL="354013" indent="-354013"/>
            <a:r>
              <a:rPr lang="id-ID" dirty="0"/>
              <a:t>	</a:t>
            </a:r>
            <a:r>
              <a:rPr lang="id-ID" dirty="0" smtClean="0"/>
              <a:t>tindakan ini akan membawa akibat pengeluaran desa dan mendatangkan penerimaan guna menutup pengeluaran desa </a:t>
            </a:r>
          </a:p>
          <a:p>
            <a:pPr marL="354013" indent="-354013"/>
            <a:endParaRPr lang="id-ID" dirty="0" smtClean="0"/>
          </a:p>
          <a:p>
            <a:pPr marL="354013" indent="-354013"/>
            <a:r>
              <a:rPr lang="id-ID" dirty="0" smtClean="0"/>
              <a:t>b. Unsur kewajiban yaitu </a:t>
            </a:r>
          </a:p>
          <a:p>
            <a:pPr marL="354013" indent="-354013"/>
            <a:r>
              <a:rPr lang="id-ID" dirty="0"/>
              <a:t>	</a:t>
            </a:r>
            <a:r>
              <a:rPr lang="id-ID" dirty="0" smtClean="0"/>
              <a:t>kewajiban untuk menerima menyimpan dan mengelluarkanuang dan kemungkinan untuk mepertanggungjawabkannya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4482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mtClean="0"/>
              <a:t>	</a:t>
            </a:r>
            <a:r>
              <a:rPr lang="id-ID" b="1" smtClean="0"/>
              <a:t>PENATAUSAHAAN</a:t>
            </a:r>
            <a:r>
              <a:rPr lang="id-ID" smtClean="0"/>
              <a:t> 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571500" y="1500188"/>
            <a:ext cx="8229600" cy="4525962"/>
          </a:xfrm>
        </p:spPr>
        <p:txBody>
          <a:bodyPr/>
          <a:lstStyle/>
          <a:p>
            <a:pPr eaLnBrk="1" hangingPunct="1"/>
            <a:r>
              <a:rPr lang="id-ID" smtClean="0"/>
              <a:t> anggaran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625" y="1571625"/>
            <a:ext cx="2071688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PELAKSANAAN </a:t>
            </a:r>
          </a:p>
          <a:p>
            <a:pPr algn="ctr">
              <a:defRPr/>
            </a:pPr>
            <a:r>
              <a:rPr lang="id-ID" b="1" dirty="0"/>
              <a:t>ANGGARAN PENDAPATAN DESA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0438" y="1571625"/>
            <a:ext cx="2357437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tx1"/>
                </a:solidFill>
              </a:rPr>
              <a:t>PELAKSANAAN </a:t>
            </a:r>
          </a:p>
          <a:p>
            <a:pPr algn="ctr">
              <a:defRPr/>
            </a:pPr>
            <a:r>
              <a:rPr lang="id-ID" dirty="0">
                <a:solidFill>
                  <a:schemeClr val="tx1"/>
                </a:solidFill>
              </a:rPr>
              <a:t>ANGGARAN BELANJA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0813" y="1500188"/>
            <a:ext cx="2428875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PELAKSANAAN </a:t>
            </a:r>
          </a:p>
          <a:p>
            <a:pPr algn="ctr">
              <a:defRPr/>
            </a:pPr>
            <a:r>
              <a:rPr lang="id-ID" b="1" dirty="0"/>
              <a:t>ANGGARAN BIAYA</a:t>
            </a:r>
          </a:p>
          <a:p>
            <a:pPr algn="ctr">
              <a:defRPr/>
            </a:pP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285750" y="6357938"/>
            <a:ext cx="314325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PERTANGGUNGJAWABAN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375" y="4572000"/>
            <a:ext cx="1928813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PENATAUSAHAAN</a:t>
            </a:r>
          </a:p>
          <a:p>
            <a:pPr algn="ctr">
              <a:defRPr/>
            </a:pPr>
            <a:r>
              <a:rPr lang="id-ID" dirty="0"/>
              <a:t>PENGELUARAN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" y="4714875"/>
            <a:ext cx="1928813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PENATAUSAHAAN</a:t>
            </a:r>
          </a:p>
          <a:p>
            <a:pPr algn="ctr">
              <a:defRPr/>
            </a:pPr>
            <a:r>
              <a:rPr lang="id-ID" dirty="0"/>
              <a:t>PENERIMAAN</a:t>
            </a:r>
          </a:p>
        </p:txBody>
      </p:sp>
      <p:sp>
        <p:nvSpPr>
          <p:cNvPr id="11" name="Oval 10"/>
          <p:cNvSpPr/>
          <p:nvPr/>
        </p:nvSpPr>
        <p:spPr>
          <a:xfrm>
            <a:off x="2928938" y="3429000"/>
            <a:ext cx="3143250" cy="1214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/>
              <a:t>PENETAUSAHAAN</a:t>
            </a:r>
            <a:r>
              <a:rPr lang="id-ID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5063" y="6143625"/>
            <a:ext cx="264318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PERTANGGUNG JAWABAN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357313" y="3357563"/>
            <a:ext cx="6429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</p:cNvCxnSpPr>
          <p:nvPr/>
        </p:nvCxnSpPr>
        <p:spPr>
          <a:xfrm rot="5400000">
            <a:off x="1160463" y="2982912"/>
            <a:ext cx="57150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</p:cNvCxnSpPr>
          <p:nvPr/>
        </p:nvCxnSpPr>
        <p:spPr>
          <a:xfrm rot="10800000" flipV="1">
            <a:off x="1285875" y="4037013"/>
            <a:ext cx="1643063" cy="606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6"/>
            <a:endCxn id="9" idx="0"/>
          </p:cNvCxnSpPr>
          <p:nvPr/>
        </p:nvCxnSpPr>
        <p:spPr>
          <a:xfrm>
            <a:off x="6072188" y="4037013"/>
            <a:ext cx="1322387" cy="5349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</p:cNvCxnSpPr>
          <p:nvPr/>
        </p:nvCxnSpPr>
        <p:spPr>
          <a:xfrm rot="16200000" flipH="1">
            <a:off x="4375150" y="3017838"/>
            <a:ext cx="642938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7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872" y="37397"/>
            <a:ext cx="7410450" cy="995103"/>
          </a:xfrm>
          <a:solidFill>
            <a:srgbClr val="00B050"/>
          </a:solidFill>
        </p:spPr>
        <p:txBody>
          <a:bodyPr anchor="t">
            <a:normAutofit fontScale="90000"/>
          </a:bodyPr>
          <a:lstStyle/>
          <a:p>
            <a:pPr algn="ctr">
              <a:defRPr/>
            </a:pPr>
            <a:r>
              <a:rPr lang="en-US" sz="3599" dirty="0"/>
              <a:t>ALUR PENATAUSA</a:t>
            </a:r>
            <a:r>
              <a:rPr lang="en-US" sz="3999" dirty="0"/>
              <a:t>HAAN</a:t>
            </a:r>
            <a:r>
              <a:rPr lang="en-US" sz="3799" dirty="0"/>
              <a:t/>
            </a:r>
            <a:br>
              <a:rPr lang="en-US" sz="3799" dirty="0"/>
            </a:br>
            <a:r>
              <a:rPr lang="en-US" sz="1999" dirty="0"/>
              <a:t>(</a:t>
            </a:r>
            <a:r>
              <a:rPr lang="en-US" sz="1999" dirty="0" err="1"/>
              <a:t>Oleh</a:t>
            </a:r>
            <a:r>
              <a:rPr lang="en-US" sz="1999" dirty="0"/>
              <a:t> </a:t>
            </a:r>
            <a:r>
              <a:rPr lang="en-US" sz="1999" dirty="0" err="1"/>
              <a:t>Bendahara</a:t>
            </a:r>
            <a:r>
              <a:rPr lang="en-US" sz="1999" dirty="0"/>
              <a:t> </a:t>
            </a:r>
            <a:r>
              <a:rPr lang="en-US" sz="1999" dirty="0" err="1"/>
              <a:t>Desa</a:t>
            </a:r>
            <a:r>
              <a:rPr lang="en-US" sz="1999" dirty="0"/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77965" y="3156022"/>
            <a:ext cx="1485900" cy="745931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799" dirty="0">
                <a:solidFill>
                  <a:prstClr val="white"/>
                </a:solidFill>
              </a:rPr>
              <a:t>BUKU KAS UMUM</a:t>
            </a:r>
          </a:p>
        </p:txBody>
      </p:sp>
      <p:sp>
        <p:nvSpPr>
          <p:cNvPr id="5" name="Oval 4"/>
          <p:cNvSpPr/>
          <p:nvPr/>
        </p:nvSpPr>
        <p:spPr>
          <a:xfrm>
            <a:off x="2251472" y="2156156"/>
            <a:ext cx="1543050" cy="175214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799" dirty="0">
                <a:solidFill>
                  <a:prstClr val="white"/>
                </a:solidFill>
              </a:rPr>
              <a:t>ANALISA</a:t>
            </a:r>
          </a:p>
          <a:p>
            <a:pPr algn="ctr" eaLnBrk="1" hangingPunct="1">
              <a:defRPr/>
            </a:pPr>
            <a:r>
              <a:rPr lang="en-US" sz="1799" dirty="0">
                <a:solidFill>
                  <a:prstClr val="white"/>
                </a:solidFill>
              </a:rPr>
              <a:t>TRANSAKSI</a:t>
            </a:r>
          </a:p>
          <a:p>
            <a:pPr algn="ctr" eaLnBrk="1" hangingPunct="1">
              <a:defRPr/>
            </a:pPr>
            <a:r>
              <a:rPr lang="en-US" sz="1799" dirty="0" err="1">
                <a:solidFill>
                  <a:prstClr val="white"/>
                </a:solidFill>
              </a:rPr>
              <a:t>Penerimaan</a:t>
            </a:r>
            <a:r>
              <a:rPr lang="en-US" sz="1799" dirty="0">
                <a:solidFill>
                  <a:prstClr val="white"/>
                </a:solidFill>
              </a:rPr>
              <a:t>/</a:t>
            </a:r>
            <a:r>
              <a:rPr lang="en-US" sz="1799" dirty="0" err="1">
                <a:solidFill>
                  <a:prstClr val="white"/>
                </a:solidFill>
              </a:rPr>
              <a:t>Pengeluaran</a:t>
            </a:r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227534" y="1194382"/>
            <a:ext cx="1200150" cy="91416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799" b="1" dirty="0" err="1">
                <a:solidFill>
                  <a:prstClr val="white"/>
                </a:solidFill>
              </a:rPr>
              <a:t>Bukti</a:t>
            </a:r>
            <a:endParaRPr lang="en-US" sz="1799" b="1" dirty="0">
              <a:solidFill>
                <a:prstClr val="white"/>
              </a:solidFill>
            </a:endParaRPr>
          </a:p>
        </p:txBody>
      </p:sp>
      <p:sp>
        <p:nvSpPr>
          <p:cNvPr id="7" name="Striped Right Arrow 6"/>
          <p:cNvSpPr/>
          <p:nvPr/>
        </p:nvSpPr>
        <p:spPr>
          <a:xfrm rot="19968802">
            <a:off x="996553" y="1981578"/>
            <a:ext cx="342900" cy="380901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2516262" y="4056694"/>
            <a:ext cx="1097756" cy="747517"/>
          </a:xfrm>
          <a:prstGeom prst="snip1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799" dirty="0" err="1">
                <a:solidFill>
                  <a:prstClr val="white"/>
                </a:solidFill>
              </a:rPr>
              <a:t>Jenis</a:t>
            </a:r>
            <a:endParaRPr lang="en-US" sz="1799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r>
              <a:rPr lang="en-US" sz="1799" dirty="0" err="1">
                <a:solidFill>
                  <a:prstClr val="white"/>
                </a:solidFill>
              </a:rPr>
              <a:t>Transaksi</a:t>
            </a:r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2" name="Notched Right Arrow 11"/>
          <p:cNvSpPr/>
          <p:nvPr/>
        </p:nvSpPr>
        <p:spPr>
          <a:xfrm rot="8437748">
            <a:off x="3865961" y="4054314"/>
            <a:ext cx="887015" cy="58246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3" name="Notched Right Arrow 12"/>
          <p:cNvSpPr/>
          <p:nvPr/>
        </p:nvSpPr>
        <p:spPr>
          <a:xfrm rot="2210434">
            <a:off x="6092428" y="4060661"/>
            <a:ext cx="865584" cy="5967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82991" y="3216332"/>
            <a:ext cx="1200150" cy="68562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dirty="0" err="1">
                <a:solidFill>
                  <a:prstClr val="white"/>
                </a:solidFill>
              </a:rPr>
              <a:t>Buku</a:t>
            </a:r>
            <a:r>
              <a:rPr lang="en-US" sz="1500" dirty="0">
                <a:solidFill>
                  <a:prstClr val="white"/>
                </a:solidFill>
              </a:rPr>
              <a:t> </a:t>
            </a:r>
            <a:r>
              <a:rPr lang="en-US" sz="1500" dirty="0" err="1">
                <a:solidFill>
                  <a:prstClr val="white"/>
                </a:solidFill>
              </a:rPr>
              <a:t>Pembantu</a:t>
            </a:r>
            <a:r>
              <a:rPr lang="en-US" sz="1500" dirty="0">
                <a:solidFill>
                  <a:prstClr val="white"/>
                </a:solidFill>
              </a:rPr>
              <a:t> </a:t>
            </a:r>
            <a:r>
              <a:rPr lang="en-US" sz="1500" dirty="0" err="1">
                <a:solidFill>
                  <a:prstClr val="white"/>
                </a:solidFill>
              </a:rPr>
              <a:t>Pajak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61297" y="2164094"/>
            <a:ext cx="1485900" cy="74751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799" dirty="0">
                <a:solidFill>
                  <a:prstClr val="white"/>
                </a:solidFill>
              </a:rPr>
              <a:t>BUKU PEMBANTU BANK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288631" y="2543406"/>
            <a:ext cx="10716" cy="9697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3851672" y="2729097"/>
            <a:ext cx="416719" cy="598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799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281487" y="2537057"/>
            <a:ext cx="3869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282678" y="3521051"/>
            <a:ext cx="38814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triped Right Arrow 41"/>
          <p:cNvSpPr/>
          <p:nvPr/>
        </p:nvSpPr>
        <p:spPr>
          <a:xfrm>
            <a:off x="6319837" y="3244899"/>
            <a:ext cx="410766" cy="5761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799"/>
          </a:p>
        </p:txBody>
      </p:sp>
      <p:sp>
        <p:nvSpPr>
          <p:cNvPr id="43" name="Frame 42"/>
          <p:cNvSpPr/>
          <p:nvPr/>
        </p:nvSpPr>
        <p:spPr>
          <a:xfrm>
            <a:off x="4587478" y="4958952"/>
            <a:ext cx="1824038" cy="81100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799" dirty="0">
                <a:solidFill>
                  <a:schemeClr val="tx1"/>
                </a:solidFill>
              </a:rPr>
              <a:t>Lap. </a:t>
            </a:r>
            <a:r>
              <a:rPr lang="en-US" sz="1799" dirty="0" err="1">
                <a:solidFill>
                  <a:schemeClr val="tx1"/>
                </a:solidFill>
              </a:rPr>
              <a:t>Realisasi</a:t>
            </a:r>
            <a:r>
              <a:rPr lang="en-US" sz="1799" dirty="0">
                <a:solidFill>
                  <a:schemeClr val="tx1"/>
                </a:solidFill>
              </a:rPr>
              <a:t> </a:t>
            </a:r>
            <a:r>
              <a:rPr lang="en-US" sz="1799" dirty="0" err="1">
                <a:solidFill>
                  <a:schemeClr val="tx1"/>
                </a:solidFill>
              </a:rPr>
              <a:t>APBDesa</a:t>
            </a:r>
            <a:endParaRPr lang="en-US" sz="1799" dirty="0">
              <a:solidFill>
                <a:schemeClr val="tx1"/>
              </a:solidFill>
            </a:endParaRPr>
          </a:p>
        </p:txBody>
      </p:sp>
      <p:sp>
        <p:nvSpPr>
          <p:cNvPr id="44" name="Frame 43"/>
          <p:cNvSpPr/>
          <p:nvPr/>
        </p:nvSpPr>
        <p:spPr>
          <a:xfrm>
            <a:off x="6467475" y="4960540"/>
            <a:ext cx="1822847" cy="811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799" dirty="0">
                <a:solidFill>
                  <a:schemeClr val="tx1"/>
                </a:solidFill>
              </a:rPr>
              <a:t>Lap. </a:t>
            </a:r>
            <a:r>
              <a:rPr lang="en-US" sz="1799" dirty="0" err="1">
                <a:solidFill>
                  <a:schemeClr val="tx1"/>
                </a:solidFill>
              </a:rPr>
              <a:t>Aset</a:t>
            </a:r>
            <a:r>
              <a:rPr lang="en-US" sz="1799" dirty="0">
                <a:solidFill>
                  <a:schemeClr val="tx1"/>
                </a:solidFill>
              </a:rPr>
              <a:t> </a:t>
            </a:r>
            <a:r>
              <a:rPr lang="en-US" sz="1799" dirty="0" err="1">
                <a:solidFill>
                  <a:schemeClr val="tx1"/>
                </a:solidFill>
              </a:rPr>
              <a:t>Desa</a:t>
            </a:r>
            <a:endParaRPr lang="en-US" sz="1799" dirty="0">
              <a:solidFill>
                <a:schemeClr val="tx1"/>
              </a:solidFill>
            </a:endParaRPr>
          </a:p>
        </p:txBody>
      </p:sp>
      <p:sp>
        <p:nvSpPr>
          <p:cNvPr id="45" name="Frame 44"/>
          <p:cNvSpPr/>
          <p:nvPr/>
        </p:nvSpPr>
        <p:spPr>
          <a:xfrm>
            <a:off x="2699147" y="4960540"/>
            <a:ext cx="1822846" cy="811001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799" dirty="0">
                <a:solidFill>
                  <a:schemeClr val="tx1"/>
                </a:solidFill>
              </a:rPr>
              <a:t>Lap. </a:t>
            </a:r>
            <a:r>
              <a:rPr lang="en-US" sz="1799" dirty="0" err="1">
                <a:solidFill>
                  <a:schemeClr val="tx1"/>
                </a:solidFill>
              </a:rPr>
              <a:t>Tutup</a:t>
            </a:r>
            <a:r>
              <a:rPr lang="en-US" sz="1799" dirty="0">
                <a:solidFill>
                  <a:schemeClr val="tx1"/>
                </a:solidFill>
              </a:rPr>
              <a:t> </a:t>
            </a:r>
            <a:r>
              <a:rPr lang="en-US" sz="1799" dirty="0" err="1">
                <a:solidFill>
                  <a:schemeClr val="tx1"/>
                </a:solidFill>
              </a:rPr>
              <a:t>Buku</a:t>
            </a:r>
            <a:r>
              <a:rPr lang="en-US" sz="1799" dirty="0">
                <a:solidFill>
                  <a:schemeClr val="tx1"/>
                </a:solidFill>
              </a:rPr>
              <a:t> </a:t>
            </a:r>
            <a:r>
              <a:rPr lang="en-US" sz="1799" dirty="0" err="1">
                <a:solidFill>
                  <a:schemeClr val="tx1"/>
                </a:solidFill>
              </a:rPr>
              <a:t>Akhir</a:t>
            </a:r>
            <a:r>
              <a:rPr lang="en-US" sz="1799" dirty="0">
                <a:solidFill>
                  <a:schemeClr val="tx1"/>
                </a:solidFill>
              </a:rPr>
              <a:t> </a:t>
            </a:r>
            <a:r>
              <a:rPr lang="en-US" sz="1799" dirty="0" err="1">
                <a:solidFill>
                  <a:schemeClr val="tx1"/>
                </a:solidFill>
              </a:rPr>
              <a:t>Bulan</a:t>
            </a:r>
            <a:endParaRPr lang="en-US" sz="1799" dirty="0">
              <a:solidFill>
                <a:schemeClr val="tx1"/>
              </a:solidFill>
            </a:endParaRPr>
          </a:p>
        </p:txBody>
      </p:sp>
      <p:sp>
        <p:nvSpPr>
          <p:cNvPr id="46" name="Notched Right Arrow 45"/>
          <p:cNvSpPr/>
          <p:nvPr/>
        </p:nvSpPr>
        <p:spPr>
          <a:xfrm rot="5400000">
            <a:off x="5074158" y="4229238"/>
            <a:ext cx="850678" cy="4024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799"/>
          </a:p>
        </p:txBody>
      </p:sp>
      <p:sp>
        <p:nvSpPr>
          <p:cNvPr id="47" name="Flowchart: Alternate Process 46"/>
          <p:cNvSpPr/>
          <p:nvPr/>
        </p:nvSpPr>
        <p:spPr>
          <a:xfrm>
            <a:off x="466724" y="2445008"/>
            <a:ext cx="1063229" cy="1350611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TRANSAKSI</a:t>
            </a:r>
          </a:p>
        </p:txBody>
      </p:sp>
      <p:sp>
        <p:nvSpPr>
          <p:cNvPr id="48" name="Striped Right Arrow 47"/>
          <p:cNvSpPr/>
          <p:nvPr/>
        </p:nvSpPr>
        <p:spPr>
          <a:xfrm>
            <a:off x="1602581" y="2681484"/>
            <a:ext cx="585788" cy="831633"/>
          </a:xfrm>
          <a:prstGeom prst="striped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98184139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id-ID" sz="2000" b="1" dirty="0" smtClean="0"/>
              <a:t>Alur Pembukuan (Penatausahaan ) Keuangan Desa</a:t>
            </a:r>
            <a:endParaRPr lang="id-ID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5270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8" name="Rounded Rectangle 7"/>
          <p:cNvSpPr/>
          <p:nvPr/>
        </p:nvSpPr>
        <p:spPr>
          <a:xfrm>
            <a:off x="13832" y="3442015"/>
            <a:ext cx="1800200" cy="1303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Transaksi</a:t>
            </a:r>
          </a:p>
          <a:p>
            <a:pPr marL="342900" indent="-342900" algn="ctr">
              <a:buAutoNum type="alphaLcPeriod"/>
            </a:pPr>
            <a:r>
              <a:rPr lang="id-ID" b="1" dirty="0" smtClean="0"/>
              <a:t>Penerimaan</a:t>
            </a:r>
          </a:p>
          <a:p>
            <a:pPr algn="ctr"/>
            <a:r>
              <a:rPr lang="id-ID" b="1" dirty="0" smtClean="0"/>
              <a:t>b. Pengeluaran  </a:t>
            </a:r>
            <a:endParaRPr lang="id-ID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283968" y="4729526"/>
            <a:ext cx="2124235" cy="1456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Buku Kas Pembantu Perincian obyek Pengeluaran </a:t>
            </a:r>
          </a:p>
          <a:p>
            <a:pPr algn="ctr"/>
            <a:r>
              <a:rPr lang="id-ID" b="1" dirty="0" smtClean="0"/>
              <a:t>( BKP2OPn )</a:t>
            </a:r>
          </a:p>
          <a:p>
            <a:pPr algn="ctr"/>
            <a:endParaRPr lang="id-ID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948264" y="2924944"/>
            <a:ext cx="194421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Buku Kas Umum</a:t>
            </a:r>
          </a:p>
          <a:p>
            <a:pPr algn="ctr"/>
            <a:r>
              <a:rPr lang="id-ID" b="1" dirty="0" smtClean="0"/>
              <a:t> ( BKU)</a:t>
            </a:r>
            <a:endParaRPr lang="id-ID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283968" y="1700808"/>
            <a:ext cx="1872209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Buku Kas Pembantu Perincian obyek penerimaan </a:t>
            </a:r>
          </a:p>
          <a:p>
            <a:pPr algn="ctr"/>
            <a:r>
              <a:rPr lang="id-ID" b="1" dirty="0" smtClean="0"/>
              <a:t>( BKP2OP )</a:t>
            </a:r>
            <a:endParaRPr lang="id-ID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627784" y="3645024"/>
            <a:ext cx="12961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Buku Kas harian </a:t>
            </a:r>
            <a:endParaRPr lang="id-ID" b="1" dirty="0"/>
          </a:p>
        </p:txBody>
      </p:sp>
      <p:sp>
        <p:nvSpPr>
          <p:cNvPr id="13" name="Right Arrow 12"/>
          <p:cNvSpPr/>
          <p:nvPr/>
        </p:nvSpPr>
        <p:spPr>
          <a:xfrm>
            <a:off x="1814032" y="3933056"/>
            <a:ext cx="59772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Bent Arrow 13"/>
          <p:cNvSpPr/>
          <p:nvPr/>
        </p:nvSpPr>
        <p:spPr>
          <a:xfrm>
            <a:off x="3131840" y="2073863"/>
            <a:ext cx="1008112" cy="136815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flipV="1">
            <a:off x="3131840" y="5013173"/>
            <a:ext cx="1008112" cy="1008113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6545713" y="1779325"/>
            <a:ext cx="841105" cy="1116124"/>
          </a:xfrm>
          <a:prstGeom prst="bentArrow">
            <a:avLst>
              <a:gd name="adj1" fmla="val 25000"/>
              <a:gd name="adj2" fmla="val 19880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5400000" flipH="1">
            <a:off x="6820723" y="4637991"/>
            <a:ext cx="1008113" cy="1191184"/>
          </a:xfrm>
          <a:prstGeom prst="bentArrow">
            <a:avLst>
              <a:gd name="adj1" fmla="val 25000"/>
              <a:gd name="adj2" fmla="val 15916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4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mtClean="0"/>
              <a:t>ALUR PENATAANUSAHAAN 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id-ID" smtClean="0"/>
              <a:t>PENERIMAAN </a:t>
            </a:r>
          </a:p>
          <a:p>
            <a:pPr eaLnBrk="1" hangingPunct="1"/>
            <a:endParaRPr lang="id-ID" smtClean="0"/>
          </a:p>
          <a:p>
            <a:pPr eaLnBrk="1" hangingPunct="1"/>
            <a:r>
              <a:rPr lang="id-ID" smtClean="0"/>
              <a:t>ANTYU</a:t>
            </a:r>
          </a:p>
          <a:p>
            <a:pPr eaLnBrk="1" hangingPunct="1"/>
            <a:endParaRPr lang="id-ID" smtClean="0"/>
          </a:p>
          <a:p>
            <a:pPr eaLnBrk="1" hangingPunct="1"/>
            <a:r>
              <a:rPr lang="id-ID" smtClean="0"/>
              <a:t>PENGELUARAN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4313" y="1785938"/>
            <a:ext cx="8072437" cy="25003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5" name="Right Arrow 4"/>
          <p:cNvSpPr/>
          <p:nvPr/>
        </p:nvSpPr>
        <p:spPr>
          <a:xfrm>
            <a:off x="214313" y="3929063"/>
            <a:ext cx="8429625" cy="271462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1152525" y="236696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1304925" y="251936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61448" name="TextBox 8"/>
          <p:cNvSpPr txBox="1">
            <a:spLocks noChangeArrowheads="1"/>
          </p:cNvSpPr>
          <p:nvPr/>
        </p:nvSpPr>
        <p:spPr bwMode="auto">
          <a:xfrm>
            <a:off x="3429000" y="250031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7" name="Rounded Rectangle 16"/>
          <p:cNvSpPr/>
          <p:nvPr/>
        </p:nvSpPr>
        <p:spPr>
          <a:xfrm>
            <a:off x="214313" y="2357438"/>
            <a:ext cx="164306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TRANSAKSI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14563" y="2428875"/>
            <a:ext cx="1571625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UMUM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43375" y="2428875"/>
            <a:ext cx="1500188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</a:t>
            </a:r>
            <a:r>
              <a:rPr lang="id-ID" sz="1600" dirty="0"/>
              <a:t>HARIAN  PEMBANTU OBYEK PENERIMAAN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00750" y="2428875"/>
            <a:ext cx="1428750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PEMBANTU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5750" y="4643438"/>
            <a:ext cx="157162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TRANSAKSI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143125" y="4643438"/>
            <a:ext cx="157162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UMUM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286250" y="4643438"/>
            <a:ext cx="157162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HARIAN PEMBANTU OBYEK PENGELUARAN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357938" y="4643438"/>
            <a:ext cx="157162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PEMBANTU </a:t>
            </a:r>
          </a:p>
        </p:txBody>
      </p:sp>
    </p:spTree>
    <p:extLst>
      <p:ext uri="{BB962C8B-B14F-4D97-AF65-F5344CB8AC3E}">
        <p14:creationId xmlns:p14="http://schemas.microsoft.com/office/powerpoint/2010/main" val="25010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</p:spPr>
        <p:txBody>
          <a:bodyPr/>
          <a:lstStyle/>
          <a:p>
            <a:r>
              <a:rPr lang="id-ID" dirty="0"/>
              <a:t>Prosedur penatausahaan penerimaan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997512" cy="5640740"/>
          </a:xfrm>
        </p:spPr>
        <p:txBody>
          <a:bodyPr>
            <a:normAutofit lnSpcReduction="10000"/>
          </a:bodyPr>
          <a:lstStyle/>
          <a:p>
            <a:pPr fontAlgn="base"/>
            <a:r>
              <a:rPr lang="id-ID" sz="1800" i="1" dirty="0" smtClean="0"/>
              <a:t>a</a:t>
            </a:r>
            <a:r>
              <a:rPr lang="id-ID" sz="1800" i="1" dirty="0"/>
              <a:t>. Prosedur Penerimaan melalui Bendahara Desa</a:t>
            </a:r>
          </a:p>
          <a:p>
            <a:pPr fontAlgn="base"/>
            <a:r>
              <a:rPr lang="id-ID" dirty="0" smtClean="0"/>
              <a:t>	Penyetoran </a:t>
            </a:r>
            <a:r>
              <a:rPr lang="id-ID" dirty="0"/>
              <a:t>langsung melalui Bendahara Desa oleh pihak ketiga, dilakukan sesuai prosedur dan tatacara sebagai berikut:</a:t>
            </a:r>
          </a:p>
          <a:p>
            <a:pPr fontAlgn="base"/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>- Pihak </a:t>
            </a:r>
            <a:r>
              <a:rPr lang="id-ID" dirty="0"/>
              <a:t>ketiga/penyetor mengisi Surat Tanda Setoran (STS)/tanda bukti lain.</a:t>
            </a:r>
          </a:p>
          <a:p>
            <a:pPr lvl="0" fontAlgn="base"/>
            <a:r>
              <a:rPr lang="id-ID" dirty="0" smtClean="0"/>
              <a:t>	- Bendahara </a:t>
            </a:r>
            <a:r>
              <a:rPr lang="id-ID" dirty="0"/>
              <a:t>Desa menerima uang dan mencocokan dengan STS dan tanda bukti lainya.</a:t>
            </a:r>
          </a:p>
          <a:p>
            <a:pPr lvl="0" fontAlgn="base"/>
            <a:r>
              <a:rPr lang="id-ID" dirty="0" smtClean="0"/>
              <a:t>	- Bendahara </a:t>
            </a:r>
            <a:r>
              <a:rPr lang="id-ID" dirty="0"/>
              <a:t>Desa mencatat semua penerimaan</a:t>
            </a:r>
          </a:p>
          <a:p>
            <a:pPr lvl="0" fontAlgn="base"/>
            <a:r>
              <a:rPr lang="id-ID" dirty="0" smtClean="0"/>
              <a:t>	- Bendahara </a:t>
            </a:r>
            <a:r>
              <a:rPr lang="id-ID" dirty="0"/>
              <a:t>Desa menyetor penerimaan ke rekening kas desa</a:t>
            </a:r>
          </a:p>
          <a:p>
            <a:pPr lvl="0" fontAlgn="base"/>
            <a:r>
              <a:rPr lang="id-ID" dirty="0" smtClean="0"/>
              <a:t>	- Bukti </a:t>
            </a:r>
            <a:r>
              <a:rPr lang="id-ID" dirty="0"/>
              <a:t>setoran dan bukti penerimaan lainnya harus diarsipkan secara tertib.</a:t>
            </a:r>
          </a:p>
          <a:p>
            <a:pPr fontAlgn="base"/>
            <a:endParaRPr lang="id-ID" dirty="0" smtClean="0"/>
          </a:p>
          <a:p>
            <a:pPr fontAlgn="base"/>
            <a:endParaRPr lang="id-ID" dirty="0"/>
          </a:p>
          <a:p>
            <a:pPr fontAlgn="base"/>
            <a:r>
              <a:rPr lang="id-ID" sz="2000" dirty="0" smtClean="0">
                <a:solidFill>
                  <a:srgbClr val="C00000"/>
                </a:solidFill>
              </a:rPr>
              <a:t>Dilarang.an .!!</a:t>
            </a:r>
            <a:r>
              <a:rPr lang="id-ID" sz="2000" dirty="0">
                <a:solidFill>
                  <a:srgbClr val="C00000"/>
                </a:solidFill>
              </a:rPr>
              <a:t/>
            </a:r>
            <a:br>
              <a:rPr lang="id-ID" sz="2000" dirty="0">
                <a:solidFill>
                  <a:srgbClr val="C00000"/>
                </a:solidFill>
              </a:rPr>
            </a:br>
            <a:r>
              <a:rPr lang="id-ID" sz="2000" dirty="0">
                <a:solidFill>
                  <a:srgbClr val="C00000"/>
                </a:solidFill>
              </a:rPr>
              <a:t>Bendahara Desa dilarang:</a:t>
            </a:r>
            <a:br>
              <a:rPr lang="id-ID" sz="2000" dirty="0">
                <a:solidFill>
                  <a:srgbClr val="C00000"/>
                </a:solidFill>
              </a:rPr>
            </a:br>
            <a:endParaRPr lang="id-ID" sz="2000" dirty="0">
              <a:solidFill>
                <a:srgbClr val="C00000"/>
              </a:solidFill>
            </a:endParaRPr>
          </a:p>
          <a:p>
            <a:pPr lvl="0" fontAlgn="base"/>
            <a:r>
              <a:rPr lang="id-ID" i="1" dirty="0">
                <a:solidFill>
                  <a:schemeClr val="bg1"/>
                </a:solidFill>
              </a:rPr>
              <a:t>Membuka rekening atas nama pribadi di bank dengan tujuan pelaksanaan APBDes.</a:t>
            </a:r>
          </a:p>
          <a:p>
            <a:pPr lvl="0" fontAlgn="base"/>
            <a:r>
              <a:rPr lang="id-ID" i="1" dirty="0">
                <a:solidFill>
                  <a:schemeClr val="bg1"/>
                </a:solidFill>
              </a:rPr>
              <a:t>Menyimpan uang, cek atau surat berharga, kecuali telah diatur melalui peraturan perundang-undangan.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0949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</p:spPr>
        <p:txBody>
          <a:bodyPr/>
          <a:lstStyle/>
          <a:p>
            <a:r>
              <a:rPr lang="id-ID" i="1" dirty="0"/>
              <a:t>b. Prosedur Penerimaan melalui Bank</a:t>
            </a:r>
            <a:br>
              <a:rPr lang="id-ID" i="1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568732"/>
          </a:xfrm>
        </p:spPr>
        <p:txBody>
          <a:bodyPr>
            <a:normAutofit/>
          </a:bodyPr>
          <a:lstStyle/>
          <a:p>
            <a:pPr marL="0" indent="0" fontAlgn="base"/>
            <a:r>
              <a:rPr lang="id-ID" dirty="0" smtClean="0"/>
              <a:t>Penyetoran </a:t>
            </a:r>
            <a:r>
              <a:rPr lang="id-ID" dirty="0"/>
              <a:t>melalui bank oleh pihak ketiga dilakukan sesuai prosedur dan tata </a:t>
            </a:r>
            <a:r>
              <a:rPr lang="id-ID" dirty="0" smtClean="0"/>
              <a:t>cara sebagai </a:t>
            </a:r>
            <a:r>
              <a:rPr lang="id-ID" dirty="0"/>
              <a:t>berikut:</a:t>
            </a:r>
          </a:p>
          <a:p>
            <a:pPr lvl="0" fontAlgn="base"/>
            <a:r>
              <a:rPr lang="id-ID" dirty="0" smtClean="0"/>
              <a:t>	- Bank </a:t>
            </a:r>
            <a:r>
              <a:rPr lang="id-ID" dirty="0"/>
              <a:t>yang ditunjuk oleh Pemerintah Desa dlm rangka menyimpan uang dan surat berharga lainnya yang ditetapkan sebagai rekening kas desa.</a:t>
            </a:r>
          </a:p>
          <a:p>
            <a:pPr lvl="0" fontAlgn="base"/>
            <a:r>
              <a:rPr lang="id-ID" dirty="0" smtClean="0"/>
              <a:t>	- Pihak </a:t>
            </a:r>
            <a:r>
              <a:rPr lang="id-ID" dirty="0"/>
              <a:t>ketiga/penyetor mengisi STS/tanda bukti lain sesuai ketentuan yg berlaku.</a:t>
            </a:r>
          </a:p>
          <a:p>
            <a:pPr lvl="0" fontAlgn="base"/>
            <a:r>
              <a:rPr lang="id-ID" dirty="0" smtClean="0"/>
              <a:t>	Dokumen </a:t>
            </a:r>
            <a:r>
              <a:rPr lang="id-ID" dirty="0"/>
              <a:t>yg digunakan oleh bank meliputi : </a:t>
            </a:r>
            <a:endParaRPr lang="id-ID" dirty="0" smtClean="0"/>
          </a:p>
          <a:p>
            <a:pPr lvl="0" fontAlgn="base"/>
            <a:r>
              <a:rPr lang="id-ID" dirty="0"/>
              <a:t>	</a:t>
            </a:r>
            <a:r>
              <a:rPr lang="id-ID" dirty="0" smtClean="0"/>
              <a:t>* </a:t>
            </a:r>
            <a:r>
              <a:rPr lang="id-ID" dirty="0"/>
              <a:t>STS/Slip setoran * Bukti penerimaan lain yg syah</a:t>
            </a:r>
          </a:p>
          <a:p>
            <a:pPr lvl="0" fontAlgn="base"/>
            <a:endParaRPr lang="id-ID" dirty="0" smtClean="0"/>
          </a:p>
          <a:p>
            <a:pPr lvl="0" fontAlgn="base"/>
            <a:r>
              <a:rPr lang="id-ID" dirty="0"/>
              <a:t>	</a:t>
            </a:r>
            <a:r>
              <a:rPr lang="id-ID" dirty="0" smtClean="0"/>
              <a:t>Pihak </a:t>
            </a:r>
            <a:r>
              <a:rPr lang="id-ID" dirty="0"/>
              <a:t>ketiga/penyetor menyampaikan pemberitahuan penyetoran yg dilakukan melalui bank kepada bendahara desa dengan dilampiri bukti penyetoran/slip setoran bank yg syah.</a:t>
            </a:r>
          </a:p>
          <a:p>
            <a:pPr lvl="0" fontAlgn="base"/>
            <a:r>
              <a:rPr lang="id-ID" dirty="0" smtClean="0"/>
              <a:t>	Bendahara </a:t>
            </a:r>
            <a:r>
              <a:rPr lang="id-ID" dirty="0"/>
              <a:t>desa mencatat semua penerimaan yg disetor melalui bank di Buku Kas Umum dan Buku Pembantu bank berdasarkan bukti penyetoran/slip setoran bank.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09673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95</TotalTime>
  <Words>1078</Words>
  <Application>Microsoft Office PowerPoint</Application>
  <PresentationFormat>On-screen Show (4:3)</PresentationFormat>
  <Paragraphs>213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Angles</vt:lpstr>
      <vt:lpstr>MATERI KE III PENATAUSAHAAN KEUANGAN DESA</vt:lpstr>
      <vt:lpstr>PENATAUSAHAAN KEUANGAN DESA</vt:lpstr>
      <vt:lpstr>Unsur administrasi dalam pengelolaan keuangan desa</vt:lpstr>
      <vt:lpstr> PENATAUSAHAAN </vt:lpstr>
      <vt:lpstr>ALUR PENATAUSAHAAN (Oleh Bendahara Desa)</vt:lpstr>
      <vt:lpstr>Alur Pembukuan (Penatausahaan ) Keuangan Desa</vt:lpstr>
      <vt:lpstr>ALUR PENATAANUSAHAAN </vt:lpstr>
      <vt:lpstr>Prosedur penatausahaan penerimaan </vt:lpstr>
      <vt:lpstr>b. Prosedur Penerimaan melalui Bank </vt:lpstr>
      <vt:lpstr> </vt:lpstr>
      <vt:lpstr>LAPORAN BENDAHARA DESA</vt:lpstr>
      <vt:lpstr>Status dan Fungsi Dokumen Penatausahaan</vt:lpstr>
      <vt:lpstr>Alur Pengeluaran dan Pencatatan </vt:lpstr>
      <vt:lpstr>PowerPoint Presentation</vt:lpstr>
      <vt:lpstr>Jenis buku administrasi keuangan </vt:lpstr>
      <vt:lpstr>Catatan Buku kas Umum </vt:lpstr>
      <vt:lpstr>Buku Kas Pembantu </vt:lpstr>
      <vt:lpstr>Buku Bank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PELAPORAN &amp; PERTANGGUNGJAWABAN</vt:lpstr>
      <vt:lpstr>PERTANGGUNG JAWABAN </vt:lpstr>
      <vt:lpstr>PELAPORAN</vt:lpstr>
      <vt:lpstr>PERTANGGUNGJAWABAN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PENATAUSAHAAN KEUANGAN DESA</dc:title>
  <dc:creator>Hartono</dc:creator>
  <cp:lastModifiedBy>Hartono</cp:lastModifiedBy>
  <cp:revision>10</cp:revision>
  <dcterms:created xsi:type="dcterms:W3CDTF">2020-05-11T14:25:38Z</dcterms:created>
  <dcterms:modified xsi:type="dcterms:W3CDTF">2020-12-02T12:56:43Z</dcterms:modified>
</cp:coreProperties>
</file>