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DAD75-6E46-4410-A735-320FB43C4EE0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CEF8C-3560-40F5-8CE0-776555804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22531" name="Picture 4" descr="g05015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15900" y="685800"/>
            <a:ext cx="384968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4572000" y="2667000"/>
            <a:ext cx="4038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b="1"/>
              <a:t>STUDI</a:t>
            </a:r>
          </a:p>
          <a:p>
            <a:pPr algn="ctr"/>
            <a:r>
              <a:rPr lang="en-US" sz="6000" b="1"/>
              <a:t>PUSTAKA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52400" y="263525"/>
            <a:ext cx="8809038" cy="629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/>
              <a:t>ISI</a:t>
            </a:r>
          </a:p>
          <a:p>
            <a:pPr>
              <a:lnSpc>
                <a:spcPct val="90000"/>
              </a:lnSpc>
            </a:pPr>
            <a:r>
              <a:rPr lang="en-US" sz="2800" b="1"/>
              <a:t>Grand Theory, Teori Pendukung, Kajian Terdahulu,</a:t>
            </a:r>
          </a:p>
          <a:p>
            <a:pPr>
              <a:lnSpc>
                <a:spcPct val="90000"/>
              </a:lnSpc>
            </a:pPr>
            <a:r>
              <a:rPr lang="en-US" sz="2800" b="1"/>
              <a:t>Pengalaman Empirik, dan Pernyataan Pakar/</a:t>
            </a:r>
          </a:p>
          <a:p>
            <a:pPr>
              <a:lnSpc>
                <a:spcPct val="90000"/>
              </a:lnSpc>
            </a:pPr>
            <a:r>
              <a:rPr lang="en-US" sz="2800" b="1"/>
              <a:t>Peneliti/Praktisi 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TUJUAN</a:t>
            </a:r>
          </a:p>
          <a:p>
            <a:pPr>
              <a:lnSpc>
                <a:spcPct val="90000"/>
              </a:lnSpc>
            </a:pPr>
            <a:r>
              <a:rPr lang="en-US" sz="2800" b="1"/>
              <a:t>Mengidentifikasi variabel, indikator </a:t>
            </a:r>
          </a:p>
          <a:p>
            <a:pPr>
              <a:lnSpc>
                <a:spcPct val="90000"/>
              </a:lnSpc>
            </a:pPr>
            <a:r>
              <a:rPr lang="en-US" sz="2800" b="1"/>
              <a:t>Cara pengukuran dan analisis</a:t>
            </a:r>
          </a:p>
          <a:p>
            <a:pPr>
              <a:lnSpc>
                <a:spcPct val="90000"/>
              </a:lnSpc>
            </a:pPr>
            <a:r>
              <a:rPr lang="en-US" sz="2800" b="1"/>
              <a:t>Keterkaitan antar variabel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SUMBER</a:t>
            </a:r>
          </a:p>
          <a:p>
            <a:pPr>
              <a:lnSpc>
                <a:spcPct val="90000"/>
              </a:lnSpc>
            </a:pPr>
            <a:r>
              <a:rPr lang="en-US" sz="2800" b="1"/>
              <a:t>Buku Teks, Jurnal Ilmiah, Jurnal Populer</a:t>
            </a:r>
          </a:p>
          <a:p>
            <a:pPr>
              <a:lnSpc>
                <a:spcPct val="90000"/>
              </a:lnSpc>
            </a:pPr>
            <a:r>
              <a:rPr lang="en-US" sz="2800" b="1"/>
              <a:t>Media-masa, internet, wawancara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CARA</a:t>
            </a:r>
          </a:p>
          <a:p>
            <a:pPr>
              <a:lnSpc>
                <a:spcPct val="90000"/>
              </a:lnSpc>
            </a:pPr>
            <a:r>
              <a:rPr lang="en-US" sz="2800" b="1"/>
              <a:t>Konvensional </a:t>
            </a:r>
            <a:r>
              <a:rPr lang="en-US" sz="2800" b="1">
                <a:sym typeface="Wingdings" pitchFamily="2" charset="2"/>
              </a:rPr>
              <a:t> Main Belakang</a:t>
            </a:r>
            <a:endParaRPr lang="en-US" sz="2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24579" name="Picture 5" descr="g04128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5840413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4114800" y="4343400"/>
            <a:ext cx="4648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4400" b="1"/>
              <a:t>KERANGKA</a:t>
            </a:r>
          </a:p>
          <a:p>
            <a:pPr algn="r"/>
            <a:r>
              <a:rPr lang="en-US" sz="4400" b="1"/>
              <a:t>BERPIKIR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1639888" y="381000"/>
            <a:ext cx="62372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660066"/>
                </a:solidFill>
              </a:rPr>
              <a:t>KERANGKA BERPIKIR</a:t>
            </a:r>
          </a:p>
        </p:txBody>
      </p:sp>
      <p:sp>
        <p:nvSpPr>
          <p:cNvPr id="25604" name="AutoShape 3"/>
          <p:cNvSpPr>
            <a:spLocks noChangeArrowheads="1"/>
          </p:cNvSpPr>
          <p:nvPr/>
        </p:nvSpPr>
        <p:spPr bwMode="auto">
          <a:xfrm>
            <a:off x="533400" y="1371600"/>
            <a:ext cx="8229600" cy="2209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keterkaitan antar variabel</a:t>
            </a:r>
          </a:p>
          <a:p>
            <a:pPr algn="ctr"/>
            <a:r>
              <a:rPr lang="en-US" sz="3200"/>
              <a:t>yang dibangun berdasarkan </a:t>
            </a:r>
          </a:p>
          <a:p>
            <a:pPr algn="ctr"/>
            <a:r>
              <a:rPr lang="en-US" sz="3200"/>
              <a:t>tinjauan pustaka/penelitian pendahuluan</a:t>
            </a:r>
          </a:p>
        </p:txBody>
      </p:sp>
      <p:sp>
        <p:nvSpPr>
          <p:cNvPr id="25605" name="AutoShape 4"/>
          <p:cNvSpPr>
            <a:spLocks noChangeArrowheads="1"/>
          </p:cNvSpPr>
          <p:nvPr/>
        </p:nvSpPr>
        <p:spPr bwMode="auto">
          <a:xfrm>
            <a:off x="457200" y="4114800"/>
            <a:ext cx="8229600" cy="1905000"/>
          </a:xfrm>
          <a:prstGeom prst="roundRect">
            <a:avLst>
              <a:gd name="adj" fmla="val 16667"/>
            </a:avLst>
          </a:prstGeom>
          <a:solidFill>
            <a:srgbClr val="8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bg1"/>
                </a:solidFill>
              </a:rPr>
              <a:t>dalam bentuk </a:t>
            </a:r>
          </a:p>
          <a:p>
            <a:pPr algn="ctr"/>
            <a:r>
              <a:rPr lang="en-US" sz="3200">
                <a:solidFill>
                  <a:schemeClr val="bg1"/>
                </a:solidFill>
              </a:rPr>
              <a:t>persamaan matematis</a:t>
            </a:r>
          </a:p>
          <a:p>
            <a:pPr algn="ctr"/>
            <a:r>
              <a:rPr lang="en-US" sz="3200">
                <a:solidFill>
                  <a:schemeClr val="bg1"/>
                </a:solidFill>
              </a:rPr>
              <a:t>atau gambar keterkaitan antar variabel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3"/>
          <p:cNvSpPr>
            <a:spLocks noChangeArrowheads="1"/>
          </p:cNvSpPr>
          <p:nvPr/>
        </p:nvSpPr>
        <p:spPr bwMode="auto">
          <a:xfrm>
            <a:off x="4648200" y="2819400"/>
            <a:ext cx="1676400" cy="12954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1508125" y="1235075"/>
            <a:ext cx="39227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Y = f (X</a:t>
            </a:r>
            <a:r>
              <a:rPr lang="en-US" sz="3200" baseline="-25000"/>
              <a:t>1</a:t>
            </a:r>
            <a:r>
              <a:rPr lang="en-US" sz="3200"/>
              <a:t>X</a:t>
            </a:r>
            <a:r>
              <a:rPr lang="en-US" sz="3200" baseline="-25000"/>
              <a:t>2</a:t>
            </a:r>
            <a:r>
              <a:rPr lang="en-US" sz="3200"/>
              <a:t> ……….e)</a:t>
            </a:r>
          </a:p>
        </p:txBody>
      </p:sp>
      <p:sp>
        <p:nvSpPr>
          <p:cNvPr id="26628" name="Rectangle 20"/>
          <p:cNvSpPr>
            <a:spLocks noChangeArrowheads="1"/>
          </p:cNvSpPr>
          <p:nvPr/>
        </p:nvSpPr>
        <p:spPr bwMode="auto">
          <a:xfrm>
            <a:off x="2667000" y="2479675"/>
            <a:ext cx="365125" cy="2730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/>
              <a:t>X1</a:t>
            </a:r>
            <a:endParaRPr lang="en-US"/>
          </a:p>
        </p:txBody>
      </p:sp>
      <p:sp>
        <p:nvSpPr>
          <p:cNvPr id="26629" name="Rectangle 21"/>
          <p:cNvSpPr>
            <a:spLocks noChangeArrowheads="1"/>
          </p:cNvSpPr>
          <p:nvPr/>
        </p:nvSpPr>
        <p:spPr bwMode="auto">
          <a:xfrm>
            <a:off x="2667000" y="2887663"/>
            <a:ext cx="365125" cy="274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dirty="0"/>
              <a:t>X2</a:t>
            </a:r>
            <a:endParaRPr lang="en-US" dirty="0"/>
          </a:p>
        </p:txBody>
      </p:sp>
      <p:sp>
        <p:nvSpPr>
          <p:cNvPr id="26630" name="Rectangle 22"/>
          <p:cNvSpPr>
            <a:spLocks noChangeArrowheads="1"/>
          </p:cNvSpPr>
          <p:nvPr/>
        </p:nvSpPr>
        <p:spPr bwMode="auto">
          <a:xfrm>
            <a:off x="2667000" y="3284538"/>
            <a:ext cx="365125" cy="274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dirty="0"/>
              <a:t>X3</a:t>
            </a:r>
            <a:endParaRPr lang="en-US" dirty="0"/>
          </a:p>
        </p:txBody>
      </p:sp>
      <p:sp>
        <p:nvSpPr>
          <p:cNvPr id="26631" name="Rectangle 23"/>
          <p:cNvSpPr>
            <a:spLocks noChangeArrowheads="1"/>
          </p:cNvSpPr>
          <p:nvPr/>
        </p:nvSpPr>
        <p:spPr bwMode="auto">
          <a:xfrm>
            <a:off x="2667000" y="3795713"/>
            <a:ext cx="365125" cy="2746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dirty="0"/>
              <a:t>X4</a:t>
            </a:r>
            <a:endParaRPr lang="en-US" dirty="0"/>
          </a:p>
        </p:txBody>
      </p:sp>
      <p:sp>
        <p:nvSpPr>
          <p:cNvPr id="26632" name="Rectangle 24"/>
          <p:cNvSpPr>
            <a:spLocks noChangeArrowheads="1"/>
          </p:cNvSpPr>
          <p:nvPr/>
        </p:nvSpPr>
        <p:spPr bwMode="auto">
          <a:xfrm>
            <a:off x="2667000" y="4402138"/>
            <a:ext cx="365125" cy="2746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dirty="0" err="1"/>
              <a:t>Xn</a:t>
            </a:r>
            <a:endParaRPr lang="en-US" dirty="0"/>
          </a:p>
        </p:txBody>
      </p:sp>
      <p:sp>
        <p:nvSpPr>
          <p:cNvPr id="26633" name="Oval 25"/>
          <p:cNvSpPr>
            <a:spLocks noChangeArrowheads="1"/>
          </p:cNvSpPr>
          <p:nvPr/>
        </p:nvSpPr>
        <p:spPr bwMode="auto">
          <a:xfrm>
            <a:off x="4292600" y="3098800"/>
            <a:ext cx="639763" cy="36671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/>
              <a:t>Y</a:t>
            </a:r>
            <a:endParaRPr lang="en-US"/>
          </a:p>
        </p:txBody>
      </p:sp>
      <p:sp>
        <p:nvSpPr>
          <p:cNvPr id="26634" name="Line 26"/>
          <p:cNvSpPr>
            <a:spLocks noChangeShapeType="1"/>
          </p:cNvSpPr>
          <p:nvPr/>
        </p:nvSpPr>
        <p:spPr bwMode="auto">
          <a:xfrm>
            <a:off x="3124200" y="2514600"/>
            <a:ext cx="1096963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Line 27"/>
          <p:cNvSpPr>
            <a:spLocks noChangeShapeType="1"/>
          </p:cNvSpPr>
          <p:nvPr/>
        </p:nvSpPr>
        <p:spPr bwMode="auto">
          <a:xfrm>
            <a:off x="3124200" y="2954338"/>
            <a:ext cx="1096963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Line 28"/>
          <p:cNvSpPr>
            <a:spLocks noChangeShapeType="1"/>
          </p:cNvSpPr>
          <p:nvPr/>
        </p:nvSpPr>
        <p:spPr bwMode="auto">
          <a:xfrm flipV="1">
            <a:off x="3124200" y="3376613"/>
            <a:ext cx="1096963" cy="904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Line 29"/>
          <p:cNvSpPr>
            <a:spLocks noChangeShapeType="1"/>
          </p:cNvSpPr>
          <p:nvPr/>
        </p:nvSpPr>
        <p:spPr bwMode="auto">
          <a:xfrm flipV="1">
            <a:off x="3124200" y="3541713"/>
            <a:ext cx="1096963" cy="365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Line 30"/>
          <p:cNvSpPr>
            <a:spLocks noChangeShapeType="1"/>
          </p:cNvSpPr>
          <p:nvPr/>
        </p:nvSpPr>
        <p:spPr bwMode="auto">
          <a:xfrm flipV="1">
            <a:off x="3124200" y="3632200"/>
            <a:ext cx="1096963" cy="639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04800"/>
            <a:ext cx="8219798" cy="5943600"/>
            <a:chOff x="0" y="0"/>
            <a:chExt cx="5536" cy="5358"/>
          </a:xfrm>
        </p:grpSpPr>
        <p:sp>
          <p:nvSpPr>
            <p:cNvPr id="27651" name="Line 6"/>
            <p:cNvSpPr>
              <a:spLocks noChangeShapeType="1"/>
            </p:cNvSpPr>
            <p:nvPr/>
          </p:nvSpPr>
          <p:spPr bwMode="auto">
            <a:xfrm flipV="1">
              <a:off x="821" y="275"/>
              <a:ext cx="1317" cy="8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2" name="AutoShape 7"/>
            <p:cNvSpPr>
              <a:spLocks noChangeArrowheads="1"/>
            </p:cNvSpPr>
            <p:nvPr/>
          </p:nvSpPr>
          <p:spPr bwMode="auto">
            <a:xfrm>
              <a:off x="0" y="1122"/>
              <a:ext cx="2160" cy="576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latin typeface="Arial Narrow" pitchFamily="34" charset="0"/>
                </a:rPr>
                <a:t>Luas Lahan Usahatani</a:t>
              </a:r>
              <a:endParaRPr lang="en-US"/>
            </a:p>
          </p:txBody>
        </p:sp>
        <p:sp>
          <p:nvSpPr>
            <p:cNvPr id="27653" name="AutoShape 8"/>
            <p:cNvSpPr>
              <a:spLocks noChangeArrowheads="1"/>
            </p:cNvSpPr>
            <p:nvPr/>
          </p:nvSpPr>
          <p:spPr bwMode="auto">
            <a:xfrm>
              <a:off x="0" y="2104"/>
              <a:ext cx="2001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>
                  <a:latin typeface="Arial Narrow" pitchFamily="34" charset="0"/>
                </a:rPr>
                <a:t>Jumlah Tenaga-kerja Keluarga</a:t>
              </a:r>
              <a:endParaRPr lang="en-US"/>
            </a:p>
          </p:txBody>
        </p:sp>
        <p:sp>
          <p:nvSpPr>
            <p:cNvPr id="27654" name="AutoShape 9"/>
            <p:cNvSpPr>
              <a:spLocks noChangeArrowheads="1"/>
            </p:cNvSpPr>
            <p:nvPr/>
          </p:nvSpPr>
          <p:spPr bwMode="auto">
            <a:xfrm>
              <a:off x="18" y="3348"/>
              <a:ext cx="2142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dirty="0" err="1">
                  <a:latin typeface="Arial Narrow" pitchFamily="34" charset="0"/>
                </a:rPr>
                <a:t>Kemudahan</a:t>
              </a:r>
              <a:r>
                <a:rPr lang="en-US" sz="2000" dirty="0">
                  <a:latin typeface="Arial Narrow" pitchFamily="34" charset="0"/>
                </a:rPr>
                <a:t> </a:t>
              </a:r>
              <a:r>
                <a:rPr lang="en-US" sz="2000" dirty="0" err="1">
                  <a:latin typeface="Arial Narrow" pitchFamily="34" charset="0"/>
                </a:rPr>
                <a:t>Proses</a:t>
              </a:r>
              <a:r>
                <a:rPr lang="en-US" sz="2000" dirty="0">
                  <a:latin typeface="Arial Narrow" pitchFamily="34" charset="0"/>
                </a:rPr>
                <a:t> </a:t>
              </a:r>
              <a:r>
                <a:rPr lang="en-US" sz="2000" dirty="0" err="1">
                  <a:latin typeface="Arial Narrow" pitchFamily="34" charset="0"/>
                </a:rPr>
                <a:t>Memperoleh</a:t>
              </a:r>
              <a:r>
                <a:rPr lang="en-US" sz="2000" dirty="0">
                  <a:latin typeface="Arial Narrow" pitchFamily="34" charset="0"/>
                </a:rPr>
                <a:t> KUT</a:t>
              </a:r>
              <a:endParaRPr lang="en-US" sz="2000" dirty="0"/>
            </a:p>
          </p:txBody>
        </p:sp>
        <p:sp>
          <p:nvSpPr>
            <p:cNvPr id="27655" name="AutoShape 10"/>
            <p:cNvSpPr>
              <a:spLocks noChangeArrowheads="1"/>
            </p:cNvSpPr>
            <p:nvPr/>
          </p:nvSpPr>
          <p:spPr bwMode="auto">
            <a:xfrm>
              <a:off x="1710" y="4638"/>
              <a:ext cx="2448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 sz="2000" dirty="0" err="1">
                  <a:latin typeface="Arial Narrow" pitchFamily="34" charset="0"/>
                </a:rPr>
                <a:t>Waktu</a:t>
              </a:r>
              <a:r>
                <a:rPr lang="en-US" sz="2000" dirty="0">
                  <a:latin typeface="Arial Narrow" pitchFamily="34" charset="0"/>
                </a:rPr>
                <a:t> (</a:t>
              </a:r>
              <a:r>
                <a:rPr lang="en-US" sz="2000" dirty="0" err="1">
                  <a:latin typeface="Arial Narrow" pitchFamily="34" charset="0"/>
                </a:rPr>
                <a:t>Lamanya</a:t>
              </a:r>
              <a:r>
                <a:rPr lang="en-US" sz="2000" dirty="0">
                  <a:latin typeface="Arial Narrow" pitchFamily="34" charset="0"/>
                </a:rPr>
                <a:t>) </a:t>
              </a:r>
              <a:r>
                <a:rPr lang="en-US" sz="2000" dirty="0" err="1">
                  <a:latin typeface="Arial Narrow" pitchFamily="34" charset="0"/>
                </a:rPr>
                <a:t>Realisasi</a:t>
              </a:r>
              <a:r>
                <a:rPr lang="en-US" sz="2000" dirty="0">
                  <a:latin typeface="Arial Narrow" pitchFamily="34" charset="0"/>
                </a:rPr>
                <a:t> KUT</a:t>
              </a:r>
              <a:endParaRPr lang="en-US" sz="2000" dirty="0"/>
            </a:p>
          </p:txBody>
        </p:sp>
        <p:sp>
          <p:nvSpPr>
            <p:cNvPr id="27656" name="Oval 11"/>
            <p:cNvSpPr>
              <a:spLocks noChangeArrowheads="1"/>
            </p:cNvSpPr>
            <p:nvPr/>
          </p:nvSpPr>
          <p:spPr bwMode="auto">
            <a:xfrm>
              <a:off x="3952" y="1511"/>
              <a:ext cx="1584" cy="1584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dirty="0">
                  <a:latin typeface="Arial Narrow" pitchFamily="34" charset="0"/>
                </a:rPr>
                <a:t>SIKAP</a:t>
              </a:r>
            </a:p>
            <a:p>
              <a:pPr algn="ctr"/>
              <a:r>
                <a:rPr lang="en-US" dirty="0">
                  <a:latin typeface="Arial Narrow" pitchFamily="34" charset="0"/>
                </a:rPr>
                <a:t>PETANI</a:t>
              </a:r>
            </a:p>
            <a:p>
              <a:pPr algn="ctr"/>
              <a:r>
                <a:rPr lang="en-US" dirty="0">
                  <a:latin typeface="Arial Narrow" pitchFamily="34" charset="0"/>
                </a:rPr>
                <a:t>TERHADAP KUT</a:t>
              </a:r>
              <a:endParaRPr lang="en-US" dirty="0"/>
            </a:p>
          </p:txBody>
        </p:sp>
        <p:sp>
          <p:nvSpPr>
            <p:cNvPr id="27657" name="Line 12"/>
            <p:cNvSpPr>
              <a:spLocks noChangeShapeType="1"/>
            </p:cNvSpPr>
            <p:nvPr/>
          </p:nvSpPr>
          <p:spPr bwMode="auto">
            <a:xfrm flipV="1">
              <a:off x="3285" y="3229"/>
              <a:ext cx="1386" cy="14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13"/>
            <p:cNvSpPr>
              <a:spLocks noChangeShapeType="1"/>
            </p:cNvSpPr>
            <p:nvPr/>
          </p:nvSpPr>
          <p:spPr bwMode="auto">
            <a:xfrm>
              <a:off x="2104" y="4053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AutoShape 14"/>
            <p:cNvSpPr>
              <a:spLocks noChangeArrowheads="1"/>
            </p:cNvSpPr>
            <p:nvPr/>
          </p:nvSpPr>
          <p:spPr bwMode="auto">
            <a:xfrm>
              <a:off x="2142" y="0"/>
              <a:ext cx="2304" cy="3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>
                  <a:latin typeface="Arial Narrow" pitchFamily="34" charset="0"/>
                </a:rPr>
                <a:t>Tingkat Kebutuhan KUT</a:t>
              </a:r>
              <a:endParaRPr lang="en-US"/>
            </a:p>
          </p:txBody>
        </p:sp>
        <p:sp>
          <p:nvSpPr>
            <p:cNvPr id="27660" name="Line 15"/>
            <p:cNvSpPr>
              <a:spLocks noChangeShapeType="1"/>
            </p:cNvSpPr>
            <p:nvPr/>
          </p:nvSpPr>
          <p:spPr bwMode="auto">
            <a:xfrm flipH="1" flipV="1">
              <a:off x="667" y="2885"/>
              <a:ext cx="51" cy="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6"/>
            <p:cNvSpPr>
              <a:spLocks noChangeShapeType="1"/>
            </p:cNvSpPr>
            <p:nvPr/>
          </p:nvSpPr>
          <p:spPr bwMode="auto">
            <a:xfrm>
              <a:off x="3600" y="513"/>
              <a:ext cx="810" cy="9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AutoShape 17"/>
            <p:cNvSpPr>
              <a:spLocks noChangeArrowheads="1"/>
            </p:cNvSpPr>
            <p:nvPr/>
          </p:nvSpPr>
          <p:spPr bwMode="auto">
            <a:xfrm>
              <a:off x="2361" y="1956"/>
              <a:ext cx="1119" cy="100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>
                  <a:latin typeface="Arial Narrow" pitchFamily="34" charset="0"/>
                </a:rPr>
                <a:t>Penyuluhan KUT</a:t>
              </a:r>
              <a:endParaRPr lang="en-US"/>
            </a:p>
          </p:txBody>
        </p:sp>
        <p:sp>
          <p:nvSpPr>
            <p:cNvPr id="27663" name="Line 18"/>
            <p:cNvSpPr>
              <a:spLocks noChangeShapeType="1"/>
            </p:cNvSpPr>
            <p:nvPr/>
          </p:nvSpPr>
          <p:spPr bwMode="auto">
            <a:xfrm>
              <a:off x="3541" y="2473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Line 15"/>
          <p:cNvSpPr>
            <a:spLocks noChangeShapeType="1"/>
          </p:cNvSpPr>
          <p:nvPr/>
        </p:nvSpPr>
        <p:spPr bwMode="auto">
          <a:xfrm flipV="1">
            <a:off x="1630681" y="2209800"/>
            <a:ext cx="45719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18"/>
          <p:cNvSpPr>
            <a:spLocks noChangeShapeType="1"/>
          </p:cNvSpPr>
          <p:nvPr/>
        </p:nvSpPr>
        <p:spPr bwMode="auto">
          <a:xfrm>
            <a:off x="3429001" y="3047999"/>
            <a:ext cx="533400" cy="457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5"/>
          <p:cNvSpPr>
            <a:spLocks noChangeArrowheads="1"/>
          </p:cNvSpPr>
          <p:nvPr/>
        </p:nvSpPr>
        <p:spPr bwMode="auto">
          <a:xfrm>
            <a:off x="0" y="-150813"/>
            <a:ext cx="9144000" cy="6856413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228600"/>
            <a:ext cx="3355975" cy="3402013"/>
            <a:chOff x="0" y="0"/>
            <a:chExt cx="5286" cy="5358"/>
          </a:xfrm>
        </p:grpSpPr>
        <p:sp>
          <p:nvSpPr>
            <p:cNvPr id="28723" name="Line 6"/>
            <p:cNvSpPr>
              <a:spLocks noChangeShapeType="1"/>
            </p:cNvSpPr>
            <p:nvPr/>
          </p:nvSpPr>
          <p:spPr bwMode="auto">
            <a:xfrm flipV="1">
              <a:off x="1080" y="682"/>
              <a:ext cx="1728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AutoShape 7"/>
            <p:cNvSpPr>
              <a:spLocks noChangeArrowheads="1"/>
            </p:cNvSpPr>
            <p:nvPr/>
          </p:nvSpPr>
          <p:spPr bwMode="auto">
            <a:xfrm>
              <a:off x="0" y="1122"/>
              <a:ext cx="2160" cy="576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100">
                  <a:latin typeface="Arial Narrow" pitchFamily="34" charset="0"/>
                </a:rPr>
                <a:t>Luas Lahan Usahatani</a:t>
              </a:r>
              <a:endParaRPr lang="en-US"/>
            </a:p>
          </p:txBody>
        </p:sp>
        <p:sp>
          <p:nvSpPr>
            <p:cNvPr id="28725" name="AutoShape 8"/>
            <p:cNvSpPr>
              <a:spLocks noChangeArrowheads="1"/>
            </p:cNvSpPr>
            <p:nvPr/>
          </p:nvSpPr>
          <p:spPr bwMode="auto">
            <a:xfrm>
              <a:off x="0" y="2104"/>
              <a:ext cx="2160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 sz="1100">
                  <a:latin typeface="Arial Narrow" pitchFamily="34" charset="0"/>
                </a:rPr>
                <a:t>Jumlah Tenaga-kerja Keluarga</a:t>
              </a:r>
              <a:endParaRPr lang="en-US"/>
            </a:p>
          </p:txBody>
        </p:sp>
        <p:sp>
          <p:nvSpPr>
            <p:cNvPr id="28726" name="AutoShape 9"/>
            <p:cNvSpPr>
              <a:spLocks noChangeArrowheads="1"/>
            </p:cNvSpPr>
            <p:nvPr/>
          </p:nvSpPr>
          <p:spPr bwMode="auto">
            <a:xfrm>
              <a:off x="18" y="3348"/>
              <a:ext cx="2142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100">
                  <a:latin typeface="Arial Narrow" pitchFamily="34" charset="0"/>
                </a:rPr>
                <a:t>Kemudahan Proses Memperoleh KUT</a:t>
              </a:r>
              <a:endParaRPr lang="en-US"/>
            </a:p>
          </p:txBody>
        </p:sp>
        <p:sp>
          <p:nvSpPr>
            <p:cNvPr id="28727" name="AutoShape 10"/>
            <p:cNvSpPr>
              <a:spLocks noChangeArrowheads="1"/>
            </p:cNvSpPr>
            <p:nvPr/>
          </p:nvSpPr>
          <p:spPr bwMode="auto">
            <a:xfrm>
              <a:off x="1710" y="4638"/>
              <a:ext cx="2448" cy="72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 sz="1100">
                  <a:latin typeface="Arial Narrow" pitchFamily="34" charset="0"/>
                </a:rPr>
                <a:t>Waktu (Lamanya) Realisasi KUT</a:t>
              </a:r>
              <a:endParaRPr lang="en-US"/>
            </a:p>
          </p:txBody>
        </p:sp>
        <p:sp>
          <p:nvSpPr>
            <p:cNvPr id="28728" name="Oval 11"/>
            <p:cNvSpPr>
              <a:spLocks noChangeArrowheads="1"/>
            </p:cNvSpPr>
            <p:nvPr/>
          </p:nvSpPr>
          <p:spPr bwMode="auto">
            <a:xfrm>
              <a:off x="3702" y="1532"/>
              <a:ext cx="1584" cy="1584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>
                  <a:latin typeface="Arial Narrow" pitchFamily="34" charset="0"/>
                </a:rPr>
                <a:t>SIKAP</a:t>
              </a:r>
            </a:p>
            <a:p>
              <a:pPr algn="ctr"/>
              <a:r>
                <a:rPr lang="en-US" sz="1000">
                  <a:latin typeface="Arial Narrow" pitchFamily="34" charset="0"/>
                </a:rPr>
                <a:t>PETANI</a:t>
              </a:r>
            </a:p>
            <a:p>
              <a:pPr algn="ctr"/>
              <a:r>
                <a:rPr lang="en-US" sz="1000">
                  <a:latin typeface="Arial Narrow" pitchFamily="34" charset="0"/>
                </a:rPr>
                <a:t>TERHADAP KUT</a:t>
              </a:r>
              <a:endParaRPr lang="en-US"/>
            </a:p>
          </p:txBody>
        </p:sp>
        <p:sp>
          <p:nvSpPr>
            <p:cNvPr id="28729" name="Line 12"/>
            <p:cNvSpPr>
              <a:spLocks noChangeShapeType="1"/>
            </p:cNvSpPr>
            <p:nvPr/>
          </p:nvSpPr>
          <p:spPr bwMode="auto">
            <a:xfrm flipV="1">
              <a:off x="3726" y="3365"/>
              <a:ext cx="72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0" name="Line 13"/>
            <p:cNvSpPr>
              <a:spLocks noChangeShapeType="1"/>
            </p:cNvSpPr>
            <p:nvPr/>
          </p:nvSpPr>
          <p:spPr bwMode="auto">
            <a:xfrm>
              <a:off x="1944" y="3850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AutoShape 14"/>
            <p:cNvSpPr>
              <a:spLocks noChangeArrowheads="1"/>
            </p:cNvSpPr>
            <p:nvPr/>
          </p:nvSpPr>
          <p:spPr bwMode="auto">
            <a:xfrm>
              <a:off x="2142" y="0"/>
              <a:ext cx="2304" cy="38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 sz="1100">
                  <a:latin typeface="Arial Narrow" pitchFamily="34" charset="0"/>
                </a:rPr>
                <a:t>Tingkat Kebutuhan KUT</a:t>
              </a:r>
              <a:endParaRPr lang="en-US"/>
            </a:p>
          </p:txBody>
        </p:sp>
        <p:sp>
          <p:nvSpPr>
            <p:cNvPr id="28732" name="Line 15"/>
            <p:cNvSpPr>
              <a:spLocks noChangeShapeType="1"/>
            </p:cNvSpPr>
            <p:nvPr/>
          </p:nvSpPr>
          <p:spPr bwMode="auto">
            <a:xfrm flipV="1">
              <a:off x="1534" y="513"/>
              <a:ext cx="57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Line 16"/>
            <p:cNvSpPr>
              <a:spLocks noChangeShapeType="1"/>
            </p:cNvSpPr>
            <p:nvPr/>
          </p:nvSpPr>
          <p:spPr bwMode="auto">
            <a:xfrm>
              <a:off x="3600" y="513"/>
              <a:ext cx="810" cy="9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4" name="AutoShape 17"/>
            <p:cNvSpPr>
              <a:spLocks noChangeArrowheads="1"/>
            </p:cNvSpPr>
            <p:nvPr/>
          </p:nvSpPr>
          <p:spPr bwMode="auto">
            <a:xfrm>
              <a:off x="2220" y="1956"/>
              <a:ext cx="1260" cy="1008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en-US" sz="1000">
                  <a:latin typeface="Arial Narrow" pitchFamily="34" charset="0"/>
                </a:rPr>
                <a:t>Penyuluhan</a:t>
              </a:r>
              <a:r>
                <a:rPr lang="en-US" sz="1100">
                  <a:latin typeface="Arial Narrow" pitchFamily="34" charset="0"/>
                </a:rPr>
                <a:t> KUT</a:t>
              </a:r>
              <a:endParaRPr lang="en-US"/>
            </a:p>
          </p:txBody>
        </p:sp>
        <p:sp>
          <p:nvSpPr>
            <p:cNvPr id="28735" name="Line 18"/>
            <p:cNvSpPr>
              <a:spLocks noChangeShapeType="1"/>
            </p:cNvSpPr>
            <p:nvPr/>
          </p:nvSpPr>
          <p:spPr bwMode="auto">
            <a:xfrm>
              <a:off x="3270" y="2567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06438" y="4127500"/>
            <a:ext cx="2265362" cy="2197100"/>
            <a:chOff x="0" y="0"/>
            <a:chExt cx="3568" cy="3459"/>
          </a:xfrm>
        </p:grpSpPr>
        <p:sp>
          <p:nvSpPr>
            <p:cNvPr id="28712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576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X1</a:t>
              </a:r>
              <a:endParaRPr lang="en-US"/>
            </a:p>
          </p:txBody>
        </p:sp>
        <p:sp>
          <p:nvSpPr>
            <p:cNvPr id="28713" name="Rectangle 21"/>
            <p:cNvSpPr>
              <a:spLocks noChangeArrowheads="1"/>
            </p:cNvSpPr>
            <p:nvPr/>
          </p:nvSpPr>
          <p:spPr bwMode="auto">
            <a:xfrm>
              <a:off x="0" y="643"/>
              <a:ext cx="576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X2</a:t>
              </a:r>
              <a:endParaRPr lang="en-US"/>
            </a:p>
          </p:txBody>
        </p:sp>
        <p:sp>
          <p:nvSpPr>
            <p:cNvPr id="28714" name="Rectangle 22"/>
            <p:cNvSpPr>
              <a:spLocks noChangeArrowheads="1"/>
            </p:cNvSpPr>
            <p:nvPr/>
          </p:nvSpPr>
          <p:spPr bwMode="auto">
            <a:xfrm>
              <a:off x="0" y="1268"/>
              <a:ext cx="576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X3</a:t>
              </a:r>
              <a:endParaRPr lang="en-US"/>
            </a:p>
          </p:txBody>
        </p:sp>
        <p:sp>
          <p:nvSpPr>
            <p:cNvPr id="28715" name="Rectangle 23"/>
            <p:cNvSpPr>
              <a:spLocks noChangeArrowheads="1"/>
            </p:cNvSpPr>
            <p:nvPr/>
          </p:nvSpPr>
          <p:spPr bwMode="auto">
            <a:xfrm>
              <a:off x="0" y="2074"/>
              <a:ext cx="576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X4</a:t>
              </a:r>
              <a:endParaRPr lang="en-US"/>
            </a:p>
          </p:txBody>
        </p:sp>
        <p:sp>
          <p:nvSpPr>
            <p:cNvPr id="28716" name="Rectangle 24"/>
            <p:cNvSpPr>
              <a:spLocks noChangeArrowheads="1"/>
            </p:cNvSpPr>
            <p:nvPr/>
          </p:nvSpPr>
          <p:spPr bwMode="auto">
            <a:xfrm>
              <a:off x="0" y="3027"/>
              <a:ext cx="576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Xn</a:t>
              </a:r>
              <a:endParaRPr lang="en-US"/>
            </a:p>
          </p:txBody>
        </p:sp>
        <p:sp>
          <p:nvSpPr>
            <p:cNvPr id="28717" name="Oval 25"/>
            <p:cNvSpPr>
              <a:spLocks noChangeArrowheads="1"/>
            </p:cNvSpPr>
            <p:nvPr/>
          </p:nvSpPr>
          <p:spPr bwMode="auto">
            <a:xfrm>
              <a:off x="2560" y="976"/>
              <a:ext cx="1008" cy="57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Y</a:t>
              </a:r>
              <a:endParaRPr lang="en-US"/>
            </a:p>
          </p:txBody>
        </p:sp>
        <p:sp>
          <p:nvSpPr>
            <p:cNvPr id="28718" name="Line 26"/>
            <p:cNvSpPr>
              <a:spLocks noChangeShapeType="1"/>
            </p:cNvSpPr>
            <p:nvPr/>
          </p:nvSpPr>
          <p:spPr bwMode="auto">
            <a:xfrm>
              <a:off x="720" y="56"/>
              <a:ext cx="172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9" name="Line 27"/>
            <p:cNvSpPr>
              <a:spLocks noChangeShapeType="1"/>
            </p:cNvSpPr>
            <p:nvPr/>
          </p:nvSpPr>
          <p:spPr bwMode="auto">
            <a:xfrm>
              <a:off x="720" y="748"/>
              <a:ext cx="172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Line 28"/>
            <p:cNvSpPr>
              <a:spLocks noChangeShapeType="1"/>
            </p:cNvSpPr>
            <p:nvPr/>
          </p:nvSpPr>
          <p:spPr bwMode="auto">
            <a:xfrm flipV="1">
              <a:off x="720" y="1412"/>
              <a:ext cx="1728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Line 29"/>
            <p:cNvSpPr>
              <a:spLocks noChangeShapeType="1"/>
            </p:cNvSpPr>
            <p:nvPr/>
          </p:nvSpPr>
          <p:spPr bwMode="auto">
            <a:xfrm flipV="1">
              <a:off x="720" y="1672"/>
              <a:ext cx="172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2" name="Line 30"/>
            <p:cNvSpPr>
              <a:spLocks noChangeShapeType="1"/>
            </p:cNvSpPr>
            <p:nvPr/>
          </p:nvSpPr>
          <p:spPr bwMode="auto">
            <a:xfrm flipV="1">
              <a:off x="720" y="1815"/>
              <a:ext cx="1728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953000" y="685800"/>
            <a:ext cx="3017838" cy="1804988"/>
            <a:chOff x="0" y="0"/>
            <a:chExt cx="4752" cy="2844"/>
          </a:xfrm>
        </p:grpSpPr>
        <p:sp>
          <p:nvSpPr>
            <p:cNvPr id="28699" name="Rectangle 32"/>
            <p:cNvSpPr>
              <a:spLocks noChangeArrowheads="1"/>
            </p:cNvSpPr>
            <p:nvPr/>
          </p:nvSpPr>
          <p:spPr bwMode="auto">
            <a:xfrm>
              <a:off x="90" y="0"/>
              <a:ext cx="576" cy="43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X1</a:t>
              </a:r>
              <a:endParaRPr lang="en-US"/>
            </a:p>
          </p:txBody>
        </p:sp>
        <p:sp>
          <p:nvSpPr>
            <p:cNvPr id="28700" name="Rectangle 33"/>
            <p:cNvSpPr>
              <a:spLocks noChangeArrowheads="1"/>
            </p:cNvSpPr>
            <p:nvPr/>
          </p:nvSpPr>
          <p:spPr bwMode="auto">
            <a:xfrm>
              <a:off x="0" y="1988"/>
              <a:ext cx="576" cy="43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X2</a:t>
              </a:r>
              <a:endParaRPr lang="en-US"/>
            </a:p>
          </p:txBody>
        </p:sp>
        <p:sp>
          <p:nvSpPr>
            <p:cNvPr id="28701" name="Rectangle 34"/>
            <p:cNvSpPr>
              <a:spLocks noChangeArrowheads="1"/>
            </p:cNvSpPr>
            <p:nvPr/>
          </p:nvSpPr>
          <p:spPr bwMode="auto">
            <a:xfrm>
              <a:off x="1440" y="951"/>
              <a:ext cx="576" cy="43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X4</a:t>
              </a:r>
              <a:endParaRPr lang="en-US"/>
            </a:p>
          </p:txBody>
        </p:sp>
        <p:sp>
          <p:nvSpPr>
            <p:cNvPr id="28702" name="Rectangle 35"/>
            <p:cNvSpPr>
              <a:spLocks noChangeArrowheads="1"/>
            </p:cNvSpPr>
            <p:nvPr/>
          </p:nvSpPr>
          <p:spPr bwMode="auto">
            <a:xfrm>
              <a:off x="1728" y="2412"/>
              <a:ext cx="576" cy="43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X3</a:t>
              </a:r>
              <a:endParaRPr lang="en-US"/>
            </a:p>
          </p:txBody>
        </p:sp>
        <p:sp>
          <p:nvSpPr>
            <p:cNvPr id="28703" name="Oval 36"/>
            <p:cNvSpPr>
              <a:spLocks noChangeArrowheads="1"/>
            </p:cNvSpPr>
            <p:nvPr/>
          </p:nvSpPr>
          <p:spPr bwMode="auto">
            <a:xfrm>
              <a:off x="3744" y="452"/>
              <a:ext cx="1008" cy="1152"/>
            </a:xfrm>
            <a:prstGeom prst="ellipse">
              <a:avLst/>
            </a:prstGeom>
            <a:solidFill>
              <a:srgbClr val="CC6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pPr algn="ctr"/>
              <a:r>
                <a:rPr lang="en-US" sz="1200"/>
                <a:t>Y</a:t>
              </a:r>
              <a:endParaRPr lang="en-US"/>
            </a:p>
          </p:txBody>
        </p:sp>
        <p:sp>
          <p:nvSpPr>
            <p:cNvPr id="28704" name="Line 37"/>
            <p:cNvSpPr>
              <a:spLocks noChangeShapeType="1"/>
            </p:cNvSpPr>
            <p:nvPr/>
          </p:nvSpPr>
          <p:spPr bwMode="auto">
            <a:xfrm>
              <a:off x="576" y="548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Line 38"/>
            <p:cNvSpPr>
              <a:spLocks noChangeShapeType="1"/>
            </p:cNvSpPr>
            <p:nvPr/>
          </p:nvSpPr>
          <p:spPr bwMode="auto">
            <a:xfrm>
              <a:off x="378" y="548"/>
              <a:ext cx="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Line 39"/>
            <p:cNvSpPr>
              <a:spLocks noChangeShapeType="1"/>
            </p:cNvSpPr>
            <p:nvPr/>
          </p:nvSpPr>
          <p:spPr bwMode="auto">
            <a:xfrm flipV="1">
              <a:off x="640" y="1331"/>
              <a:ext cx="72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Line 40"/>
            <p:cNvSpPr>
              <a:spLocks noChangeShapeType="1"/>
            </p:cNvSpPr>
            <p:nvPr/>
          </p:nvSpPr>
          <p:spPr bwMode="auto">
            <a:xfrm flipH="1" flipV="1">
              <a:off x="1728" y="1267"/>
              <a:ext cx="144" cy="9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Line 41"/>
            <p:cNvSpPr>
              <a:spLocks noChangeShapeType="1"/>
            </p:cNvSpPr>
            <p:nvPr/>
          </p:nvSpPr>
          <p:spPr bwMode="auto">
            <a:xfrm>
              <a:off x="2016" y="1275"/>
              <a:ext cx="17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Line 42"/>
            <p:cNvSpPr>
              <a:spLocks noChangeShapeType="1"/>
            </p:cNvSpPr>
            <p:nvPr/>
          </p:nvSpPr>
          <p:spPr bwMode="auto">
            <a:xfrm flipV="1">
              <a:off x="576" y="1267"/>
              <a:ext cx="3024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Line 43"/>
            <p:cNvSpPr>
              <a:spLocks noChangeShapeType="1"/>
            </p:cNvSpPr>
            <p:nvPr/>
          </p:nvSpPr>
          <p:spPr bwMode="auto">
            <a:xfrm flipV="1">
              <a:off x="2448" y="1759"/>
              <a:ext cx="129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Line 44"/>
            <p:cNvSpPr>
              <a:spLocks noChangeShapeType="1"/>
            </p:cNvSpPr>
            <p:nvPr/>
          </p:nvSpPr>
          <p:spPr bwMode="auto">
            <a:xfrm>
              <a:off x="576" y="404"/>
              <a:ext cx="3024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4525963" y="3124200"/>
            <a:ext cx="3017837" cy="3154363"/>
            <a:chOff x="0" y="0"/>
            <a:chExt cx="1901" cy="1987"/>
          </a:xfrm>
        </p:grpSpPr>
        <p:sp>
          <p:nvSpPr>
            <p:cNvPr id="28680" name="Rectangle 66"/>
            <p:cNvSpPr>
              <a:spLocks noChangeArrowheads="1"/>
            </p:cNvSpPr>
            <p:nvPr/>
          </p:nvSpPr>
          <p:spPr bwMode="auto">
            <a:xfrm>
              <a:off x="36" y="464"/>
              <a:ext cx="230" cy="173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X1</a:t>
              </a:r>
              <a:endParaRPr lang="en-US"/>
            </a:p>
          </p:txBody>
        </p:sp>
        <p:sp>
          <p:nvSpPr>
            <p:cNvPr id="28681" name="Rectangle 67"/>
            <p:cNvSpPr>
              <a:spLocks noChangeArrowheads="1"/>
            </p:cNvSpPr>
            <p:nvPr/>
          </p:nvSpPr>
          <p:spPr bwMode="auto">
            <a:xfrm>
              <a:off x="0" y="1259"/>
              <a:ext cx="230" cy="173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X2</a:t>
              </a:r>
              <a:endParaRPr lang="en-US"/>
            </a:p>
          </p:txBody>
        </p:sp>
        <p:sp>
          <p:nvSpPr>
            <p:cNvPr id="28682" name="Rectangle 68"/>
            <p:cNvSpPr>
              <a:spLocks noChangeArrowheads="1"/>
            </p:cNvSpPr>
            <p:nvPr/>
          </p:nvSpPr>
          <p:spPr bwMode="auto">
            <a:xfrm>
              <a:off x="677" y="1411"/>
              <a:ext cx="230" cy="173"/>
            </a:xfrm>
            <a:prstGeom prst="rect">
              <a:avLst/>
            </a:prstGeom>
            <a:solidFill>
              <a:srgbClr val="99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X3</a:t>
              </a:r>
              <a:endParaRPr lang="en-US"/>
            </a:p>
          </p:txBody>
        </p:sp>
        <p:sp>
          <p:nvSpPr>
            <p:cNvPr id="28683" name="Oval 69"/>
            <p:cNvSpPr>
              <a:spLocks noChangeArrowheads="1"/>
            </p:cNvSpPr>
            <p:nvPr/>
          </p:nvSpPr>
          <p:spPr bwMode="auto">
            <a:xfrm>
              <a:off x="1498" y="645"/>
              <a:ext cx="403" cy="460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pPr algn="ctr"/>
              <a:r>
                <a:rPr lang="en-US" sz="1200"/>
                <a:t>Y</a:t>
              </a:r>
              <a:endParaRPr lang="en-US"/>
            </a:p>
          </p:txBody>
        </p:sp>
        <p:sp>
          <p:nvSpPr>
            <p:cNvPr id="28684" name="Line 70"/>
            <p:cNvSpPr>
              <a:spLocks noChangeShapeType="1"/>
            </p:cNvSpPr>
            <p:nvPr/>
          </p:nvSpPr>
          <p:spPr bwMode="auto">
            <a:xfrm>
              <a:off x="230" y="683"/>
              <a:ext cx="288" cy="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71"/>
            <p:cNvSpPr>
              <a:spLocks noChangeShapeType="1"/>
            </p:cNvSpPr>
            <p:nvPr/>
          </p:nvSpPr>
          <p:spPr bwMode="auto">
            <a:xfrm>
              <a:off x="151" y="683"/>
              <a:ext cx="0" cy="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72"/>
            <p:cNvSpPr>
              <a:spLocks noChangeShapeType="1"/>
            </p:cNvSpPr>
            <p:nvPr/>
          </p:nvSpPr>
          <p:spPr bwMode="auto">
            <a:xfrm flipV="1">
              <a:off x="256" y="996"/>
              <a:ext cx="288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73"/>
            <p:cNvSpPr>
              <a:spLocks noChangeShapeType="1"/>
            </p:cNvSpPr>
            <p:nvPr/>
          </p:nvSpPr>
          <p:spPr bwMode="auto">
            <a:xfrm>
              <a:off x="806" y="974"/>
              <a:ext cx="6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74"/>
            <p:cNvSpPr>
              <a:spLocks noChangeShapeType="1"/>
            </p:cNvSpPr>
            <p:nvPr/>
          </p:nvSpPr>
          <p:spPr bwMode="auto">
            <a:xfrm flipV="1">
              <a:off x="230" y="971"/>
              <a:ext cx="121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75"/>
            <p:cNvSpPr>
              <a:spLocks noChangeShapeType="1"/>
            </p:cNvSpPr>
            <p:nvPr/>
          </p:nvSpPr>
          <p:spPr bwMode="auto">
            <a:xfrm flipV="1">
              <a:off x="979" y="1167"/>
              <a:ext cx="519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76"/>
            <p:cNvSpPr>
              <a:spLocks noChangeShapeType="1"/>
            </p:cNvSpPr>
            <p:nvPr/>
          </p:nvSpPr>
          <p:spPr bwMode="auto">
            <a:xfrm>
              <a:off x="230" y="626"/>
              <a:ext cx="1210" cy="1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77"/>
            <p:cNvSpPr>
              <a:spLocks noChangeShapeType="1"/>
            </p:cNvSpPr>
            <p:nvPr/>
          </p:nvSpPr>
          <p:spPr bwMode="auto">
            <a:xfrm>
              <a:off x="965" y="1627"/>
              <a:ext cx="288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Line 78"/>
            <p:cNvSpPr>
              <a:spLocks noChangeShapeType="1"/>
            </p:cNvSpPr>
            <p:nvPr/>
          </p:nvSpPr>
          <p:spPr bwMode="auto">
            <a:xfrm>
              <a:off x="821" y="162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79"/>
            <p:cNvSpPr>
              <a:spLocks noChangeShapeType="1"/>
            </p:cNvSpPr>
            <p:nvPr/>
          </p:nvSpPr>
          <p:spPr bwMode="auto">
            <a:xfrm flipH="1">
              <a:off x="533" y="1627"/>
              <a:ext cx="14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80"/>
            <p:cNvSpPr>
              <a:spLocks noChangeShapeType="1"/>
            </p:cNvSpPr>
            <p:nvPr/>
          </p:nvSpPr>
          <p:spPr bwMode="auto">
            <a:xfrm flipH="1" flipV="1">
              <a:off x="693" y="1080"/>
              <a:ext cx="7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81"/>
            <p:cNvSpPr>
              <a:spLocks noChangeShapeType="1"/>
            </p:cNvSpPr>
            <p:nvPr/>
          </p:nvSpPr>
          <p:spPr bwMode="auto">
            <a:xfrm flipV="1">
              <a:off x="101" y="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82"/>
            <p:cNvSpPr>
              <a:spLocks noChangeShapeType="1"/>
            </p:cNvSpPr>
            <p:nvPr/>
          </p:nvSpPr>
          <p:spPr bwMode="auto">
            <a:xfrm flipV="1">
              <a:off x="173" y="0"/>
              <a:ext cx="144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83"/>
            <p:cNvSpPr>
              <a:spLocks noChangeShapeType="1"/>
            </p:cNvSpPr>
            <p:nvPr/>
          </p:nvSpPr>
          <p:spPr bwMode="auto">
            <a:xfrm flipV="1">
              <a:off x="317" y="216"/>
              <a:ext cx="288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84"/>
            <p:cNvSpPr>
              <a:spLocks noChangeShapeType="1"/>
            </p:cNvSpPr>
            <p:nvPr/>
          </p:nvSpPr>
          <p:spPr bwMode="auto">
            <a:xfrm flipV="1">
              <a:off x="245" y="144"/>
              <a:ext cx="21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9" name="Rectangle 86"/>
          <p:cNvSpPr>
            <a:spLocks noChangeArrowheads="1"/>
          </p:cNvSpPr>
          <p:nvPr/>
        </p:nvSpPr>
        <p:spPr bwMode="auto">
          <a:xfrm>
            <a:off x="5435600" y="4419600"/>
            <a:ext cx="431800" cy="355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153</Words>
  <Application>Microsoft Office PowerPoint</Application>
  <PresentationFormat>Letter Paper (8.5x11 in)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UJM</dc:creator>
  <cp:lastModifiedBy>UJM</cp:lastModifiedBy>
  <cp:revision>4</cp:revision>
  <dcterms:created xsi:type="dcterms:W3CDTF">2006-08-16T00:00:00Z</dcterms:created>
  <dcterms:modified xsi:type="dcterms:W3CDTF">2017-11-14T07:23:09Z</dcterms:modified>
</cp:coreProperties>
</file>