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FEDFA-72D9-4BD5-B4D4-EBF8B4E90F14}" type="datetimeFigureOut">
              <a:rPr lang="id-ID" smtClean="0"/>
              <a:t>14/10/2020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06EAF-68FB-44A5-8826-E1F04AF49D1C}" type="slidenum">
              <a:rPr lang="id-ID" smtClean="0"/>
              <a:t>‹#›</a:t>
            </a:fld>
            <a:endParaRPr lang="id-ID"/>
          </a:p>
        </p:txBody>
      </p:sp>
    </p:spTree>
    <p:extLst>
      <p:ext uri="{BB962C8B-B14F-4D97-AF65-F5344CB8AC3E}">
        <p14:creationId xmlns:p14="http://schemas.microsoft.com/office/powerpoint/2010/main" val="105321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GB"/>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37F9879-5437-4A78-9493-5872F468F698}" type="slidenum">
              <a:rPr lang="id-ID" smtClean="0"/>
              <a:t>16</a:t>
            </a:fld>
            <a:endParaRPr lang="id-ID"/>
          </a:p>
        </p:txBody>
      </p:sp>
    </p:spTree>
    <p:extLst>
      <p:ext uri="{BB962C8B-B14F-4D97-AF65-F5344CB8AC3E}">
        <p14:creationId xmlns:p14="http://schemas.microsoft.com/office/powerpoint/2010/main" val="2147778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11C7796-45CA-46F5-8E2D-D3F1BF0EC877}" type="datetimeFigureOut">
              <a:rPr lang="id-ID" smtClean="0"/>
              <a:t>14/10/2020</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EBCB1F-83B7-4C22-A34B-DC5E11889D3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9EBCB1F-83B7-4C22-A34B-DC5E11889D3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9EBCB1F-83B7-4C22-A34B-DC5E11889D3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9EBCB1F-83B7-4C22-A34B-DC5E11889D36}"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9EBCB1F-83B7-4C22-A34B-DC5E11889D36}"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9EBCB1F-83B7-4C22-A34B-DC5E11889D36}"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A9EBCB1F-83B7-4C22-A34B-DC5E11889D3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9EBCB1F-83B7-4C22-A34B-DC5E11889D36}"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1C7796-45CA-46F5-8E2D-D3F1BF0EC877}" type="datetimeFigureOut">
              <a:rPr lang="id-ID" smtClean="0"/>
              <a:t>14/10/2020</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9EBCB1F-83B7-4C22-A34B-DC5E11889D3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11C7796-45CA-46F5-8E2D-D3F1BF0EC877}" type="datetimeFigureOut">
              <a:rPr lang="id-ID" smtClean="0"/>
              <a:t>14/10/2020</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9EBCB1F-83B7-4C22-A34B-DC5E11889D3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11C7796-45CA-46F5-8E2D-D3F1BF0EC877}" type="datetimeFigureOut">
              <a:rPr lang="id-ID" smtClean="0"/>
              <a:t>14/10/2020</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EBCB1F-83B7-4C22-A34B-DC5E11889D36}"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11C7796-45CA-46F5-8E2D-D3F1BF0EC877}" type="datetimeFigureOut">
              <a:rPr lang="id-ID" smtClean="0"/>
              <a:t>14/10/2020</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EBCB1F-83B7-4C22-A34B-DC5E11889D3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5400" b="1" dirty="0" smtClean="0"/>
              <a:t>Materi Ketiga</a:t>
            </a:r>
            <a:endParaRPr lang="id-ID" sz="5400" b="1" dirty="0"/>
          </a:p>
        </p:txBody>
      </p:sp>
      <p:sp>
        <p:nvSpPr>
          <p:cNvPr id="3" name="Subtitle 2"/>
          <p:cNvSpPr>
            <a:spLocks noGrp="1"/>
          </p:cNvSpPr>
          <p:nvPr>
            <p:ph type="subTitle" idx="1"/>
          </p:nvPr>
        </p:nvSpPr>
        <p:spPr/>
        <p:txBody>
          <a:bodyPr>
            <a:normAutofit fontScale="92500" lnSpcReduction="20000"/>
          </a:bodyPr>
          <a:lstStyle/>
          <a:p>
            <a:r>
              <a:rPr lang="id-ID" b="1" dirty="0" smtClean="0">
                <a:solidFill>
                  <a:srgbClr val="C00000"/>
                </a:solidFill>
              </a:rPr>
              <a:t>KEPEMIMPINAN DESA</a:t>
            </a:r>
          </a:p>
          <a:p>
            <a:r>
              <a:rPr lang="id-ID" sz="2800" b="1" dirty="0" smtClean="0">
                <a:solidFill>
                  <a:srgbClr val="C00000"/>
                </a:solidFill>
              </a:rPr>
              <a:t>PRODI PMD-D3</a:t>
            </a:r>
          </a:p>
          <a:p>
            <a:r>
              <a:rPr lang="id-ID" sz="2800" b="1" dirty="0" smtClean="0">
                <a:solidFill>
                  <a:srgbClr val="C00000"/>
                </a:solidFill>
              </a:rPr>
              <a:t>2020</a:t>
            </a:r>
            <a:endParaRPr lang="id-ID" sz="2800" b="1" dirty="0">
              <a:solidFill>
                <a:srgbClr val="C00000"/>
              </a:solidFill>
            </a:endParaRPr>
          </a:p>
        </p:txBody>
      </p:sp>
    </p:spTree>
    <p:extLst>
      <p:ext uri="{BB962C8B-B14F-4D97-AF65-F5344CB8AC3E}">
        <p14:creationId xmlns:p14="http://schemas.microsoft.com/office/powerpoint/2010/main" val="227931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14400"/>
            <a:ext cx="8424936" cy="6331024"/>
          </a:xfrm>
        </p:spPr>
        <p:txBody>
          <a:bodyPr>
            <a:noAutofit/>
          </a:bodyPr>
          <a:lstStyle/>
          <a:p>
            <a:pPr>
              <a:buNone/>
            </a:pPr>
            <a:r>
              <a:rPr lang="en-US" sz="1600" b="1" i="1" dirty="0" smtClean="0">
                <a:solidFill>
                  <a:srgbClr val="FF0000"/>
                </a:solidFill>
              </a:rPr>
              <a:t>• </a:t>
            </a:r>
            <a:r>
              <a:rPr lang="id-ID" sz="1600" b="1" i="1" dirty="0" smtClean="0">
                <a:solidFill>
                  <a:srgbClr val="FF0000"/>
                </a:solidFill>
              </a:rPr>
              <a:t>teori ini muncul bahwa seorang memimpin muncul karena mereka memiliki sifat-sifat yang baik </a:t>
            </a:r>
          </a:p>
          <a:p>
            <a:pPr>
              <a:buNone/>
            </a:pPr>
            <a:r>
              <a:rPr lang="en-US" sz="1600" b="1" i="1" dirty="0" err="1" smtClean="0">
                <a:solidFill>
                  <a:srgbClr val="FF0000"/>
                </a:solidFill>
              </a:rPr>
              <a:t>Empuh</a:t>
            </a:r>
            <a:r>
              <a:rPr lang="en-US" sz="1600" b="1" i="1" dirty="0" smtClean="0">
                <a:solidFill>
                  <a:srgbClr val="FF0000"/>
                </a:solidFill>
              </a:rPr>
              <a:t> </a:t>
            </a:r>
            <a:r>
              <a:rPr lang="en-US" sz="1600" b="1" i="1" dirty="0" err="1" smtClean="0">
                <a:solidFill>
                  <a:srgbClr val="FF0000"/>
                </a:solidFill>
              </a:rPr>
              <a:t>Prapanca</a:t>
            </a:r>
            <a:r>
              <a:rPr lang="en-US" sz="1600" b="1" i="1" dirty="0" smtClean="0">
                <a:solidFill>
                  <a:srgbClr val="FF0000"/>
                </a:solidFill>
              </a:rPr>
              <a:t> </a:t>
            </a:r>
            <a:r>
              <a:rPr lang="en-US" sz="1600" dirty="0" err="1" smtClean="0"/>
              <a:t>dengan</a:t>
            </a:r>
            <a:r>
              <a:rPr lang="en-US" sz="1600" dirty="0" smtClean="0"/>
              <a:t> </a:t>
            </a:r>
            <a:r>
              <a:rPr lang="en-US" sz="1600" dirty="0" err="1" smtClean="0"/>
              <a:t>bukunya</a:t>
            </a:r>
            <a:r>
              <a:rPr lang="en-US" sz="1600" dirty="0" smtClean="0"/>
              <a:t> yang </a:t>
            </a:r>
            <a:r>
              <a:rPr lang="en-US" sz="1600" dirty="0" err="1" smtClean="0"/>
              <a:t>terkenal</a:t>
            </a:r>
            <a:r>
              <a:rPr lang="en-US" sz="1600" dirty="0" smtClean="0"/>
              <a:t> Negara </a:t>
            </a:r>
            <a:r>
              <a:rPr lang="en-US" sz="1600" dirty="0" err="1" smtClean="0"/>
              <a:t>Kertagama</a:t>
            </a:r>
            <a:r>
              <a:rPr lang="en-US" sz="1600" dirty="0" smtClean="0"/>
              <a:t>  </a:t>
            </a:r>
            <a:r>
              <a:rPr lang="en-US" sz="1600" dirty="0" err="1" smtClean="0"/>
              <a:t>ada</a:t>
            </a:r>
            <a:r>
              <a:rPr lang="en-US" sz="1600" dirty="0" smtClean="0"/>
              <a:t>  15 </a:t>
            </a:r>
            <a:r>
              <a:rPr lang="en-US" sz="1600" dirty="0" err="1" smtClean="0"/>
              <a:t>sifat</a:t>
            </a:r>
            <a:r>
              <a:rPr lang="en-US" sz="1600" dirty="0" smtClean="0"/>
              <a:t> yang </a:t>
            </a:r>
            <a:r>
              <a:rPr lang="en-US" sz="1600" dirty="0" err="1" smtClean="0"/>
              <a:t>baik</a:t>
            </a:r>
            <a:r>
              <a:rPr lang="en-US" sz="1600" dirty="0" smtClean="0"/>
              <a:t> yang </a:t>
            </a:r>
            <a:r>
              <a:rPr lang="en-US" sz="1600" dirty="0" err="1" smtClean="0"/>
              <a:t>harus</a:t>
            </a:r>
            <a:r>
              <a:rPr lang="en-US" sz="1600" dirty="0" smtClean="0"/>
              <a:t> </a:t>
            </a:r>
            <a:r>
              <a:rPr lang="en-US" sz="1600" dirty="0" err="1" smtClean="0"/>
              <a:t>dimiliki</a:t>
            </a:r>
            <a:r>
              <a:rPr lang="en-US" sz="1600" dirty="0" smtClean="0"/>
              <a:t> </a:t>
            </a:r>
            <a:r>
              <a:rPr lang="en-US" sz="1600" dirty="0" err="1" smtClean="0"/>
              <a:t>oleh</a:t>
            </a:r>
            <a:r>
              <a:rPr lang="en-US" sz="1600" dirty="0" smtClean="0"/>
              <a:t> </a:t>
            </a:r>
            <a:r>
              <a:rPr lang="en-US" sz="1600" dirty="0" err="1" smtClean="0"/>
              <a:t>seorang</a:t>
            </a:r>
            <a:r>
              <a:rPr lang="en-US" sz="1600" dirty="0" smtClean="0"/>
              <a:t> </a:t>
            </a:r>
            <a:r>
              <a:rPr lang="en-US" sz="1600" dirty="0" err="1" smtClean="0"/>
              <a:t>pemimpin</a:t>
            </a:r>
            <a:r>
              <a:rPr lang="en-US" sz="1600" dirty="0" smtClean="0"/>
              <a:t> </a:t>
            </a:r>
            <a:r>
              <a:rPr lang="en-US" sz="1600" dirty="0" err="1" smtClean="0"/>
              <a:t>yaitu</a:t>
            </a:r>
            <a:r>
              <a:rPr lang="en-US" sz="1600" dirty="0" smtClean="0"/>
              <a:t>:</a:t>
            </a:r>
            <a:endParaRPr lang="id-ID" sz="1600" dirty="0" smtClean="0"/>
          </a:p>
          <a:p>
            <a:pPr>
              <a:buNone/>
            </a:pPr>
            <a:r>
              <a:rPr lang="en-US" sz="1600" dirty="0" smtClean="0"/>
              <a:t/>
            </a:r>
            <a:br>
              <a:rPr lang="en-US" sz="1600" dirty="0" smtClean="0"/>
            </a:br>
            <a:r>
              <a:rPr lang="en-US" sz="1600" dirty="0" smtClean="0"/>
              <a:t>a. </a:t>
            </a:r>
            <a:r>
              <a:rPr lang="en-US" sz="1600" dirty="0" err="1" smtClean="0"/>
              <a:t>Wijana</a:t>
            </a:r>
            <a:r>
              <a:rPr lang="en-US" sz="1600" dirty="0" smtClean="0"/>
              <a:t>, </a:t>
            </a:r>
            <a:r>
              <a:rPr lang="en-US" sz="1600" dirty="0" err="1" smtClean="0"/>
              <a:t>sikap</a:t>
            </a:r>
            <a:r>
              <a:rPr lang="en-US" sz="1600" dirty="0" smtClean="0"/>
              <a:t> </a:t>
            </a:r>
            <a:r>
              <a:rPr lang="en-US" sz="1600" dirty="0" err="1" smtClean="0"/>
              <a:t>bijaksana</a:t>
            </a:r>
            <a:r>
              <a:rPr lang="en-US" sz="1600" dirty="0" smtClean="0"/>
              <a:t/>
            </a:r>
            <a:br>
              <a:rPr lang="en-US" sz="1600" dirty="0" smtClean="0"/>
            </a:br>
            <a:r>
              <a:rPr lang="en-US" sz="1600" dirty="0" smtClean="0"/>
              <a:t>b. </a:t>
            </a:r>
            <a:r>
              <a:rPr lang="en-US" sz="1600" dirty="0" err="1" smtClean="0"/>
              <a:t>Mantri</a:t>
            </a:r>
            <a:r>
              <a:rPr lang="en-US" sz="1600" dirty="0" smtClean="0"/>
              <a:t> </a:t>
            </a:r>
            <a:r>
              <a:rPr lang="en-US" sz="1600" dirty="0" err="1" smtClean="0"/>
              <a:t>wira</a:t>
            </a:r>
            <a:r>
              <a:rPr lang="en-US" sz="1600" dirty="0" smtClean="0"/>
              <a:t>, </a:t>
            </a:r>
            <a:r>
              <a:rPr lang="en-US" sz="1600" dirty="0" err="1" smtClean="0"/>
              <a:t>sebagai</a:t>
            </a:r>
            <a:r>
              <a:rPr lang="en-US" sz="1600" dirty="0" smtClean="0"/>
              <a:t> </a:t>
            </a:r>
            <a:r>
              <a:rPr lang="en-US" sz="1600" dirty="0" err="1" smtClean="0"/>
              <a:t>pembela</a:t>
            </a:r>
            <a:r>
              <a:rPr lang="en-US" sz="1600" dirty="0" smtClean="0"/>
              <a:t> </a:t>
            </a:r>
            <a:r>
              <a:rPr lang="en-US" sz="1600" dirty="0" err="1" smtClean="0"/>
              <a:t>negara</a:t>
            </a:r>
            <a:r>
              <a:rPr lang="en-US" sz="1600" dirty="0" smtClean="0"/>
              <a:t> </a:t>
            </a:r>
            <a:r>
              <a:rPr lang="en-US" sz="1600" dirty="0" err="1" smtClean="0"/>
              <a:t>sejati</a:t>
            </a:r>
            <a:r>
              <a:rPr lang="en-US" sz="1600" dirty="0" smtClean="0"/>
              <a:t/>
            </a:r>
            <a:br>
              <a:rPr lang="en-US" sz="1600" dirty="0" smtClean="0"/>
            </a:br>
            <a:r>
              <a:rPr lang="en-US" sz="1600" dirty="0" smtClean="0"/>
              <a:t>c. </a:t>
            </a:r>
            <a:r>
              <a:rPr lang="en-US" sz="1600" dirty="0" err="1" smtClean="0"/>
              <a:t>Wicaksaning</a:t>
            </a:r>
            <a:r>
              <a:rPr lang="en-US" sz="1600" dirty="0" smtClean="0"/>
              <a:t> </a:t>
            </a:r>
            <a:r>
              <a:rPr lang="en-US" sz="1600" dirty="0" err="1" smtClean="0"/>
              <a:t>naya</a:t>
            </a:r>
            <a:r>
              <a:rPr lang="en-US" sz="1600" dirty="0" smtClean="0"/>
              <a:t>, </a:t>
            </a:r>
            <a:r>
              <a:rPr lang="en-US" sz="1600" dirty="0" err="1" smtClean="0"/>
              <a:t>bijaksana</a:t>
            </a:r>
            <a:r>
              <a:rPr lang="en-US" sz="1600" dirty="0" smtClean="0"/>
              <a:t> </a:t>
            </a:r>
            <a:r>
              <a:rPr lang="en-US" sz="1600" dirty="0" err="1" smtClean="0"/>
              <a:t>dalam</a:t>
            </a:r>
            <a:r>
              <a:rPr lang="en-US" sz="1600" dirty="0" smtClean="0"/>
              <a:t> </a:t>
            </a:r>
            <a:r>
              <a:rPr lang="en-US" sz="1600" dirty="0" err="1" smtClean="0"/>
              <a:t>arti</a:t>
            </a:r>
            <a:r>
              <a:rPr lang="en-US" sz="1600" dirty="0" smtClean="0"/>
              <a:t> </a:t>
            </a:r>
            <a:r>
              <a:rPr lang="en-US" sz="1600" dirty="0" err="1" smtClean="0"/>
              <a:t>melihat</a:t>
            </a:r>
            <a:r>
              <a:rPr lang="en-US" sz="1600" dirty="0" smtClean="0"/>
              <a:t> </a:t>
            </a:r>
            <a:r>
              <a:rPr lang="en-US" sz="1600" dirty="0" err="1" smtClean="0"/>
              <a:t>masa</a:t>
            </a:r>
            <a:r>
              <a:rPr lang="en-US" sz="1600" dirty="0" smtClean="0"/>
              <a:t> </a:t>
            </a:r>
            <a:r>
              <a:rPr lang="en-US" sz="1600" dirty="0" err="1" smtClean="0"/>
              <a:t>lalu</a:t>
            </a:r>
            <a:r>
              <a:rPr lang="en-US" sz="1600" dirty="0" smtClean="0"/>
              <a:t>, </a:t>
            </a:r>
            <a:r>
              <a:rPr lang="en-US" sz="1600" dirty="0" err="1" smtClean="0"/>
              <a:t>kemampuan</a:t>
            </a:r>
            <a:r>
              <a:rPr lang="en-US" sz="1600" dirty="0" smtClean="0"/>
              <a:t> </a:t>
            </a:r>
            <a:r>
              <a:rPr lang="en-US" sz="1600" dirty="0" err="1" smtClean="0"/>
              <a:t>analisa</a:t>
            </a:r>
            <a:r>
              <a:rPr lang="en-US" sz="1600" dirty="0" smtClean="0"/>
              <a:t>, </a:t>
            </a:r>
            <a:r>
              <a:rPr lang="en-US" sz="1600" dirty="0" err="1" smtClean="0"/>
              <a:t>mengambil</a:t>
            </a:r>
            <a:r>
              <a:rPr lang="en-US" sz="1600" dirty="0" smtClean="0"/>
              <a:t> </a:t>
            </a:r>
            <a:r>
              <a:rPr lang="en-US" sz="1600" dirty="0" err="1" smtClean="0"/>
              <a:t>keputusan</a:t>
            </a:r>
            <a:r>
              <a:rPr lang="en-US" sz="1600" dirty="0" smtClean="0"/>
              <a:t> </a:t>
            </a:r>
            <a:r>
              <a:rPr lang="en-US" sz="1600" dirty="0" err="1" smtClean="0"/>
              <a:t>dengan</a:t>
            </a:r>
            <a:r>
              <a:rPr lang="en-US" sz="1600" dirty="0" smtClean="0"/>
              <a:t> </a:t>
            </a:r>
            <a:r>
              <a:rPr lang="en-US" sz="1600" dirty="0" err="1" smtClean="0"/>
              <a:t>cepat</a:t>
            </a:r>
            <a:r>
              <a:rPr lang="en-US" sz="1600" dirty="0" smtClean="0"/>
              <a:t> </a:t>
            </a:r>
            <a:r>
              <a:rPr lang="en-US" sz="1600" dirty="0" err="1" smtClean="0"/>
              <a:t>dan</a:t>
            </a:r>
            <a:r>
              <a:rPr lang="en-US" sz="1600" dirty="0" smtClean="0"/>
              <a:t> </a:t>
            </a:r>
            <a:r>
              <a:rPr lang="en-US" sz="1600" dirty="0" err="1" smtClean="0"/>
              <a:t>tepat</a:t>
            </a:r>
            <a:r>
              <a:rPr lang="en-US" sz="1600" dirty="0" smtClean="0"/>
              <a:t>.</a:t>
            </a:r>
            <a:br>
              <a:rPr lang="en-US" sz="1600" dirty="0" smtClean="0"/>
            </a:br>
            <a:r>
              <a:rPr lang="en-US" sz="1600" dirty="0" smtClean="0"/>
              <a:t>d. </a:t>
            </a:r>
            <a:r>
              <a:rPr lang="en-US" sz="1600" dirty="0" err="1" smtClean="0"/>
              <a:t>Matanggwan</a:t>
            </a:r>
            <a:r>
              <a:rPr lang="en-US" sz="1600" dirty="0" smtClean="0"/>
              <a:t>, </a:t>
            </a:r>
            <a:r>
              <a:rPr lang="en-US" sz="1600" dirty="0" err="1" smtClean="0"/>
              <a:t>mendapat</a:t>
            </a:r>
            <a:r>
              <a:rPr lang="en-US" sz="1600" dirty="0" smtClean="0"/>
              <a:t> </a:t>
            </a:r>
            <a:r>
              <a:rPr lang="en-US" sz="1600" dirty="0" err="1" smtClean="0"/>
              <a:t>kepercayaan</a:t>
            </a:r>
            <a:r>
              <a:rPr lang="en-US" sz="1600" dirty="0" smtClean="0"/>
              <a:t> yang </a:t>
            </a:r>
            <a:r>
              <a:rPr lang="en-US" sz="1600" dirty="0" err="1" smtClean="0"/>
              <a:t>tinggi</a:t>
            </a:r>
            <a:r>
              <a:rPr lang="en-US" sz="1600" dirty="0" smtClean="0"/>
              <a:t> </a:t>
            </a:r>
            <a:r>
              <a:rPr lang="en-US" sz="1600" dirty="0" err="1" smtClean="0"/>
              <a:t>dari</a:t>
            </a:r>
            <a:r>
              <a:rPr lang="en-US" sz="1600" dirty="0" smtClean="0"/>
              <a:t> yang </a:t>
            </a:r>
            <a:r>
              <a:rPr lang="en-US" sz="1600" dirty="0" err="1" smtClean="0"/>
              <a:t>dipimpinnya</a:t>
            </a:r>
            <a:r>
              <a:rPr lang="en-US" sz="1600" dirty="0" smtClean="0"/>
              <a:t>.</a:t>
            </a:r>
            <a:br>
              <a:rPr lang="en-US" sz="1600" dirty="0" smtClean="0"/>
            </a:br>
            <a:r>
              <a:rPr lang="en-US" sz="1600" dirty="0" smtClean="0"/>
              <a:t>e. </a:t>
            </a:r>
            <a:r>
              <a:rPr lang="en-US" sz="1600" dirty="0" err="1" smtClean="0"/>
              <a:t>Satya</a:t>
            </a:r>
            <a:r>
              <a:rPr lang="en-US" sz="1600" dirty="0" smtClean="0"/>
              <a:t> </a:t>
            </a:r>
            <a:r>
              <a:rPr lang="en-US" sz="1600" dirty="0" err="1" smtClean="0"/>
              <a:t>bakti</a:t>
            </a:r>
            <a:r>
              <a:rPr lang="en-US" sz="1600" dirty="0" smtClean="0"/>
              <a:t> </a:t>
            </a:r>
            <a:r>
              <a:rPr lang="en-US" sz="1600" dirty="0" err="1" smtClean="0"/>
              <a:t>haprabu</a:t>
            </a:r>
            <a:r>
              <a:rPr lang="en-US" sz="1600" dirty="0" smtClean="0"/>
              <a:t>, </a:t>
            </a:r>
            <a:r>
              <a:rPr lang="en-US" sz="1600" dirty="0" err="1" smtClean="0"/>
              <a:t>setia</a:t>
            </a:r>
            <a:r>
              <a:rPr lang="en-US" sz="1600" dirty="0" smtClean="0"/>
              <a:t> </a:t>
            </a:r>
            <a:r>
              <a:rPr lang="en-US" sz="1600" dirty="0" err="1" smtClean="0"/>
              <a:t>dan</a:t>
            </a:r>
            <a:r>
              <a:rPr lang="en-US" sz="1600" dirty="0" smtClean="0"/>
              <a:t> </a:t>
            </a:r>
            <a:r>
              <a:rPr lang="en-US" sz="1600" dirty="0" err="1" smtClean="0"/>
              <a:t>bakati</a:t>
            </a:r>
            <a:r>
              <a:rPr lang="en-US" sz="1600" dirty="0" smtClean="0"/>
              <a:t> </a:t>
            </a:r>
            <a:r>
              <a:rPr lang="en-US" sz="1600" dirty="0" err="1" smtClean="0"/>
              <a:t>kepada</a:t>
            </a:r>
            <a:r>
              <a:rPr lang="en-US" sz="1600" dirty="0" smtClean="0"/>
              <a:t> </a:t>
            </a:r>
            <a:r>
              <a:rPr lang="en-US" sz="1600" dirty="0" err="1" smtClean="0"/>
              <a:t>atasan</a:t>
            </a:r>
            <a:r>
              <a:rPr lang="en-US" sz="1600" dirty="0" smtClean="0"/>
              <a:t> (</a:t>
            </a:r>
            <a:r>
              <a:rPr lang="en-US" sz="1600" dirty="0" err="1" smtClean="0"/>
              <a:t>loyalitas</a:t>
            </a:r>
            <a:r>
              <a:rPr lang="en-US" sz="1600" dirty="0" smtClean="0"/>
              <a:t>).</a:t>
            </a:r>
            <a:br>
              <a:rPr lang="en-US" sz="1600" dirty="0" smtClean="0"/>
            </a:br>
            <a:r>
              <a:rPr lang="en-US" sz="1600" dirty="0" smtClean="0"/>
              <a:t>f. </a:t>
            </a:r>
            <a:r>
              <a:rPr lang="en-US" sz="1600" dirty="0" err="1" smtClean="0"/>
              <a:t>Wakjana</a:t>
            </a:r>
            <a:r>
              <a:rPr lang="en-US" sz="1600" dirty="0" smtClean="0"/>
              <a:t>, </a:t>
            </a:r>
            <a:r>
              <a:rPr lang="en-US" sz="1600" dirty="0" err="1" smtClean="0"/>
              <a:t>pandai</a:t>
            </a:r>
            <a:r>
              <a:rPr lang="en-US" sz="1600" dirty="0" smtClean="0"/>
              <a:t> </a:t>
            </a:r>
            <a:r>
              <a:rPr lang="en-US" sz="1600" dirty="0" err="1" smtClean="0"/>
              <a:t>berpidato</a:t>
            </a:r>
            <a:r>
              <a:rPr lang="en-US" sz="1600" dirty="0" smtClean="0"/>
              <a:t> </a:t>
            </a:r>
            <a:r>
              <a:rPr lang="en-US" sz="1600" dirty="0" err="1" smtClean="0"/>
              <a:t>dan</a:t>
            </a:r>
            <a:r>
              <a:rPr lang="en-US" sz="1600" dirty="0" smtClean="0"/>
              <a:t> </a:t>
            </a:r>
            <a:r>
              <a:rPr lang="en-US" sz="1600" dirty="0" err="1" smtClean="0"/>
              <a:t>berdiplomasi</a:t>
            </a:r>
            <a:r>
              <a:rPr lang="en-US" sz="1600" dirty="0" smtClean="0"/>
              <a:t>.</a:t>
            </a:r>
            <a:br>
              <a:rPr lang="en-US" sz="1600" dirty="0" smtClean="0"/>
            </a:br>
            <a:r>
              <a:rPr lang="en-US" sz="1600" dirty="0" smtClean="0"/>
              <a:t>g. </a:t>
            </a:r>
            <a:r>
              <a:rPr lang="en-US" sz="1600" dirty="0" err="1" smtClean="0"/>
              <a:t>Sajjawopasama</a:t>
            </a:r>
            <a:r>
              <a:rPr lang="en-US" sz="1600" dirty="0" smtClean="0"/>
              <a:t>, </a:t>
            </a:r>
            <a:r>
              <a:rPr lang="en-US" sz="1600" dirty="0" err="1" smtClean="0"/>
              <a:t>tidak</a:t>
            </a:r>
            <a:r>
              <a:rPr lang="en-US" sz="1600" dirty="0" smtClean="0"/>
              <a:t> </a:t>
            </a:r>
            <a:r>
              <a:rPr lang="en-US" sz="1600" dirty="0" err="1" smtClean="0"/>
              <a:t>sombong</a:t>
            </a:r>
            <a:r>
              <a:rPr lang="en-US" sz="1600" dirty="0" smtClean="0"/>
              <a:t>, </a:t>
            </a:r>
            <a:r>
              <a:rPr lang="en-US" sz="1600" dirty="0" err="1" smtClean="0"/>
              <a:t>rendah</a:t>
            </a:r>
            <a:r>
              <a:rPr lang="en-US" sz="1600" dirty="0" smtClean="0"/>
              <a:t> </a:t>
            </a:r>
            <a:r>
              <a:rPr lang="en-US" sz="1600" dirty="0" err="1" smtClean="0"/>
              <a:t>hati</a:t>
            </a:r>
            <a:r>
              <a:rPr lang="en-US" sz="1600" dirty="0" smtClean="0"/>
              <a:t>, </a:t>
            </a:r>
            <a:r>
              <a:rPr lang="en-US" sz="1600" dirty="0" err="1" smtClean="0"/>
              <a:t>manusiawi</a:t>
            </a:r>
            <a:r>
              <a:rPr lang="en-US" sz="1600" dirty="0" smtClean="0"/>
              <a:t>.</a:t>
            </a:r>
            <a:br>
              <a:rPr lang="en-US" sz="1600" dirty="0" smtClean="0"/>
            </a:br>
            <a:r>
              <a:rPr lang="en-US" sz="1600" dirty="0" smtClean="0"/>
              <a:t>h. </a:t>
            </a:r>
            <a:r>
              <a:rPr lang="en-US" sz="1600" dirty="0" err="1" smtClean="0"/>
              <a:t>Dhirrottsaha</a:t>
            </a:r>
            <a:r>
              <a:rPr lang="en-US" sz="1600" dirty="0" smtClean="0"/>
              <a:t>, </a:t>
            </a:r>
            <a:r>
              <a:rPr lang="en-US" sz="1600" dirty="0" err="1" smtClean="0"/>
              <a:t>bersifat</a:t>
            </a:r>
            <a:r>
              <a:rPr lang="en-US" sz="1600" dirty="0" smtClean="0"/>
              <a:t> </a:t>
            </a:r>
            <a:r>
              <a:rPr lang="en-US" sz="1600" dirty="0" err="1" smtClean="0"/>
              <a:t>rajin</a:t>
            </a:r>
            <a:r>
              <a:rPr lang="en-US" sz="1600" dirty="0" smtClean="0"/>
              <a:t> </a:t>
            </a:r>
            <a:r>
              <a:rPr lang="en-US" sz="1600" dirty="0" err="1" smtClean="0"/>
              <a:t>sungguh</a:t>
            </a:r>
            <a:r>
              <a:rPr lang="en-US" sz="1600" dirty="0" smtClean="0"/>
              <a:t>- </a:t>
            </a:r>
            <a:r>
              <a:rPr lang="en-US" sz="1600" dirty="0" err="1" smtClean="0"/>
              <a:t>sungguh</a:t>
            </a:r>
            <a:r>
              <a:rPr lang="en-US" sz="1600" dirty="0" smtClean="0"/>
              <a:t> </a:t>
            </a:r>
            <a:r>
              <a:rPr lang="en-US" sz="1600" dirty="0" err="1" smtClean="0"/>
              <a:t>kreatif</a:t>
            </a:r>
            <a:r>
              <a:rPr lang="en-US" sz="1600" dirty="0" smtClean="0"/>
              <a:t> </a:t>
            </a:r>
            <a:r>
              <a:rPr lang="en-US" sz="1600" dirty="0" err="1" smtClean="0"/>
              <a:t>dan</a:t>
            </a:r>
            <a:r>
              <a:rPr lang="en-US" sz="1600" dirty="0" smtClean="0"/>
              <a:t> </a:t>
            </a:r>
            <a:r>
              <a:rPr lang="en-US" sz="1600" dirty="0" err="1" smtClean="0"/>
              <a:t>penuh</a:t>
            </a:r>
            <a:r>
              <a:rPr lang="en-US" sz="1600" dirty="0" smtClean="0"/>
              <a:t> </a:t>
            </a:r>
            <a:r>
              <a:rPr lang="en-US" sz="1600" dirty="0" err="1" smtClean="0"/>
              <a:t>inisiatif</a:t>
            </a:r>
            <a:r>
              <a:rPr lang="en-US" sz="1600" dirty="0" smtClean="0"/>
              <a:t>.</a:t>
            </a:r>
            <a:br>
              <a:rPr lang="en-US" sz="1600" dirty="0" smtClean="0"/>
            </a:br>
            <a:r>
              <a:rPr lang="en-US" sz="1600" dirty="0" err="1" smtClean="0"/>
              <a:t>i</a:t>
            </a:r>
            <a:r>
              <a:rPr lang="en-US" sz="1600" dirty="0" smtClean="0"/>
              <a:t>. Tan-</a:t>
            </a:r>
            <a:r>
              <a:rPr lang="en-US" sz="1600" dirty="0" err="1" smtClean="0"/>
              <a:t>lalana</a:t>
            </a:r>
            <a:r>
              <a:rPr lang="en-US" sz="1600" dirty="0" smtClean="0"/>
              <a:t>, </a:t>
            </a:r>
            <a:r>
              <a:rPr lang="en-US" sz="1600" dirty="0" err="1" smtClean="0"/>
              <a:t>bersifat</a:t>
            </a:r>
            <a:r>
              <a:rPr lang="en-US" sz="1600" dirty="0" smtClean="0"/>
              <a:t> </a:t>
            </a:r>
            <a:r>
              <a:rPr lang="en-US" sz="1600" dirty="0" err="1" smtClean="0"/>
              <a:t>gembira</a:t>
            </a:r>
            <a:r>
              <a:rPr lang="en-US" sz="1600" dirty="0" smtClean="0"/>
              <a:t>, </a:t>
            </a:r>
            <a:r>
              <a:rPr lang="en-US" sz="1600" dirty="0" err="1" smtClean="0"/>
              <a:t>periang</a:t>
            </a:r>
            <a:r>
              <a:rPr lang="en-US" sz="1600" dirty="0" smtClean="0"/>
              <a:t>.</a:t>
            </a:r>
            <a:br>
              <a:rPr lang="en-US" sz="1600" dirty="0" smtClean="0"/>
            </a:br>
            <a:r>
              <a:rPr lang="en-US" sz="1600" dirty="0" smtClean="0"/>
              <a:t>j. </a:t>
            </a:r>
            <a:r>
              <a:rPr lang="en-US" sz="1600" dirty="0" err="1" smtClean="0"/>
              <a:t>Disyacitra</a:t>
            </a:r>
            <a:r>
              <a:rPr lang="en-US" sz="1600" dirty="0" smtClean="0"/>
              <a:t>, </a:t>
            </a:r>
            <a:r>
              <a:rPr lang="en-US" sz="1600" dirty="0" err="1" smtClean="0"/>
              <a:t>Jujur</a:t>
            </a:r>
            <a:r>
              <a:rPr lang="en-US" sz="1600" dirty="0" smtClean="0"/>
              <a:t> </a:t>
            </a:r>
            <a:r>
              <a:rPr lang="en-US" sz="1600" dirty="0" err="1" smtClean="0"/>
              <a:t>terbuka</a:t>
            </a:r>
            <a:r>
              <a:rPr lang="en-US" sz="1600" dirty="0" smtClean="0"/>
              <a:t>.</a:t>
            </a:r>
            <a:br>
              <a:rPr lang="en-US" sz="1600" dirty="0" smtClean="0"/>
            </a:br>
            <a:r>
              <a:rPr lang="en-US" sz="1600" dirty="0" smtClean="0"/>
              <a:t>k. </a:t>
            </a:r>
            <a:r>
              <a:rPr lang="en-US" sz="1600" dirty="0" err="1" smtClean="0"/>
              <a:t>Tancatrisan</a:t>
            </a:r>
            <a:r>
              <a:rPr lang="en-US" sz="1600" dirty="0" smtClean="0"/>
              <a:t>, </a:t>
            </a:r>
            <a:r>
              <a:rPr lang="en-US" sz="1600" dirty="0" err="1" smtClean="0"/>
              <a:t>tidak</a:t>
            </a:r>
            <a:r>
              <a:rPr lang="en-US" sz="1600" dirty="0" smtClean="0"/>
              <a:t> </a:t>
            </a:r>
            <a:r>
              <a:rPr lang="en-US" sz="1600" dirty="0" err="1" smtClean="0"/>
              <a:t>egoistis</a:t>
            </a:r>
            <a:r>
              <a:rPr lang="en-US" sz="1600" dirty="0" smtClean="0"/>
              <a:t>.</a:t>
            </a:r>
            <a:br>
              <a:rPr lang="en-US" sz="1600" dirty="0" smtClean="0"/>
            </a:br>
            <a:r>
              <a:rPr lang="en-US" sz="1600" dirty="0" smtClean="0"/>
              <a:t>l. </a:t>
            </a:r>
            <a:r>
              <a:rPr lang="en-US" sz="1600" dirty="0" err="1" smtClean="0"/>
              <a:t>Masihi</a:t>
            </a:r>
            <a:r>
              <a:rPr lang="en-US" sz="1600" dirty="0" smtClean="0"/>
              <a:t> </a:t>
            </a:r>
            <a:r>
              <a:rPr lang="en-US" sz="1600" dirty="0" err="1" smtClean="0"/>
              <a:t>Samastha</a:t>
            </a:r>
            <a:r>
              <a:rPr lang="en-US" sz="1600" dirty="0" smtClean="0"/>
              <a:t> </a:t>
            </a:r>
            <a:r>
              <a:rPr lang="en-US" sz="1600" dirty="0" err="1" smtClean="0"/>
              <a:t>Bhuwana</a:t>
            </a:r>
            <a:r>
              <a:rPr lang="en-US" sz="1600" dirty="0" smtClean="0"/>
              <a:t>, </a:t>
            </a:r>
            <a:r>
              <a:rPr lang="en-US" sz="1600" dirty="0" err="1" smtClean="0"/>
              <a:t>bersifat</a:t>
            </a:r>
            <a:r>
              <a:rPr lang="en-US" sz="1600" dirty="0" smtClean="0"/>
              <a:t> </a:t>
            </a:r>
            <a:r>
              <a:rPr lang="en-US" sz="1600" dirty="0" err="1" smtClean="0"/>
              <a:t>penyayang</a:t>
            </a:r>
            <a:r>
              <a:rPr lang="en-US" sz="1600" dirty="0" smtClean="0"/>
              <a:t>, </a:t>
            </a:r>
            <a:r>
              <a:rPr lang="en-US" sz="1600" dirty="0" err="1" smtClean="0"/>
              <a:t>cinta</a:t>
            </a:r>
            <a:r>
              <a:rPr lang="en-US" sz="1600" dirty="0" smtClean="0"/>
              <a:t> </a:t>
            </a:r>
            <a:r>
              <a:rPr lang="en-US" sz="1600" dirty="0" err="1" smtClean="0"/>
              <a:t>alam</a:t>
            </a:r>
            <a:r>
              <a:rPr lang="en-US" sz="1600" dirty="0" smtClean="0"/>
              <a:t>.</a:t>
            </a:r>
            <a:br>
              <a:rPr lang="en-US" sz="1600" dirty="0" smtClean="0"/>
            </a:br>
            <a:r>
              <a:rPr lang="en-US" sz="1600" dirty="0" smtClean="0"/>
              <a:t>m. </a:t>
            </a:r>
            <a:r>
              <a:rPr lang="en-US" sz="1600" dirty="0" err="1" smtClean="0"/>
              <a:t>Ginong</a:t>
            </a:r>
            <a:r>
              <a:rPr lang="en-US" sz="1600" dirty="0" smtClean="0"/>
              <a:t> </a:t>
            </a:r>
            <a:r>
              <a:rPr lang="en-US" sz="1600" dirty="0" err="1" smtClean="0"/>
              <a:t>Pratidina</a:t>
            </a:r>
            <a:r>
              <a:rPr lang="en-US" sz="1600" dirty="0" smtClean="0"/>
              <a:t>, </a:t>
            </a:r>
            <a:r>
              <a:rPr lang="en-US" sz="1600" dirty="0" err="1" smtClean="0"/>
              <a:t>tekun</a:t>
            </a:r>
            <a:r>
              <a:rPr lang="en-US" sz="1600" dirty="0" smtClean="0"/>
              <a:t> </a:t>
            </a:r>
            <a:r>
              <a:rPr lang="en-US" sz="1600" dirty="0" err="1" smtClean="0"/>
              <a:t>menegakkan</a:t>
            </a:r>
            <a:r>
              <a:rPr lang="en-US" sz="1600" dirty="0" smtClean="0"/>
              <a:t> </a:t>
            </a:r>
            <a:r>
              <a:rPr lang="en-US" sz="1600" dirty="0" err="1" smtClean="0"/>
              <a:t>kebenaran</a:t>
            </a:r>
            <a:r>
              <a:rPr lang="en-US" sz="1600" dirty="0" smtClean="0"/>
              <a:t>.</a:t>
            </a:r>
            <a:br>
              <a:rPr lang="en-US" sz="1600" dirty="0" smtClean="0"/>
            </a:br>
            <a:r>
              <a:rPr lang="en-US" sz="1600" dirty="0" smtClean="0"/>
              <a:t>n. </a:t>
            </a:r>
            <a:r>
              <a:rPr lang="en-US" sz="1600" dirty="0" err="1" smtClean="0"/>
              <a:t>Sumantri</a:t>
            </a:r>
            <a:r>
              <a:rPr lang="en-US" sz="1600" dirty="0" smtClean="0"/>
              <a:t>, </a:t>
            </a:r>
            <a:r>
              <a:rPr lang="en-US" sz="1600" dirty="0" err="1" smtClean="0"/>
              <a:t>sebagai</a:t>
            </a:r>
            <a:r>
              <a:rPr lang="en-US" sz="1600" dirty="0" smtClean="0"/>
              <a:t> </a:t>
            </a:r>
            <a:r>
              <a:rPr lang="en-US" sz="1600" dirty="0" err="1" smtClean="0"/>
              <a:t>abdi</a:t>
            </a:r>
            <a:r>
              <a:rPr lang="en-US" sz="1600" dirty="0" smtClean="0"/>
              <a:t> </a:t>
            </a:r>
            <a:r>
              <a:rPr lang="en-US" sz="1600" dirty="0" err="1" smtClean="0"/>
              <a:t>negara</a:t>
            </a:r>
            <a:r>
              <a:rPr lang="en-US" sz="1600" dirty="0" smtClean="0"/>
              <a:t> yang </a:t>
            </a:r>
            <a:r>
              <a:rPr lang="en-US" sz="1600" dirty="0" err="1" smtClean="0"/>
              <a:t>baik</a:t>
            </a:r>
            <a:r>
              <a:rPr lang="en-US" sz="1600" dirty="0" smtClean="0"/>
              <a:t>.</a:t>
            </a:r>
            <a:br>
              <a:rPr lang="en-US" sz="1600" dirty="0" smtClean="0"/>
            </a:br>
            <a:r>
              <a:rPr lang="en-US" sz="1600" dirty="0" smtClean="0"/>
              <a:t>o. </a:t>
            </a:r>
            <a:r>
              <a:rPr lang="en-US" sz="1600" dirty="0" err="1" smtClean="0"/>
              <a:t>Ansyaken</a:t>
            </a:r>
            <a:r>
              <a:rPr lang="en-US" sz="1600" dirty="0" smtClean="0"/>
              <a:t> </a:t>
            </a:r>
            <a:r>
              <a:rPr lang="en-US" sz="1600" dirty="0" err="1" smtClean="0"/>
              <a:t>musuh</a:t>
            </a:r>
            <a:r>
              <a:rPr lang="en-US" sz="1600" dirty="0" smtClean="0"/>
              <a:t>, </a:t>
            </a:r>
            <a:r>
              <a:rPr lang="en-US" sz="1600" dirty="0" err="1" smtClean="0"/>
              <a:t>mampuh</a:t>
            </a:r>
            <a:r>
              <a:rPr lang="en-US" sz="1600" dirty="0" smtClean="0"/>
              <a:t> </a:t>
            </a:r>
            <a:r>
              <a:rPr lang="en-US" sz="1600" dirty="0" err="1" smtClean="0"/>
              <a:t>memusnakan</a:t>
            </a:r>
            <a:r>
              <a:rPr lang="en-US" sz="1600" dirty="0" smtClean="0"/>
              <a:t> </a:t>
            </a:r>
            <a:r>
              <a:rPr lang="en-US" sz="1600" dirty="0" err="1" smtClean="0"/>
              <a:t>setiap</a:t>
            </a:r>
            <a:r>
              <a:rPr lang="en-US" sz="1600" dirty="0" smtClean="0"/>
              <a:t> </a:t>
            </a:r>
            <a:r>
              <a:rPr lang="en-US" sz="1600" dirty="0" err="1" smtClean="0"/>
              <a:t>lawan</a:t>
            </a:r>
            <a:r>
              <a:rPr lang="en-US" sz="1600" dirty="0" smtClean="0"/>
              <a:t>.</a:t>
            </a:r>
          </a:p>
          <a:p>
            <a:pPr>
              <a:buNone/>
            </a:pPr>
            <a:r>
              <a:rPr lang="en-US" sz="1600" dirty="0" smtClean="0"/>
              <a:t/>
            </a:r>
            <a:br>
              <a:rPr lang="en-US" sz="1600" dirty="0" smtClean="0"/>
            </a:br>
            <a:endParaRPr lang="en-US" sz="1600" dirty="0" smtClean="0"/>
          </a:p>
          <a:p>
            <a:pPr>
              <a:buNone/>
            </a:pPr>
            <a:endParaRPr lang="en-US" sz="1200" dirty="0" smtClean="0"/>
          </a:p>
        </p:txBody>
      </p:sp>
      <p:sp>
        <p:nvSpPr>
          <p:cNvPr id="2" name="Title 1"/>
          <p:cNvSpPr>
            <a:spLocks noGrp="1"/>
          </p:cNvSpPr>
          <p:nvPr>
            <p:ph type="title"/>
          </p:nvPr>
        </p:nvSpPr>
        <p:spPr>
          <a:xfrm>
            <a:off x="457200" y="274638"/>
            <a:ext cx="8229600" cy="563562"/>
          </a:xfrm>
        </p:spPr>
        <p:txBody>
          <a:bodyPr>
            <a:normAutofit fontScale="90000"/>
          </a:bodyPr>
          <a:lstStyle/>
          <a:p>
            <a:r>
              <a:rPr lang="en-US" dirty="0" err="1" smtClean="0"/>
              <a:t>Teori</a:t>
            </a:r>
            <a:r>
              <a:rPr lang="en-US" dirty="0" smtClean="0"/>
              <a:t> SIFAT </a:t>
            </a:r>
            <a:endParaRPr lang="en-US" dirty="0"/>
          </a:p>
        </p:txBody>
      </p:sp>
    </p:spTree>
    <p:extLst>
      <p:ext uri="{BB962C8B-B14F-4D97-AF65-F5344CB8AC3E}">
        <p14:creationId xmlns:p14="http://schemas.microsoft.com/office/powerpoint/2010/main" val="3783396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19256" cy="6336704"/>
          </a:xfrm>
        </p:spPr>
        <p:txBody>
          <a:bodyPr>
            <a:normAutofit fontScale="32500" lnSpcReduction="20000"/>
          </a:bodyPr>
          <a:lstStyle/>
          <a:p>
            <a:pPr>
              <a:buNone/>
            </a:pPr>
            <a:r>
              <a:rPr lang="en-US" dirty="0" smtClean="0"/>
              <a:t/>
            </a:r>
            <a:br>
              <a:rPr lang="en-US" dirty="0" smtClean="0"/>
            </a:br>
            <a:endParaRPr lang="id-ID" dirty="0" smtClean="0"/>
          </a:p>
          <a:p>
            <a:pPr marL="0" indent="0">
              <a:buNone/>
            </a:pPr>
            <a:r>
              <a:rPr lang="en-US" sz="4000" dirty="0" smtClean="0">
                <a:latin typeface="Arial" pitchFamily="34" charset="0"/>
                <a:cs typeface="Arial" pitchFamily="34" charset="0"/>
              </a:rPr>
              <a:t>Hasta </a:t>
            </a:r>
            <a:r>
              <a:rPr lang="en-US" sz="4000" dirty="0" err="1" smtClean="0">
                <a:latin typeface="Arial" pitchFamily="34" charset="0"/>
                <a:cs typeface="Arial" pitchFamily="34" charset="0"/>
              </a:rPr>
              <a:t>Bhrata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delapan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pedoman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pilihan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terdapat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dalam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kitab</a:t>
            </a:r>
            <a:r>
              <a:rPr lang="en-US" sz="4000" dirty="0" smtClean="0">
                <a:latin typeface="Arial" pitchFamily="34" charset="0"/>
                <a:cs typeface="Arial" pitchFamily="34" charset="0"/>
              </a:rPr>
              <a:t> Ramayana </a:t>
            </a:r>
            <a:r>
              <a:rPr lang="en-US" sz="4000" dirty="0" err="1" smtClean="0">
                <a:latin typeface="Arial" pitchFamily="34" charset="0"/>
                <a:cs typeface="Arial" pitchFamily="34" charset="0"/>
              </a:rPr>
              <a:t>berisi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positif</a:t>
            </a:r>
            <a:r>
              <a:rPr lang="id-ID" sz="4000" dirty="0">
                <a:latin typeface="Arial" pitchFamily="34" charset="0"/>
                <a:cs typeface="Arial" pitchFamily="34" charset="0"/>
              </a:rPr>
              <a:t> </a:t>
            </a:r>
            <a:r>
              <a:rPr lang="en-US" sz="4000" dirty="0" err="1" smtClean="0">
                <a:latin typeface="Arial" pitchFamily="34" charset="0"/>
                <a:cs typeface="Arial" pitchFamily="34" charset="0"/>
              </a:rPr>
              <a:t>sebagai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pedoman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setiap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pemimpin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adalah</a:t>
            </a:r>
            <a:r>
              <a:rPr lang="en-US" sz="4000" dirty="0" smtClean="0">
                <a:latin typeface="Arial" pitchFamily="34" charset="0"/>
                <a:cs typeface="Arial" pitchFamily="34" charset="0"/>
              </a:rPr>
              <a:t> :</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a.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matahari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surya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Menerangi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dunia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memberi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kehidupan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pada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semua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mahluk</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penerang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selurah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Jujur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rajin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bekerja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sehingga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negara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aman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sentosa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b.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bulan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candra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Memberi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penerangan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sedang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dalam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kegelapan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kesulitan</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Menerangkan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perasaan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melindungi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sehingga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terasa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tentram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untuk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menjalankan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tugas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masing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masing</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c.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Bintang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kartika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pusat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sumber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susila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budaya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suri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tauladan</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d.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Awan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 </a:t>
            </a:r>
            <a:r>
              <a:rPr lang="en-US" sz="4000" dirty="0" err="1" smtClean="0">
                <a:latin typeface="Arial" pitchFamily="34" charset="0"/>
                <a:cs typeface="Arial" pitchFamily="34" charset="0"/>
              </a:rPr>
              <a:t>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menciptakan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kewibawaan</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Tindakan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mendorong</a:t>
            </a:r>
            <a:r>
              <a:rPr lang="en-US" sz="4000" dirty="0" smtClean="0">
                <a:latin typeface="Arial" pitchFamily="34" charset="0"/>
                <a:cs typeface="Arial" pitchFamily="34" charset="0"/>
              </a:rPr>
              <a:t> agar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tetap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taat</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e.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Bumi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Ucapanya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sederhana</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Teguh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kokoh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pendiriannya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f.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Samudera,yaitu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mempunyai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luas</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membuat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rakyat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seia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sekata</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latin typeface="Arial" pitchFamily="34" charset="0"/>
                <a:cs typeface="Arial" pitchFamily="34" charset="0"/>
              </a:rPr>
              <a:t>g.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Api</a:t>
            </a:r>
            <a:r>
              <a:rPr lang="en-US" sz="4000" dirty="0" smtClean="0">
                <a:latin typeface="Arial" pitchFamily="34" charset="0"/>
                <a:cs typeface="Arial" pitchFamily="34" charset="0"/>
              </a:rPr>
              <a:t> (Agni)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Menghukum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siapa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saja</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bersalah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tanpa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pandang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bulu</a:t>
            </a:r>
            <a:r>
              <a:rPr lang="en-US" sz="4000" dirty="0" smtClean="0">
                <a:latin typeface="Arial" pitchFamily="34" charset="0"/>
                <a:cs typeface="Arial" pitchFamily="34" charset="0"/>
              </a:rPr>
              <a:t>.</a:t>
            </a:r>
            <a:endParaRPr lang="id-ID" sz="4000" dirty="0" smtClean="0">
              <a:latin typeface="Arial" pitchFamily="34" charset="0"/>
              <a:cs typeface="Arial" pitchFamily="34" charset="0"/>
            </a:endParaRPr>
          </a:p>
          <a:p>
            <a:pPr>
              <a:buNone/>
            </a:pPr>
            <a:r>
              <a:rPr lang="en-US" sz="4000" dirty="0" smtClean="0">
                <a:latin typeface="Arial" pitchFamily="34" charset="0"/>
                <a:cs typeface="Arial" pitchFamily="34" charset="0"/>
              </a:rPr>
              <a:t> </a:t>
            </a:r>
          </a:p>
          <a:p>
            <a:pPr>
              <a:buNone/>
            </a:pPr>
            <a:r>
              <a:rPr lang="en-US" sz="4000" dirty="0" smtClean="0">
                <a:latin typeface="Arial" pitchFamily="34" charset="0"/>
                <a:cs typeface="Arial" pitchFamily="34" charset="0"/>
              </a:rPr>
              <a:t>	h. </a:t>
            </a:r>
            <a:r>
              <a:rPr lang="en-US" sz="4000" dirty="0" err="1" smtClean="0">
                <a:latin typeface="Arial" pitchFamily="34" charset="0"/>
                <a:cs typeface="Arial" pitchFamily="34" charset="0"/>
              </a:rPr>
              <a:t>Sifat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Angin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Bayu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yaitu</a:t>
            </a:r>
            <a:r>
              <a:rPr lang="en-US" sz="4000" dirty="0" smtClean="0">
                <a:latin typeface="Arial" pitchFamily="34" charset="0"/>
                <a:cs typeface="Arial" pitchFamily="34" charset="0"/>
              </a:rPr>
              <a:t> : - </a:t>
            </a:r>
            <a:r>
              <a:rPr lang="en-US" sz="4000" dirty="0" err="1" smtClean="0">
                <a:latin typeface="Arial" pitchFamily="34" charset="0"/>
                <a:cs typeface="Arial" pitchFamily="34" charset="0"/>
              </a:rPr>
              <a:t>terbuka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tidak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ragu</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ragu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semua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masalah</a:t>
            </a:r>
            <a:r>
              <a:rPr lang="en-US" sz="4000" dirty="0" smtClean="0">
                <a:latin typeface="Arial" pitchFamily="34" charset="0"/>
                <a:cs typeface="Arial" pitchFamily="34" charset="0"/>
              </a:rPr>
              <a:t>. - </a:t>
            </a:r>
            <a:r>
              <a:rPr lang="en-US" sz="4000" dirty="0" err="1" smtClean="0">
                <a:latin typeface="Arial" pitchFamily="34" charset="0"/>
                <a:cs typeface="Arial" pitchFamily="34" charset="0"/>
              </a:rPr>
              <a:t>Bersikap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adil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terhadap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siapa</a:t>
            </a:r>
            <a:r>
              <a:rPr lang="en-US" sz="4000" dirty="0" smtClean="0">
                <a:latin typeface="Arial" pitchFamily="34" charset="0"/>
                <a:cs typeface="Arial" pitchFamily="34" charset="0"/>
              </a:rPr>
              <a:t> pun.</a:t>
            </a:r>
            <a:endParaRPr lang="id-ID" sz="4000" dirty="0">
              <a:latin typeface="Arial" pitchFamily="34" charset="0"/>
              <a:cs typeface="Arial" pitchFamily="34" charset="0"/>
            </a:endParaRPr>
          </a:p>
        </p:txBody>
      </p:sp>
      <p:sp>
        <p:nvSpPr>
          <p:cNvPr id="2" name="Title 1"/>
          <p:cNvSpPr>
            <a:spLocks noGrp="1"/>
          </p:cNvSpPr>
          <p:nvPr>
            <p:ph type="title"/>
          </p:nvPr>
        </p:nvSpPr>
        <p:spPr>
          <a:xfrm>
            <a:off x="457200" y="274638"/>
            <a:ext cx="8229600" cy="706090"/>
          </a:xfrm>
        </p:spPr>
        <p:txBody>
          <a:bodyPr>
            <a:normAutofit/>
          </a:bodyPr>
          <a:lstStyle/>
          <a:p>
            <a:pPr algn="l"/>
            <a:r>
              <a:rPr lang="en-US" sz="2800" dirty="0" smtClean="0">
                <a:solidFill>
                  <a:srgbClr val="FF0000"/>
                </a:solidFill>
              </a:rPr>
              <a:t>• </a:t>
            </a:r>
            <a:r>
              <a:rPr lang="en-US" sz="2800" b="1" i="1" dirty="0" err="1" smtClean="0">
                <a:solidFill>
                  <a:srgbClr val="FF0000"/>
                </a:solidFill>
              </a:rPr>
              <a:t>Ajaran</a:t>
            </a:r>
            <a:r>
              <a:rPr lang="en-US" sz="2800" b="1" i="1" dirty="0" smtClean="0">
                <a:solidFill>
                  <a:srgbClr val="FF0000"/>
                </a:solidFill>
              </a:rPr>
              <a:t> Hasta </a:t>
            </a:r>
            <a:r>
              <a:rPr lang="en-US" sz="2800" b="1" i="1" dirty="0" err="1" smtClean="0">
                <a:solidFill>
                  <a:srgbClr val="FF0000"/>
                </a:solidFill>
              </a:rPr>
              <a:t>Brata</a:t>
            </a:r>
            <a:r>
              <a:rPr lang="en-US" sz="2800" dirty="0" smtClean="0">
                <a:solidFill>
                  <a:srgbClr val="FF0000"/>
                </a:solidFill>
              </a:rPr>
              <a:t>.</a:t>
            </a:r>
            <a:endParaRPr lang="id-ID" sz="2800" dirty="0"/>
          </a:p>
        </p:txBody>
      </p:sp>
    </p:spTree>
    <p:extLst>
      <p:ext uri="{BB962C8B-B14F-4D97-AF65-F5344CB8AC3E}">
        <p14:creationId xmlns:p14="http://schemas.microsoft.com/office/powerpoint/2010/main" val="32030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21506" name="Picture 2" descr="https://player.slideplayer.info/67/11913119/slides/slide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903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19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5069160"/>
          </a:xfrm>
        </p:spPr>
        <p:txBody>
          <a:bodyPr>
            <a:normAutofit fontScale="92500" lnSpcReduction="10000"/>
          </a:bodyPr>
          <a:lstStyle/>
          <a:p>
            <a:r>
              <a:rPr lang="en-US" dirty="0" smtClean="0"/>
              <a:t>LATAR BELAKANG /PENGALAMAN KEHIDUPAN </a:t>
            </a:r>
            <a:r>
              <a:rPr lang="id-ID" dirty="0" smtClean="0"/>
              <a:t>SESEORANG PEMIMPIN </a:t>
            </a:r>
            <a:r>
              <a:rPr lang="en-US" dirty="0" smtClean="0"/>
              <a:t>(</a:t>
            </a:r>
            <a:r>
              <a:rPr lang="id-ID" dirty="0" smtClean="0"/>
              <a:t> NILAI SOSIAL BUDAYA  , SISTEM TATA NILAI </a:t>
            </a:r>
            <a:r>
              <a:rPr lang="en-US" dirty="0" smtClean="0"/>
              <a:t> </a:t>
            </a:r>
            <a:r>
              <a:rPr lang="id-ID" dirty="0" smtClean="0"/>
              <a:t>YANG BERLAKU DAN BERKEMBANG DIDALAM KEHIDUPANNYA </a:t>
            </a:r>
            <a:r>
              <a:rPr lang="en-US" dirty="0" smtClean="0"/>
              <a:t> )------ </a:t>
            </a:r>
            <a:r>
              <a:rPr lang="id-ID" dirty="0" smtClean="0"/>
              <a:t>MEMBENTUK </a:t>
            </a:r>
            <a:r>
              <a:rPr lang="en-US" dirty="0" smtClean="0"/>
              <a:t>KARAKTER TERTENTU</a:t>
            </a:r>
            <a:endParaRPr lang="id-ID" dirty="0" smtClean="0"/>
          </a:p>
          <a:p>
            <a:endParaRPr lang="id-ID" dirty="0"/>
          </a:p>
          <a:p>
            <a:r>
              <a:rPr lang="en-US" dirty="0" smtClean="0"/>
              <a:t>PENDIDIKAN</a:t>
            </a:r>
            <a:r>
              <a:rPr lang="id-ID" dirty="0" smtClean="0"/>
              <a:t> </a:t>
            </a:r>
            <a:r>
              <a:rPr lang="en-US" dirty="0" smtClean="0"/>
              <a:t> </a:t>
            </a:r>
            <a:r>
              <a:rPr lang="id-ID" dirty="0" smtClean="0"/>
              <a:t>SEBAGAI PENGALAMAN  DALAM MENGUNAKAN BERBAGAI TEORI DALAM MELAKSANAKAN KEPEMIMPINAN </a:t>
            </a:r>
            <a:endParaRPr lang="en-US" dirty="0" smtClean="0"/>
          </a:p>
          <a:p>
            <a:endParaRPr lang="id-ID" dirty="0" smtClean="0"/>
          </a:p>
          <a:p>
            <a:r>
              <a:rPr lang="en-US" dirty="0" smtClean="0"/>
              <a:t>LINGKUNGAN KERJA/ORGANISASI</a:t>
            </a:r>
          </a:p>
          <a:p>
            <a:endParaRPr lang="id-ID" dirty="0" smtClean="0"/>
          </a:p>
          <a:p>
            <a:r>
              <a:rPr lang="en-US" dirty="0" smtClean="0"/>
              <a:t>DLL</a:t>
            </a:r>
            <a:endParaRPr lang="en-US" dirty="0"/>
          </a:p>
        </p:txBody>
      </p:sp>
      <p:sp>
        <p:nvSpPr>
          <p:cNvPr id="2" name="Title 1"/>
          <p:cNvSpPr>
            <a:spLocks noGrp="1"/>
          </p:cNvSpPr>
          <p:nvPr>
            <p:ph type="title"/>
          </p:nvPr>
        </p:nvSpPr>
        <p:spPr/>
        <p:txBody>
          <a:bodyPr/>
          <a:lstStyle/>
          <a:p>
            <a:r>
              <a:rPr lang="en-US" dirty="0" smtClean="0"/>
              <a:t>GAYA DAN TYPE PEMIMPIN </a:t>
            </a:r>
            <a:endParaRPr lang="en-US" dirty="0"/>
          </a:p>
        </p:txBody>
      </p:sp>
    </p:spTree>
    <p:extLst>
      <p:ext uri="{BB962C8B-B14F-4D97-AF65-F5344CB8AC3E}">
        <p14:creationId xmlns:p14="http://schemas.microsoft.com/office/powerpoint/2010/main" val="1579767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72608"/>
          </a:xfrm>
        </p:spPr>
        <p:txBody>
          <a:bodyPr>
            <a:normAutofit fontScale="92500" lnSpcReduction="20000"/>
          </a:bodyPr>
          <a:lstStyle/>
          <a:p>
            <a:pPr indent="-254000">
              <a:buNone/>
            </a:pPr>
            <a:r>
              <a:rPr lang="id-ID" sz="2800" dirty="0" smtClean="0"/>
              <a:t>GAYA KEPEMIMPINAN</a:t>
            </a:r>
          </a:p>
          <a:p>
            <a:pPr marL="354013" indent="0">
              <a:buNone/>
            </a:pPr>
            <a:r>
              <a:rPr lang="id-ID" sz="2400" i="1" dirty="0" smtClean="0">
                <a:solidFill>
                  <a:srgbClr val="FF0000"/>
                </a:solidFill>
              </a:rPr>
              <a:t>pada dasaranya mengandung pengertian 	sebagai perwuju dan 	tingkah laku dari seorang pemimpin menyangkut  kemampun 	dalam 	memimpin . Perwujudan tersebut 	biasa membentuk  pola 	kebiasaan tingkah  laku tertentu</a:t>
            </a:r>
          </a:p>
          <a:p>
            <a:pPr marL="0" indent="0">
              <a:buNone/>
            </a:pPr>
            <a:endParaRPr lang="id-ID" sz="1400" dirty="0"/>
          </a:p>
          <a:p>
            <a:pPr marL="0" indent="0">
              <a:buNone/>
            </a:pPr>
            <a:r>
              <a:rPr lang="id-ID" sz="2800" i="1" dirty="0" smtClean="0">
                <a:solidFill>
                  <a:srgbClr val="0070C0"/>
                </a:solidFill>
              </a:rPr>
              <a:t>Secara teorik  dapat dikelompokkan menjadi 3 besar </a:t>
            </a:r>
          </a:p>
          <a:p>
            <a:pPr marL="0" indent="0">
              <a:buNone/>
            </a:pPr>
            <a:endParaRPr lang="id-ID" sz="1400" dirty="0" smtClean="0"/>
          </a:p>
          <a:p>
            <a:r>
              <a:rPr lang="en-US" sz="2600" dirty="0" smtClean="0"/>
              <a:t>- </a:t>
            </a:r>
            <a:r>
              <a:rPr lang="en-US" sz="2600" dirty="0" err="1" smtClean="0"/>
              <a:t>autokratis</a:t>
            </a:r>
            <a:r>
              <a:rPr lang="en-US" sz="2600" dirty="0" smtClean="0"/>
              <a:t> ---------- OTORITER </a:t>
            </a:r>
          </a:p>
          <a:p>
            <a:r>
              <a:rPr lang="en-US" sz="2600" dirty="0" smtClean="0"/>
              <a:t>- </a:t>
            </a:r>
            <a:r>
              <a:rPr lang="en-US" sz="2600" dirty="0" err="1" smtClean="0"/>
              <a:t>demokratis</a:t>
            </a:r>
            <a:r>
              <a:rPr lang="en-US" sz="2600" dirty="0" smtClean="0"/>
              <a:t> --------- </a:t>
            </a:r>
            <a:r>
              <a:rPr lang="id-ID" sz="2600" dirty="0" smtClean="0"/>
              <a:t>MUSYAWARAH</a:t>
            </a:r>
            <a:endParaRPr lang="en-US" sz="2600" dirty="0" smtClean="0"/>
          </a:p>
          <a:p>
            <a:r>
              <a:rPr lang="en-US" sz="2600" dirty="0" smtClean="0"/>
              <a:t>- </a:t>
            </a:r>
            <a:r>
              <a:rPr lang="en-US" sz="2600" dirty="0" err="1" smtClean="0"/>
              <a:t>bebas</a:t>
            </a:r>
            <a:r>
              <a:rPr lang="id-ID" sz="2600" dirty="0" smtClean="0"/>
              <a:t>	--------  DISERAHKAN PADA BAWAHAN</a:t>
            </a:r>
          </a:p>
          <a:p>
            <a:pPr marL="0" indent="0">
              <a:buNone/>
            </a:pPr>
            <a:r>
              <a:rPr lang="id-ID" sz="2000" dirty="0"/>
              <a:t>	</a:t>
            </a:r>
            <a:endParaRPr lang="id-ID" sz="2000" dirty="0" smtClean="0"/>
          </a:p>
          <a:p>
            <a:pPr marL="0" indent="0">
              <a:buNone/>
            </a:pPr>
            <a:r>
              <a:rPr lang="id-ID" sz="2000" dirty="0" smtClean="0"/>
              <a:t>GAYA INI DIPENGARUHI ADANYA POLA TINGKAH LAKU 	/KOMUNIKASI TEHADAP RUANG/ARENA DALAM PROSES 	KEKUASAAN PENGAMBILAN KEPUTUSAN </a:t>
            </a:r>
            <a:endParaRPr lang="en-US" sz="2000" dirty="0"/>
          </a:p>
        </p:txBody>
      </p:sp>
      <p:sp>
        <p:nvSpPr>
          <p:cNvPr id="3" name="Title 2"/>
          <p:cNvSpPr>
            <a:spLocks noGrp="1"/>
          </p:cNvSpPr>
          <p:nvPr>
            <p:ph type="title"/>
          </p:nvPr>
        </p:nvSpPr>
        <p:spPr>
          <a:xfrm>
            <a:off x="301752" y="228600"/>
            <a:ext cx="8534400" cy="1066800"/>
          </a:xfrm>
        </p:spPr>
        <p:txBody>
          <a:bodyPr>
            <a:normAutofit fontScale="90000"/>
          </a:bodyPr>
          <a:lstStyle/>
          <a:p>
            <a:r>
              <a:rPr lang="id-ID" dirty="0" smtClean="0"/>
              <a:t/>
            </a:r>
            <a:br>
              <a:rPr lang="id-ID" dirty="0" smtClean="0"/>
            </a:br>
            <a:r>
              <a:rPr lang="id-ID" dirty="0" smtClean="0"/>
              <a:t>GAYA DAN TYPE KEPEMIMPINAN</a:t>
            </a:r>
            <a:r>
              <a:rPr lang="en-US" dirty="0" smtClean="0"/>
              <a:t> </a:t>
            </a:r>
            <a:br>
              <a:rPr lang="en-US" dirty="0" smtClean="0"/>
            </a:br>
            <a:endParaRPr lang="en-US" dirty="0"/>
          </a:p>
        </p:txBody>
      </p:sp>
    </p:spTree>
    <p:extLst>
      <p:ext uri="{BB962C8B-B14F-4D97-AF65-F5344CB8AC3E}">
        <p14:creationId xmlns:p14="http://schemas.microsoft.com/office/powerpoint/2010/main" val="644630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90262" y="881063"/>
            <a:ext cx="7738341" cy="634555"/>
          </a:xfrm>
          <a:prstGeom prst="rect">
            <a:avLst/>
          </a:prstGeom>
          <a:noFill/>
          <a:ln w="12700">
            <a:noFill/>
            <a:miter lim="800000"/>
            <a:headEnd/>
            <a:tailEnd/>
          </a:ln>
          <a:effectLst/>
        </p:spPr>
        <p:txBody>
          <a:bodyPr lIns="81204" tIns="39889" rIns="81204" bIns="39889">
            <a:spAutoFit/>
          </a:bodyPr>
          <a:lstStyle/>
          <a:p>
            <a:r>
              <a:rPr lang="en-US" noProof="1">
                <a:solidFill>
                  <a:schemeClr val="hlink"/>
                </a:solidFill>
              </a:rPr>
              <a:t>OTOKRAT</a:t>
            </a:r>
            <a:r>
              <a:rPr lang="en-US" noProof="1"/>
              <a:t>		                    </a:t>
            </a:r>
            <a:r>
              <a:rPr lang="en-US" dirty="0"/>
              <a:t>                                      </a:t>
            </a:r>
            <a:r>
              <a:rPr lang="en-US" noProof="1">
                <a:solidFill>
                  <a:schemeClr val="bg2"/>
                </a:solidFill>
              </a:rPr>
              <a:t>DEMOKRAT</a:t>
            </a:r>
          </a:p>
        </p:txBody>
      </p:sp>
      <p:sp>
        <p:nvSpPr>
          <p:cNvPr id="8195" name="Line 3"/>
          <p:cNvSpPr>
            <a:spLocks noChangeShapeType="1"/>
          </p:cNvSpPr>
          <p:nvPr/>
        </p:nvSpPr>
        <p:spPr bwMode="auto">
          <a:xfrm>
            <a:off x="1524000" y="1210235"/>
            <a:ext cx="5957455" cy="0"/>
          </a:xfrm>
          <a:prstGeom prst="line">
            <a:avLst/>
          </a:prstGeom>
          <a:noFill/>
          <a:ln w="25400">
            <a:solidFill>
              <a:schemeClr val="tx1"/>
            </a:solidFill>
            <a:round/>
            <a:headEnd type="triangle" w="med" len="med"/>
            <a:tailEnd type="triangle" w="med" len="med"/>
          </a:ln>
          <a:effectLst/>
        </p:spPr>
        <p:txBody>
          <a:bodyPr lIns="82058" tIns="41029" rIns="82058" bIns="41029"/>
          <a:lstStyle/>
          <a:p>
            <a:endParaRPr lang="en-US"/>
          </a:p>
        </p:txBody>
      </p:sp>
      <p:sp>
        <p:nvSpPr>
          <p:cNvPr id="8196" name="Rectangle 4"/>
          <p:cNvSpPr>
            <a:spLocks noChangeArrowheads="1"/>
          </p:cNvSpPr>
          <p:nvPr/>
        </p:nvSpPr>
        <p:spPr bwMode="auto">
          <a:xfrm>
            <a:off x="3532909" y="874059"/>
            <a:ext cx="1946853" cy="357556"/>
          </a:xfrm>
          <a:prstGeom prst="rect">
            <a:avLst/>
          </a:prstGeom>
          <a:noFill/>
          <a:ln w="12700">
            <a:noFill/>
            <a:miter lim="800000"/>
            <a:headEnd/>
            <a:tailEnd/>
          </a:ln>
          <a:effectLst/>
        </p:spPr>
        <p:txBody>
          <a:bodyPr lIns="81204" tIns="39889" rIns="81204" bIns="39889">
            <a:spAutoFit/>
          </a:bodyPr>
          <a:lstStyle/>
          <a:p>
            <a:r>
              <a:rPr lang="en-US" noProof="1">
                <a:solidFill>
                  <a:schemeClr val="tx1"/>
                </a:solidFill>
                <a:latin typeface="Times New Roman" pitchFamily="18" charset="0"/>
              </a:rPr>
              <a:t>    Kontinuum</a:t>
            </a:r>
          </a:p>
        </p:txBody>
      </p:sp>
      <p:sp>
        <p:nvSpPr>
          <p:cNvPr id="8197" name="Rectangle 5"/>
          <p:cNvSpPr>
            <a:spLocks noChangeArrowheads="1"/>
          </p:cNvSpPr>
          <p:nvPr/>
        </p:nvSpPr>
        <p:spPr bwMode="auto">
          <a:xfrm>
            <a:off x="1532660" y="1262063"/>
            <a:ext cx="5977659" cy="1019735"/>
          </a:xfrm>
          <a:prstGeom prst="rect">
            <a:avLst/>
          </a:prstGeom>
          <a:solidFill>
            <a:srgbClr val="FFFFCC"/>
          </a:solidFill>
          <a:ln w="12700">
            <a:solidFill>
              <a:schemeClr val="tx1"/>
            </a:solidFill>
            <a:miter lim="800000"/>
            <a:headEnd/>
            <a:tailEnd/>
          </a:ln>
          <a:effectLst/>
        </p:spPr>
        <p:txBody>
          <a:bodyPr wrap="none" lIns="82058" tIns="41029" rIns="82058" bIns="41029" anchor="ctr"/>
          <a:lstStyle/>
          <a:p>
            <a:endParaRPr lang="en-US"/>
          </a:p>
        </p:txBody>
      </p:sp>
      <p:sp>
        <p:nvSpPr>
          <p:cNvPr id="8198" name="Line 6"/>
          <p:cNvSpPr>
            <a:spLocks noChangeShapeType="1"/>
          </p:cNvSpPr>
          <p:nvPr/>
        </p:nvSpPr>
        <p:spPr bwMode="auto">
          <a:xfrm flipV="1">
            <a:off x="1524001" y="1371321"/>
            <a:ext cx="5994977" cy="799819"/>
          </a:xfrm>
          <a:prstGeom prst="line">
            <a:avLst/>
          </a:prstGeom>
          <a:noFill/>
          <a:ln w="12700">
            <a:solidFill>
              <a:schemeClr val="tx1"/>
            </a:solidFill>
            <a:round/>
            <a:headEnd/>
            <a:tailEnd/>
          </a:ln>
          <a:effectLst/>
        </p:spPr>
        <p:txBody>
          <a:bodyPr lIns="82058" tIns="41029" rIns="82058" bIns="41029"/>
          <a:lstStyle/>
          <a:p>
            <a:endParaRPr lang="en-US"/>
          </a:p>
        </p:txBody>
      </p:sp>
      <p:sp>
        <p:nvSpPr>
          <p:cNvPr id="8199" name="Rectangle 7"/>
          <p:cNvSpPr>
            <a:spLocks noChangeArrowheads="1"/>
          </p:cNvSpPr>
          <p:nvPr/>
        </p:nvSpPr>
        <p:spPr bwMode="auto">
          <a:xfrm>
            <a:off x="1708728" y="1389530"/>
            <a:ext cx="2287973" cy="573000"/>
          </a:xfrm>
          <a:prstGeom prst="rect">
            <a:avLst/>
          </a:prstGeom>
          <a:noFill/>
          <a:ln w="12700">
            <a:noFill/>
            <a:miter lim="800000"/>
            <a:headEnd/>
            <a:tailEnd/>
          </a:ln>
          <a:effectLst/>
        </p:spPr>
        <p:txBody>
          <a:bodyPr wrap="none" lIns="81204" tIns="39889" rIns="81204" bIns="39889">
            <a:spAutoFit/>
          </a:bodyPr>
          <a:lstStyle/>
          <a:p>
            <a:r>
              <a:rPr lang="en-US" sz="1600" noProof="1">
                <a:latin typeface="Times New Roman" pitchFamily="18" charset="0"/>
              </a:rPr>
              <a:t>Penggunaan Otoritas oleh</a:t>
            </a:r>
          </a:p>
          <a:p>
            <a:r>
              <a:rPr lang="en-US" sz="1600" noProof="1">
                <a:latin typeface="Times New Roman" pitchFamily="18" charset="0"/>
              </a:rPr>
              <a:t>         Pemimpin</a:t>
            </a:r>
          </a:p>
        </p:txBody>
      </p:sp>
      <p:sp>
        <p:nvSpPr>
          <p:cNvPr id="8200" name="Rectangle 8"/>
          <p:cNvSpPr>
            <a:spLocks noChangeArrowheads="1"/>
          </p:cNvSpPr>
          <p:nvPr/>
        </p:nvSpPr>
        <p:spPr bwMode="auto">
          <a:xfrm>
            <a:off x="4776932" y="1732710"/>
            <a:ext cx="2942648" cy="573000"/>
          </a:xfrm>
          <a:prstGeom prst="rect">
            <a:avLst/>
          </a:prstGeom>
          <a:noFill/>
          <a:ln w="12700">
            <a:noFill/>
            <a:miter lim="800000"/>
            <a:headEnd/>
            <a:tailEnd/>
          </a:ln>
          <a:effectLst/>
        </p:spPr>
        <p:txBody>
          <a:bodyPr lIns="81204" tIns="39889" rIns="81204" bIns="39889">
            <a:spAutoFit/>
          </a:bodyPr>
          <a:lstStyle/>
          <a:p>
            <a:r>
              <a:rPr lang="en-US" sz="1600" noProof="1">
                <a:latin typeface="Times New Roman" pitchFamily="18" charset="0"/>
              </a:rPr>
              <a:t>Daerah Kebebasan</a:t>
            </a:r>
          </a:p>
          <a:p>
            <a:r>
              <a:rPr lang="en-US" sz="1600" noProof="1">
                <a:latin typeface="Times New Roman" pitchFamily="18" charset="0"/>
              </a:rPr>
              <a:t>untuk Anggota/Bawahan</a:t>
            </a:r>
          </a:p>
        </p:txBody>
      </p:sp>
      <p:sp>
        <p:nvSpPr>
          <p:cNvPr id="8201" name="Line 9"/>
          <p:cNvSpPr>
            <a:spLocks noChangeShapeType="1"/>
          </p:cNvSpPr>
          <p:nvPr/>
        </p:nvSpPr>
        <p:spPr bwMode="auto">
          <a:xfrm>
            <a:off x="4064000"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2" name="Line 10"/>
          <p:cNvSpPr>
            <a:spLocks noChangeShapeType="1"/>
          </p:cNvSpPr>
          <p:nvPr/>
        </p:nvSpPr>
        <p:spPr bwMode="auto">
          <a:xfrm>
            <a:off x="4775489"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3" name="Line 11"/>
          <p:cNvSpPr>
            <a:spLocks noChangeShapeType="1"/>
          </p:cNvSpPr>
          <p:nvPr/>
        </p:nvSpPr>
        <p:spPr bwMode="auto">
          <a:xfrm>
            <a:off x="3251489"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4" name="Line 12"/>
          <p:cNvSpPr>
            <a:spLocks noChangeShapeType="1"/>
          </p:cNvSpPr>
          <p:nvPr/>
        </p:nvSpPr>
        <p:spPr bwMode="auto">
          <a:xfrm>
            <a:off x="2336512"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5" name="Line 13"/>
          <p:cNvSpPr>
            <a:spLocks noChangeShapeType="1"/>
          </p:cNvSpPr>
          <p:nvPr/>
        </p:nvSpPr>
        <p:spPr bwMode="auto">
          <a:xfrm>
            <a:off x="5588000"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6" name="Line 14"/>
          <p:cNvSpPr>
            <a:spLocks noChangeShapeType="1"/>
          </p:cNvSpPr>
          <p:nvPr/>
        </p:nvSpPr>
        <p:spPr bwMode="auto">
          <a:xfrm>
            <a:off x="6502977" y="1257861"/>
            <a:ext cx="0" cy="1028140"/>
          </a:xfrm>
          <a:prstGeom prst="line">
            <a:avLst/>
          </a:prstGeom>
          <a:noFill/>
          <a:ln w="12700">
            <a:solidFill>
              <a:schemeClr val="tx1"/>
            </a:solidFill>
            <a:prstDash val="dash"/>
            <a:round/>
            <a:headEnd/>
            <a:tailEnd/>
          </a:ln>
          <a:effectLst/>
        </p:spPr>
        <p:txBody>
          <a:bodyPr lIns="82058" tIns="41029" rIns="82058" bIns="41029"/>
          <a:lstStyle/>
          <a:p>
            <a:endParaRPr lang="en-US"/>
          </a:p>
        </p:txBody>
      </p:sp>
      <p:sp>
        <p:nvSpPr>
          <p:cNvPr id="8207" name="Rectangle 15"/>
          <p:cNvSpPr>
            <a:spLocks noChangeArrowheads="1"/>
          </p:cNvSpPr>
          <p:nvPr/>
        </p:nvSpPr>
        <p:spPr bwMode="auto">
          <a:xfrm>
            <a:off x="1939637" y="2286001"/>
            <a:ext cx="6511886" cy="357556"/>
          </a:xfrm>
          <a:prstGeom prst="rect">
            <a:avLst/>
          </a:prstGeom>
          <a:noFill/>
          <a:ln w="12700">
            <a:noFill/>
            <a:miter lim="800000"/>
            <a:headEnd/>
            <a:tailEnd/>
          </a:ln>
          <a:effectLst/>
        </p:spPr>
        <p:txBody>
          <a:bodyPr wrap="none" lIns="81204" tIns="39889" rIns="81204" bIns="39889">
            <a:spAutoFit/>
          </a:bodyPr>
          <a:lstStyle/>
          <a:p>
            <a:r>
              <a:rPr lang="en-US" noProof="1">
                <a:solidFill>
                  <a:schemeClr val="tx1"/>
                </a:solidFill>
                <a:latin typeface="Times New Roman" pitchFamily="18" charset="0"/>
              </a:rPr>
              <a:t>1        </a:t>
            </a:r>
            <a:r>
              <a:rPr lang="en-US" dirty="0">
                <a:solidFill>
                  <a:schemeClr val="tx1"/>
                </a:solidFill>
                <a:latin typeface="Times New Roman" pitchFamily="18" charset="0"/>
              </a:rPr>
              <a:t>     </a:t>
            </a:r>
            <a:r>
              <a:rPr lang="en-US" noProof="1">
                <a:solidFill>
                  <a:schemeClr val="tx1"/>
                </a:solidFill>
                <a:latin typeface="Times New Roman" pitchFamily="18" charset="0"/>
              </a:rPr>
              <a:t> 2           </a:t>
            </a:r>
            <a:r>
              <a:rPr lang="en-US" dirty="0">
                <a:solidFill>
                  <a:schemeClr val="tx1"/>
                </a:solidFill>
                <a:latin typeface="Times New Roman" pitchFamily="18" charset="0"/>
              </a:rPr>
              <a:t>      </a:t>
            </a:r>
            <a:r>
              <a:rPr lang="en-US" noProof="1">
                <a:solidFill>
                  <a:schemeClr val="tx1"/>
                </a:solidFill>
                <a:latin typeface="Times New Roman" pitchFamily="18" charset="0"/>
              </a:rPr>
              <a:t>3         </a:t>
            </a:r>
            <a:r>
              <a:rPr lang="en-US" dirty="0">
                <a:solidFill>
                  <a:schemeClr val="tx1"/>
                </a:solidFill>
                <a:latin typeface="Times New Roman" pitchFamily="18" charset="0"/>
              </a:rPr>
              <a:t>      </a:t>
            </a:r>
            <a:r>
              <a:rPr lang="en-US" noProof="1">
                <a:solidFill>
                  <a:schemeClr val="tx1"/>
                </a:solidFill>
                <a:latin typeface="Times New Roman" pitchFamily="18" charset="0"/>
              </a:rPr>
              <a:t>4        </a:t>
            </a:r>
            <a:r>
              <a:rPr lang="en-US" dirty="0">
                <a:solidFill>
                  <a:schemeClr val="tx1"/>
                </a:solidFill>
                <a:latin typeface="Times New Roman" pitchFamily="18" charset="0"/>
              </a:rPr>
              <a:t>       </a:t>
            </a:r>
            <a:r>
              <a:rPr lang="en-US" noProof="1">
                <a:solidFill>
                  <a:schemeClr val="tx1"/>
                </a:solidFill>
                <a:latin typeface="Times New Roman" pitchFamily="18" charset="0"/>
              </a:rPr>
              <a:t> 5          </a:t>
            </a:r>
            <a:r>
              <a:rPr lang="en-US" dirty="0">
                <a:solidFill>
                  <a:schemeClr val="tx1"/>
                </a:solidFill>
                <a:latin typeface="Times New Roman" pitchFamily="18" charset="0"/>
              </a:rPr>
              <a:t>     </a:t>
            </a:r>
            <a:r>
              <a:rPr lang="en-US" noProof="1">
                <a:solidFill>
                  <a:schemeClr val="tx1"/>
                </a:solidFill>
                <a:latin typeface="Times New Roman" pitchFamily="18" charset="0"/>
              </a:rPr>
              <a:t> 6            </a:t>
            </a:r>
            <a:r>
              <a:rPr lang="en-US" dirty="0">
                <a:solidFill>
                  <a:schemeClr val="tx1"/>
                </a:solidFill>
                <a:latin typeface="Times New Roman" pitchFamily="18" charset="0"/>
              </a:rPr>
              <a:t>     </a:t>
            </a:r>
            <a:r>
              <a:rPr lang="en-US" noProof="1">
                <a:solidFill>
                  <a:schemeClr val="tx1"/>
                </a:solidFill>
                <a:latin typeface="Times New Roman" pitchFamily="18" charset="0"/>
              </a:rPr>
              <a:t> 7</a:t>
            </a:r>
          </a:p>
        </p:txBody>
      </p:sp>
      <p:sp>
        <p:nvSpPr>
          <p:cNvPr id="8208" name="Line 16"/>
          <p:cNvSpPr>
            <a:spLocks noChangeShapeType="1"/>
          </p:cNvSpPr>
          <p:nvPr/>
        </p:nvSpPr>
        <p:spPr bwMode="auto">
          <a:xfrm>
            <a:off x="1524001" y="1371320"/>
            <a:ext cx="5994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09" name="Line 17"/>
          <p:cNvSpPr>
            <a:spLocks noChangeShapeType="1"/>
          </p:cNvSpPr>
          <p:nvPr/>
        </p:nvSpPr>
        <p:spPr bwMode="auto">
          <a:xfrm>
            <a:off x="1524001" y="1313890"/>
            <a:ext cx="5994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0" name="Line 18"/>
          <p:cNvSpPr>
            <a:spLocks noChangeShapeType="1"/>
          </p:cNvSpPr>
          <p:nvPr/>
        </p:nvSpPr>
        <p:spPr bwMode="auto">
          <a:xfrm>
            <a:off x="1524000" y="1428750"/>
            <a:ext cx="5384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1" name="Line 19"/>
          <p:cNvSpPr>
            <a:spLocks noChangeShapeType="1"/>
          </p:cNvSpPr>
          <p:nvPr/>
        </p:nvSpPr>
        <p:spPr bwMode="auto">
          <a:xfrm>
            <a:off x="1524001" y="1543610"/>
            <a:ext cx="4470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2" name="Line 20"/>
          <p:cNvSpPr>
            <a:spLocks noChangeShapeType="1"/>
          </p:cNvSpPr>
          <p:nvPr/>
        </p:nvSpPr>
        <p:spPr bwMode="auto">
          <a:xfrm>
            <a:off x="1524001" y="1486181"/>
            <a:ext cx="4978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3" name="Line 21"/>
          <p:cNvSpPr>
            <a:spLocks noChangeShapeType="1"/>
          </p:cNvSpPr>
          <p:nvPr/>
        </p:nvSpPr>
        <p:spPr bwMode="auto">
          <a:xfrm>
            <a:off x="1524000" y="1599640"/>
            <a:ext cx="4064000"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4" name="Line 22"/>
          <p:cNvSpPr>
            <a:spLocks noChangeShapeType="1"/>
          </p:cNvSpPr>
          <p:nvPr/>
        </p:nvSpPr>
        <p:spPr bwMode="auto">
          <a:xfrm>
            <a:off x="1524000" y="1657070"/>
            <a:ext cx="3759489"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5" name="Line 23"/>
          <p:cNvSpPr>
            <a:spLocks noChangeShapeType="1"/>
          </p:cNvSpPr>
          <p:nvPr/>
        </p:nvSpPr>
        <p:spPr bwMode="auto">
          <a:xfrm>
            <a:off x="1524000" y="1714500"/>
            <a:ext cx="3352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6" name="Line 24"/>
          <p:cNvSpPr>
            <a:spLocks noChangeShapeType="1"/>
          </p:cNvSpPr>
          <p:nvPr/>
        </p:nvSpPr>
        <p:spPr bwMode="auto">
          <a:xfrm>
            <a:off x="1524001" y="1771931"/>
            <a:ext cx="2946977"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7" name="Line 25"/>
          <p:cNvSpPr>
            <a:spLocks noChangeShapeType="1"/>
          </p:cNvSpPr>
          <p:nvPr/>
        </p:nvSpPr>
        <p:spPr bwMode="auto">
          <a:xfrm>
            <a:off x="1524000" y="1829360"/>
            <a:ext cx="2540000"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8" name="Line 26"/>
          <p:cNvSpPr>
            <a:spLocks noChangeShapeType="1"/>
          </p:cNvSpPr>
          <p:nvPr/>
        </p:nvSpPr>
        <p:spPr bwMode="auto">
          <a:xfrm>
            <a:off x="1524000" y="1885390"/>
            <a:ext cx="2133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19" name="Line 27"/>
          <p:cNvSpPr>
            <a:spLocks noChangeShapeType="1"/>
          </p:cNvSpPr>
          <p:nvPr/>
        </p:nvSpPr>
        <p:spPr bwMode="auto">
          <a:xfrm>
            <a:off x="1524000" y="1942820"/>
            <a:ext cx="1625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0" name="Line 28"/>
          <p:cNvSpPr>
            <a:spLocks noChangeShapeType="1"/>
          </p:cNvSpPr>
          <p:nvPr/>
        </p:nvSpPr>
        <p:spPr bwMode="auto">
          <a:xfrm>
            <a:off x="1524000" y="2000250"/>
            <a:ext cx="1320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1" name="Line 29"/>
          <p:cNvSpPr>
            <a:spLocks noChangeShapeType="1"/>
          </p:cNvSpPr>
          <p:nvPr/>
        </p:nvSpPr>
        <p:spPr bwMode="auto">
          <a:xfrm>
            <a:off x="1524000" y="2057681"/>
            <a:ext cx="812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2" name="Line 30"/>
          <p:cNvSpPr>
            <a:spLocks noChangeShapeType="1"/>
          </p:cNvSpPr>
          <p:nvPr/>
        </p:nvSpPr>
        <p:spPr bwMode="auto">
          <a:xfrm>
            <a:off x="1524000" y="2057681"/>
            <a:ext cx="711489"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3" name="Line 31"/>
          <p:cNvSpPr>
            <a:spLocks noChangeShapeType="1"/>
          </p:cNvSpPr>
          <p:nvPr/>
        </p:nvSpPr>
        <p:spPr bwMode="auto">
          <a:xfrm flipV="1">
            <a:off x="1524000" y="2000250"/>
            <a:ext cx="0" cy="57431"/>
          </a:xfrm>
          <a:prstGeom prst="line">
            <a:avLst/>
          </a:prstGeom>
          <a:noFill/>
          <a:ln w="12700">
            <a:solidFill>
              <a:schemeClr val="tx1"/>
            </a:solidFill>
            <a:round/>
            <a:headEnd/>
            <a:tailEnd/>
          </a:ln>
          <a:effectLst/>
        </p:spPr>
        <p:txBody>
          <a:bodyPr lIns="82058" tIns="41029" rIns="82058" bIns="41029"/>
          <a:lstStyle/>
          <a:p>
            <a:endParaRPr lang="en-US"/>
          </a:p>
        </p:txBody>
      </p:sp>
      <p:sp>
        <p:nvSpPr>
          <p:cNvPr id="8224" name="Line 32"/>
          <p:cNvSpPr>
            <a:spLocks noChangeShapeType="1"/>
          </p:cNvSpPr>
          <p:nvPr/>
        </p:nvSpPr>
        <p:spPr bwMode="auto">
          <a:xfrm>
            <a:off x="1524000" y="2115110"/>
            <a:ext cx="304512"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5" name="Line 33"/>
          <p:cNvSpPr>
            <a:spLocks noChangeShapeType="1"/>
          </p:cNvSpPr>
          <p:nvPr/>
        </p:nvSpPr>
        <p:spPr bwMode="auto">
          <a:xfrm>
            <a:off x="1524000" y="1313890"/>
            <a:ext cx="101023" cy="0"/>
          </a:xfrm>
          <a:prstGeom prst="line">
            <a:avLst/>
          </a:prstGeom>
          <a:noFill/>
          <a:ln w="12700">
            <a:solidFill>
              <a:schemeClr val="tx1"/>
            </a:solidFill>
            <a:prstDash val="sysDot"/>
            <a:round/>
            <a:headEnd/>
            <a:tailEnd/>
          </a:ln>
          <a:effectLst/>
        </p:spPr>
        <p:txBody>
          <a:bodyPr lIns="82058" tIns="41029" rIns="82058" bIns="41029"/>
          <a:lstStyle/>
          <a:p>
            <a:endParaRPr lang="en-US"/>
          </a:p>
        </p:txBody>
      </p:sp>
      <p:sp>
        <p:nvSpPr>
          <p:cNvPr id="8226" name="Rectangle 34"/>
          <p:cNvSpPr>
            <a:spLocks noChangeArrowheads="1"/>
          </p:cNvSpPr>
          <p:nvPr/>
        </p:nvSpPr>
        <p:spPr bwMode="auto">
          <a:xfrm>
            <a:off x="712932" y="2800070"/>
            <a:ext cx="8251556" cy="3158323"/>
          </a:xfrm>
          <a:prstGeom prst="rect">
            <a:avLst/>
          </a:prstGeom>
          <a:noFill/>
          <a:ln w="12700">
            <a:noFill/>
            <a:miter lim="800000"/>
            <a:headEnd/>
            <a:tailEnd/>
          </a:ln>
          <a:effectLst/>
        </p:spPr>
        <p:txBody>
          <a:bodyPr wrap="square" lIns="81204" tIns="39889" rIns="81204" bIns="39889">
            <a:spAutoFit/>
          </a:bodyPr>
          <a:lstStyle/>
          <a:p>
            <a:pPr marL="414566" indent="-414566">
              <a:buSzPct val="100000"/>
            </a:pPr>
            <a:r>
              <a:rPr lang="en-US" noProof="1">
                <a:latin typeface="Times New Roman" pitchFamily="18" charset="0"/>
              </a:rPr>
              <a:t> 1. </a:t>
            </a:r>
            <a:r>
              <a:rPr lang="en-US" sz="2000" noProof="1">
                <a:latin typeface="Times New Roman" pitchFamily="18" charset="0"/>
              </a:rPr>
              <a:t>Pemimpin  membuat keputusan dan mengumumkan.</a:t>
            </a:r>
          </a:p>
          <a:p>
            <a:pPr marL="414566" indent="-414566">
              <a:buSzPct val="100000"/>
            </a:pPr>
            <a:r>
              <a:rPr lang="en-US" sz="2000" noProof="1">
                <a:latin typeface="Times New Roman" pitchFamily="18" charset="0"/>
              </a:rPr>
              <a:t> 2. Pemimpin menjual/menawarkan keputusan.</a:t>
            </a:r>
          </a:p>
          <a:p>
            <a:pPr marL="414566" indent="-414566">
              <a:buSzPct val="100000"/>
            </a:pPr>
            <a:r>
              <a:rPr lang="en-US" sz="2000" noProof="1">
                <a:latin typeface="Times New Roman" pitchFamily="18" charset="0"/>
              </a:rPr>
              <a:t> 3. Pemimpin memberikan gagasan dan mengundang pertanyaan.</a:t>
            </a:r>
          </a:p>
          <a:p>
            <a:pPr marL="414566" indent="-414566">
              <a:buSzPct val="100000"/>
            </a:pPr>
            <a:r>
              <a:rPr lang="en-US" sz="2000" noProof="1">
                <a:latin typeface="Times New Roman" pitchFamily="18" charset="0"/>
              </a:rPr>
              <a:t> 4. Pemimpin memberikan keputusan sementara yang bisa diubah.</a:t>
            </a:r>
          </a:p>
          <a:p>
            <a:pPr marL="414566" indent="-414566">
              <a:buSzPct val="100000"/>
            </a:pPr>
            <a:r>
              <a:rPr lang="en-US" sz="2000" noProof="1">
                <a:latin typeface="Times New Roman" pitchFamily="18" charset="0"/>
              </a:rPr>
              <a:t> 5. Pemimpin memberi persoalan, meminta saran-saran dan membuat keputusan.</a:t>
            </a:r>
          </a:p>
          <a:p>
            <a:pPr marL="414566" indent="-414566">
              <a:buSzPct val="100000"/>
            </a:pPr>
            <a:r>
              <a:rPr lang="en-US" sz="2000" noProof="1">
                <a:latin typeface="Times New Roman" pitchFamily="18" charset="0"/>
              </a:rPr>
              <a:t> 6. Pemimpin menentukan batas-batasnya lalu meminta Kelompok      membuat keputusan.</a:t>
            </a:r>
          </a:p>
          <a:p>
            <a:pPr marL="414566" indent="-414566">
              <a:buSzPct val="100000"/>
            </a:pPr>
            <a:r>
              <a:rPr lang="en-US" sz="2000" noProof="1">
                <a:latin typeface="Times New Roman" pitchFamily="18" charset="0"/>
              </a:rPr>
              <a:t> 7. Pemimpin mengijinkan anggota/bawahan untuk melakukan  fungsi dalam batas-batas yang telah dirumuskan oleh </a:t>
            </a:r>
            <a:r>
              <a:rPr lang="en-US" sz="2000" dirty="0">
                <a:latin typeface="Times New Roman" pitchFamily="18" charset="0"/>
              </a:rPr>
              <a:t>P</a:t>
            </a:r>
            <a:r>
              <a:rPr lang="en-US" sz="2000" noProof="1">
                <a:latin typeface="Times New Roman" pitchFamily="18" charset="0"/>
              </a:rPr>
              <a:t>impinan/Atasan.</a:t>
            </a:r>
          </a:p>
        </p:txBody>
      </p:sp>
    </p:spTree>
    <p:extLst>
      <p:ext uri="{BB962C8B-B14F-4D97-AF65-F5344CB8AC3E}">
        <p14:creationId xmlns:p14="http://schemas.microsoft.com/office/powerpoint/2010/main" val="4259470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39637" y="672353"/>
            <a:ext cx="5264727" cy="537882"/>
          </a:xfrm>
          <a:prstGeom prst="rect">
            <a:avLst/>
          </a:prstGeom>
          <a:solidFill>
            <a:srgbClr val="E3BEFF"/>
          </a:solidFill>
          <a:ln w="57150" cmpd="thickThin">
            <a:solidFill>
              <a:schemeClr val="tx1"/>
            </a:solidFill>
            <a:miter lim="800000"/>
            <a:headEnd/>
            <a:tailEnd/>
          </a:ln>
          <a:effectLst/>
        </p:spPr>
        <p:txBody>
          <a:bodyPr wrap="none" lIns="82058" tIns="41029" rIns="82058" bIns="41029" anchor="ctr"/>
          <a:lstStyle/>
          <a:p>
            <a:endParaRPr lang="en-US"/>
          </a:p>
        </p:txBody>
      </p:sp>
      <p:sp>
        <p:nvSpPr>
          <p:cNvPr id="4099" name="Rectangle 3"/>
          <p:cNvSpPr>
            <a:spLocks noGrp="1" noChangeArrowheads="1"/>
          </p:cNvSpPr>
          <p:nvPr>
            <p:ph type="title"/>
          </p:nvPr>
        </p:nvSpPr>
        <p:spPr>
          <a:xfrm>
            <a:off x="685512" y="686360"/>
            <a:ext cx="7772977" cy="571500"/>
          </a:xfrm>
          <a:noFill/>
          <a:ln/>
        </p:spPr>
        <p:txBody>
          <a:bodyPr lIns="82058" tIns="41029" rIns="82058" bIns="41029"/>
          <a:lstStyle/>
          <a:p>
            <a:r>
              <a:rPr lang="en-US" sz="2500" noProof="1">
                <a:solidFill>
                  <a:schemeClr val="hlink"/>
                </a:solidFill>
              </a:rPr>
              <a:t>GAYA-GAYA  KEPEMIMPINAN</a:t>
            </a:r>
          </a:p>
        </p:txBody>
      </p:sp>
      <p:sp>
        <p:nvSpPr>
          <p:cNvPr id="4100" name="Rectangle 4"/>
          <p:cNvSpPr>
            <a:spLocks noChangeArrowheads="1"/>
          </p:cNvSpPr>
          <p:nvPr/>
        </p:nvSpPr>
        <p:spPr bwMode="auto">
          <a:xfrm>
            <a:off x="736023" y="1557618"/>
            <a:ext cx="2692977" cy="1669676"/>
          </a:xfrm>
          <a:prstGeom prst="rect">
            <a:avLst/>
          </a:prstGeom>
          <a:solidFill>
            <a:srgbClr val="DADADA"/>
          </a:solidFill>
          <a:ln w="38100" cmpd="dbl">
            <a:solidFill>
              <a:schemeClr val="tx1"/>
            </a:solidFill>
            <a:miter lim="800000"/>
            <a:headEnd/>
            <a:tailEnd/>
          </a:ln>
          <a:effectLst/>
        </p:spPr>
        <p:txBody>
          <a:bodyPr wrap="none" lIns="82058" tIns="41029" rIns="82058" bIns="41029" anchor="ctr"/>
          <a:lstStyle/>
          <a:p>
            <a:endParaRPr lang="en-US"/>
          </a:p>
        </p:txBody>
      </p:sp>
      <p:sp>
        <p:nvSpPr>
          <p:cNvPr id="4101" name="Rectangle 5"/>
          <p:cNvSpPr>
            <a:spLocks noChangeArrowheads="1"/>
          </p:cNvSpPr>
          <p:nvPr/>
        </p:nvSpPr>
        <p:spPr bwMode="auto">
          <a:xfrm>
            <a:off x="1039091" y="1546412"/>
            <a:ext cx="1849905" cy="1834883"/>
          </a:xfrm>
          <a:prstGeom prst="rect">
            <a:avLst/>
          </a:prstGeom>
          <a:noFill/>
          <a:ln w="12700">
            <a:noFill/>
            <a:miter lim="800000"/>
            <a:headEnd/>
            <a:tailEnd/>
          </a:ln>
          <a:effectLst/>
        </p:spPr>
        <p:txBody>
          <a:bodyPr wrap="none" lIns="81204" tIns="39889" rIns="81204" bIns="39889">
            <a:spAutoFit/>
          </a:bodyPr>
          <a:lstStyle/>
          <a:p>
            <a:pPr>
              <a:buSzPct val="100000"/>
              <a:buFontTx/>
              <a:buChar char="•"/>
            </a:pPr>
            <a:r>
              <a:rPr lang="en-US" sz="2200" noProof="1">
                <a:latin typeface="Times New Roman" pitchFamily="18" charset="0"/>
              </a:rPr>
              <a:t>Autocratic</a:t>
            </a:r>
          </a:p>
          <a:p>
            <a:pPr>
              <a:buSzPct val="100000"/>
              <a:buFontTx/>
              <a:buChar char="•"/>
            </a:pPr>
            <a:r>
              <a:rPr lang="en-US" sz="2200" noProof="1">
                <a:latin typeface="Times New Roman" pitchFamily="18" charset="0"/>
              </a:rPr>
              <a:t>Autoritarian</a:t>
            </a:r>
          </a:p>
          <a:p>
            <a:pPr>
              <a:buSzPct val="100000"/>
              <a:buFontTx/>
              <a:buChar char="•"/>
            </a:pPr>
            <a:r>
              <a:rPr lang="en-US" sz="2200" noProof="1">
                <a:latin typeface="Times New Roman" pitchFamily="18" charset="0"/>
              </a:rPr>
              <a:t>Task Oriented</a:t>
            </a:r>
          </a:p>
          <a:p>
            <a:pPr>
              <a:buSzPct val="100000"/>
              <a:buFontTx/>
              <a:buChar char="•"/>
            </a:pPr>
            <a:r>
              <a:rPr lang="en-US" sz="2200" noProof="1">
                <a:latin typeface="Times New Roman" pitchFamily="18" charset="0"/>
              </a:rPr>
              <a:t>Initiating</a:t>
            </a:r>
          </a:p>
          <a:p>
            <a:pPr>
              <a:buSzPct val="100000"/>
              <a:buFontTx/>
              <a:buChar char="•"/>
            </a:pPr>
            <a:r>
              <a:rPr lang="en-US" sz="2200" noProof="1">
                <a:latin typeface="Times New Roman" pitchFamily="18" charset="0"/>
              </a:rPr>
              <a:t>Supervisory</a:t>
            </a:r>
          </a:p>
        </p:txBody>
      </p:sp>
      <p:sp>
        <p:nvSpPr>
          <p:cNvPr id="4102" name="Rectangle 6"/>
          <p:cNvSpPr>
            <a:spLocks noChangeArrowheads="1"/>
          </p:cNvSpPr>
          <p:nvPr/>
        </p:nvSpPr>
        <p:spPr bwMode="auto">
          <a:xfrm>
            <a:off x="5541819" y="1546412"/>
            <a:ext cx="2896466" cy="2005853"/>
          </a:xfrm>
          <a:prstGeom prst="rect">
            <a:avLst/>
          </a:prstGeom>
          <a:solidFill>
            <a:srgbClr val="DADADA"/>
          </a:solidFill>
          <a:ln w="38100" cmpd="dbl">
            <a:solidFill>
              <a:schemeClr val="tx1"/>
            </a:solidFill>
            <a:miter lim="800000"/>
            <a:headEnd/>
            <a:tailEnd/>
          </a:ln>
          <a:effectLst/>
        </p:spPr>
        <p:txBody>
          <a:bodyPr wrap="none" lIns="82058" tIns="41029" rIns="82058" bIns="41029" anchor="ctr"/>
          <a:lstStyle/>
          <a:p>
            <a:endParaRPr lang="en-US"/>
          </a:p>
        </p:txBody>
      </p:sp>
      <p:sp>
        <p:nvSpPr>
          <p:cNvPr id="4103" name="Rectangle 7"/>
          <p:cNvSpPr>
            <a:spLocks noChangeArrowheads="1"/>
          </p:cNvSpPr>
          <p:nvPr/>
        </p:nvSpPr>
        <p:spPr bwMode="auto">
          <a:xfrm>
            <a:off x="5749636" y="1546412"/>
            <a:ext cx="2685762" cy="2173438"/>
          </a:xfrm>
          <a:prstGeom prst="rect">
            <a:avLst/>
          </a:prstGeom>
          <a:noFill/>
          <a:ln w="12700">
            <a:noFill/>
            <a:miter lim="800000"/>
            <a:headEnd/>
            <a:tailEnd/>
          </a:ln>
          <a:effectLst/>
        </p:spPr>
        <p:txBody>
          <a:bodyPr lIns="81204" tIns="39889" rIns="81204" bIns="39889">
            <a:spAutoFit/>
          </a:bodyPr>
          <a:lstStyle/>
          <a:p>
            <a:pPr>
              <a:buSzPct val="100000"/>
              <a:buFontTx/>
              <a:buChar char="•"/>
            </a:pPr>
            <a:r>
              <a:rPr lang="en-US" sz="2200" noProof="1">
                <a:latin typeface="Times New Roman" pitchFamily="18" charset="0"/>
              </a:rPr>
              <a:t>Democratic</a:t>
            </a:r>
          </a:p>
          <a:p>
            <a:pPr>
              <a:buSzPct val="100000"/>
              <a:buFontTx/>
              <a:buChar char="•"/>
            </a:pPr>
            <a:r>
              <a:rPr lang="en-US" sz="2200" noProof="1">
                <a:latin typeface="Times New Roman" pitchFamily="18" charset="0"/>
              </a:rPr>
              <a:t>Equalitarian</a:t>
            </a:r>
          </a:p>
          <a:p>
            <a:pPr>
              <a:buSzPct val="100000"/>
              <a:buFontTx/>
              <a:buChar char="•"/>
            </a:pPr>
            <a:r>
              <a:rPr lang="en-US" sz="2200" noProof="1">
                <a:latin typeface="Times New Roman" pitchFamily="18" charset="0"/>
              </a:rPr>
              <a:t>Permisiveness</a:t>
            </a:r>
          </a:p>
          <a:p>
            <a:pPr>
              <a:buSzPct val="100000"/>
              <a:buFontTx/>
              <a:buChar char="•"/>
            </a:pPr>
            <a:r>
              <a:rPr lang="en-US" sz="2200" noProof="1">
                <a:latin typeface="Times New Roman" pitchFamily="18" charset="0"/>
              </a:rPr>
              <a:t>Group Oriented</a:t>
            </a:r>
          </a:p>
          <a:p>
            <a:pPr>
              <a:buSzPct val="100000"/>
              <a:buFontTx/>
              <a:buChar char="•"/>
            </a:pPr>
            <a:r>
              <a:rPr lang="en-US" sz="2200" noProof="1">
                <a:latin typeface="Times New Roman" pitchFamily="18" charset="0"/>
              </a:rPr>
              <a:t>Considerate</a:t>
            </a:r>
          </a:p>
          <a:p>
            <a:pPr>
              <a:buSzPct val="100000"/>
              <a:buFontTx/>
              <a:buChar char="•"/>
            </a:pPr>
            <a:r>
              <a:rPr lang="en-US" sz="2200" noProof="1">
                <a:latin typeface="Times New Roman" pitchFamily="18" charset="0"/>
              </a:rPr>
              <a:t>Partisipatory </a:t>
            </a:r>
          </a:p>
        </p:txBody>
      </p:sp>
      <p:sp>
        <p:nvSpPr>
          <p:cNvPr id="4104" name="Line 8"/>
          <p:cNvSpPr>
            <a:spLocks noChangeShapeType="1"/>
          </p:cNvSpPr>
          <p:nvPr/>
        </p:nvSpPr>
        <p:spPr bwMode="auto">
          <a:xfrm>
            <a:off x="3454977" y="2286000"/>
            <a:ext cx="2032000" cy="0"/>
          </a:xfrm>
          <a:prstGeom prst="line">
            <a:avLst/>
          </a:prstGeom>
          <a:noFill/>
          <a:ln w="50800">
            <a:solidFill>
              <a:schemeClr val="tx1"/>
            </a:solidFill>
            <a:round/>
            <a:headEnd type="triangle" w="med" len="med"/>
            <a:tailEnd type="triangle" w="med" len="med"/>
          </a:ln>
          <a:effectLst/>
        </p:spPr>
        <p:txBody>
          <a:bodyPr lIns="82058" tIns="41029" rIns="82058" bIns="41029"/>
          <a:lstStyle/>
          <a:p>
            <a:endParaRPr lang="en-US"/>
          </a:p>
        </p:txBody>
      </p:sp>
      <p:sp>
        <p:nvSpPr>
          <p:cNvPr id="4105" name="Line 9"/>
          <p:cNvSpPr>
            <a:spLocks noChangeShapeType="1"/>
          </p:cNvSpPr>
          <p:nvPr/>
        </p:nvSpPr>
        <p:spPr bwMode="auto">
          <a:xfrm>
            <a:off x="4470977" y="222857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06" name="Rectangle 10"/>
          <p:cNvSpPr>
            <a:spLocks noChangeArrowheads="1"/>
          </p:cNvSpPr>
          <p:nvPr/>
        </p:nvSpPr>
        <p:spPr bwMode="auto">
          <a:xfrm>
            <a:off x="3942773" y="2036669"/>
            <a:ext cx="914199" cy="280612"/>
          </a:xfrm>
          <a:prstGeom prst="rect">
            <a:avLst/>
          </a:prstGeom>
          <a:noFill/>
          <a:ln w="12700">
            <a:noFill/>
            <a:miter lim="800000"/>
            <a:headEnd/>
            <a:tailEnd/>
          </a:ln>
          <a:effectLst/>
        </p:spPr>
        <p:txBody>
          <a:bodyPr wrap="none" lIns="81204" tIns="39889" rIns="81204" bIns="39889">
            <a:spAutoFit/>
          </a:bodyPr>
          <a:lstStyle/>
          <a:p>
            <a:r>
              <a:rPr lang="en-US" sz="1300" noProof="1">
                <a:latin typeface="Times New Roman" pitchFamily="18" charset="0"/>
              </a:rPr>
              <a:t>Continuum</a:t>
            </a:r>
          </a:p>
        </p:txBody>
      </p:sp>
      <p:sp>
        <p:nvSpPr>
          <p:cNvPr id="4107" name="Line 11"/>
          <p:cNvSpPr>
            <a:spLocks noChangeShapeType="1"/>
          </p:cNvSpPr>
          <p:nvPr/>
        </p:nvSpPr>
        <p:spPr bwMode="auto">
          <a:xfrm>
            <a:off x="1219489" y="4286250"/>
            <a:ext cx="6400511" cy="0"/>
          </a:xfrm>
          <a:prstGeom prst="line">
            <a:avLst/>
          </a:prstGeom>
          <a:noFill/>
          <a:ln w="25400">
            <a:solidFill>
              <a:schemeClr val="tx1"/>
            </a:solidFill>
            <a:round/>
            <a:headEnd type="triangle" w="med" len="med"/>
            <a:tailEnd type="triangle" w="med" len="med"/>
          </a:ln>
          <a:effectLst/>
        </p:spPr>
        <p:txBody>
          <a:bodyPr lIns="82058" tIns="41029" rIns="82058" bIns="41029"/>
          <a:lstStyle/>
          <a:p>
            <a:endParaRPr lang="en-US"/>
          </a:p>
        </p:txBody>
      </p:sp>
      <p:sp>
        <p:nvSpPr>
          <p:cNvPr id="4108" name="Line 12"/>
          <p:cNvSpPr>
            <a:spLocks noChangeShapeType="1"/>
          </p:cNvSpPr>
          <p:nvPr/>
        </p:nvSpPr>
        <p:spPr bwMode="auto">
          <a:xfrm>
            <a:off x="1320512" y="4171390"/>
            <a:ext cx="0" cy="229721"/>
          </a:xfrm>
          <a:prstGeom prst="line">
            <a:avLst/>
          </a:prstGeom>
          <a:noFill/>
          <a:ln w="25400">
            <a:solidFill>
              <a:schemeClr val="tx1"/>
            </a:solidFill>
            <a:round/>
            <a:headEnd/>
            <a:tailEnd/>
          </a:ln>
          <a:effectLst/>
        </p:spPr>
        <p:txBody>
          <a:bodyPr lIns="82058" tIns="41029" rIns="82058" bIns="41029"/>
          <a:lstStyle/>
          <a:p>
            <a:endParaRPr lang="en-US"/>
          </a:p>
        </p:txBody>
      </p:sp>
      <p:sp>
        <p:nvSpPr>
          <p:cNvPr id="4109" name="Line 13"/>
          <p:cNvSpPr>
            <a:spLocks noChangeShapeType="1"/>
          </p:cNvSpPr>
          <p:nvPr/>
        </p:nvSpPr>
        <p:spPr bwMode="auto">
          <a:xfrm>
            <a:off x="7620000" y="4171390"/>
            <a:ext cx="0" cy="172291"/>
          </a:xfrm>
          <a:prstGeom prst="line">
            <a:avLst/>
          </a:prstGeom>
          <a:noFill/>
          <a:ln w="25400">
            <a:solidFill>
              <a:schemeClr val="tx1"/>
            </a:solidFill>
            <a:round/>
            <a:headEnd/>
            <a:tailEnd/>
          </a:ln>
          <a:effectLst/>
        </p:spPr>
        <p:txBody>
          <a:bodyPr lIns="82058" tIns="41029" rIns="82058" bIns="41029"/>
          <a:lstStyle/>
          <a:p>
            <a:endParaRPr lang="en-US"/>
          </a:p>
        </p:txBody>
      </p:sp>
      <p:sp>
        <p:nvSpPr>
          <p:cNvPr id="4110" name="Rectangle 14"/>
          <p:cNvSpPr>
            <a:spLocks noChangeArrowheads="1"/>
          </p:cNvSpPr>
          <p:nvPr/>
        </p:nvSpPr>
        <p:spPr bwMode="auto">
          <a:xfrm>
            <a:off x="489240" y="3640512"/>
            <a:ext cx="8031306" cy="819221"/>
          </a:xfrm>
          <a:prstGeom prst="rect">
            <a:avLst/>
          </a:prstGeom>
          <a:noFill/>
          <a:ln w="12700">
            <a:noFill/>
            <a:miter lim="800000"/>
            <a:headEnd/>
            <a:tailEnd/>
          </a:ln>
          <a:effectLst/>
        </p:spPr>
        <p:txBody>
          <a:bodyPr wrap="square" lIns="81204" tIns="39889" rIns="81204" bIns="39889">
            <a:spAutoFit/>
          </a:bodyPr>
          <a:lstStyle/>
          <a:p>
            <a:r>
              <a:rPr lang="en-US" sz="1600" noProof="1">
                <a:solidFill>
                  <a:srgbClr val="009900"/>
                </a:solidFill>
                <a:effectLst>
                  <a:outerShdw blurRad="38100" dist="38100" dir="2700000" algn="tl">
                    <a:srgbClr val="C0C0C0"/>
                  </a:outerShdw>
                </a:effectLst>
                <a:latin typeface="Times New Roman" pitchFamily="18" charset="0"/>
              </a:rPr>
              <a:t> Orientasi pada   			          </a:t>
            </a:r>
            <a:r>
              <a:rPr lang="en-US" sz="1600" dirty="0">
                <a:solidFill>
                  <a:srgbClr val="009900"/>
                </a:solidFill>
                <a:effectLst>
                  <a:outerShdw blurRad="38100" dist="38100" dir="2700000" algn="tl">
                    <a:srgbClr val="C0C0C0"/>
                  </a:outerShdw>
                </a:effectLst>
                <a:latin typeface="Times New Roman" pitchFamily="18" charset="0"/>
              </a:rPr>
              <a:t>                                            </a:t>
            </a:r>
            <a:r>
              <a:rPr lang="en-US" sz="1600" noProof="1">
                <a:solidFill>
                  <a:srgbClr val="009900"/>
                </a:solidFill>
                <a:effectLst>
                  <a:outerShdw blurRad="38100" dist="38100" dir="2700000" algn="tl">
                    <a:srgbClr val="C0C0C0"/>
                  </a:outerShdw>
                </a:effectLst>
                <a:latin typeface="Times New Roman" pitchFamily="18" charset="0"/>
              </a:rPr>
              <a:t>Orientasi pada	</a:t>
            </a:r>
          </a:p>
          <a:p>
            <a:r>
              <a:rPr lang="en-US" sz="1600" noProof="1">
                <a:solidFill>
                  <a:srgbClr val="009900"/>
                </a:solidFill>
                <a:effectLst>
                  <a:outerShdw blurRad="38100" dist="38100" dir="2700000" algn="tl">
                    <a:srgbClr val="C0C0C0"/>
                  </a:outerShdw>
                </a:effectLst>
                <a:latin typeface="Times New Roman" pitchFamily="18" charset="0"/>
              </a:rPr>
              <a:t>      Tugas</a:t>
            </a:r>
            <a:r>
              <a:rPr lang="en-US" sz="1600" dirty="0">
                <a:solidFill>
                  <a:srgbClr val="009900"/>
                </a:solidFill>
                <a:effectLst>
                  <a:outerShdw blurRad="38100" dist="38100" dir="2700000" algn="tl">
                    <a:srgbClr val="C0C0C0"/>
                  </a:outerShdw>
                </a:effectLst>
                <a:latin typeface="Times New Roman" pitchFamily="18" charset="0"/>
              </a:rPr>
              <a:t> (OT)</a:t>
            </a:r>
            <a:r>
              <a:rPr lang="en-US" sz="1600" noProof="1">
                <a:solidFill>
                  <a:srgbClr val="009900"/>
                </a:solidFill>
                <a:effectLst>
                  <a:outerShdw blurRad="38100" dist="38100" dir="2700000" algn="tl">
                    <a:srgbClr val="C0C0C0"/>
                  </a:outerShdw>
                </a:effectLst>
                <a:latin typeface="Times New Roman" pitchFamily="18" charset="0"/>
              </a:rPr>
              <a:t>			             </a:t>
            </a:r>
            <a:r>
              <a:rPr lang="en-US" sz="1600" dirty="0">
                <a:solidFill>
                  <a:srgbClr val="009900"/>
                </a:solidFill>
                <a:effectLst>
                  <a:outerShdw blurRad="38100" dist="38100" dir="2700000" algn="tl">
                    <a:srgbClr val="C0C0C0"/>
                  </a:outerShdw>
                </a:effectLst>
                <a:latin typeface="Times New Roman" pitchFamily="18" charset="0"/>
              </a:rPr>
              <a:t>                                          </a:t>
            </a:r>
            <a:r>
              <a:rPr lang="en-US" sz="1600" noProof="1">
                <a:solidFill>
                  <a:srgbClr val="009900"/>
                </a:solidFill>
                <a:effectLst>
                  <a:outerShdw blurRad="38100" dist="38100" dir="2700000" algn="tl">
                    <a:srgbClr val="C0C0C0"/>
                  </a:outerShdw>
                </a:effectLst>
                <a:latin typeface="Times New Roman" pitchFamily="18" charset="0"/>
              </a:rPr>
              <a:t>Hubungan </a:t>
            </a:r>
            <a:r>
              <a:rPr lang="en-US" sz="1600" dirty="0">
                <a:solidFill>
                  <a:srgbClr val="009900"/>
                </a:solidFill>
                <a:effectLst>
                  <a:outerShdw blurRad="38100" dist="38100" dir="2700000" algn="tl">
                    <a:srgbClr val="C0C0C0"/>
                  </a:outerShdw>
                </a:effectLst>
                <a:latin typeface="Times New Roman" pitchFamily="18" charset="0"/>
              </a:rPr>
              <a:t>(OH)</a:t>
            </a:r>
            <a:endParaRPr lang="en-US" sz="1600" noProof="1">
              <a:solidFill>
                <a:srgbClr val="009900"/>
              </a:solidFill>
              <a:effectLst>
                <a:outerShdw blurRad="38100" dist="38100" dir="2700000" algn="tl">
                  <a:srgbClr val="C0C0C0"/>
                </a:outerShdw>
              </a:effectLst>
              <a:latin typeface="Times New Roman" pitchFamily="18" charset="0"/>
            </a:endParaRPr>
          </a:p>
        </p:txBody>
      </p:sp>
      <p:sp>
        <p:nvSpPr>
          <p:cNvPr id="4111" name="Line 15"/>
          <p:cNvSpPr>
            <a:spLocks noChangeShapeType="1"/>
          </p:cNvSpPr>
          <p:nvPr/>
        </p:nvSpPr>
        <p:spPr bwMode="auto">
          <a:xfrm>
            <a:off x="4572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2" name="Line 16"/>
          <p:cNvSpPr>
            <a:spLocks noChangeShapeType="1"/>
          </p:cNvSpPr>
          <p:nvPr/>
        </p:nvSpPr>
        <p:spPr bwMode="auto">
          <a:xfrm>
            <a:off x="3048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3" name="Line 17"/>
          <p:cNvSpPr>
            <a:spLocks noChangeShapeType="1"/>
          </p:cNvSpPr>
          <p:nvPr/>
        </p:nvSpPr>
        <p:spPr bwMode="auto">
          <a:xfrm>
            <a:off x="6096000" y="4171390"/>
            <a:ext cx="0" cy="172291"/>
          </a:xfrm>
          <a:prstGeom prst="line">
            <a:avLst/>
          </a:prstGeom>
          <a:noFill/>
          <a:ln w="12700">
            <a:solidFill>
              <a:schemeClr val="tx1"/>
            </a:solidFill>
            <a:round/>
            <a:headEnd/>
            <a:tailEnd/>
          </a:ln>
          <a:effectLst/>
        </p:spPr>
        <p:txBody>
          <a:bodyPr lIns="82058" tIns="41029" rIns="82058" bIns="41029"/>
          <a:lstStyle/>
          <a:p>
            <a:endParaRPr lang="en-US"/>
          </a:p>
        </p:txBody>
      </p:sp>
      <p:sp>
        <p:nvSpPr>
          <p:cNvPr id="4114" name="Line 18"/>
          <p:cNvSpPr>
            <a:spLocks noChangeShapeType="1"/>
          </p:cNvSpPr>
          <p:nvPr/>
        </p:nvSpPr>
        <p:spPr bwMode="auto">
          <a:xfrm>
            <a:off x="2336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5" name="Line 19"/>
          <p:cNvSpPr>
            <a:spLocks noChangeShapeType="1"/>
          </p:cNvSpPr>
          <p:nvPr/>
        </p:nvSpPr>
        <p:spPr bwMode="auto">
          <a:xfrm>
            <a:off x="3860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6" name="Line 20"/>
          <p:cNvSpPr>
            <a:spLocks noChangeShapeType="1"/>
          </p:cNvSpPr>
          <p:nvPr/>
        </p:nvSpPr>
        <p:spPr bwMode="auto">
          <a:xfrm>
            <a:off x="5384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7" name="Line 21"/>
          <p:cNvSpPr>
            <a:spLocks noChangeShapeType="1"/>
          </p:cNvSpPr>
          <p:nvPr/>
        </p:nvSpPr>
        <p:spPr bwMode="auto">
          <a:xfrm>
            <a:off x="6908512" y="4228821"/>
            <a:ext cx="0" cy="114860"/>
          </a:xfrm>
          <a:prstGeom prst="line">
            <a:avLst/>
          </a:prstGeom>
          <a:noFill/>
          <a:ln w="12700">
            <a:solidFill>
              <a:schemeClr val="tx1"/>
            </a:solidFill>
            <a:round/>
            <a:headEnd/>
            <a:tailEnd/>
          </a:ln>
          <a:effectLst/>
        </p:spPr>
        <p:txBody>
          <a:bodyPr lIns="82058" tIns="41029" rIns="82058" bIns="41029"/>
          <a:lstStyle/>
          <a:p>
            <a:endParaRPr lang="en-US"/>
          </a:p>
        </p:txBody>
      </p:sp>
      <p:sp>
        <p:nvSpPr>
          <p:cNvPr id="4118" name="Rectangle 22"/>
          <p:cNvSpPr>
            <a:spLocks noChangeArrowheads="1"/>
          </p:cNvSpPr>
          <p:nvPr/>
        </p:nvSpPr>
        <p:spPr bwMode="auto">
          <a:xfrm>
            <a:off x="590262" y="4686860"/>
            <a:ext cx="2220647" cy="942331"/>
          </a:xfrm>
          <a:prstGeom prst="rect">
            <a:avLst/>
          </a:prstGeom>
          <a:noFill/>
          <a:ln w="12700">
            <a:noFill/>
            <a:miter lim="800000"/>
            <a:headEnd/>
            <a:tailEnd/>
          </a:ln>
          <a:effectLst/>
        </p:spPr>
        <p:txBody>
          <a:bodyPr wrap="none" lIns="81204" tIns="39889" rIns="81204" bIns="39889">
            <a:spAutoFit/>
          </a:bodyPr>
          <a:lstStyle/>
          <a:p>
            <a:r>
              <a:rPr lang="en-US" sz="1400" b="0" noProof="1">
                <a:solidFill>
                  <a:schemeClr val="tx1"/>
                </a:solidFill>
                <a:latin typeface="Times New Roman" pitchFamily="18" charset="0"/>
              </a:rPr>
              <a:t>Efektif dalam situasi</a:t>
            </a:r>
          </a:p>
          <a:p>
            <a:r>
              <a:rPr lang="en-US" sz="1400" b="0" noProof="1">
                <a:solidFill>
                  <a:schemeClr val="tx1"/>
                </a:solidFill>
                <a:latin typeface="Times New Roman" pitchFamily="18" charset="0"/>
              </a:rPr>
              <a:t>yang </a:t>
            </a:r>
            <a:r>
              <a:rPr lang="en-US" sz="1400" b="0" u="sng" noProof="1">
                <a:solidFill>
                  <a:schemeClr val="tx1"/>
                </a:solidFill>
                <a:latin typeface="Times New Roman" pitchFamily="18" charset="0"/>
              </a:rPr>
              <a:t>sangat menguntungkan</a:t>
            </a:r>
            <a:endParaRPr lang="en-US" sz="1400" b="0" noProof="1">
              <a:solidFill>
                <a:schemeClr val="tx1"/>
              </a:solidFill>
              <a:latin typeface="Times New Roman" pitchFamily="18" charset="0"/>
            </a:endParaRPr>
          </a:p>
          <a:p>
            <a:r>
              <a:rPr lang="en-US" sz="1400" b="0" noProof="1">
                <a:solidFill>
                  <a:schemeClr val="tx1"/>
                </a:solidFill>
                <a:latin typeface="Times New Roman" pitchFamily="18" charset="0"/>
              </a:rPr>
              <a:t>atau </a:t>
            </a:r>
            <a:r>
              <a:rPr lang="en-US" sz="1400" b="0" u="sng" noProof="1">
                <a:solidFill>
                  <a:schemeClr val="tx1"/>
                </a:solidFill>
                <a:latin typeface="Times New Roman" pitchFamily="18" charset="0"/>
              </a:rPr>
              <a:t>sangat tidak mengun-</a:t>
            </a:r>
            <a:endParaRPr lang="en-US" sz="1400" b="0" noProof="1">
              <a:solidFill>
                <a:schemeClr val="tx1"/>
              </a:solidFill>
              <a:latin typeface="Times New Roman" pitchFamily="18" charset="0"/>
            </a:endParaRPr>
          </a:p>
          <a:p>
            <a:r>
              <a:rPr lang="en-US" sz="1400" b="0" u="sng" noProof="1">
                <a:solidFill>
                  <a:schemeClr val="tx1"/>
                </a:solidFill>
                <a:latin typeface="Times New Roman" pitchFamily="18" charset="0"/>
              </a:rPr>
              <a:t>tungkan</a:t>
            </a:r>
            <a:r>
              <a:rPr lang="en-US" sz="1400" b="0" noProof="1">
                <a:solidFill>
                  <a:schemeClr val="tx1"/>
                </a:solidFill>
                <a:latin typeface="Times New Roman" pitchFamily="18" charset="0"/>
              </a:rPr>
              <a:t> bagi si-pemimpin.</a:t>
            </a:r>
          </a:p>
        </p:txBody>
      </p:sp>
      <p:sp>
        <p:nvSpPr>
          <p:cNvPr id="4119" name="Rectangle 23"/>
          <p:cNvSpPr>
            <a:spLocks noChangeArrowheads="1"/>
          </p:cNvSpPr>
          <p:nvPr/>
        </p:nvSpPr>
        <p:spPr bwMode="auto">
          <a:xfrm>
            <a:off x="6303819" y="4706471"/>
            <a:ext cx="2263928" cy="726888"/>
          </a:xfrm>
          <a:prstGeom prst="rect">
            <a:avLst/>
          </a:prstGeom>
          <a:noFill/>
          <a:ln w="12700">
            <a:noFill/>
            <a:miter lim="800000"/>
            <a:headEnd/>
            <a:tailEnd/>
          </a:ln>
          <a:effectLst/>
        </p:spPr>
        <p:txBody>
          <a:bodyPr wrap="none" lIns="81204" tIns="39889" rIns="81204" bIns="39889">
            <a:spAutoFit/>
          </a:bodyPr>
          <a:lstStyle/>
          <a:p>
            <a:r>
              <a:rPr lang="en-US" sz="1400" b="0" noProof="1">
                <a:solidFill>
                  <a:schemeClr val="tx1"/>
                </a:solidFill>
                <a:latin typeface="Times New Roman" pitchFamily="18" charset="0"/>
              </a:rPr>
              <a:t>Efektif dalam situasi yang</a:t>
            </a:r>
          </a:p>
          <a:p>
            <a:r>
              <a:rPr lang="en-US" sz="1400" b="0" u="sng" noProof="1">
                <a:solidFill>
                  <a:schemeClr val="tx1"/>
                </a:solidFill>
                <a:latin typeface="Times New Roman" pitchFamily="18" charset="0"/>
              </a:rPr>
              <a:t>sedang-sedang saja keun-</a:t>
            </a:r>
            <a:endParaRPr lang="en-US" sz="1400" b="0" noProof="1">
              <a:solidFill>
                <a:schemeClr val="tx1"/>
              </a:solidFill>
              <a:latin typeface="Times New Roman" pitchFamily="18" charset="0"/>
            </a:endParaRPr>
          </a:p>
          <a:p>
            <a:r>
              <a:rPr lang="en-US" sz="1400" b="0" u="sng" noProof="1">
                <a:solidFill>
                  <a:schemeClr val="tx1"/>
                </a:solidFill>
                <a:latin typeface="Times New Roman" pitchFamily="18" charset="0"/>
              </a:rPr>
              <a:t>tungannya</a:t>
            </a:r>
            <a:r>
              <a:rPr lang="en-US" sz="1400" b="0" noProof="1">
                <a:solidFill>
                  <a:schemeClr val="tx1"/>
                </a:solidFill>
                <a:latin typeface="Times New Roman" pitchFamily="18" charset="0"/>
              </a:rPr>
              <a:t> bagi si-pemimpin.</a:t>
            </a:r>
          </a:p>
        </p:txBody>
      </p:sp>
      <p:sp>
        <p:nvSpPr>
          <p:cNvPr id="4120" name="Line 24"/>
          <p:cNvSpPr>
            <a:spLocks noChangeShapeType="1"/>
          </p:cNvSpPr>
          <p:nvPr/>
        </p:nvSpPr>
        <p:spPr bwMode="auto">
          <a:xfrm>
            <a:off x="1320512" y="4457140"/>
            <a:ext cx="0" cy="172291"/>
          </a:xfrm>
          <a:prstGeom prst="line">
            <a:avLst/>
          </a:prstGeom>
          <a:noFill/>
          <a:ln w="12700">
            <a:solidFill>
              <a:schemeClr val="tx1"/>
            </a:solidFill>
            <a:round/>
            <a:headEnd/>
            <a:tailEnd type="triangle" w="med" len="med"/>
          </a:ln>
          <a:effectLst/>
        </p:spPr>
        <p:txBody>
          <a:bodyPr lIns="82058" tIns="41029" rIns="82058" bIns="41029"/>
          <a:lstStyle/>
          <a:p>
            <a:endParaRPr lang="en-US"/>
          </a:p>
        </p:txBody>
      </p:sp>
      <p:sp>
        <p:nvSpPr>
          <p:cNvPr id="4121" name="Line 25"/>
          <p:cNvSpPr>
            <a:spLocks noChangeShapeType="1"/>
          </p:cNvSpPr>
          <p:nvPr/>
        </p:nvSpPr>
        <p:spPr bwMode="auto">
          <a:xfrm>
            <a:off x="7620000" y="4401110"/>
            <a:ext cx="0" cy="285750"/>
          </a:xfrm>
          <a:prstGeom prst="line">
            <a:avLst/>
          </a:prstGeom>
          <a:noFill/>
          <a:ln w="12700">
            <a:solidFill>
              <a:schemeClr val="tx1"/>
            </a:solidFill>
            <a:round/>
            <a:headEnd/>
            <a:tailEnd type="triangle" w="med" len="med"/>
          </a:ln>
          <a:effectLst/>
        </p:spPr>
        <p:txBody>
          <a:bodyPr lIns="82058" tIns="41029" rIns="82058" bIns="41029"/>
          <a:lstStyle/>
          <a:p>
            <a:endParaRPr lang="en-US"/>
          </a:p>
        </p:txBody>
      </p:sp>
      <p:sp>
        <p:nvSpPr>
          <p:cNvPr id="4122" name="Rectangle 26"/>
          <p:cNvSpPr>
            <a:spLocks noChangeArrowheads="1"/>
          </p:cNvSpPr>
          <p:nvPr/>
        </p:nvSpPr>
        <p:spPr bwMode="auto">
          <a:xfrm>
            <a:off x="1532658" y="5663174"/>
            <a:ext cx="6783757" cy="998283"/>
          </a:xfrm>
          <a:prstGeom prst="rect">
            <a:avLst/>
          </a:prstGeom>
          <a:solidFill>
            <a:srgbClr val="E3BEFF"/>
          </a:solidFill>
          <a:ln w="12700">
            <a:solidFill>
              <a:schemeClr val="tx1"/>
            </a:solidFill>
            <a:miter lim="800000"/>
            <a:headEnd/>
            <a:tailEnd/>
          </a:ln>
          <a:effectLst/>
        </p:spPr>
        <p:txBody>
          <a:bodyPr wrap="none" lIns="82058" tIns="41029" rIns="82058" bIns="41029" anchor="ctr"/>
          <a:lstStyle/>
          <a:p>
            <a:endParaRPr lang="en-US"/>
          </a:p>
        </p:txBody>
      </p:sp>
      <p:sp>
        <p:nvSpPr>
          <p:cNvPr id="4123" name="Rectangle 27"/>
          <p:cNvSpPr>
            <a:spLocks noChangeArrowheads="1"/>
          </p:cNvSpPr>
          <p:nvPr/>
        </p:nvSpPr>
        <p:spPr bwMode="auto">
          <a:xfrm>
            <a:off x="1708727" y="5657570"/>
            <a:ext cx="6257636" cy="1003887"/>
          </a:xfrm>
          <a:prstGeom prst="rect">
            <a:avLst/>
          </a:prstGeom>
          <a:noFill/>
          <a:ln w="12700">
            <a:noFill/>
            <a:miter lim="800000"/>
            <a:headEnd/>
            <a:tailEnd/>
          </a:ln>
          <a:effectLst/>
        </p:spPr>
        <p:txBody>
          <a:bodyPr lIns="81204" tIns="39889" rIns="81204" bIns="39889">
            <a:spAutoFit/>
          </a:bodyPr>
          <a:lstStyle/>
          <a:p>
            <a:r>
              <a:rPr lang="en-US" sz="2000" noProof="1">
                <a:solidFill>
                  <a:schemeClr val="tx1"/>
                </a:solidFill>
                <a:latin typeface="Times New Roman" pitchFamily="18" charset="0"/>
              </a:rPr>
              <a:t>Keuntungan (Favorableness) </a:t>
            </a:r>
            <a:r>
              <a:rPr lang="en-US" sz="2000" b="0" noProof="1">
                <a:solidFill>
                  <a:schemeClr val="tx1"/>
                </a:solidFill>
                <a:latin typeface="Times New Roman" pitchFamily="18" charset="0"/>
              </a:rPr>
              <a:t>dari suatu situasi adalah derajat dari keadaan yang memungkinkan si-pemimpin</a:t>
            </a:r>
            <a:r>
              <a:rPr lang="en-US" sz="2000" b="0" dirty="0">
                <a:solidFill>
                  <a:schemeClr val="tx1"/>
                </a:solidFill>
                <a:latin typeface="Times New Roman" pitchFamily="18" charset="0"/>
              </a:rPr>
              <a:t> </a:t>
            </a:r>
            <a:r>
              <a:rPr lang="en-US" sz="2000" b="0" noProof="1">
                <a:solidFill>
                  <a:schemeClr val="tx1"/>
                </a:solidFill>
                <a:latin typeface="Times New Roman" pitchFamily="18" charset="0"/>
              </a:rPr>
              <a:t>memasukkan pengaruh kedalam kelompoknya.</a:t>
            </a:r>
          </a:p>
        </p:txBody>
      </p:sp>
    </p:spTree>
    <p:extLst>
      <p:ext uri="{BB962C8B-B14F-4D97-AF65-F5344CB8AC3E}">
        <p14:creationId xmlns:p14="http://schemas.microsoft.com/office/powerpoint/2010/main" val="35908671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7170" name="Picture 2" descr="https://player.slideplayer.info/67/11913119/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4" y="-4689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3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7170" name="Picture 2" descr="https://player.slideplayer.info/67/11913119/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4" y="-4689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55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8194" name="Picture 2" descr="https://player.slideplayer.info/67/11913119/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 y="-487155"/>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2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TEORI GENETIKA/</a:t>
            </a:r>
            <a:r>
              <a:rPr lang="id-ID" i="1" dirty="0" smtClean="0"/>
              <a:t>TRADISIONAL/ALAMIAH</a:t>
            </a:r>
          </a:p>
          <a:p>
            <a:r>
              <a:rPr lang="id-ID" dirty="0" smtClean="0"/>
              <a:t>TEORI SOSIAL </a:t>
            </a:r>
            <a:r>
              <a:rPr lang="id-ID" i="1" dirty="0" smtClean="0"/>
              <a:t>( PROSES PEMBELAJARAN )</a:t>
            </a:r>
          </a:p>
          <a:p>
            <a:r>
              <a:rPr lang="id-ID" dirty="0" smtClean="0"/>
              <a:t>TEORI LINGKUNGAN </a:t>
            </a:r>
            <a:r>
              <a:rPr lang="id-ID" i="1" dirty="0" smtClean="0"/>
              <a:t>( Proses sosial </a:t>
            </a:r>
            <a:r>
              <a:rPr lang="id-ID" dirty="0" smtClean="0"/>
              <a:t>)</a:t>
            </a:r>
            <a:endParaRPr lang="id-ID" dirty="0"/>
          </a:p>
        </p:txBody>
      </p:sp>
      <p:sp>
        <p:nvSpPr>
          <p:cNvPr id="2" name="Title 1"/>
          <p:cNvSpPr>
            <a:spLocks noGrp="1"/>
          </p:cNvSpPr>
          <p:nvPr>
            <p:ph type="title"/>
          </p:nvPr>
        </p:nvSpPr>
        <p:spPr/>
        <p:txBody>
          <a:bodyPr/>
          <a:lstStyle/>
          <a:p>
            <a:r>
              <a:rPr lang="id-ID" smtClean="0"/>
              <a:t>TEORI MUNCULNYA PEMIMPIN </a:t>
            </a:r>
            <a:endParaRPr lang="id-ID" dirty="0"/>
          </a:p>
        </p:txBody>
      </p:sp>
    </p:spTree>
    <p:extLst>
      <p:ext uri="{BB962C8B-B14F-4D97-AF65-F5344CB8AC3E}">
        <p14:creationId xmlns:p14="http://schemas.microsoft.com/office/powerpoint/2010/main" val="233013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9218" name="Picture 2" descr="https://player.slideplayer.info/67/11913119/slides/slid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21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5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10242" name="Picture 2" descr="https://player.slideplayer.info/67/11913119/slides/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64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2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11266" name="Picture 2" descr="https://player.slideplayer.info/67/11913119/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 y="21246"/>
            <a:ext cx="9605298" cy="70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2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784976" cy="5472608"/>
          </a:xfrm>
        </p:spPr>
        <p:txBody>
          <a:bodyPr>
            <a:normAutofit fontScale="62500" lnSpcReduction="20000"/>
          </a:bodyPr>
          <a:lstStyle/>
          <a:p>
            <a:pPr marL="0" indent="0">
              <a:buNone/>
            </a:pPr>
            <a:r>
              <a:rPr lang="id-ID" dirty="0"/>
              <a:t>    </a:t>
            </a:r>
            <a:r>
              <a:rPr lang="id-ID" b="1" dirty="0"/>
              <a:t> </a:t>
            </a:r>
            <a:endParaRPr lang="id-ID" b="1" dirty="0" smtClean="0"/>
          </a:p>
          <a:p>
            <a:r>
              <a:rPr lang="id-ID" b="1" dirty="0" smtClean="0"/>
              <a:t>1</a:t>
            </a:r>
            <a:r>
              <a:rPr lang="id-ID" sz="3600" b="1" i="1" dirty="0" smtClean="0"/>
              <a:t>. Kepemimpinan </a:t>
            </a:r>
            <a:r>
              <a:rPr lang="id-ID" sz="3600" b="1" i="1" dirty="0"/>
              <a:t>Karismatik</a:t>
            </a:r>
            <a:r>
              <a:rPr lang="id-ID" b="1" dirty="0"/>
              <a:t> </a:t>
            </a:r>
            <a:r>
              <a:rPr lang="id-ID" dirty="0"/>
              <a:t>adalah :</a:t>
            </a:r>
          </a:p>
          <a:p>
            <a:pPr marL="722313" indent="0"/>
            <a:r>
              <a:rPr lang="id-ID" dirty="0"/>
              <a:t>  </a:t>
            </a:r>
            <a:r>
              <a:rPr lang="id-ID" i="1" dirty="0" smtClean="0">
                <a:solidFill>
                  <a:srgbClr val="C00000"/>
                </a:solidFill>
              </a:rPr>
              <a:t>Kepemimpinan </a:t>
            </a:r>
            <a:r>
              <a:rPr lang="id-ID" i="1" dirty="0">
                <a:solidFill>
                  <a:srgbClr val="C00000"/>
                </a:solidFill>
              </a:rPr>
              <a:t>yang berasal dari anugerah Tuhan, yang mana pemimpin tersebut mempunyai kemampuan luar biasa, magnit yang kuat dan adanya ketertarikan emosional yang kuat dari yang dipimpin kepada pemimpinnya</a:t>
            </a:r>
            <a:r>
              <a:rPr lang="id-ID" dirty="0"/>
              <a:t>.</a:t>
            </a:r>
          </a:p>
          <a:p>
            <a:pPr marL="722313" indent="0"/>
            <a:r>
              <a:rPr lang="id-ID" dirty="0"/>
              <a:t>    </a:t>
            </a:r>
            <a:r>
              <a:rPr lang="id-ID" dirty="0" smtClean="0"/>
              <a:t>Contohnya </a:t>
            </a:r>
            <a:r>
              <a:rPr lang="id-ID" dirty="0"/>
              <a:t>: Bung Karno, Anwar Sadat, Mahatma Gandhi</a:t>
            </a:r>
            <a:r>
              <a:rPr lang="id-ID" dirty="0" smtClean="0"/>
              <a:t>.</a:t>
            </a:r>
          </a:p>
          <a:p>
            <a:pPr marL="722313" indent="0">
              <a:buNone/>
            </a:pPr>
            <a:endParaRPr lang="id-ID" dirty="0"/>
          </a:p>
          <a:p>
            <a:r>
              <a:rPr lang="id-ID" dirty="0"/>
              <a:t>2.     </a:t>
            </a:r>
            <a:r>
              <a:rPr lang="id-ID" b="1" dirty="0"/>
              <a:t> </a:t>
            </a:r>
            <a:r>
              <a:rPr lang="id-ID" sz="3600" b="1" i="1" dirty="0"/>
              <a:t>Kepemimpinan Transaksional </a:t>
            </a:r>
            <a:r>
              <a:rPr lang="id-ID" dirty="0"/>
              <a:t>adalah :</a:t>
            </a:r>
          </a:p>
          <a:p>
            <a:pPr marL="900113" indent="-177800"/>
            <a:r>
              <a:rPr lang="id-ID" dirty="0"/>
              <a:t>a.   Kepemimpinan untuk mengendalikan bawahan dengan cara menggunakan kekuasaan untuk mencapai hasil.</a:t>
            </a:r>
          </a:p>
          <a:p>
            <a:pPr marL="900113" indent="-177800"/>
            <a:r>
              <a:rPr lang="id-ID" dirty="0"/>
              <a:t>b.   Mengelola bawahan dengan memberi </a:t>
            </a:r>
            <a:r>
              <a:rPr lang="id-ID" i="1" dirty="0"/>
              <a:t>reward</a:t>
            </a:r>
            <a:r>
              <a:rPr lang="id-ID" dirty="0"/>
              <a:t> dan </a:t>
            </a:r>
            <a:r>
              <a:rPr lang="id-ID" i="1" dirty="0"/>
              <a:t>punishment.</a:t>
            </a:r>
            <a:endParaRPr lang="id-ID" dirty="0"/>
          </a:p>
          <a:p>
            <a:pPr marL="900113" indent="-177800"/>
            <a:r>
              <a:rPr lang="id-ID" dirty="0"/>
              <a:t>c.   Biasa menerapkan transaksi yang saling menguntungkan dengan bawahan</a:t>
            </a:r>
            <a:r>
              <a:rPr lang="id-ID" dirty="0" smtClean="0"/>
              <a:t>.</a:t>
            </a:r>
          </a:p>
          <a:p>
            <a:pPr marL="722313" indent="0">
              <a:buNone/>
            </a:pPr>
            <a:endParaRPr lang="id-ID" sz="3600" i="1" dirty="0"/>
          </a:p>
          <a:p>
            <a:r>
              <a:rPr lang="id-ID" sz="3600" i="1" dirty="0"/>
              <a:t>3.     </a:t>
            </a:r>
            <a:r>
              <a:rPr lang="id-ID" sz="3600" b="1" i="1" dirty="0"/>
              <a:t> Kepemimpinan Transformasional </a:t>
            </a:r>
            <a:r>
              <a:rPr lang="id-ID" dirty="0"/>
              <a:t>adalah :</a:t>
            </a:r>
          </a:p>
          <a:p>
            <a:pPr marL="633413" indent="88900"/>
            <a:r>
              <a:rPr lang="id-ID" dirty="0"/>
              <a:t>  Model kepemimpinan yang efektif dan telah diterapkan di berbagai organisasi internasional yang mengelola hubungan antara pemimpin dan pengikutnya dengan menekankan pada beberapa factor antara lain perhatian (</a:t>
            </a:r>
            <a:r>
              <a:rPr lang="id-ID" i="1" dirty="0"/>
              <a:t>attention</a:t>
            </a:r>
            <a:r>
              <a:rPr lang="id-ID" dirty="0"/>
              <a:t>), komunikasi (</a:t>
            </a:r>
            <a:r>
              <a:rPr lang="id-ID" i="1" dirty="0"/>
              <a:t>communication</a:t>
            </a:r>
            <a:r>
              <a:rPr lang="id-ID" dirty="0"/>
              <a:t>), kepercayaan (</a:t>
            </a:r>
            <a:r>
              <a:rPr lang="id-ID" i="1" dirty="0"/>
              <a:t>trust)</a:t>
            </a:r>
            <a:r>
              <a:rPr lang="id-ID" dirty="0"/>
              <a:t>, rasa hormat (</a:t>
            </a:r>
            <a:r>
              <a:rPr lang="id-ID" i="1" dirty="0"/>
              <a:t>respect</a:t>
            </a:r>
            <a:r>
              <a:rPr lang="id-ID" dirty="0"/>
              <a:t>) dan resiko (r</a:t>
            </a:r>
            <a:r>
              <a:rPr lang="id-ID" i="1" dirty="0"/>
              <a:t>isk</a:t>
            </a:r>
            <a:r>
              <a:rPr lang="id-ID" dirty="0"/>
              <a:t>).</a:t>
            </a:r>
          </a:p>
          <a:p>
            <a:endParaRPr lang="id-ID" dirty="0"/>
          </a:p>
        </p:txBody>
      </p:sp>
      <p:sp>
        <p:nvSpPr>
          <p:cNvPr id="2" name="Title 1"/>
          <p:cNvSpPr>
            <a:spLocks noGrp="1"/>
          </p:cNvSpPr>
          <p:nvPr>
            <p:ph type="title"/>
          </p:nvPr>
        </p:nvSpPr>
        <p:spPr/>
        <p:txBody>
          <a:bodyPr/>
          <a:lstStyle/>
          <a:p>
            <a:r>
              <a:rPr lang="id-ID" dirty="0" smtClean="0"/>
              <a:t>Ketiga model kepemimpinan </a:t>
            </a:r>
            <a:endParaRPr lang="id-ID" dirty="0"/>
          </a:p>
        </p:txBody>
      </p:sp>
    </p:spTree>
    <p:extLst>
      <p:ext uri="{BB962C8B-B14F-4D97-AF65-F5344CB8AC3E}">
        <p14:creationId xmlns:p14="http://schemas.microsoft.com/office/powerpoint/2010/main" val="405256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84976" cy="5184576"/>
          </a:xfrm>
        </p:spPr>
        <p:txBody>
          <a:bodyPr>
            <a:normAutofit fontScale="70000" lnSpcReduction="20000"/>
          </a:bodyPr>
          <a:lstStyle/>
          <a:p>
            <a:endParaRPr lang="id-ID" dirty="0" smtClean="0"/>
          </a:p>
          <a:p>
            <a:r>
              <a:rPr lang="id-ID" dirty="0" smtClean="0"/>
              <a:t>Seorang </a:t>
            </a:r>
            <a:r>
              <a:rPr lang="id-ID" dirty="0"/>
              <a:t>pemimpin dapat dikategorikan mempunyai sifat kepemimpinan trasformasional manakala memiliki perilaku sebagai berikut </a:t>
            </a:r>
            <a:r>
              <a:rPr lang="id-ID" dirty="0" smtClean="0"/>
              <a:t>:</a:t>
            </a:r>
          </a:p>
          <a:p>
            <a:pPr marL="0" indent="0">
              <a:buNone/>
            </a:pPr>
            <a:endParaRPr lang="id-ID" dirty="0"/>
          </a:p>
          <a:p>
            <a:pPr marL="633413" indent="-368300"/>
            <a:r>
              <a:rPr lang="id-ID" dirty="0"/>
              <a:t>1.  </a:t>
            </a:r>
            <a:r>
              <a:rPr lang="id-ID" i="1" dirty="0" smtClean="0"/>
              <a:t>Credible</a:t>
            </a:r>
            <a:r>
              <a:rPr lang="id-ID" dirty="0"/>
              <a:t>, artinya mempunyai sifat konsisten dan komitmen yang tinggi apa yang diucapkannya dengan yang diperbuat</a:t>
            </a:r>
            <a:r>
              <a:rPr lang="id-ID" dirty="0" smtClean="0"/>
              <a:t>.</a:t>
            </a:r>
          </a:p>
          <a:p>
            <a:pPr marL="265113" indent="0">
              <a:buNone/>
            </a:pPr>
            <a:endParaRPr lang="id-ID" dirty="0"/>
          </a:p>
          <a:p>
            <a:pPr marL="633413" indent="-368300"/>
            <a:r>
              <a:rPr lang="id-ID" dirty="0"/>
              <a:t>2.</a:t>
            </a:r>
            <a:r>
              <a:rPr lang="id-ID" dirty="0">
                <a:solidFill>
                  <a:srgbClr val="FF0000"/>
                </a:solidFill>
              </a:rPr>
              <a:t>  </a:t>
            </a:r>
            <a:r>
              <a:rPr lang="id-ID" i="1" dirty="0">
                <a:solidFill>
                  <a:srgbClr val="FF0000"/>
                </a:solidFill>
              </a:rPr>
              <a:t>Creation Opportunities</a:t>
            </a:r>
            <a:r>
              <a:rPr lang="id-ID" dirty="0"/>
              <a:t>, artinya menciptakan peluang bagi orang lain untuk meningkatkan pengetahuan dan ketrampilan</a:t>
            </a:r>
            <a:r>
              <a:rPr lang="id-ID" dirty="0" smtClean="0"/>
              <a:t>.</a:t>
            </a:r>
          </a:p>
          <a:p>
            <a:pPr marL="633413" indent="-368300"/>
            <a:endParaRPr lang="id-ID" dirty="0"/>
          </a:p>
          <a:p>
            <a:pPr marL="633413" indent="-368300"/>
            <a:r>
              <a:rPr lang="id-ID" dirty="0" smtClean="0"/>
              <a:t>3</a:t>
            </a:r>
            <a:r>
              <a:rPr lang="id-ID" dirty="0"/>
              <a:t>.   </a:t>
            </a:r>
            <a:r>
              <a:rPr lang="id-ID" i="1" dirty="0"/>
              <a:t>Carying,</a:t>
            </a:r>
            <a:r>
              <a:rPr lang="id-ID" dirty="0"/>
              <a:t> artinya menunjukkan kepedulian kepada orang lain sehingga membuat bawahan merasa diakui menjadi bagian dari organisasi.</a:t>
            </a:r>
          </a:p>
          <a:p>
            <a:pPr marL="633413" indent="-368300"/>
            <a:endParaRPr lang="id-ID" dirty="0" smtClean="0"/>
          </a:p>
          <a:p>
            <a:pPr marL="633413" indent="-368300"/>
            <a:r>
              <a:rPr lang="id-ID" dirty="0" smtClean="0"/>
              <a:t>4</a:t>
            </a:r>
            <a:r>
              <a:rPr lang="id-ID" dirty="0"/>
              <a:t>.   </a:t>
            </a:r>
            <a:r>
              <a:rPr lang="id-ID" i="1" dirty="0"/>
              <a:t>Communication</a:t>
            </a:r>
            <a:r>
              <a:rPr lang="id-ID" dirty="0"/>
              <a:t>, artinya mempunyai ketrampilan komunikasi yang baik dengan orang lain.</a:t>
            </a:r>
          </a:p>
          <a:p>
            <a:pPr marL="633413" indent="-368300"/>
            <a:endParaRPr lang="id-ID" dirty="0"/>
          </a:p>
        </p:txBody>
      </p:sp>
      <p:sp>
        <p:nvSpPr>
          <p:cNvPr id="2" name="Title 1"/>
          <p:cNvSpPr>
            <a:spLocks noGrp="1"/>
          </p:cNvSpPr>
          <p:nvPr>
            <p:ph type="title"/>
          </p:nvPr>
        </p:nvSpPr>
        <p:spPr>
          <a:xfrm>
            <a:off x="301752" y="332656"/>
            <a:ext cx="8534400" cy="1008112"/>
          </a:xfrm>
        </p:spPr>
        <p:txBody>
          <a:bodyPr>
            <a:normAutofit/>
          </a:bodyPr>
          <a:lstStyle/>
          <a:p>
            <a:r>
              <a:rPr lang="id-ID" sz="2800" dirty="0"/>
              <a:t>4 (empat) perilaku spesifik dari Kepemimpinan Transformasional</a:t>
            </a:r>
          </a:p>
        </p:txBody>
      </p:sp>
    </p:spTree>
    <p:extLst>
      <p:ext uri="{BB962C8B-B14F-4D97-AF65-F5344CB8AC3E}">
        <p14:creationId xmlns:p14="http://schemas.microsoft.com/office/powerpoint/2010/main" val="140634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507288" cy="4785395"/>
          </a:xfrm>
        </p:spPr>
        <p:txBody>
          <a:bodyPr>
            <a:normAutofit fontScale="85000" lnSpcReduction="20000"/>
          </a:bodyPr>
          <a:lstStyle/>
          <a:p>
            <a:r>
              <a:rPr lang="id-ID" dirty="0" smtClean="0"/>
              <a:t>yakni :</a:t>
            </a:r>
          </a:p>
          <a:p>
            <a:pPr marL="0" indent="0">
              <a:buNone/>
            </a:pPr>
            <a:endParaRPr lang="id-ID" dirty="0"/>
          </a:p>
          <a:p>
            <a:r>
              <a:rPr lang="id-ID" b="1" dirty="0">
                <a:solidFill>
                  <a:srgbClr val="0070C0"/>
                </a:solidFill>
              </a:rPr>
              <a:t>1. </a:t>
            </a:r>
            <a:r>
              <a:rPr lang="id-ID" b="1" i="1" dirty="0" smtClean="0">
                <a:solidFill>
                  <a:srgbClr val="0070C0"/>
                </a:solidFill>
              </a:rPr>
              <a:t>Vision</a:t>
            </a:r>
            <a:r>
              <a:rPr lang="id-ID" b="1" dirty="0">
                <a:solidFill>
                  <a:srgbClr val="0070C0"/>
                </a:solidFill>
              </a:rPr>
              <a:t> </a:t>
            </a:r>
            <a:r>
              <a:rPr lang="id-ID" dirty="0"/>
              <a:t>adalah kemampuan diri untuk menggambarkan, menjelaskan dan meyakinkan bawahan tentang kondisi masa depan yang diinginkannya sekaligus mewujudkannya</a:t>
            </a:r>
            <a:r>
              <a:rPr lang="id-ID" dirty="0" smtClean="0"/>
              <a:t>.</a:t>
            </a:r>
          </a:p>
          <a:p>
            <a:pPr marL="0" indent="0">
              <a:buNone/>
            </a:pPr>
            <a:endParaRPr lang="id-ID" dirty="0"/>
          </a:p>
          <a:p>
            <a:r>
              <a:rPr lang="id-ID" b="1" dirty="0"/>
              <a:t>2. </a:t>
            </a:r>
            <a:r>
              <a:rPr lang="id-ID" b="1" i="1" dirty="0" smtClean="0"/>
              <a:t>Power</a:t>
            </a:r>
            <a:r>
              <a:rPr lang="id-ID" dirty="0"/>
              <a:t> adalah memiliki pengaruh, kendali dan kuasa terhadap orang lain atau kelompok sehingga mendapatkan dukungan yang kuat untuk mencapai tujuannya</a:t>
            </a:r>
            <a:r>
              <a:rPr lang="id-ID" dirty="0" smtClean="0"/>
              <a:t>.</a:t>
            </a:r>
          </a:p>
          <a:p>
            <a:pPr marL="0" indent="0">
              <a:buNone/>
            </a:pPr>
            <a:endParaRPr lang="id-ID" dirty="0"/>
          </a:p>
          <a:p>
            <a:r>
              <a:rPr lang="id-ID" dirty="0"/>
              <a:t>3. </a:t>
            </a:r>
            <a:r>
              <a:rPr lang="id-ID" b="1" i="1" dirty="0" smtClean="0"/>
              <a:t>Self </a:t>
            </a:r>
            <a:r>
              <a:rPr lang="id-ID" b="1" i="1" dirty="0"/>
              <a:t>Confidence</a:t>
            </a:r>
            <a:r>
              <a:rPr lang="id-ID" dirty="0"/>
              <a:t> adalah kepercayaan diri untuk bertindak yang bersumber dari pengalaman atas hal-hal yang terjadi pada kehidupannya.</a:t>
            </a:r>
          </a:p>
          <a:p>
            <a:endParaRPr lang="id-ID" dirty="0"/>
          </a:p>
        </p:txBody>
      </p:sp>
      <p:sp>
        <p:nvSpPr>
          <p:cNvPr id="2" name="Title 1"/>
          <p:cNvSpPr>
            <a:spLocks noGrp="1"/>
          </p:cNvSpPr>
          <p:nvPr>
            <p:ph type="title"/>
          </p:nvPr>
        </p:nvSpPr>
        <p:spPr/>
        <p:txBody>
          <a:bodyPr>
            <a:normAutofit/>
          </a:bodyPr>
          <a:lstStyle/>
          <a:p>
            <a:r>
              <a:rPr lang="id-ID" sz="2800" dirty="0" smtClean="0"/>
              <a:t>3 (tiga) aspek dalam Kepemimpinan Transformasional, </a:t>
            </a:r>
            <a:endParaRPr lang="id-ID" sz="2800" dirty="0"/>
          </a:p>
        </p:txBody>
      </p:sp>
    </p:spTree>
    <p:extLst>
      <p:ext uri="{BB962C8B-B14F-4D97-AF65-F5344CB8AC3E}">
        <p14:creationId xmlns:p14="http://schemas.microsoft.com/office/powerpoint/2010/main" val="984671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84976" cy="5733256"/>
          </a:xfrm>
        </p:spPr>
        <p:txBody>
          <a:bodyPr>
            <a:normAutofit fontScale="70000" lnSpcReduction="20000"/>
          </a:bodyPr>
          <a:lstStyle/>
          <a:p>
            <a:r>
              <a:rPr lang="id-ID" dirty="0"/>
              <a:t>Unsur Kepeminpinan </a:t>
            </a:r>
            <a:r>
              <a:rPr lang="id-ID" dirty="0" smtClean="0"/>
              <a:t>Transformasional</a:t>
            </a:r>
          </a:p>
          <a:p>
            <a:pPr marL="0" indent="0">
              <a:buNone/>
            </a:pPr>
            <a:endParaRPr lang="id-ID" dirty="0"/>
          </a:p>
          <a:p>
            <a:r>
              <a:rPr lang="id-ID" dirty="0"/>
              <a:t>Terdapat </a:t>
            </a:r>
            <a:r>
              <a:rPr lang="id-ID" dirty="0" smtClean="0"/>
              <a:t>yang </a:t>
            </a:r>
            <a:r>
              <a:rPr lang="id-ID" dirty="0"/>
              <a:t>berpengaruh bagi seorang manajer atau leader dalam mencapai tujuan  organisasi. </a:t>
            </a:r>
            <a:r>
              <a:rPr lang="id-ID" dirty="0" smtClean="0"/>
              <a:t> Kedelapan </a:t>
            </a:r>
            <a:r>
              <a:rPr lang="id-ID" dirty="0"/>
              <a:t>unsur tersebut adalah sebagai </a:t>
            </a:r>
            <a:r>
              <a:rPr lang="id-ID" dirty="0" smtClean="0"/>
              <a:t>berikut ;</a:t>
            </a:r>
          </a:p>
          <a:p>
            <a:endParaRPr lang="id-ID" dirty="0"/>
          </a:p>
          <a:p>
            <a:r>
              <a:rPr lang="id-ID" dirty="0"/>
              <a:t>1.      Budaya </a:t>
            </a:r>
            <a:r>
              <a:rPr lang="id-ID" dirty="0" smtClean="0"/>
              <a:t>Organisasi</a:t>
            </a:r>
          </a:p>
          <a:p>
            <a:pPr marL="0" indent="0">
              <a:buNone/>
            </a:pPr>
            <a:endParaRPr lang="id-ID" dirty="0"/>
          </a:p>
          <a:p>
            <a:pPr marL="273050" indent="-273050"/>
            <a:r>
              <a:rPr lang="id-ID" dirty="0"/>
              <a:t>  </a:t>
            </a:r>
            <a:r>
              <a:rPr lang="id-ID" dirty="0" smtClean="0"/>
              <a:t>Yang </a:t>
            </a:r>
            <a:r>
              <a:rPr lang="id-ID" dirty="0"/>
              <a:t>dimaksud dengan budaya organisasi disini adalah :</a:t>
            </a:r>
          </a:p>
          <a:p>
            <a:pPr marL="811213" indent="-280988"/>
            <a:r>
              <a:rPr lang="id-ID" dirty="0"/>
              <a:t>a.   Nilai-nilai dominan yang didukung oleh organisasi</a:t>
            </a:r>
          </a:p>
          <a:p>
            <a:pPr marL="811213" indent="-280988"/>
            <a:r>
              <a:rPr lang="id-ID" dirty="0"/>
              <a:t>b.   Norma-norma yang mengarahkan bagaimana para anggota seharusnya berperilaku</a:t>
            </a:r>
          </a:p>
          <a:p>
            <a:pPr marL="811213" indent="-280988"/>
            <a:r>
              <a:rPr lang="id-ID" dirty="0"/>
              <a:t>c.   Nilai-nilai tentang apa yang seharusnya ada dan diterapkan di dalam </a:t>
            </a:r>
            <a:r>
              <a:rPr lang="id-ID" dirty="0" smtClean="0"/>
              <a:t>organisasi</a:t>
            </a:r>
          </a:p>
          <a:p>
            <a:pPr marL="530225" indent="0"/>
            <a:endParaRPr lang="id-ID" dirty="0"/>
          </a:p>
          <a:p>
            <a:pPr marL="530225" indent="0"/>
            <a:r>
              <a:rPr lang="id-ID" dirty="0" smtClean="0"/>
              <a:t>Contoh </a:t>
            </a:r>
            <a:r>
              <a:rPr lang="id-ID" dirty="0"/>
              <a:t> budaya organisasi yang ada di Kementerian Keuangan : Integritas, Profesionalisme, Sinergi, Pelayanan, Kesempurnaan. Contoh budaya organisasi yang ada di DJKN : Integritas, Komitmen, Ketulusan. Contoh ekstrim seperti bushido yang menjadi prinsip hidup para samurai di Jepang</a:t>
            </a:r>
            <a:r>
              <a:rPr lang="id-ID" dirty="0" smtClean="0"/>
              <a:t>.</a:t>
            </a:r>
          </a:p>
          <a:p>
            <a:pPr marL="530225" indent="0">
              <a:buNone/>
            </a:pPr>
            <a:endParaRPr lang="id-ID" dirty="0"/>
          </a:p>
          <a:p>
            <a:pPr marL="530225" indent="-87313"/>
            <a:endParaRPr lang="id-ID" dirty="0"/>
          </a:p>
        </p:txBody>
      </p:sp>
      <p:sp>
        <p:nvSpPr>
          <p:cNvPr id="2" name="Title 1"/>
          <p:cNvSpPr>
            <a:spLocks noGrp="1"/>
          </p:cNvSpPr>
          <p:nvPr>
            <p:ph type="title"/>
          </p:nvPr>
        </p:nvSpPr>
        <p:spPr/>
        <p:txBody>
          <a:bodyPr>
            <a:normAutofit/>
          </a:bodyPr>
          <a:lstStyle/>
          <a:p>
            <a:r>
              <a:rPr lang="id-ID" sz="2400" b="1" dirty="0" smtClean="0"/>
              <a:t>8 (delapan) unsur dalam Kepemimpinan Transformasional </a:t>
            </a:r>
            <a:endParaRPr lang="id-ID" sz="2400" b="1" dirty="0"/>
          </a:p>
        </p:txBody>
      </p:sp>
    </p:spTree>
    <p:extLst>
      <p:ext uri="{BB962C8B-B14F-4D97-AF65-F5344CB8AC3E}">
        <p14:creationId xmlns:p14="http://schemas.microsoft.com/office/powerpoint/2010/main" val="308855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fontScale="62500" lnSpcReduction="20000"/>
          </a:bodyPr>
          <a:lstStyle/>
          <a:p>
            <a:r>
              <a:rPr lang="id-ID" sz="4400" b="1" i="1" dirty="0"/>
              <a:t>2.</a:t>
            </a:r>
            <a:r>
              <a:rPr lang="id-ID" sz="4400" b="1" dirty="0"/>
              <a:t>      </a:t>
            </a:r>
            <a:r>
              <a:rPr lang="id-ID" sz="4400" b="1" i="1" dirty="0"/>
              <a:t>Integrity</a:t>
            </a:r>
            <a:endParaRPr lang="id-ID" sz="4400" b="1" dirty="0"/>
          </a:p>
          <a:p>
            <a:pPr marL="442913" indent="-442913"/>
            <a:r>
              <a:rPr lang="id-ID" dirty="0"/>
              <a:t>     Pengertian secara sederhana dari integrity adalah mempertahankan tingkat kejujuran dan etika yang tinggi dalam perkataan dan tindakan sehari-hari. Integrity ini memiliki 4 level, yakni :</a:t>
            </a:r>
          </a:p>
          <a:p>
            <a:pPr marL="442913" indent="-442913"/>
            <a:endParaRPr lang="id-ID" dirty="0"/>
          </a:p>
          <a:p>
            <a:pPr marL="530225" indent="280988"/>
            <a:r>
              <a:rPr lang="id-ID" dirty="0"/>
              <a:t>a.   Dapat dipercaya ( sama dalam kata dan perbuatan ).</a:t>
            </a:r>
          </a:p>
          <a:p>
            <a:pPr marL="530225" indent="280988"/>
            <a:r>
              <a:rPr lang="id-ID" dirty="0"/>
              <a:t>b.   Sebagai sumber informasi yang dapat dipercaya kebenarannya.</a:t>
            </a:r>
          </a:p>
          <a:p>
            <a:pPr marL="530225" indent="280988"/>
            <a:r>
              <a:rPr lang="id-ID" dirty="0"/>
              <a:t>c.   Konsisten menerapkan norma-norma yang ada.</a:t>
            </a:r>
          </a:p>
          <a:p>
            <a:pPr marL="530225" indent="280988"/>
            <a:r>
              <a:rPr lang="id-ID" dirty="0"/>
              <a:t>d.   Bertindak sesuai kode etik dan prinsip moral.</a:t>
            </a:r>
          </a:p>
          <a:p>
            <a:pPr marL="530225" indent="280988"/>
            <a:endParaRPr lang="id-ID" dirty="0"/>
          </a:p>
          <a:p>
            <a:pPr marL="530225" indent="-87313"/>
            <a:r>
              <a:rPr lang="id-ID" dirty="0"/>
              <a:t>Intinya adalah kualitas untuk bertindak jujur dan memiliki prinsip moral yang </a:t>
            </a:r>
            <a:r>
              <a:rPr lang="id-ID" dirty="0" smtClean="0"/>
              <a:t>kuat</a:t>
            </a:r>
          </a:p>
          <a:p>
            <a:pPr marL="530225" indent="-87313"/>
            <a:endParaRPr lang="id-ID" dirty="0" smtClean="0"/>
          </a:p>
          <a:p>
            <a:r>
              <a:rPr lang="id-ID" sz="4400" b="1" i="1" dirty="0"/>
              <a:t>3.</a:t>
            </a:r>
            <a:r>
              <a:rPr lang="id-ID" sz="4400" b="1" dirty="0"/>
              <a:t>      </a:t>
            </a:r>
            <a:r>
              <a:rPr lang="id-ID" sz="4400" b="1" i="1" dirty="0"/>
              <a:t>Continuous Improvement</a:t>
            </a:r>
            <a:endParaRPr lang="id-ID" sz="4400" b="1" dirty="0"/>
          </a:p>
          <a:p>
            <a:pPr marL="900113" indent="-247650">
              <a:tabLst>
                <a:tab pos="722313" algn="l"/>
              </a:tabLst>
            </a:pPr>
            <a:r>
              <a:rPr lang="id-ID" dirty="0"/>
              <a:t>a.   Perbaikan yang berkesinambungan ( terus menerus ) yang bertujuan untuk peningkatan proses kerja organisasi, peningkatan kualitas, efisiensi, atau efektivitas .</a:t>
            </a:r>
          </a:p>
          <a:p>
            <a:pPr marL="900113" indent="-247650">
              <a:tabLst>
                <a:tab pos="722313" algn="l"/>
              </a:tabLst>
            </a:pPr>
            <a:r>
              <a:rPr lang="id-ID" dirty="0"/>
              <a:t>b.   Seorang pemimpin harus secara aktif mampu mendorong setiap bawahan untuk melakukan peningkatan hasil dan proses kerja melalui perbaikan-perbaikan .</a:t>
            </a:r>
          </a:p>
          <a:p>
            <a:pPr indent="379413">
              <a:tabLst>
                <a:tab pos="722313" algn="l"/>
              </a:tabLst>
            </a:pPr>
            <a:r>
              <a:rPr lang="id-ID" dirty="0"/>
              <a:t>c.   Mampu menciptakan lingkungan yang terus menerus melakukan perbaikan proses kerja.</a:t>
            </a:r>
          </a:p>
          <a:p>
            <a:pPr marL="530225" indent="-87313"/>
            <a:endParaRPr lang="id-ID" dirty="0"/>
          </a:p>
          <a:p>
            <a:endParaRPr lang="id-ID" dirty="0"/>
          </a:p>
        </p:txBody>
      </p:sp>
    </p:spTree>
    <p:extLst>
      <p:ext uri="{BB962C8B-B14F-4D97-AF65-F5344CB8AC3E}">
        <p14:creationId xmlns:p14="http://schemas.microsoft.com/office/powerpoint/2010/main" val="320224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7100888"/>
          </a:xfrm>
        </p:spPr>
        <p:txBody>
          <a:bodyPr>
            <a:normAutofit fontScale="70000" lnSpcReduction="20000"/>
          </a:bodyPr>
          <a:lstStyle/>
          <a:p>
            <a:endParaRPr lang="id-ID" b="1" i="1" dirty="0" smtClean="0"/>
          </a:p>
          <a:p>
            <a:endParaRPr lang="id-ID" i="1" dirty="0" smtClean="0"/>
          </a:p>
          <a:p>
            <a:r>
              <a:rPr lang="id-ID" i="1" dirty="0" smtClean="0"/>
              <a:t>4</a:t>
            </a:r>
            <a:r>
              <a:rPr lang="id-ID" b="1" i="1" dirty="0"/>
              <a:t>.</a:t>
            </a:r>
            <a:r>
              <a:rPr lang="id-ID" b="1" dirty="0"/>
              <a:t>      </a:t>
            </a:r>
            <a:r>
              <a:rPr lang="id-ID" b="1" i="1" dirty="0"/>
              <a:t>Continuous Learning</a:t>
            </a:r>
            <a:endParaRPr lang="id-ID" b="1" dirty="0"/>
          </a:p>
          <a:p>
            <a:pPr marL="811213" indent="-177800"/>
            <a:r>
              <a:rPr lang="id-ID" dirty="0"/>
              <a:t>a.   Pembelajaran berkesinambungan yakni belajar memperluas pengetahuan dan ketrampilan baik melalui proses pembelajaran formal maupun informal.</a:t>
            </a:r>
          </a:p>
          <a:p>
            <a:pPr marL="811213" indent="-177800"/>
            <a:r>
              <a:rPr lang="id-ID" dirty="0"/>
              <a:t>b.   Mampu memberi inspirasi kepada bawahan untuk mengembangkan pengetahuan dan ketrampilan yang relevan dengan pekerjaan</a:t>
            </a:r>
          </a:p>
          <a:p>
            <a:pPr marL="811213" indent="-177800"/>
            <a:r>
              <a:rPr lang="id-ID" dirty="0"/>
              <a:t>c.   Orang yang selalu berusaha meningkatkan pengetahuan dan ketrampilan sepanjang masa kerja</a:t>
            </a:r>
          </a:p>
          <a:p>
            <a:pPr marL="811213" indent="-177800"/>
            <a:r>
              <a:rPr lang="id-ID" dirty="0"/>
              <a:t>Pemimpin ini mampu memberi contoh dan dorongan kepada orang lain untuk belajar terus menerus.</a:t>
            </a:r>
          </a:p>
          <a:p>
            <a:endParaRPr lang="id-ID" i="1" dirty="0" smtClean="0"/>
          </a:p>
          <a:p>
            <a:r>
              <a:rPr lang="id-ID" i="1" dirty="0" smtClean="0"/>
              <a:t>5</a:t>
            </a:r>
            <a:r>
              <a:rPr lang="id-ID" i="1" dirty="0"/>
              <a:t>.</a:t>
            </a:r>
            <a:r>
              <a:rPr lang="id-ID" dirty="0"/>
              <a:t>   </a:t>
            </a:r>
            <a:r>
              <a:rPr lang="id-ID" b="1" dirty="0"/>
              <a:t>   </a:t>
            </a:r>
            <a:r>
              <a:rPr lang="id-ID" b="1" i="1" dirty="0"/>
              <a:t>Managing Others</a:t>
            </a:r>
            <a:endParaRPr lang="id-ID" b="1" dirty="0"/>
          </a:p>
          <a:p>
            <a:pPr marL="811213" indent="-177800"/>
            <a:r>
              <a:rPr lang="id-ID" dirty="0"/>
              <a:t>a.   Mengarahkan dan memimpin orang lain untuk mencapai sasaran dan tujuan organisasi</a:t>
            </a:r>
          </a:p>
          <a:p>
            <a:pPr marL="811213" indent="-177800"/>
            <a:r>
              <a:rPr lang="id-ID" dirty="0"/>
              <a:t>b.   Pemimpin ini mampu secara efektif mengelola dan mengarahkan kegiatan orang lain</a:t>
            </a:r>
          </a:p>
          <a:p>
            <a:pPr marL="811213" indent="-177800"/>
            <a:r>
              <a:rPr lang="id-ID" dirty="0"/>
              <a:t>c.   Mereka bekerja melalui orang lain untuk mencapai tujuan dan mendorong kinerja melalui motivasi</a:t>
            </a:r>
          </a:p>
          <a:p>
            <a:pPr marL="811213" indent="-177800"/>
            <a:r>
              <a:rPr lang="id-ID" dirty="0"/>
              <a:t>d.   Pemimpin ini memberi kesempatan kepada bawahan untuk mengambil keputusan atau melakukan tugas-tugas yang menantang ini terjadi saat orang yang dipimpinnya sangat mampu dan termotivasi ( Laissez-Faire )</a:t>
            </a:r>
          </a:p>
          <a:p>
            <a:pPr marL="811213" indent="-177800"/>
            <a:r>
              <a:rPr lang="id-ID" dirty="0"/>
              <a:t>e.   Mereka  memiliki tipe pendidik dan pelatih.</a:t>
            </a:r>
          </a:p>
          <a:p>
            <a:endParaRPr lang="id-ID" dirty="0"/>
          </a:p>
        </p:txBody>
      </p:sp>
    </p:spTree>
    <p:extLst>
      <p:ext uri="{BB962C8B-B14F-4D97-AF65-F5344CB8AC3E}">
        <p14:creationId xmlns:p14="http://schemas.microsoft.com/office/powerpoint/2010/main" val="339584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70000" lnSpcReduction="20000"/>
          </a:bodyPr>
          <a:lstStyle/>
          <a:p>
            <a:r>
              <a:rPr lang="id-ID" i="1" dirty="0"/>
              <a:t>6.</a:t>
            </a:r>
            <a:r>
              <a:rPr lang="id-ID" dirty="0"/>
              <a:t>    </a:t>
            </a:r>
            <a:r>
              <a:rPr lang="id-ID" b="1" dirty="0"/>
              <a:t>  </a:t>
            </a:r>
            <a:r>
              <a:rPr lang="id-ID" b="1" i="1" dirty="0"/>
              <a:t>Interpersonal Communication</a:t>
            </a:r>
            <a:endParaRPr lang="id-ID" b="1" dirty="0"/>
          </a:p>
          <a:p>
            <a:pPr marL="1076325" indent="-265113"/>
            <a:r>
              <a:rPr lang="id-ID" dirty="0"/>
              <a:t>a.   Berkomunikasi secara jelas dan efektif dengan orang-orang di dalam dan di luar organisasi</a:t>
            </a:r>
          </a:p>
          <a:p>
            <a:pPr marL="1076325" indent="-265113"/>
            <a:r>
              <a:rPr lang="id-ID" dirty="0"/>
              <a:t>b.   Menyampaikan informasi, pikiran, atau pendapat dengan jelas, singkat, dan tepat serta menggunakan tata bahasa yang baik</a:t>
            </a:r>
          </a:p>
          <a:p>
            <a:pPr marL="1076325" indent="-265113"/>
            <a:r>
              <a:rPr lang="id-ID" dirty="0"/>
              <a:t>c.   Bersikap terbuka dan mendengarkan orang lain</a:t>
            </a:r>
          </a:p>
          <a:p>
            <a:pPr marL="1076325" indent="-265113"/>
            <a:r>
              <a:rPr lang="id-ID" dirty="0"/>
              <a:t>d.   Menyampaikan suatu informasi yang sensitif dan/atau rumit dengan cara penyampaian dan kondisi yang tepat sehingga dapat dipahami pihak lain\</a:t>
            </a:r>
          </a:p>
          <a:p>
            <a:pPr marL="633413" indent="-279400"/>
            <a:r>
              <a:rPr lang="id-ID" dirty="0"/>
              <a:t>e.   Menyampaikan informasi kepada pihak lain dengan cara-cara menarik dan mudah </a:t>
            </a:r>
            <a:r>
              <a:rPr lang="id-ID" dirty="0" smtClean="0"/>
              <a:t>dimengerti</a:t>
            </a:r>
          </a:p>
          <a:p>
            <a:pPr marL="633413" indent="-279400"/>
            <a:endParaRPr lang="id-ID" dirty="0"/>
          </a:p>
          <a:p>
            <a:r>
              <a:rPr lang="id-ID" i="1" dirty="0"/>
              <a:t>7.</a:t>
            </a:r>
            <a:r>
              <a:rPr lang="id-ID" dirty="0"/>
              <a:t> </a:t>
            </a:r>
            <a:r>
              <a:rPr lang="id-ID" b="1" dirty="0"/>
              <a:t>     </a:t>
            </a:r>
            <a:r>
              <a:rPr lang="id-ID" b="1" i="1" dirty="0"/>
              <a:t>Stakeholder Service</a:t>
            </a:r>
            <a:endParaRPr lang="id-ID" b="1" dirty="0"/>
          </a:p>
          <a:p>
            <a:pPr marL="633413" indent="88900"/>
            <a:r>
              <a:rPr lang="id-ID" dirty="0"/>
              <a:t>a.   </a:t>
            </a:r>
            <a:r>
              <a:rPr lang="id-ID" i="1" dirty="0"/>
              <a:t>Stakeholder</a:t>
            </a:r>
            <a:r>
              <a:rPr lang="id-ID" dirty="0"/>
              <a:t> adalah setiap kelompok yang berada di dalam maupun di luar perusahaan yang mempunyai peran dalam menentukan perusahaan</a:t>
            </a:r>
          </a:p>
          <a:p>
            <a:pPr marL="633413" indent="88900"/>
            <a:r>
              <a:rPr lang="id-ID" dirty="0"/>
              <a:t>b.   </a:t>
            </a:r>
            <a:r>
              <a:rPr lang="id-ID" i="1" dirty="0"/>
              <a:t>Stakeholder service</a:t>
            </a:r>
            <a:r>
              <a:rPr lang="id-ID" dirty="0"/>
              <a:t> adalah mengenali dan memahami kebutuhan pemangku kepentingan ( </a:t>
            </a:r>
            <a:r>
              <a:rPr lang="id-ID" i="1" dirty="0"/>
              <a:t>stakeholders</a:t>
            </a:r>
            <a:r>
              <a:rPr lang="id-ID" dirty="0"/>
              <a:t> ) dan menyampaiakn hasil yang melebihi harapan pemangku kepentingan</a:t>
            </a:r>
          </a:p>
          <a:p>
            <a:pPr marL="633413" indent="88900"/>
            <a:r>
              <a:rPr lang="id-ID" dirty="0"/>
              <a:t>c.   Orang ini cenderung memiliki keinginan untuk menyenangkan pemangku kepentingan sebaik-baiknya dengan cara mengenali kebutuhan pemangku kepentingan dan memastikan bahwa pemangku kepentingan akan merasa puas</a:t>
            </a:r>
          </a:p>
          <a:p>
            <a:pPr marL="633413" indent="88900"/>
            <a:r>
              <a:rPr lang="id-ID" dirty="0"/>
              <a:t>d.   Prinsip </a:t>
            </a:r>
            <a:r>
              <a:rPr lang="id-ID" i="1" dirty="0"/>
              <a:t>: Better, Faster, Newer, Cheaper, More Simple</a:t>
            </a:r>
            <a:endParaRPr lang="id-ID" dirty="0"/>
          </a:p>
          <a:p>
            <a:endParaRPr lang="id-ID" dirty="0"/>
          </a:p>
        </p:txBody>
      </p:sp>
    </p:spTree>
    <p:extLst>
      <p:ext uri="{BB962C8B-B14F-4D97-AF65-F5344CB8AC3E}">
        <p14:creationId xmlns:p14="http://schemas.microsoft.com/office/powerpoint/2010/main" val="89682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21612" y="409211"/>
            <a:ext cx="8312035" cy="6050679"/>
          </a:xfrm>
          <a:custGeom>
            <a:avLst/>
            <a:gdLst/>
            <a:ahLst/>
            <a:cxnLst/>
            <a:rect l="l" t="t" r="r" b="b"/>
            <a:pathLst>
              <a:path w="9143238" h="6857436">
                <a:moveTo>
                  <a:pt x="9143233" y="3428721"/>
                </a:moveTo>
                <a:lnTo>
                  <a:pt x="0" y="3428721"/>
                </a:lnTo>
                <a:lnTo>
                  <a:pt x="0" y="6857431"/>
                </a:lnTo>
                <a:lnTo>
                  <a:pt x="9143233" y="6857431"/>
                </a:lnTo>
                <a:lnTo>
                  <a:pt x="9143233" y="3428721"/>
                </a:lnTo>
                <a:close/>
              </a:path>
            </a:pathLst>
          </a:custGeom>
          <a:solidFill>
            <a:srgbClr val="FFFFFF"/>
          </a:solidFill>
        </p:spPr>
        <p:txBody>
          <a:bodyPr wrap="square" lIns="0" tIns="0" rIns="0" bIns="0" rtlCol="0">
            <a:noAutofit/>
          </a:bodyPr>
          <a:lstStyle/>
          <a:p>
            <a:endParaRPr/>
          </a:p>
        </p:txBody>
      </p:sp>
      <p:sp>
        <p:nvSpPr>
          <p:cNvPr id="4" name="object 4"/>
          <p:cNvSpPr txBox="1"/>
          <p:nvPr/>
        </p:nvSpPr>
        <p:spPr>
          <a:xfrm>
            <a:off x="1253743" y="692696"/>
            <a:ext cx="5982553" cy="936103"/>
          </a:xfrm>
          <a:prstGeom prst="rect">
            <a:avLst/>
          </a:prstGeom>
        </p:spPr>
        <p:txBody>
          <a:bodyPr wrap="square" lIns="0" tIns="0" rIns="0" bIns="0" rtlCol="0">
            <a:noAutofit/>
          </a:bodyPr>
          <a:lstStyle/>
          <a:p>
            <a:pPr marL="11397">
              <a:lnSpc>
                <a:spcPts val="2284"/>
              </a:lnSpc>
              <a:spcBef>
                <a:spcPts val="114"/>
              </a:spcBef>
            </a:pPr>
            <a:r>
              <a:rPr sz="4800" baseline="3413" dirty="0" smtClean="0">
                <a:latin typeface="Calibri"/>
                <a:cs typeface="Calibri"/>
              </a:rPr>
              <a:t>TEORI</a:t>
            </a:r>
            <a:r>
              <a:rPr sz="4800" dirty="0" smtClean="0">
                <a:latin typeface="Calibri"/>
                <a:cs typeface="Calibri"/>
              </a:rPr>
              <a:t> </a:t>
            </a:r>
            <a:r>
              <a:rPr sz="4800" baseline="3413" dirty="0" smtClean="0">
                <a:latin typeface="Calibri"/>
                <a:cs typeface="Calibri"/>
              </a:rPr>
              <a:t>M</a:t>
            </a:r>
            <a:r>
              <a:rPr sz="4800" spc="4" baseline="3413" dirty="0" smtClean="0">
                <a:latin typeface="Calibri"/>
                <a:cs typeface="Calibri"/>
              </a:rPr>
              <a:t>UN</a:t>
            </a:r>
            <a:r>
              <a:rPr sz="4800" baseline="3413" dirty="0" smtClean="0">
                <a:latin typeface="Calibri"/>
                <a:cs typeface="Calibri"/>
              </a:rPr>
              <a:t>C</a:t>
            </a:r>
            <a:r>
              <a:rPr sz="4800" spc="4" baseline="3413" dirty="0" smtClean="0">
                <a:latin typeface="Calibri"/>
                <a:cs typeface="Calibri"/>
              </a:rPr>
              <a:t>ULN</a:t>
            </a:r>
            <a:r>
              <a:rPr sz="4800" spc="-183" baseline="3413" dirty="0" smtClean="0">
                <a:latin typeface="Calibri"/>
                <a:cs typeface="Calibri"/>
              </a:rPr>
              <a:t>Y</a:t>
            </a:r>
            <a:r>
              <a:rPr sz="4800" baseline="3413" dirty="0" smtClean="0">
                <a:latin typeface="Calibri"/>
                <a:cs typeface="Calibri"/>
              </a:rPr>
              <a:t>A</a:t>
            </a:r>
            <a:r>
              <a:rPr sz="4800" spc="162" baseline="3413" dirty="0" smtClean="0">
                <a:latin typeface="Calibri"/>
                <a:cs typeface="Calibri"/>
              </a:rPr>
              <a:t> </a:t>
            </a:r>
            <a:r>
              <a:rPr sz="4800" spc="-4" baseline="3413" dirty="0">
                <a:latin typeface="Calibri"/>
                <a:cs typeface="Calibri"/>
              </a:rPr>
              <a:t>P</a:t>
            </a:r>
            <a:r>
              <a:rPr sz="4800" spc="4" baseline="3413" dirty="0">
                <a:latin typeface="Calibri"/>
                <a:cs typeface="Calibri"/>
              </a:rPr>
              <a:t>E</a:t>
            </a:r>
            <a:r>
              <a:rPr sz="4800" baseline="3413" dirty="0">
                <a:latin typeface="Calibri"/>
                <a:cs typeface="Calibri"/>
              </a:rPr>
              <a:t>M</a:t>
            </a:r>
            <a:r>
              <a:rPr sz="4800" spc="-4" baseline="3413" dirty="0">
                <a:latin typeface="Calibri"/>
                <a:cs typeface="Calibri"/>
              </a:rPr>
              <a:t>I</a:t>
            </a:r>
            <a:r>
              <a:rPr sz="4800" baseline="3413" dirty="0">
                <a:latin typeface="Calibri"/>
                <a:cs typeface="Calibri"/>
              </a:rPr>
              <a:t>M</a:t>
            </a:r>
            <a:r>
              <a:rPr sz="4800" spc="-4" baseline="3413" dirty="0">
                <a:latin typeface="Calibri"/>
                <a:cs typeface="Calibri"/>
              </a:rPr>
              <a:t>PI</a:t>
            </a:r>
            <a:r>
              <a:rPr sz="4800" baseline="3413" dirty="0">
                <a:latin typeface="Calibri"/>
                <a:cs typeface="Calibri"/>
              </a:rPr>
              <a:t>N</a:t>
            </a:r>
            <a:endParaRPr sz="4800" dirty="0">
              <a:latin typeface="Calibri"/>
              <a:cs typeface="Calibri"/>
            </a:endParaRPr>
          </a:p>
        </p:txBody>
      </p:sp>
      <p:sp>
        <p:nvSpPr>
          <p:cNvPr id="3" name="object 3"/>
          <p:cNvSpPr txBox="1"/>
          <p:nvPr/>
        </p:nvSpPr>
        <p:spPr>
          <a:xfrm>
            <a:off x="107504" y="1745844"/>
            <a:ext cx="8856983" cy="4851508"/>
          </a:xfrm>
          <a:prstGeom prst="rect">
            <a:avLst/>
          </a:prstGeom>
        </p:spPr>
        <p:txBody>
          <a:bodyPr wrap="square" lIns="0" tIns="0" rIns="0" bIns="0" rtlCol="0">
            <a:noAutofit/>
          </a:bodyPr>
          <a:lstStyle/>
          <a:p>
            <a:pPr marL="354013" defTabSz="944563">
              <a:lnSpc>
                <a:spcPts val="2010"/>
              </a:lnSpc>
              <a:spcBef>
                <a:spcPts val="100"/>
              </a:spcBef>
              <a:tabLst>
                <a:tab pos="176213" algn="l"/>
              </a:tabLst>
            </a:pPr>
            <a:r>
              <a:rPr sz="2700" baseline="2898" dirty="0" smtClean="0">
                <a:latin typeface="Times New Roman"/>
                <a:cs typeface="Times New Roman"/>
              </a:rPr>
              <a:t>•</a:t>
            </a:r>
            <a:r>
              <a:rPr sz="3600" baseline="2730" dirty="0" err="1" smtClean="0">
                <a:latin typeface="Arial" pitchFamily="34" charset="0"/>
                <a:ea typeface="Batang" pitchFamily="18" charset="-127"/>
                <a:cs typeface="Arial" pitchFamily="34" charset="0"/>
              </a:rPr>
              <a:t>Se</a:t>
            </a:r>
            <a:r>
              <a:rPr sz="3600" spc="-8" baseline="2730" dirty="0" err="1" smtClean="0">
                <a:latin typeface="Arial" pitchFamily="34" charset="0"/>
                <a:ea typeface="Batang" pitchFamily="18" charset="-127"/>
                <a:cs typeface="Arial" pitchFamily="34" charset="0"/>
              </a:rPr>
              <a:t>c</a:t>
            </a:r>
            <a:r>
              <a:rPr sz="3600" spc="-4" baseline="2730" dirty="0" err="1" smtClean="0">
                <a:latin typeface="Arial" pitchFamily="34" charset="0"/>
                <a:ea typeface="Batang" pitchFamily="18" charset="-127"/>
                <a:cs typeface="Arial" pitchFamily="34" charset="0"/>
              </a:rPr>
              <a:t>a</a:t>
            </a:r>
            <a:r>
              <a:rPr sz="3600" spc="-48" baseline="2730" dirty="0" err="1" smtClean="0">
                <a:latin typeface="Arial" pitchFamily="34" charset="0"/>
                <a:ea typeface="Batang" pitchFamily="18" charset="-127"/>
                <a:cs typeface="Arial" pitchFamily="34" charset="0"/>
              </a:rPr>
              <a:t>r</a:t>
            </a:r>
            <a:r>
              <a:rPr sz="3600" baseline="2730" dirty="0" err="1" smtClean="0">
                <a:latin typeface="Arial" pitchFamily="34" charset="0"/>
                <a:ea typeface="Batang" pitchFamily="18" charset="-127"/>
                <a:cs typeface="Arial" pitchFamily="34" charset="0"/>
              </a:rPr>
              <a:t>a</a:t>
            </a:r>
            <a:r>
              <a:rPr sz="3600" spc="112" baseline="2730" dirty="0" smtClean="0">
                <a:latin typeface="Arial" pitchFamily="34" charset="0"/>
                <a:ea typeface="Batang" pitchFamily="18" charset="-127"/>
                <a:cs typeface="Arial" pitchFamily="34" charset="0"/>
              </a:rPr>
              <a:t> </a:t>
            </a:r>
            <a:r>
              <a:rPr sz="3600" spc="-17" baseline="2730" dirty="0">
                <a:latin typeface="Arial" pitchFamily="34" charset="0"/>
                <a:ea typeface="Batang" pitchFamily="18" charset="-127"/>
                <a:cs typeface="Arial" pitchFamily="34" charset="0"/>
              </a:rPr>
              <a:t>t</a:t>
            </a:r>
            <a:r>
              <a:rPr sz="3600" baseline="2730" dirty="0">
                <a:latin typeface="Arial" pitchFamily="34" charset="0"/>
                <a:ea typeface="Batang" pitchFamily="18" charset="-127"/>
                <a:cs typeface="Arial" pitchFamily="34" charset="0"/>
              </a:rPr>
              <a:t>e</a:t>
            </a:r>
            <a:r>
              <a:rPr sz="3600" spc="4" baseline="2730" dirty="0">
                <a:latin typeface="Arial" pitchFamily="34" charset="0"/>
                <a:ea typeface="Batang" pitchFamily="18" charset="-127"/>
                <a:cs typeface="Arial" pitchFamily="34" charset="0"/>
              </a:rPr>
              <a:t>o</a:t>
            </a:r>
            <a:r>
              <a:rPr sz="3600" spc="-26" baseline="2730" dirty="0">
                <a:latin typeface="Arial" pitchFamily="34" charset="0"/>
                <a:ea typeface="Batang" pitchFamily="18" charset="-127"/>
                <a:cs typeface="Arial" pitchFamily="34" charset="0"/>
              </a:rPr>
              <a:t>r</a:t>
            </a:r>
            <a:r>
              <a:rPr sz="3600" spc="-13" baseline="2730" dirty="0">
                <a:latin typeface="Arial" pitchFamily="34" charset="0"/>
                <a:ea typeface="Batang" pitchFamily="18" charset="-127"/>
                <a:cs typeface="Arial" pitchFamily="34" charset="0"/>
              </a:rPr>
              <a:t>e</a:t>
            </a:r>
            <a:r>
              <a:rPr sz="3600" baseline="2730" dirty="0">
                <a:latin typeface="Arial" pitchFamily="34" charset="0"/>
                <a:ea typeface="Batang" pitchFamily="18" charset="-127"/>
                <a:cs typeface="Arial" pitchFamily="34" charset="0"/>
              </a:rPr>
              <a:t>ti</a:t>
            </a:r>
            <a:r>
              <a:rPr sz="3600" spc="4" baseline="2730" dirty="0">
                <a:latin typeface="Arial" pitchFamily="34" charset="0"/>
                <a:ea typeface="Batang" pitchFamily="18" charset="-127"/>
                <a:cs typeface="Arial" pitchFamily="34" charset="0"/>
              </a:rPr>
              <a:t>s</a:t>
            </a:r>
            <a:r>
              <a:rPr sz="3600" baseline="2730" dirty="0">
                <a:latin typeface="Arial" pitchFamily="34" charset="0"/>
                <a:ea typeface="Batang" pitchFamily="18" charset="-127"/>
                <a:cs typeface="Arial" pitchFamily="34" charset="0"/>
              </a:rPr>
              <a:t>,</a:t>
            </a:r>
            <a:r>
              <a:rPr sz="3600" spc="114" baseline="2730" dirty="0">
                <a:latin typeface="Arial" pitchFamily="34" charset="0"/>
                <a:ea typeface="Batang" pitchFamily="18" charset="-127"/>
                <a:cs typeface="Arial" pitchFamily="34" charset="0"/>
              </a:rPr>
              <a:t> </a:t>
            </a:r>
            <a:r>
              <a:rPr sz="3600" baseline="2730" dirty="0">
                <a:latin typeface="Arial" pitchFamily="34" charset="0"/>
                <a:ea typeface="Batang" pitchFamily="18" charset="-127"/>
                <a:cs typeface="Arial" pitchFamily="34" charset="0"/>
              </a:rPr>
              <a:t>m</a:t>
            </a:r>
            <a:r>
              <a:rPr sz="3600" spc="4" baseline="2730" dirty="0">
                <a:latin typeface="Arial" pitchFamily="34" charset="0"/>
                <a:ea typeface="Batang" pitchFamily="18" charset="-127"/>
                <a:cs typeface="Arial" pitchFamily="34" charset="0"/>
              </a:rPr>
              <a:t>un</a:t>
            </a:r>
            <a:r>
              <a:rPr sz="3600" baseline="2730" dirty="0">
                <a:latin typeface="Arial" pitchFamily="34" charset="0"/>
                <a:ea typeface="Batang" pitchFamily="18" charset="-127"/>
                <a:cs typeface="Arial" pitchFamily="34" charset="0"/>
              </a:rPr>
              <a:t>c</a:t>
            </a:r>
            <a:r>
              <a:rPr sz="3600" spc="4" baseline="2730" dirty="0">
                <a:latin typeface="Arial" pitchFamily="34" charset="0"/>
                <a:ea typeface="Batang" pitchFamily="18" charset="-127"/>
                <a:cs typeface="Arial" pitchFamily="34" charset="0"/>
              </a:rPr>
              <a:t>u</a:t>
            </a:r>
            <a:r>
              <a:rPr sz="3600" baseline="2730" dirty="0">
                <a:latin typeface="Arial" pitchFamily="34" charset="0"/>
                <a:ea typeface="Batang" pitchFamily="18" charset="-127"/>
                <a:cs typeface="Arial" pitchFamily="34" charset="0"/>
              </a:rPr>
              <a:t>l</a:t>
            </a:r>
            <a:r>
              <a:rPr sz="3600" spc="-26" baseline="2730" dirty="0">
                <a:latin typeface="Arial" pitchFamily="34" charset="0"/>
                <a:ea typeface="Batang" pitchFamily="18" charset="-127"/>
                <a:cs typeface="Arial" pitchFamily="34" charset="0"/>
              </a:rPr>
              <a:t>n</a:t>
            </a:r>
            <a:r>
              <a:rPr sz="3600" spc="-31" baseline="2730" dirty="0">
                <a:latin typeface="Arial" pitchFamily="34" charset="0"/>
                <a:ea typeface="Batang" pitchFamily="18" charset="-127"/>
                <a:cs typeface="Arial" pitchFamily="34" charset="0"/>
              </a:rPr>
              <a:t>y</a:t>
            </a:r>
            <a:r>
              <a:rPr sz="3600" baseline="2730" dirty="0">
                <a:latin typeface="Arial" pitchFamily="34" charset="0"/>
                <a:ea typeface="Batang" pitchFamily="18" charset="-127"/>
                <a:cs typeface="Arial" pitchFamily="34" charset="0"/>
              </a:rPr>
              <a:t>a</a:t>
            </a:r>
            <a:r>
              <a:rPr sz="3600" spc="161" baseline="2730" dirty="0">
                <a:latin typeface="Arial" pitchFamily="34" charset="0"/>
                <a:ea typeface="Batang" pitchFamily="18" charset="-127"/>
                <a:cs typeface="Arial" pitchFamily="34" charset="0"/>
              </a:rPr>
              <a:t> </a:t>
            </a:r>
            <a:r>
              <a:rPr sz="3600" spc="4" baseline="2730" dirty="0">
                <a:latin typeface="Arial" pitchFamily="34" charset="0"/>
                <a:ea typeface="Batang" pitchFamily="18" charset="-127"/>
                <a:cs typeface="Arial" pitchFamily="34" charset="0"/>
              </a:rPr>
              <a:t>s</a:t>
            </a:r>
            <a:r>
              <a:rPr sz="3600" baseline="2730" dirty="0">
                <a:latin typeface="Arial" pitchFamily="34" charset="0"/>
                <a:ea typeface="Batang" pitchFamily="18" charset="-127"/>
                <a:cs typeface="Arial" pitchFamily="34" charset="0"/>
              </a:rPr>
              <a:t>e</a:t>
            </a:r>
            <a:r>
              <a:rPr sz="3600" spc="4" baseline="2730" dirty="0">
                <a:latin typeface="Arial" pitchFamily="34" charset="0"/>
                <a:ea typeface="Batang" pitchFamily="18" charset="-127"/>
                <a:cs typeface="Arial" pitchFamily="34" charset="0"/>
              </a:rPr>
              <a:t>o</a:t>
            </a:r>
            <a:r>
              <a:rPr sz="3600" spc="-48" baseline="2730" dirty="0">
                <a:latin typeface="Arial" pitchFamily="34" charset="0"/>
                <a:ea typeface="Batang" pitchFamily="18" charset="-127"/>
                <a:cs typeface="Arial" pitchFamily="34" charset="0"/>
              </a:rPr>
              <a:t>r</a:t>
            </a:r>
            <a:r>
              <a:rPr sz="3600" spc="-4" baseline="2730" dirty="0">
                <a:latin typeface="Arial" pitchFamily="34" charset="0"/>
                <a:ea typeface="Batang" pitchFamily="18" charset="-127"/>
                <a:cs typeface="Arial" pitchFamily="34" charset="0"/>
              </a:rPr>
              <a:t>a</a:t>
            </a:r>
            <a:r>
              <a:rPr sz="3600" spc="4" baseline="2730" dirty="0">
                <a:latin typeface="Arial" pitchFamily="34" charset="0"/>
                <a:ea typeface="Batang" pitchFamily="18" charset="-127"/>
                <a:cs typeface="Arial" pitchFamily="34" charset="0"/>
              </a:rPr>
              <a:t>n</a:t>
            </a:r>
            <a:r>
              <a:rPr sz="3600" baseline="2730" dirty="0">
                <a:latin typeface="Arial" pitchFamily="34" charset="0"/>
                <a:ea typeface="Batang" pitchFamily="18" charset="-127"/>
                <a:cs typeface="Arial" pitchFamily="34" charset="0"/>
              </a:rPr>
              <a:t>g</a:t>
            </a:r>
            <a:r>
              <a:rPr sz="3600" spc="107" baseline="2730" dirty="0">
                <a:latin typeface="Arial" pitchFamily="34" charset="0"/>
                <a:ea typeface="Batang" pitchFamily="18" charset="-127"/>
                <a:cs typeface="Arial" pitchFamily="34" charset="0"/>
              </a:rPr>
              <a:t> </a:t>
            </a:r>
            <a:r>
              <a:rPr sz="3600" spc="4" baseline="2730" dirty="0">
                <a:latin typeface="Arial" pitchFamily="34" charset="0"/>
                <a:ea typeface="Batang" pitchFamily="18" charset="-127"/>
                <a:cs typeface="Arial" pitchFamily="34" charset="0"/>
              </a:rPr>
              <a:t>p</a:t>
            </a:r>
            <a:r>
              <a:rPr sz="3600" baseline="2730" dirty="0">
                <a:latin typeface="Arial" pitchFamily="34" charset="0"/>
                <a:ea typeface="Batang" pitchFamily="18" charset="-127"/>
                <a:cs typeface="Arial" pitchFamily="34" charset="0"/>
              </a:rPr>
              <a:t>emim</a:t>
            </a:r>
            <a:r>
              <a:rPr sz="3600" spc="4" baseline="2730" dirty="0">
                <a:latin typeface="Arial" pitchFamily="34" charset="0"/>
                <a:ea typeface="Batang" pitchFamily="18" charset="-127"/>
                <a:cs typeface="Arial" pitchFamily="34" charset="0"/>
              </a:rPr>
              <a:t>p</a:t>
            </a:r>
            <a:r>
              <a:rPr sz="3600" baseline="2730" dirty="0">
                <a:latin typeface="Arial" pitchFamily="34" charset="0"/>
                <a:ea typeface="Batang" pitchFamily="18" charset="-127"/>
                <a:cs typeface="Arial" pitchFamily="34" charset="0"/>
              </a:rPr>
              <a:t>i</a:t>
            </a:r>
            <a:r>
              <a:rPr sz="3600" spc="4" baseline="2730" dirty="0">
                <a:latin typeface="Arial" pitchFamily="34" charset="0"/>
                <a:ea typeface="Batang" pitchFamily="18" charset="-127"/>
                <a:cs typeface="Arial" pitchFamily="34" charset="0"/>
              </a:rPr>
              <a:t>n</a:t>
            </a:r>
            <a:r>
              <a:rPr sz="3600" baseline="2730" dirty="0">
                <a:latin typeface="Arial" pitchFamily="34" charset="0"/>
                <a:ea typeface="Batang" pitchFamily="18" charset="-127"/>
                <a:cs typeface="Arial" pitchFamily="34" charset="0"/>
              </a:rPr>
              <a:t>,</a:t>
            </a:r>
            <a:r>
              <a:rPr sz="3600" spc="153" baseline="2730" dirty="0">
                <a:latin typeface="Arial" pitchFamily="34" charset="0"/>
                <a:ea typeface="Batang" pitchFamily="18" charset="-127"/>
                <a:cs typeface="Arial" pitchFamily="34" charset="0"/>
              </a:rPr>
              <a:t> </a:t>
            </a:r>
            <a:r>
              <a:rPr sz="3600" spc="4" baseline="2730" dirty="0" err="1" smtClean="0">
                <a:latin typeface="Arial" pitchFamily="34" charset="0"/>
                <a:ea typeface="Batang" pitchFamily="18" charset="-127"/>
                <a:cs typeface="Arial" pitchFamily="34" charset="0"/>
              </a:rPr>
              <a:t>d</a:t>
            </a:r>
            <a:r>
              <a:rPr sz="3600" spc="-4" baseline="2730" dirty="0" err="1" smtClean="0">
                <a:latin typeface="Arial" pitchFamily="34" charset="0"/>
                <a:ea typeface="Batang" pitchFamily="18" charset="-127"/>
                <a:cs typeface="Arial" pitchFamily="34" charset="0"/>
              </a:rPr>
              <a:t>a</a:t>
            </a:r>
            <a:r>
              <a:rPr sz="3600" spc="4" baseline="2730" dirty="0" err="1" smtClean="0">
                <a:latin typeface="Arial" pitchFamily="34" charset="0"/>
                <a:ea typeface="Batang" pitchFamily="18" charset="-127"/>
                <a:cs typeface="Arial" pitchFamily="34" charset="0"/>
              </a:rPr>
              <a:t>p</a:t>
            </a:r>
            <a:r>
              <a:rPr sz="3600" spc="-26" baseline="2730" dirty="0" err="1" smtClean="0">
                <a:latin typeface="Arial" pitchFamily="34" charset="0"/>
                <a:ea typeface="Batang" pitchFamily="18" charset="-127"/>
                <a:cs typeface="Arial" pitchFamily="34" charset="0"/>
              </a:rPr>
              <a:t>a</a:t>
            </a:r>
            <a:r>
              <a:rPr sz="3600" baseline="2730" dirty="0" err="1" smtClean="0">
                <a:latin typeface="Arial" pitchFamily="34" charset="0"/>
                <a:ea typeface="Batang" pitchFamily="18" charset="-127"/>
                <a:cs typeface="Arial" pitchFamily="34" charset="0"/>
              </a:rPr>
              <a:t>t</a:t>
            </a:r>
            <a:r>
              <a:rPr sz="3600" spc="102" baseline="2730" dirty="0">
                <a:latin typeface="Arial" pitchFamily="34" charset="0"/>
                <a:ea typeface="Batang" pitchFamily="18" charset="-127"/>
                <a:cs typeface="Arial" pitchFamily="34" charset="0"/>
              </a:rPr>
              <a:t> </a:t>
            </a:r>
            <a:r>
              <a:rPr sz="3600" spc="102" baseline="2730" dirty="0" err="1">
                <a:latin typeface="Arial" pitchFamily="34" charset="0"/>
                <a:ea typeface="Batang" pitchFamily="18" charset="-127"/>
                <a:cs typeface="Arial" pitchFamily="34" charset="0"/>
              </a:rPr>
              <a:t>d</a:t>
            </a:r>
            <a:r>
              <a:rPr sz="3600" baseline="2730" dirty="0" err="1" smtClean="0">
                <a:latin typeface="Arial" pitchFamily="34" charset="0"/>
                <a:ea typeface="Batang" pitchFamily="18" charset="-127"/>
                <a:cs typeface="Arial" pitchFamily="34" charset="0"/>
              </a:rPr>
              <a:t>i</a:t>
            </a:r>
            <a:r>
              <a:rPr sz="3600" spc="4" baseline="2730" dirty="0" err="1" smtClean="0">
                <a:latin typeface="Arial" pitchFamily="34" charset="0"/>
                <a:ea typeface="Batang" pitchFamily="18" charset="-127"/>
                <a:cs typeface="Arial" pitchFamily="34" charset="0"/>
              </a:rPr>
              <a:t>b</a:t>
            </a:r>
            <a:r>
              <a:rPr sz="3600" spc="-8" baseline="2730" dirty="0" err="1" smtClean="0">
                <a:latin typeface="Arial" pitchFamily="34" charset="0"/>
                <a:ea typeface="Batang" pitchFamily="18" charset="-127"/>
                <a:cs typeface="Arial" pitchFamily="34" charset="0"/>
              </a:rPr>
              <a:t>e</a:t>
            </a:r>
            <a:r>
              <a:rPr sz="3600" spc="4" baseline="2730" dirty="0" err="1" smtClean="0">
                <a:latin typeface="Arial" pitchFamily="34" charset="0"/>
                <a:ea typeface="Batang" pitchFamily="18" charset="-127"/>
                <a:cs typeface="Arial" pitchFamily="34" charset="0"/>
              </a:rPr>
              <a:t>d</a:t>
            </a:r>
            <a:r>
              <a:rPr sz="3600" spc="-4" baseline="2730" dirty="0" err="1" smtClean="0">
                <a:latin typeface="Arial" pitchFamily="34" charset="0"/>
                <a:ea typeface="Batang" pitchFamily="18" charset="-127"/>
                <a:cs typeface="Arial" pitchFamily="34" charset="0"/>
              </a:rPr>
              <a:t>a</a:t>
            </a:r>
            <a:r>
              <a:rPr sz="3600" spc="-22" baseline="2730" dirty="0" err="1" smtClean="0">
                <a:latin typeface="Arial" pitchFamily="34" charset="0"/>
                <a:ea typeface="Batang" pitchFamily="18" charset="-127"/>
                <a:cs typeface="Arial" pitchFamily="34" charset="0"/>
              </a:rPr>
              <a:t>k</a:t>
            </a:r>
            <a:r>
              <a:rPr sz="3600" spc="-4" baseline="2730" dirty="0" err="1" smtClean="0">
                <a:latin typeface="Arial" pitchFamily="34" charset="0"/>
                <a:ea typeface="Batang" pitchFamily="18" charset="-127"/>
                <a:cs typeface="Arial" pitchFamily="34" charset="0"/>
              </a:rPr>
              <a:t>a</a:t>
            </a:r>
            <a:r>
              <a:rPr sz="3600" baseline="2730" dirty="0" err="1" smtClean="0">
                <a:latin typeface="Arial" pitchFamily="34" charset="0"/>
                <a:ea typeface="Batang" pitchFamily="18" charset="-127"/>
                <a:cs typeface="Arial" pitchFamily="34" charset="0"/>
              </a:rPr>
              <a:t>n</a:t>
            </a:r>
            <a:r>
              <a:rPr sz="3600" baseline="2730" dirty="0" smtClean="0">
                <a:latin typeface="Arial" pitchFamily="34" charset="0"/>
                <a:ea typeface="Batang" pitchFamily="18" charset="-127"/>
                <a:cs typeface="Arial" pitchFamily="34" charset="0"/>
              </a:rPr>
              <a:t> </a:t>
            </a:r>
            <a:r>
              <a:rPr sz="3600" baseline="2730" dirty="0" err="1" smtClean="0">
                <a:latin typeface="Arial" pitchFamily="34" charset="0"/>
                <a:ea typeface="Batang" pitchFamily="18" charset="-127"/>
                <a:cs typeface="Arial" pitchFamily="34" charset="0"/>
              </a:rPr>
              <a:t>me</a:t>
            </a:r>
            <a:r>
              <a:rPr sz="3600" spc="4" baseline="2730" dirty="0" err="1" smtClean="0">
                <a:latin typeface="Arial" pitchFamily="34" charset="0"/>
                <a:ea typeface="Batang" pitchFamily="18" charset="-127"/>
                <a:cs typeface="Arial" pitchFamily="34" charset="0"/>
              </a:rPr>
              <a:t>nj</a:t>
            </a:r>
            <a:r>
              <a:rPr sz="3600" spc="-4" baseline="2730" dirty="0" err="1" smtClean="0">
                <a:latin typeface="Arial" pitchFamily="34" charset="0"/>
                <a:ea typeface="Batang" pitchFamily="18" charset="-127"/>
                <a:cs typeface="Arial" pitchFamily="34" charset="0"/>
              </a:rPr>
              <a:t>a</a:t>
            </a:r>
            <a:r>
              <a:rPr sz="3600" spc="4" baseline="2730" dirty="0" err="1" smtClean="0">
                <a:latin typeface="Arial" pitchFamily="34" charset="0"/>
                <a:ea typeface="Batang" pitchFamily="18" charset="-127"/>
                <a:cs typeface="Arial" pitchFamily="34" charset="0"/>
              </a:rPr>
              <a:t>d</a:t>
            </a:r>
            <a:r>
              <a:rPr sz="3600" baseline="2730" dirty="0" err="1" smtClean="0">
                <a:latin typeface="Arial" pitchFamily="34" charset="0"/>
                <a:ea typeface="Batang" pitchFamily="18" charset="-127"/>
                <a:cs typeface="Arial" pitchFamily="34" charset="0"/>
              </a:rPr>
              <a:t>i</a:t>
            </a:r>
            <a:r>
              <a:rPr sz="3600" baseline="2730" dirty="0" smtClean="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ti</a:t>
            </a:r>
            <a:r>
              <a:rPr sz="3600" spc="-35" baseline="1365" dirty="0" err="1" smtClean="0">
                <a:latin typeface="Arial" pitchFamily="34" charset="0"/>
                <a:ea typeface="Batang" pitchFamily="18" charset="-127"/>
                <a:cs typeface="Arial" pitchFamily="34" charset="0"/>
              </a:rPr>
              <a:t>g</a:t>
            </a:r>
            <a:r>
              <a:rPr sz="3600" baseline="1365" dirty="0" err="1" smtClean="0">
                <a:latin typeface="Arial" pitchFamily="34" charset="0"/>
                <a:ea typeface="Batang" pitchFamily="18" charset="-127"/>
                <a:cs typeface="Arial" pitchFamily="34" charset="0"/>
              </a:rPr>
              <a:t>a</a:t>
            </a:r>
            <a:r>
              <a:rPr sz="3600" spc="67" baseline="1365" dirty="0" smtClean="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m</a:t>
            </a:r>
            <a:r>
              <a:rPr sz="3600" spc="-4" baseline="1365" dirty="0">
                <a:latin typeface="Arial" pitchFamily="34" charset="0"/>
                <a:ea typeface="Batang" pitchFamily="18" charset="-127"/>
                <a:cs typeface="Arial" pitchFamily="34" charset="0"/>
              </a:rPr>
              <a:t>a</a:t>
            </a:r>
            <a:r>
              <a:rPr sz="3600" spc="-8" baseline="1365" dirty="0">
                <a:latin typeface="Arial" pitchFamily="34" charset="0"/>
                <a:ea typeface="Batang" pitchFamily="18" charset="-127"/>
                <a:cs typeface="Arial" pitchFamily="34" charset="0"/>
              </a:rPr>
              <a:t>c</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m</a:t>
            </a:r>
            <a:r>
              <a:rPr sz="3600" spc="96" baseline="1365" dirty="0">
                <a:latin typeface="Arial" pitchFamily="34" charset="0"/>
                <a:ea typeface="Batang" pitchFamily="18" charset="-127"/>
                <a:cs typeface="Arial" pitchFamily="34" charset="0"/>
              </a:rPr>
              <a:t> </a:t>
            </a:r>
            <a:r>
              <a:rPr sz="3600" spc="-31" baseline="1365" dirty="0" err="1">
                <a:latin typeface="Arial" pitchFamily="34" charset="0"/>
                <a:ea typeface="Batang" pitchFamily="18" charset="-127"/>
                <a:cs typeface="Arial" pitchFamily="34" charset="0"/>
              </a:rPr>
              <a:t>y</a:t>
            </a:r>
            <a:r>
              <a:rPr sz="3600" spc="-4" baseline="1365" dirty="0" err="1">
                <a:latin typeface="Arial" pitchFamily="34" charset="0"/>
                <a:ea typeface="Batang" pitchFamily="18" charset="-127"/>
                <a:cs typeface="Arial" pitchFamily="34" charset="0"/>
              </a:rPr>
              <a:t>a</a:t>
            </a:r>
            <a:r>
              <a:rPr sz="3600" baseline="1365" dirty="0" err="1">
                <a:latin typeface="Arial" pitchFamily="34" charset="0"/>
                <a:ea typeface="Batang" pitchFamily="18" charset="-127"/>
                <a:cs typeface="Arial" pitchFamily="34" charset="0"/>
              </a:rPr>
              <a:t>k</a:t>
            </a:r>
            <a:r>
              <a:rPr sz="3600" spc="4" baseline="1365" dirty="0" err="1">
                <a:latin typeface="Arial" pitchFamily="34" charset="0"/>
                <a:ea typeface="Batang" pitchFamily="18" charset="-127"/>
                <a:cs typeface="Arial" pitchFamily="34" charset="0"/>
              </a:rPr>
              <a:t>n</a:t>
            </a:r>
            <a:r>
              <a:rPr sz="3600" baseline="1365" dirty="0" err="1">
                <a:latin typeface="Arial" pitchFamily="34" charset="0"/>
                <a:ea typeface="Batang" pitchFamily="18" charset="-127"/>
                <a:cs typeface="Arial" pitchFamily="34" charset="0"/>
              </a:rPr>
              <a:t>i</a:t>
            </a:r>
            <a:r>
              <a:rPr sz="3600" spc="151" baseline="1365" dirty="0">
                <a:latin typeface="Arial" pitchFamily="34" charset="0"/>
                <a:ea typeface="Batang" pitchFamily="18" charset="-127"/>
                <a:cs typeface="Arial" pitchFamily="34" charset="0"/>
              </a:rPr>
              <a:t> </a:t>
            </a:r>
            <a:r>
              <a:rPr sz="3600" baseline="1365" dirty="0" smtClean="0">
                <a:latin typeface="Arial" pitchFamily="34" charset="0"/>
                <a:ea typeface="Batang" pitchFamily="18" charset="-127"/>
                <a:cs typeface="Arial" pitchFamily="34" charset="0"/>
              </a:rPr>
              <a:t>:</a:t>
            </a:r>
          </a:p>
          <a:p>
            <a:pPr marL="215159" marR="17983">
              <a:lnSpc>
                <a:spcPts val="2154"/>
              </a:lnSpc>
              <a:spcBef>
                <a:spcPts val="7"/>
              </a:spcBef>
            </a:pPr>
            <a:endParaRPr sz="3600" dirty="0">
              <a:latin typeface="Arial" pitchFamily="34" charset="0"/>
              <a:ea typeface="Batang" pitchFamily="18" charset="-127"/>
              <a:cs typeface="Arial" pitchFamily="34" charset="0"/>
            </a:endParaRPr>
          </a:p>
          <a:p>
            <a:pPr marL="722313" marR="17983" indent="-252413">
              <a:lnSpc>
                <a:spcPts val="2154"/>
              </a:lnSpc>
            </a:pP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a:t>
            </a:r>
            <a:r>
              <a:rPr sz="3600" spc="61" baseline="1365" dirty="0">
                <a:latin typeface="Arial" pitchFamily="34" charset="0"/>
                <a:ea typeface="Batang" pitchFamily="18" charset="-127"/>
                <a:cs typeface="Arial" pitchFamily="34" charset="0"/>
              </a:rPr>
              <a:t> </a:t>
            </a:r>
            <a:r>
              <a:rPr sz="3600" spc="-14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 baseline="1365" dirty="0">
                <a:latin typeface="Arial" pitchFamily="34" charset="0"/>
                <a:ea typeface="Batang" pitchFamily="18" charset="-127"/>
                <a:cs typeface="Arial" pitchFamily="34" charset="0"/>
              </a:rPr>
              <a:t>r</a:t>
            </a:r>
            <a:r>
              <a:rPr sz="3600" baseline="1365" dirty="0">
                <a:latin typeface="Arial" pitchFamily="34" charset="0"/>
                <a:ea typeface="Batang" pitchFamily="18" charset="-127"/>
                <a:cs typeface="Arial" pitchFamily="34" charset="0"/>
              </a:rPr>
              <a:t>i</a:t>
            </a:r>
            <a:r>
              <a:rPr sz="3600" spc="59"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G</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n</a:t>
            </a:r>
            <a:r>
              <a:rPr sz="3600" spc="-13" baseline="1365" dirty="0">
                <a:latin typeface="Arial" pitchFamily="34" charset="0"/>
                <a:ea typeface="Batang" pitchFamily="18" charset="-127"/>
                <a:cs typeface="Arial" pitchFamily="34" charset="0"/>
              </a:rPr>
              <a:t>e</a:t>
            </a:r>
            <a:r>
              <a:rPr sz="3600" baseline="1365" dirty="0">
                <a:latin typeface="Arial" pitchFamily="34" charset="0"/>
                <a:ea typeface="Batang" pitchFamily="18" charset="-127"/>
                <a:cs typeface="Arial" pitchFamily="34" charset="0"/>
              </a:rPr>
              <a:t>ti</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a:t>
            </a:r>
            <a:r>
              <a:rPr sz="3600" spc="104" baseline="1365" dirty="0">
                <a:latin typeface="Arial" pitchFamily="34" charset="0"/>
                <a:ea typeface="Batang" pitchFamily="18" charset="-127"/>
                <a:cs typeface="Arial" pitchFamily="34" charset="0"/>
              </a:rPr>
              <a:t> </a:t>
            </a:r>
            <a:r>
              <a:rPr sz="3600" spc="-31" baseline="1365" dirty="0">
                <a:latin typeface="Arial" pitchFamily="34" charset="0"/>
                <a:ea typeface="Batang" pitchFamily="18" charset="-127"/>
                <a:cs typeface="Arial" pitchFamily="34" charset="0"/>
              </a:rPr>
              <a:t>y</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85"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b</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p</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nd</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spc="-35" baseline="1365" dirty="0">
                <a:latin typeface="Arial" pitchFamily="34" charset="0"/>
                <a:ea typeface="Batang" pitchFamily="18" charset="-127"/>
                <a:cs typeface="Arial" pitchFamily="34" charset="0"/>
              </a:rPr>
              <a:t>g</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220"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b</a:t>
            </a:r>
            <a:r>
              <a:rPr sz="3600" spc="-4" baseline="1365" dirty="0">
                <a:latin typeface="Arial" pitchFamily="34" charset="0"/>
                <a:ea typeface="Batang" pitchFamily="18" charset="-127"/>
                <a:cs typeface="Arial" pitchFamily="34" charset="0"/>
              </a:rPr>
              <a:t>ah</a:t>
            </a:r>
            <a:r>
              <a:rPr sz="3600" spc="-26" baseline="1365" dirty="0">
                <a:latin typeface="Arial" pitchFamily="34" charset="0"/>
                <a:ea typeface="Batang" pitchFamily="18" charset="-127"/>
                <a:cs typeface="Arial" pitchFamily="34" charset="0"/>
              </a:rPr>
              <a:t>w</a:t>
            </a:r>
            <a:r>
              <a:rPr sz="3600" baseline="1365" dirty="0">
                <a:latin typeface="Arial" pitchFamily="34" charset="0"/>
                <a:ea typeface="Batang" pitchFamily="18" charset="-127"/>
                <a:cs typeface="Arial" pitchFamily="34" charset="0"/>
              </a:rPr>
              <a:t>a</a:t>
            </a:r>
            <a:r>
              <a:rPr sz="3600" spc="127"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8"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107" baseline="1365" dirty="0">
                <a:latin typeface="Arial" pitchFamily="34" charset="0"/>
                <a:ea typeface="Batang" pitchFamily="18" charset="-127"/>
                <a:cs typeface="Arial" pitchFamily="34" charset="0"/>
              </a:rPr>
              <a:t> </a:t>
            </a:r>
            <a:r>
              <a:rPr sz="3600" spc="-4" baseline="1365" dirty="0" err="1">
                <a:latin typeface="Arial" pitchFamily="34" charset="0"/>
                <a:ea typeface="Batang" pitchFamily="18" charset="-127"/>
                <a:cs typeface="Arial" pitchFamily="34" charset="0"/>
              </a:rPr>
              <a:t>p</a:t>
            </a:r>
            <a:r>
              <a:rPr sz="3600" baseline="1365" dirty="0" err="1">
                <a:latin typeface="Arial" pitchFamily="34" charset="0"/>
                <a:ea typeface="Batang" pitchFamily="18" charset="-127"/>
                <a:cs typeface="Arial" pitchFamily="34" charset="0"/>
              </a:rPr>
              <a:t>emim</a:t>
            </a:r>
            <a:r>
              <a:rPr sz="3600" spc="4" baseline="1365" dirty="0" err="1">
                <a:latin typeface="Arial" pitchFamily="34" charset="0"/>
                <a:ea typeface="Batang" pitchFamily="18" charset="-127"/>
                <a:cs typeface="Arial" pitchFamily="34" charset="0"/>
              </a:rPr>
              <a:t>p</a:t>
            </a:r>
            <a:r>
              <a:rPr sz="3600" baseline="1365" dirty="0" err="1">
                <a:latin typeface="Arial" pitchFamily="34" charset="0"/>
                <a:ea typeface="Batang" pitchFamily="18" charset="-127"/>
                <a:cs typeface="Arial" pitchFamily="34" charset="0"/>
              </a:rPr>
              <a:t>in</a:t>
            </a:r>
            <a:r>
              <a:rPr sz="3600" spc="157" baseline="1365" dirty="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m</a:t>
            </a:r>
            <a:r>
              <a:rPr sz="3600" spc="4" baseline="1365" dirty="0" err="1" smtClean="0">
                <a:latin typeface="Arial" pitchFamily="34" charset="0"/>
                <a:ea typeface="Batang" pitchFamily="18" charset="-127"/>
                <a:cs typeface="Arial" pitchFamily="34" charset="0"/>
              </a:rPr>
              <a:t>un</a:t>
            </a:r>
            <a:r>
              <a:rPr sz="3600" baseline="1365" dirty="0" err="1" smtClean="0">
                <a:latin typeface="Arial" pitchFamily="34" charset="0"/>
                <a:ea typeface="Batang" pitchFamily="18" charset="-127"/>
                <a:cs typeface="Arial" pitchFamily="34" charset="0"/>
              </a:rPr>
              <a:t>c</a:t>
            </a:r>
            <a:r>
              <a:rPr sz="3600" spc="4" baseline="1365" dirty="0" err="1" smtClean="0">
                <a:latin typeface="Arial" pitchFamily="34" charset="0"/>
                <a:ea typeface="Batang" pitchFamily="18" charset="-127"/>
                <a:cs typeface="Arial" pitchFamily="34" charset="0"/>
              </a:rPr>
              <a:t>u</a:t>
            </a:r>
            <a:r>
              <a:rPr sz="3600" baseline="1365" dirty="0" err="1" smtClean="0">
                <a:latin typeface="Arial" pitchFamily="34" charset="0"/>
                <a:ea typeface="Batang" pitchFamily="18" charset="-127"/>
                <a:cs typeface="Arial" pitchFamily="34" charset="0"/>
              </a:rPr>
              <a:t>l</a:t>
            </a:r>
            <a:r>
              <a:rPr sz="3600" baseline="1365" dirty="0" smtClean="0">
                <a:latin typeface="Arial" pitchFamily="34" charset="0"/>
                <a:ea typeface="Batang" pitchFamily="18" charset="-127"/>
                <a:cs typeface="Arial" pitchFamily="34" charset="0"/>
              </a:rPr>
              <a:t> </a:t>
            </a:r>
            <a:r>
              <a:rPr sz="3600" spc="-22" baseline="1365" dirty="0" err="1" smtClean="0">
                <a:latin typeface="Arial" pitchFamily="34" charset="0"/>
                <a:ea typeface="Batang" pitchFamily="18" charset="-127"/>
                <a:cs typeface="Arial" pitchFamily="34" charset="0"/>
              </a:rPr>
              <a:t>k</a:t>
            </a:r>
            <a:r>
              <a:rPr sz="3600" spc="-4" baseline="1365" dirty="0" err="1" smtClean="0">
                <a:latin typeface="Arial" pitchFamily="34" charset="0"/>
                <a:ea typeface="Batang" pitchFamily="18" charset="-127"/>
                <a:cs typeface="Arial" pitchFamily="34" charset="0"/>
              </a:rPr>
              <a:t>a</a:t>
            </a:r>
            <a:r>
              <a:rPr sz="3600" spc="-26" baseline="1365" dirty="0" err="1" smtClean="0">
                <a:latin typeface="Arial" pitchFamily="34" charset="0"/>
                <a:ea typeface="Batang" pitchFamily="18" charset="-127"/>
                <a:cs typeface="Arial" pitchFamily="34" charset="0"/>
              </a:rPr>
              <a:t>r</a:t>
            </a:r>
            <a:r>
              <a:rPr sz="3600" baseline="1365" dirty="0" err="1" smtClean="0">
                <a:latin typeface="Arial" pitchFamily="34" charset="0"/>
                <a:ea typeface="Batang" pitchFamily="18" charset="-127"/>
                <a:cs typeface="Arial" pitchFamily="34" charset="0"/>
              </a:rPr>
              <a:t>e</a:t>
            </a:r>
            <a:r>
              <a:rPr sz="3600" spc="4" baseline="1365" dirty="0" err="1" smtClean="0">
                <a:latin typeface="Arial" pitchFamily="34" charset="0"/>
                <a:ea typeface="Batang" pitchFamily="18" charset="-127"/>
                <a:cs typeface="Arial" pitchFamily="34" charset="0"/>
              </a:rPr>
              <a:t>n</a:t>
            </a:r>
            <a:r>
              <a:rPr sz="3600" baseline="1365" dirty="0" err="1" smtClean="0">
                <a:latin typeface="Arial" pitchFamily="34" charset="0"/>
                <a:ea typeface="Batang" pitchFamily="18" charset="-127"/>
                <a:cs typeface="Arial" pitchFamily="34" charset="0"/>
              </a:rPr>
              <a:t>a</a:t>
            </a:r>
            <a:r>
              <a:rPr sz="3600" spc="141" baseline="1365" dirty="0" smtClean="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d</a:t>
            </a:r>
            <a:r>
              <a:rPr sz="3600" baseline="1365" dirty="0">
                <a:latin typeface="Arial" pitchFamily="34" charset="0"/>
                <a:ea typeface="Batang" pitchFamily="18" charset="-127"/>
                <a:cs typeface="Arial" pitchFamily="34" charset="0"/>
              </a:rPr>
              <a:t>il</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h</a:t>
            </a:r>
            <a:r>
              <a:rPr sz="3600" baseline="1365" dirty="0">
                <a:latin typeface="Arial" pitchFamily="34" charset="0"/>
                <a:ea typeface="Batang" pitchFamily="18" charset="-127"/>
                <a:cs typeface="Arial" pitchFamily="34" charset="0"/>
              </a:rPr>
              <a:t>i</a:t>
            </a:r>
            <a:r>
              <a:rPr sz="3600" spc="-4" baseline="1365" dirty="0">
                <a:latin typeface="Arial" pitchFamily="34" charset="0"/>
                <a:ea typeface="Batang" pitchFamily="18" charset="-127"/>
                <a:cs typeface="Arial" pitchFamily="34" charset="0"/>
              </a:rPr>
              <a:t>r</a:t>
            </a:r>
            <a:r>
              <a:rPr sz="3600" spc="-22" baseline="1365" dirty="0">
                <a:latin typeface="Arial" pitchFamily="34" charset="0"/>
                <a:ea typeface="Batang" pitchFamily="18" charset="-127"/>
                <a:cs typeface="Arial" pitchFamily="34" charset="0"/>
              </a:rPr>
              <a:t>k</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234"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o</a:t>
            </a:r>
            <a:r>
              <a:rPr sz="3600" baseline="1365" dirty="0">
                <a:latin typeface="Arial" pitchFamily="34" charset="0"/>
                <a:ea typeface="Batang" pitchFamily="18" charset="-127"/>
                <a:cs typeface="Arial" pitchFamily="34" charset="0"/>
              </a:rPr>
              <a:t>leh</a:t>
            </a:r>
            <a:r>
              <a:rPr sz="3600" spc="74" baseline="1365" dirty="0">
                <a:latin typeface="Arial" pitchFamily="34" charset="0"/>
                <a:ea typeface="Batang" pitchFamily="18" charset="-127"/>
                <a:cs typeface="Arial" pitchFamily="34" charset="0"/>
              </a:rPr>
              <a:t> </a:t>
            </a:r>
            <a:r>
              <a:rPr sz="3600" spc="-53" baseline="1365" dirty="0">
                <a:latin typeface="Arial" pitchFamily="34" charset="0"/>
                <a:ea typeface="Batang" pitchFamily="18" charset="-127"/>
                <a:cs typeface="Arial" pitchFamily="34" charset="0"/>
              </a:rPr>
              <a:t>k</a:t>
            </a:r>
            <a:r>
              <a:rPr sz="3600" baseline="1365" dirty="0">
                <a:latin typeface="Arial" pitchFamily="34" charset="0"/>
                <a:ea typeface="Batang" pitchFamily="18" charset="-127"/>
                <a:cs typeface="Arial" pitchFamily="34" charset="0"/>
              </a:rPr>
              <a:t>el</a:t>
            </a:r>
            <a:r>
              <a:rPr sz="3600" spc="4" baseline="1365" dirty="0">
                <a:latin typeface="Arial" pitchFamily="34" charset="0"/>
                <a:ea typeface="Batang" pitchFamily="18" charset="-127"/>
                <a:cs typeface="Arial" pitchFamily="34" charset="0"/>
              </a:rPr>
              <a:t>o</a:t>
            </a:r>
            <a:r>
              <a:rPr sz="3600" baseline="1365" dirty="0">
                <a:latin typeface="Arial" pitchFamily="34" charset="0"/>
                <a:ea typeface="Batang" pitchFamily="18" charset="-127"/>
                <a:cs typeface="Arial" pitchFamily="34" charset="0"/>
              </a:rPr>
              <a:t>m</a:t>
            </a:r>
            <a:r>
              <a:rPr sz="3600" spc="4" baseline="1365" dirty="0">
                <a:latin typeface="Arial" pitchFamily="34" charset="0"/>
                <a:ea typeface="Batang" pitchFamily="18" charset="-127"/>
                <a:cs typeface="Arial" pitchFamily="34" charset="0"/>
              </a:rPr>
              <a:t>po</a:t>
            </a:r>
            <a:r>
              <a:rPr sz="3600" baseline="1365" dirty="0">
                <a:latin typeface="Arial" pitchFamily="34" charset="0"/>
                <a:ea typeface="Batang" pitchFamily="18" charset="-127"/>
                <a:cs typeface="Arial" pitchFamily="34" charset="0"/>
              </a:rPr>
              <a:t>k</a:t>
            </a:r>
            <a:r>
              <a:rPr sz="3600" spc="195" baseline="1365" dirty="0">
                <a:latin typeface="Arial" pitchFamily="34" charset="0"/>
                <a:ea typeface="Batang" pitchFamily="18" charset="-127"/>
                <a:cs typeface="Arial" pitchFamily="34" charset="0"/>
              </a:rPr>
              <a:t> </a:t>
            </a:r>
            <a:r>
              <a:rPr sz="3600" spc="-1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r</a:t>
            </a:r>
            <a:r>
              <a:rPr sz="3600" spc="-17" baseline="1365" dirty="0">
                <a:latin typeface="Arial" pitchFamily="34" charset="0"/>
                <a:ea typeface="Batang" pitchFamily="18" charset="-127"/>
                <a:cs typeface="Arial" pitchFamily="34" charset="0"/>
              </a:rPr>
              <a:t>t</a:t>
            </a:r>
            <a:r>
              <a:rPr sz="3600" baseline="1365" dirty="0">
                <a:latin typeface="Arial" pitchFamily="34" charset="0"/>
                <a:ea typeface="Batang" pitchFamily="18" charset="-127"/>
                <a:cs typeface="Arial" pitchFamily="34" charset="0"/>
              </a:rPr>
              <a:t>e</a:t>
            </a:r>
            <a:r>
              <a:rPr sz="3600" spc="-17"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t</a:t>
            </a:r>
            <a:r>
              <a:rPr sz="3600" spc="4" baseline="1365" dirty="0">
                <a:latin typeface="Arial" pitchFamily="34" charset="0"/>
                <a:ea typeface="Batang" pitchFamily="18" charset="-127"/>
                <a:cs typeface="Arial" pitchFamily="34" charset="0"/>
              </a:rPr>
              <a:t>u</a:t>
            </a:r>
            <a:r>
              <a:rPr sz="3600" baseline="1365" dirty="0">
                <a:latin typeface="Arial" pitchFamily="34" charset="0"/>
                <a:ea typeface="Batang" pitchFamily="18" charset="-127"/>
                <a:cs typeface="Arial" pitchFamily="34" charset="0"/>
              </a:rPr>
              <a:t>,</a:t>
            </a:r>
            <a:r>
              <a:rPr sz="3600" spc="108"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d</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n</a:t>
            </a:r>
            <a:r>
              <a:rPr sz="3600" spc="63"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spc="-4"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j</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k</a:t>
            </a:r>
            <a:r>
              <a:rPr sz="3600" spc="110" baseline="1365" dirty="0">
                <a:latin typeface="Arial" pitchFamily="34" charset="0"/>
                <a:ea typeface="Batang" pitchFamily="18" charset="-127"/>
                <a:cs typeface="Arial" pitchFamily="34" charset="0"/>
              </a:rPr>
              <a:t> </a:t>
            </a:r>
            <a:r>
              <a:rPr sz="3600" baseline="1365" dirty="0" err="1">
                <a:latin typeface="Arial" pitchFamily="34" charset="0"/>
                <a:ea typeface="Batang" pitchFamily="18" charset="-127"/>
                <a:cs typeface="Arial" pitchFamily="34" charset="0"/>
              </a:rPr>
              <a:t>l</a:t>
            </a:r>
            <a:r>
              <a:rPr sz="3600" spc="-4" baseline="1365" dirty="0" err="1">
                <a:latin typeface="Arial" pitchFamily="34" charset="0"/>
                <a:ea typeface="Batang" pitchFamily="18" charset="-127"/>
                <a:cs typeface="Arial" pitchFamily="34" charset="0"/>
              </a:rPr>
              <a:t>a</a:t>
            </a:r>
            <a:r>
              <a:rPr sz="3600" spc="4" baseline="1365" dirty="0" err="1">
                <a:latin typeface="Arial" pitchFamily="34" charset="0"/>
                <a:ea typeface="Batang" pitchFamily="18" charset="-127"/>
                <a:cs typeface="Arial" pitchFamily="34" charset="0"/>
              </a:rPr>
              <a:t>h</a:t>
            </a:r>
            <a:r>
              <a:rPr sz="3600" baseline="1365" dirty="0" err="1">
                <a:latin typeface="Arial" pitchFamily="34" charset="0"/>
                <a:ea typeface="Batang" pitchFamily="18" charset="-127"/>
                <a:cs typeface="Arial" pitchFamily="34" charset="0"/>
              </a:rPr>
              <a:t>ir</a:t>
            </a:r>
            <a:r>
              <a:rPr sz="3600" spc="101" baseline="1365" dirty="0">
                <a:latin typeface="Arial" pitchFamily="34" charset="0"/>
                <a:ea typeface="Batang" pitchFamily="18" charset="-127"/>
                <a:cs typeface="Arial" pitchFamily="34" charset="0"/>
              </a:rPr>
              <a:t> </a:t>
            </a:r>
            <a:r>
              <a:rPr sz="3600" spc="4" baseline="1365" dirty="0" err="1" smtClean="0">
                <a:latin typeface="Arial" pitchFamily="34" charset="0"/>
                <a:ea typeface="Batang" pitchFamily="18" charset="-127"/>
                <a:cs typeface="Arial" pitchFamily="34" charset="0"/>
              </a:rPr>
              <a:t>sud</a:t>
            </a:r>
            <a:r>
              <a:rPr sz="3600" spc="-4" baseline="1365" dirty="0" err="1" smtClean="0">
                <a:latin typeface="Arial" pitchFamily="34" charset="0"/>
                <a:ea typeface="Batang" pitchFamily="18" charset="-127"/>
                <a:cs typeface="Arial" pitchFamily="34" charset="0"/>
              </a:rPr>
              <a:t>a</a:t>
            </a:r>
            <a:r>
              <a:rPr sz="3600" baseline="1365" dirty="0" err="1" smtClean="0">
                <a:latin typeface="Arial" pitchFamily="34" charset="0"/>
                <a:ea typeface="Batang" pitchFamily="18" charset="-127"/>
                <a:cs typeface="Arial" pitchFamily="34" charset="0"/>
              </a:rPr>
              <a:t>h</a:t>
            </a:r>
            <a:r>
              <a:rPr sz="3600" baseline="1365" dirty="0" smtClean="0">
                <a:latin typeface="Arial" pitchFamily="34" charset="0"/>
                <a:ea typeface="Batang" pitchFamily="18" charset="-127"/>
                <a:cs typeface="Arial" pitchFamily="34" charset="0"/>
              </a:rPr>
              <a:t> </a:t>
            </a:r>
            <a:r>
              <a:rPr sz="3600" baseline="1365" dirty="0" err="1" smtClean="0">
                <a:latin typeface="Arial" pitchFamily="34" charset="0"/>
                <a:ea typeface="Batang" pitchFamily="18" charset="-127"/>
                <a:cs typeface="Arial" pitchFamily="34" charset="0"/>
              </a:rPr>
              <a:t>mem</a:t>
            </a:r>
            <a:r>
              <a:rPr sz="3600" spc="4" baseline="1365" dirty="0" err="1" smtClean="0">
                <a:latin typeface="Arial" pitchFamily="34" charset="0"/>
                <a:ea typeface="Batang" pitchFamily="18" charset="-127"/>
                <a:cs typeface="Arial" pitchFamily="34" charset="0"/>
              </a:rPr>
              <a:t>b</a:t>
            </a:r>
            <a:r>
              <a:rPr sz="3600" spc="-13" baseline="1365" dirty="0" err="1" smtClean="0">
                <a:latin typeface="Arial" pitchFamily="34" charset="0"/>
                <a:ea typeface="Batang" pitchFamily="18" charset="-127"/>
                <a:cs typeface="Arial" pitchFamily="34" charset="0"/>
              </a:rPr>
              <a:t>a</a:t>
            </a:r>
            <a:r>
              <a:rPr sz="3600" spc="-26" baseline="1365" dirty="0" err="1" smtClean="0">
                <a:latin typeface="Arial" pitchFamily="34" charset="0"/>
                <a:ea typeface="Batang" pitchFamily="18" charset="-127"/>
                <a:cs typeface="Arial" pitchFamily="34" charset="0"/>
              </a:rPr>
              <a:t>w</a:t>
            </a:r>
            <a:r>
              <a:rPr sz="3600" baseline="1365" dirty="0" err="1" smtClean="0">
                <a:latin typeface="Arial" pitchFamily="34" charset="0"/>
                <a:ea typeface="Batang" pitchFamily="18" charset="-127"/>
                <a:cs typeface="Arial" pitchFamily="34" charset="0"/>
              </a:rPr>
              <a:t>a</a:t>
            </a:r>
            <a:r>
              <a:rPr sz="3600" spc="174" baseline="1365" dirty="0" smtClean="0">
                <a:latin typeface="Arial" pitchFamily="34" charset="0"/>
                <a:ea typeface="Batang" pitchFamily="18" charset="-127"/>
                <a:cs typeface="Arial" pitchFamily="34" charset="0"/>
              </a:rPr>
              <a:t> </a:t>
            </a:r>
            <a:r>
              <a:rPr sz="3600" spc="-17" baseline="1365" dirty="0">
                <a:latin typeface="Arial" pitchFamily="34" charset="0"/>
                <a:ea typeface="Batang" pitchFamily="18" charset="-127"/>
                <a:cs typeface="Arial" pitchFamily="34" charset="0"/>
              </a:rPr>
              <a:t>t</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le</a:t>
            </a:r>
            <a:r>
              <a:rPr sz="3600" spc="-17" baseline="1365" dirty="0">
                <a:latin typeface="Arial" pitchFamily="34" charset="0"/>
                <a:ea typeface="Batang" pitchFamily="18" charset="-127"/>
                <a:cs typeface="Arial" pitchFamily="34" charset="0"/>
              </a:rPr>
              <a:t>nt</a:t>
            </a:r>
            <a:r>
              <a:rPr sz="3600" baseline="1365" dirty="0">
                <a:latin typeface="Arial" pitchFamily="34" charset="0"/>
                <a:ea typeface="Batang" pitchFamily="18" charset="-127"/>
                <a:cs typeface="Arial" pitchFamily="34" charset="0"/>
              </a:rPr>
              <a:t>a</a:t>
            </a:r>
            <a:r>
              <a:rPr sz="3600" spc="144"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b</a:t>
            </a:r>
            <a:r>
              <a:rPr sz="3600" spc="-4" baseline="1365" dirty="0">
                <a:latin typeface="Arial" pitchFamily="34" charset="0"/>
                <a:ea typeface="Batang" pitchFamily="18" charset="-127"/>
                <a:cs typeface="Arial" pitchFamily="34" charset="0"/>
              </a:rPr>
              <a:t>a</a:t>
            </a:r>
            <a:r>
              <a:rPr sz="3600" spc="-35" baseline="1365" dirty="0">
                <a:latin typeface="Arial" pitchFamily="34" charset="0"/>
                <a:ea typeface="Batang" pitchFamily="18" charset="-127"/>
                <a:cs typeface="Arial" pitchFamily="34" charset="0"/>
              </a:rPr>
              <a:t>g</a:t>
            </a:r>
            <a:r>
              <a:rPr sz="3600" spc="-4" baseline="1365" dirty="0">
                <a:latin typeface="Arial" pitchFamily="34" charset="0"/>
                <a:ea typeface="Batang" pitchFamily="18" charset="-127"/>
                <a:cs typeface="Arial" pitchFamily="34" charset="0"/>
              </a:rPr>
              <a:t>a</a:t>
            </a:r>
            <a:r>
              <a:rPr sz="3600" baseline="1365" dirty="0">
                <a:latin typeface="Arial" pitchFamily="34" charset="0"/>
                <a:ea typeface="Batang" pitchFamily="18" charset="-127"/>
                <a:cs typeface="Arial" pitchFamily="34" charset="0"/>
              </a:rPr>
              <a:t>i</a:t>
            </a:r>
            <a:r>
              <a:rPr sz="3600" spc="121"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s</a:t>
            </a:r>
            <a:r>
              <a:rPr sz="3600" baseline="1365" dirty="0">
                <a:latin typeface="Arial" pitchFamily="34" charset="0"/>
                <a:ea typeface="Batang" pitchFamily="18" charset="-127"/>
                <a:cs typeface="Arial" pitchFamily="34" charset="0"/>
              </a:rPr>
              <a:t>e</a:t>
            </a:r>
            <a:r>
              <a:rPr sz="3600" spc="4" baseline="1365" dirty="0">
                <a:latin typeface="Arial" pitchFamily="34" charset="0"/>
                <a:ea typeface="Batang" pitchFamily="18" charset="-127"/>
                <a:cs typeface="Arial" pitchFamily="34" charset="0"/>
              </a:rPr>
              <a:t>o</a:t>
            </a:r>
            <a:r>
              <a:rPr sz="3600" spc="-48" baseline="1365" dirty="0">
                <a:latin typeface="Arial" pitchFamily="34" charset="0"/>
                <a:ea typeface="Batang" pitchFamily="18" charset="-127"/>
                <a:cs typeface="Arial" pitchFamily="34" charset="0"/>
              </a:rPr>
              <a:t>r</a:t>
            </a:r>
            <a:r>
              <a:rPr sz="3600" spc="-4" baseline="1365" dirty="0">
                <a:latin typeface="Arial" pitchFamily="34" charset="0"/>
                <a:ea typeface="Batang" pitchFamily="18" charset="-127"/>
                <a:cs typeface="Arial" pitchFamily="34" charset="0"/>
              </a:rPr>
              <a:t>a</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g</a:t>
            </a:r>
            <a:r>
              <a:rPr sz="3600" spc="107"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p</a:t>
            </a:r>
            <a:r>
              <a:rPr sz="3600" baseline="1365" dirty="0">
                <a:latin typeface="Arial" pitchFamily="34" charset="0"/>
                <a:ea typeface="Batang" pitchFamily="18" charset="-127"/>
                <a:cs typeface="Arial" pitchFamily="34" charset="0"/>
              </a:rPr>
              <a:t>emim</a:t>
            </a:r>
            <a:r>
              <a:rPr sz="3600" spc="4" baseline="1365" dirty="0">
                <a:latin typeface="Arial" pitchFamily="34" charset="0"/>
                <a:ea typeface="Batang" pitchFamily="18" charset="-127"/>
                <a:cs typeface="Arial" pitchFamily="34" charset="0"/>
              </a:rPr>
              <a:t>p</a:t>
            </a:r>
            <a:r>
              <a:rPr sz="3600" baseline="1365" dirty="0">
                <a:latin typeface="Arial" pitchFamily="34" charset="0"/>
                <a:ea typeface="Batang" pitchFamily="18" charset="-127"/>
                <a:cs typeface="Arial" pitchFamily="34" charset="0"/>
              </a:rPr>
              <a:t>i</a:t>
            </a:r>
            <a:r>
              <a:rPr sz="3600" spc="4" baseline="1365" dirty="0">
                <a:latin typeface="Arial" pitchFamily="34" charset="0"/>
                <a:ea typeface="Batang" pitchFamily="18" charset="-127"/>
                <a:cs typeface="Arial" pitchFamily="34" charset="0"/>
              </a:rPr>
              <a:t>n</a:t>
            </a:r>
            <a:r>
              <a:rPr sz="3600" baseline="1365" dirty="0">
                <a:latin typeface="Arial" pitchFamily="34" charset="0"/>
                <a:ea typeface="Batang" pitchFamily="18" charset="-127"/>
                <a:cs typeface="Arial" pitchFamily="34" charset="0"/>
              </a:rPr>
              <a:t>.</a:t>
            </a:r>
            <a:r>
              <a:rPr sz="3600" spc="180" baseline="1365" dirty="0">
                <a:latin typeface="Arial" pitchFamily="34" charset="0"/>
                <a:ea typeface="Batang" pitchFamily="18" charset="-127"/>
                <a:cs typeface="Arial" pitchFamily="34" charset="0"/>
              </a:rPr>
              <a:t> </a:t>
            </a:r>
            <a:r>
              <a:rPr sz="3600" spc="-4" baseline="1365" dirty="0">
                <a:latin typeface="Arial" pitchFamily="34" charset="0"/>
                <a:ea typeface="Batang" pitchFamily="18" charset="-127"/>
                <a:cs typeface="Arial" pitchFamily="34" charset="0"/>
              </a:rPr>
              <a:t>(</a:t>
            </a:r>
            <a:r>
              <a:rPr sz="3600" spc="4" baseline="1365" dirty="0">
                <a:latin typeface="Arial" pitchFamily="34" charset="0"/>
                <a:ea typeface="Batang" pitchFamily="18" charset="-127"/>
                <a:cs typeface="Arial" pitchFamily="34" charset="0"/>
              </a:rPr>
              <a:t>L</a:t>
            </a:r>
            <a:r>
              <a:rPr sz="3600" baseline="1365" dirty="0">
                <a:latin typeface="Arial" pitchFamily="34" charset="0"/>
                <a:ea typeface="Batang" pitchFamily="18" charset="-127"/>
                <a:cs typeface="Arial" pitchFamily="34" charset="0"/>
              </a:rPr>
              <a:t>eader</a:t>
            </a:r>
            <a:r>
              <a:rPr sz="3600" spc="73" baseline="1365" dirty="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is</a:t>
            </a:r>
            <a:r>
              <a:rPr sz="3600" spc="24" baseline="1365" dirty="0">
                <a:latin typeface="Arial" pitchFamily="34" charset="0"/>
                <a:ea typeface="Batang" pitchFamily="18" charset="-127"/>
                <a:cs typeface="Arial" pitchFamily="34" charset="0"/>
              </a:rPr>
              <a:t> </a:t>
            </a:r>
            <a:r>
              <a:rPr sz="3600" baseline="1365" dirty="0">
                <a:latin typeface="Arial" pitchFamily="34" charset="0"/>
                <a:ea typeface="Batang" pitchFamily="18" charset="-127"/>
                <a:cs typeface="Arial" pitchFamily="34" charset="0"/>
              </a:rPr>
              <a:t>born</a:t>
            </a:r>
            <a:r>
              <a:rPr sz="3600" spc="-24" baseline="1365" dirty="0">
                <a:latin typeface="Arial" pitchFamily="34" charset="0"/>
                <a:ea typeface="Batang" pitchFamily="18" charset="-127"/>
                <a:cs typeface="Arial" pitchFamily="34" charset="0"/>
              </a:rPr>
              <a:t> </a:t>
            </a:r>
            <a:r>
              <a:rPr sz="3600" baseline="1365" dirty="0" smtClean="0">
                <a:latin typeface="Arial" pitchFamily="34" charset="0"/>
                <a:ea typeface="Batang" pitchFamily="18" charset="-127"/>
                <a:cs typeface="Arial" pitchFamily="34" charset="0"/>
              </a:rPr>
              <a:t>not made).,</a:t>
            </a:r>
          </a:p>
          <a:p>
            <a:pPr marL="722313" marR="17983" indent="-252413">
              <a:lnSpc>
                <a:spcPts val="2154"/>
              </a:lnSpc>
            </a:pPr>
            <a:r>
              <a:rPr lang="x-none" sz="3600" baseline="1365">
                <a:latin typeface="Arial" pitchFamily="34" charset="0"/>
                <a:ea typeface="Batang" pitchFamily="18" charset="-127"/>
                <a:cs typeface="Arial" pitchFamily="34" charset="0"/>
              </a:rPr>
              <a:t>	</a:t>
            </a:r>
            <a:endParaRPr lang="x-none" sz="3600" baseline="1365" smtClean="0">
              <a:latin typeface="Arial" pitchFamily="34" charset="0"/>
              <a:ea typeface="Batang" pitchFamily="18" charset="-127"/>
              <a:cs typeface="Arial" pitchFamily="34" charset="0"/>
            </a:endParaRPr>
          </a:p>
          <a:p>
            <a:pPr marL="722313" marR="17983" indent="-252413">
              <a:lnSpc>
                <a:spcPts val="2154"/>
              </a:lnSpc>
            </a:pPr>
            <a:r>
              <a:rPr lang="x-none" sz="3600" baseline="1365">
                <a:latin typeface="Arial" pitchFamily="34" charset="0"/>
                <a:ea typeface="Batang" pitchFamily="18" charset="-127"/>
                <a:cs typeface="Arial" pitchFamily="34" charset="0"/>
              </a:rPr>
              <a:t>	</a:t>
            </a:r>
            <a:r>
              <a:rPr lang="x-none" sz="3600" baseline="1365" smtClean="0">
                <a:latin typeface="Arial" pitchFamily="34" charset="0"/>
                <a:ea typeface="Batang" pitchFamily="18" charset="-127"/>
                <a:cs typeface="Arial" pitchFamily="34" charset="0"/>
              </a:rPr>
              <a:t>Contohnya Pemimpin Tradisional Raja, Ketua Adat , pemimpin kharismatik , dll </a:t>
            </a:r>
            <a:endParaRPr sz="3600" dirty="0">
              <a:latin typeface="Arial" pitchFamily="34" charset="0"/>
              <a:ea typeface="Batang" pitchFamily="18" charset="-127"/>
              <a:cs typeface="Arial" pitchFamily="34" charset="0"/>
            </a:endParaRPr>
          </a:p>
          <a:p>
            <a:pPr marL="215148" marR="17983">
              <a:lnSpc>
                <a:spcPts val="2154"/>
              </a:lnSpc>
            </a:pPr>
            <a:endParaRPr sz="3600" dirty="0">
              <a:latin typeface="Arial" pitchFamily="34" charset="0"/>
              <a:ea typeface="Batang" pitchFamily="18" charset="-127"/>
              <a:cs typeface="Arial" pitchFamily="34" charset="0"/>
            </a:endParaRPr>
          </a:p>
        </p:txBody>
      </p:sp>
      <p:sp>
        <p:nvSpPr>
          <p:cNvPr id="2" name="object 2"/>
          <p:cNvSpPr txBox="1"/>
          <p:nvPr/>
        </p:nvSpPr>
        <p:spPr>
          <a:xfrm>
            <a:off x="1253743" y="3639481"/>
            <a:ext cx="7062052" cy="1591552"/>
          </a:xfrm>
          <a:prstGeom prst="rect">
            <a:avLst/>
          </a:prstGeom>
        </p:spPr>
        <p:txBody>
          <a:bodyPr wrap="square" lIns="0" tIns="0" rIns="0" bIns="0" rtlCol="0">
            <a:noAutofit/>
          </a:bodyPr>
          <a:lstStyle/>
          <a:p>
            <a:pPr marL="267122" marR="34256">
              <a:lnSpc>
                <a:spcPts val="1920"/>
              </a:lnSpc>
              <a:spcBef>
                <a:spcPts val="96"/>
              </a:spcBef>
            </a:pPr>
            <a:endParaRPr dirty="0">
              <a:latin typeface="Calibri"/>
              <a:cs typeface="Calibri"/>
            </a:endParaRPr>
          </a:p>
        </p:txBody>
      </p:sp>
    </p:spTree>
    <p:extLst>
      <p:ext uri="{BB962C8B-B14F-4D97-AF65-F5344CB8AC3E}">
        <p14:creationId xmlns:p14="http://schemas.microsoft.com/office/powerpoint/2010/main" val="2186145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t>8.      Mengelola Bawahan</a:t>
            </a:r>
          </a:p>
          <a:p>
            <a:pPr marL="633413" indent="-279400">
              <a:tabLst>
                <a:tab pos="633413" algn="l"/>
              </a:tabLst>
            </a:pPr>
            <a:r>
              <a:rPr lang="id-ID" dirty="0"/>
              <a:t>Dalam mengelola bawahan pada dasarnya terdapat 4 (empat) tipe bawahan, yakni sebagai berikut : Tipe Konstruktif, Tipe Impulsif, Tipe Rutin, Tipe Subversi</a:t>
            </a:r>
          </a:p>
          <a:p>
            <a:endParaRPr lang="id-ID" dirty="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217969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id-ID" dirty="0" smtClean="0"/>
              <a:t>sebagai </a:t>
            </a:r>
            <a:r>
              <a:rPr lang="id-ID" dirty="0"/>
              <a:t>berikut </a:t>
            </a:r>
          </a:p>
          <a:p>
            <a:endParaRPr lang="id-ID" dirty="0" smtClean="0"/>
          </a:p>
          <a:p>
            <a:r>
              <a:rPr lang="id-ID" sz="4200" b="1" i="1" dirty="0" smtClean="0"/>
              <a:t>a</a:t>
            </a:r>
            <a:r>
              <a:rPr lang="id-ID" sz="4200" b="1" i="1" dirty="0"/>
              <a:t>.   Tipe Bawahan Konstruktif</a:t>
            </a:r>
          </a:p>
          <a:p>
            <a:r>
              <a:rPr lang="id-ID" dirty="0"/>
              <a:t>Berani mengemban tanggung jawab, dapat dipercaya, mampu memahami dan menginterpretasikan keinginan atasan, tidak sekadar meniru atasan, tetapi memiliki pemikiran kreatif, berpandangan kedepan, memiliki ambisi serta tanggap terhadap berbagai situasi.</a:t>
            </a:r>
          </a:p>
          <a:p>
            <a:endParaRPr lang="id-ID" dirty="0" smtClean="0"/>
          </a:p>
          <a:p>
            <a:r>
              <a:rPr lang="id-ID" dirty="0" smtClean="0"/>
              <a:t>TIPS</a:t>
            </a:r>
            <a:r>
              <a:rPr lang="id-ID" dirty="0"/>
              <a:t>    :</a:t>
            </a:r>
          </a:p>
          <a:p>
            <a:r>
              <a:rPr lang="id-ID" dirty="0"/>
              <a:t>Bawahan tipe konstruktif sangat potensial untuk dikembangkan, berikan sasaran yang ingin dicapai, kemudian menyerahkan teknis pelaksanaan tugas kepada bawahan tersebut</a:t>
            </a:r>
            <a:r>
              <a:rPr lang="id-ID" dirty="0" smtClean="0"/>
              <a:t>.</a:t>
            </a:r>
          </a:p>
          <a:p>
            <a:endParaRPr lang="id-ID" dirty="0"/>
          </a:p>
          <a:p>
            <a:r>
              <a:rPr lang="id-ID" sz="4200" b="1" i="1" dirty="0"/>
              <a:t>b.   Bawahan Tipe Rutin</a:t>
            </a:r>
          </a:p>
          <a:p>
            <a:r>
              <a:rPr lang="id-ID" dirty="0"/>
              <a:t>Tingkat kemampuan intelektual dan daya imajinasi di bawah tipe konstruktif, kurang memiliki inisiatif, cenderung gamang jika tanpa petunjuk dan arahan yang jelas, namun jika diarahkan dengan benar, ia dapat bekerja dengan loyal dan sepenuh hati</a:t>
            </a:r>
          </a:p>
          <a:p>
            <a:endParaRPr lang="id-ID" dirty="0" smtClean="0"/>
          </a:p>
          <a:p>
            <a:r>
              <a:rPr lang="id-ID" dirty="0" smtClean="0"/>
              <a:t>TIPS</a:t>
            </a:r>
            <a:r>
              <a:rPr lang="id-ID" dirty="0"/>
              <a:t>    :</a:t>
            </a:r>
          </a:p>
          <a:p>
            <a:r>
              <a:rPr lang="id-ID" dirty="0"/>
              <a:t>Bawahan tipe rutin dapat bekerja efektif jika diberi arahan yang jelas, berikan saran yang hendak dicapai, kemudian memberikan arahan dan prosedur yang jelas. Jika perlu dengan target waktu</a:t>
            </a:r>
            <a:r>
              <a:rPr lang="id-ID" dirty="0" smtClean="0"/>
              <a:t>.</a:t>
            </a:r>
            <a:endParaRPr lang="id-ID" dirty="0"/>
          </a:p>
        </p:txBody>
      </p:sp>
      <p:sp>
        <p:nvSpPr>
          <p:cNvPr id="2" name="Title 1"/>
          <p:cNvSpPr>
            <a:spLocks noGrp="1"/>
          </p:cNvSpPr>
          <p:nvPr>
            <p:ph type="title"/>
          </p:nvPr>
        </p:nvSpPr>
        <p:spPr/>
        <p:txBody>
          <a:bodyPr/>
          <a:lstStyle/>
          <a:p>
            <a:r>
              <a:rPr lang="id-ID" dirty="0" smtClean="0"/>
              <a:t>tips cara mengelolanya adalah </a:t>
            </a:r>
            <a:endParaRPr lang="id-ID" dirty="0"/>
          </a:p>
        </p:txBody>
      </p:sp>
    </p:spTree>
    <p:extLst>
      <p:ext uri="{BB962C8B-B14F-4D97-AF65-F5344CB8AC3E}">
        <p14:creationId xmlns:p14="http://schemas.microsoft.com/office/powerpoint/2010/main" val="2556778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5214320"/>
          </a:xfrm>
        </p:spPr>
        <p:txBody>
          <a:bodyPr>
            <a:normAutofit fontScale="77500" lnSpcReduction="20000"/>
          </a:bodyPr>
          <a:lstStyle/>
          <a:p>
            <a:r>
              <a:rPr lang="id-ID" b="1" i="1" dirty="0"/>
              <a:t>c.   Bawahan Tipe Impulsif</a:t>
            </a:r>
          </a:p>
          <a:p>
            <a:pPr marL="530225" indent="0"/>
            <a:r>
              <a:rPr lang="id-ID" dirty="0"/>
              <a:t>Cenderung mudah berubah mengikuti lingkungan (seperti bunglon), melakukan tugas atas dasar suka atau tidak suka pada pimpinan, sangat tidak imajinatif</a:t>
            </a:r>
          </a:p>
          <a:p>
            <a:pPr marL="530225" indent="0"/>
            <a:r>
              <a:rPr lang="id-ID" dirty="0"/>
              <a:t>TIPS    :</a:t>
            </a:r>
          </a:p>
          <a:p>
            <a:pPr marL="530225" indent="0"/>
            <a:r>
              <a:rPr lang="id-ID" dirty="0"/>
              <a:t>Utamakan pendekatan personal serta berikan arahan dan petunjuk yang lengkap beserta target, gar bekerja dengan baik pimpinan harus berikan perhatian dan teladan</a:t>
            </a:r>
            <a:r>
              <a:rPr lang="id-ID" dirty="0" smtClean="0"/>
              <a:t>.</a:t>
            </a:r>
          </a:p>
          <a:p>
            <a:pPr marL="530225" indent="0"/>
            <a:endParaRPr lang="id-ID" b="1" i="1" dirty="0"/>
          </a:p>
          <a:p>
            <a:r>
              <a:rPr lang="id-ID" b="1" i="1" dirty="0"/>
              <a:t>d.   Bawahan Tipe Subversif</a:t>
            </a:r>
          </a:p>
          <a:p>
            <a:pPr lvl="1"/>
            <a:r>
              <a:rPr lang="id-ID" dirty="0"/>
              <a:t>     </a:t>
            </a:r>
            <a:r>
              <a:rPr lang="id-ID" dirty="0">
                <a:solidFill>
                  <a:schemeClr val="tx1"/>
                </a:solidFill>
              </a:rPr>
              <a:t>Sulit dikontrol, tidak memiliki prinsip yang kuat, cenderung memikirkan keuntungan pribadi, dapat menghalalkan berbagai cara untuk mencapai keinginan   ( misal: provokasi, menjilat, </a:t>
            </a:r>
            <a:r>
              <a:rPr lang="id-ID" dirty="0" smtClean="0">
                <a:solidFill>
                  <a:schemeClr val="tx1"/>
                </a:solidFill>
              </a:rPr>
              <a:t>dsb</a:t>
            </a:r>
          </a:p>
          <a:p>
            <a:pPr lvl="1"/>
            <a:endParaRPr lang="id-ID" dirty="0"/>
          </a:p>
          <a:p>
            <a:r>
              <a:rPr lang="id-ID" dirty="0"/>
              <a:t>TIPS    :</a:t>
            </a:r>
          </a:p>
          <a:p>
            <a:pPr lvl="1"/>
            <a:r>
              <a:rPr lang="id-ID" dirty="0">
                <a:solidFill>
                  <a:schemeClr val="tx1"/>
                </a:solidFill>
              </a:rPr>
              <a:t>Berikan tugas dengan penekanan pada sasaran yang hendak dicapai, jika memungkinkan, janjikan imbalan atau hukuman yang sesuai.</a:t>
            </a:r>
          </a:p>
          <a:p>
            <a:endParaRPr lang="id-ID" dirty="0"/>
          </a:p>
          <a:p>
            <a:endParaRPr lang="id-ID" dirty="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106676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2050" name="Picture 2" descr="https://player.slideplayer.info/67/11913119/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69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3074" name="Picture 2" descr="https://player.slideplayer.info/67/11913119/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48" y="-74746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22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4098" name="Picture 2" descr="https://player.slideplayer.info/67/11913119/slides/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5122" name="Picture 2" descr="https://player.slideplayer.info/67/11913119/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98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3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6146" name="Picture 2" descr="https://player.slideplayer.info/67/11913119/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 y="-23340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87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2" name="Title 1"/>
          <p:cNvSpPr>
            <a:spLocks noGrp="1"/>
          </p:cNvSpPr>
          <p:nvPr>
            <p:ph type="title"/>
          </p:nvPr>
        </p:nvSpPr>
        <p:spPr/>
        <p:txBody>
          <a:bodyPr/>
          <a:lstStyle/>
          <a:p>
            <a:endParaRPr lang="id-ID"/>
          </a:p>
        </p:txBody>
      </p:sp>
      <p:pic>
        <p:nvPicPr>
          <p:cNvPr id="20482" name="Picture 2" descr="https://player.slideplayer.info/67/11913119/slides/slide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9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TotalTime>
  <Words>409</Words>
  <Application>Microsoft Office PowerPoint</Application>
  <PresentationFormat>On-screen Show (4:3)</PresentationFormat>
  <Paragraphs>200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Materi Ketiga</vt:lpstr>
      <vt:lpstr>TEORI MUNCULNYA PEMIMPIN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Teori SIFAT </vt:lpstr>
      <vt:lpstr>• Ajaran Hasta Brata.</vt:lpstr>
      <vt:lpstr>PowerPoint Presentation</vt:lpstr>
      <vt:lpstr>GAYA DAN TYPE PEMIMPIN </vt:lpstr>
      <vt:lpstr> GAYA DAN TYPE KEPEMIMPINAN  </vt:lpstr>
      <vt:lpstr>PowerPoint Presentation</vt:lpstr>
      <vt:lpstr>GAYA-GAYA  KEPEMIMPINAN</vt:lpstr>
      <vt:lpstr>PowerPoint Presentation</vt:lpstr>
      <vt:lpstr>PowerPoint Presentation</vt:lpstr>
      <vt:lpstr>PowerPoint Presentation</vt:lpstr>
      <vt:lpstr>PowerPoint Presentation</vt:lpstr>
      <vt:lpstr>PowerPoint Presentation</vt:lpstr>
      <vt:lpstr>PowerPoint Presentation</vt:lpstr>
      <vt:lpstr>Ketiga model kepemimpinan </vt:lpstr>
      <vt:lpstr>4 (empat) perilaku spesifik dari Kepemimpinan Transformasional</vt:lpstr>
      <vt:lpstr>3 (tiga) aspek dalam Kepemimpinan Transformasional, </vt:lpstr>
      <vt:lpstr>8 (delapan) unsur dalam Kepemimpinan Transformasional </vt:lpstr>
      <vt:lpstr>PowerPoint Presentation</vt:lpstr>
      <vt:lpstr>PowerPoint Presentation</vt:lpstr>
      <vt:lpstr>PowerPoint Presentation</vt:lpstr>
      <vt:lpstr>PowerPoint Presentation</vt:lpstr>
      <vt:lpstr>tips cara mengelolanya adalah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Ketiga</dc:title>
  <dc:creator>Hartono</dc:creator>
  <cp:lastModifiedBy>Hartono</cp:lastModifiedBy>
  <cp:revision>5</cp:revision>
  <dcterms:created xsi:type="dcterms:W3CDTF">2020-10-13T03:31:30Z</dcterms:created>
  <dcterms:modified xsi:type="dcterms:W3CDTF">2020-10-14T08:27:06Z</dcterms:modified>
</cp:coreProperties>
</file>