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58" r:id="rId8"/>
    <p:sldId id="259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D2A860-212A-4D9D-A077-3CDB2ED6B29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B1534CD-3521-4A04-9EE4-6F6A2F30D58C}">
      <dgm:prSet/>
      <dgm:spPr/>
      <dgm:t>
        <a:bodyPr/>
        <a:lstStyle/>
        <a:p>
          <a:pPr rtl="0"/>
          <a:r>
            <a:rPr lang="en-US" dirty="0" smtClean="0"/>
            <a:t>Organizational</a:t>
          </a:r>
          <a:endParaRPr lang="en-US" dirty="0"/>
        </a:p>
      </dgm:t>
    </dgm:pt>
    <dgm:pt modelId="{B6DBB75F-2D3D-4088-AD04-34F99BCAC8CB}" type="parTrans" cxnId="{BB50D776-E559-44B8-8DEE-03CD3548B4BF}">
      <dgm:prSet/>
      <dgm:spPr/>
      <dgm:t>
        <a:bodyPr/>
        <a:lstStyle/>
        <a:p>
          <a:endParaRPr lang="en-US"/>
        </a:p>
      </dgm:t>
    </dgm:pt>
    <dgm:pt modelId="{D272EB1D-3521-430D-9439-74592A8CFD37}" type="sibTrans" cxnId="{BB50D776-E559-44B8-8DEE-03CD3548B4BF}">
      <dgm:prSet/>
      <dgm:spPr/>
      <dgm:t>
        <a:bodyPr/>
        <a:lstStyle/>
        <a:p>
          <a:endParaRPr lang="en-US"/>
        </a:p>
      </dgm:t>
    </dgm:pt>
    <dgm:pt modelId="{7175265B-AA27-4CBC-838F-954834BAE87E}" type="pres">
      <dgm:prSet presAssocID="{ADD2A860-212A-4D9D-A077-3CDB2ED6B2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F1FF22D-C3E6-49B7-A97F-EAA3FA17B58B}" type="pres">
      <dgm:prSet presAssocID="{2B1534CD-3521-4A04-9EE4-6F6A2F30D58C}" presName="parentText" presStyleLbl="node1" presStyleIdx="0" presStyleCnt="1" custAng="0" custLinFactNeighborY="3061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E519A4E-6382-4F5D-AEB6-D0A0FC5087F3}" type="presOf" srcId="{ADD2A860-212A-4D9D-A077-3CDB2ED6B29C}" destId="{7175265B-AA27-4CBC-838F-954834BAE87E}" srcOrd="0" destOrd="0" presId="urn:microsoft.com/office/officeart/2005/8/layout/vList2"/>
    <dgm:cxn modelId="{BB50D776-E559-44B8-8DEE-03CD3548B4BF}" srcId="{ADD2A860-212A-4D9D-A077-3CDB2ED6B29C}" destId="{2B1534CD-3521-4A04-9EE4-6F6A2F30D58C}" srcOrd="0" destOrd="0" parTransId="{B6DBB75F-2D3D-4088-AD04-34F99BCAC8CB}" sibTransId="{D272EB1D-3521-430D-9439-74592A8CFD37}"/>
    <dgm:cxn modelId="{FEA2B6C5-7EC9-4490-9CB6-13D7C8DAA858}" type="presOf" srcId="{2B1534CD-3521-4A04-9EE4-6F6A2F30D58C}" destId="{BF1FF22D-C3E6-49B7-A97F-EAA3FA17B58B}" srcOrd="0" destOrd="0" presId="urn:microsoft.com/office/officeart/2005/8/layout/vList2"/>
    <dgm:cxn modelId="{1085B4AB-589B-451A-9662-6E6BFF562ECE}" type="presParOf" srcId="{7175265B-AA27-4CBC-838F-954834BAE87E}" destId="{BF1FF22D-C3E6-49B7-A97F-EAA3FA17B58B}" srcOrd="0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97F0C0-5FA4-4CD3-9B9E-E7BC7EF0977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7600486-9634-4CBD-A837-4CB0F3AAB032}">
      <dgm:prSet/>
      <dgm:spPr/>
      <dgm:t>
        <a:bodyPr/>
        <a:lstStyle/>
        <a:p>
          <a:pPr rtl="0"/>
          <a:r>
            <a:rPr lang="en-US" dirty="0" smtClean="0"/>
            <a:t>Professional</a:t>
          </a:r>
          <a:endParaRPr lang="en-US" dirty="0"/>
        </a:p>
      </dgm:t>
    </dgm:pt>
    <dgm:pt modelId="{EFD9B140-C28C-47A1-86BA-30EE7591A596}" type="parTrans" cxnId="{0D22178A-B9AC-40AD-9110-1F1BE87339DF}">
      <dgm:prSet/>
      <dgm:spPr/>
      <dgm:t>
        <a:bodyPr/>
        <a:lstStyle/>
        <a:p>
          <a:endParaRPr lang="en-US"/>
        </a:p>
      </dgm:t>
    </dgm:pt>
    <dgm:pt modelId="{2CF7E00A-BF0B-4306-9EFC-FA4687FCBFA4}" type="sibTrans" cxnId="{0D22178A-B9AC-40AD-9110-1F1BE87339DF}">
      <dgm:prSet/>
      <dgm:spPr/>
      <dgm:t>
        <a:bodyPr/>
        <a:lstStyle/>
        <a:p>
          <a:endParaRPr lang="en-US"/>
        </a:p>
      </dgm:t>
    </dgm:pt>
    <dgm:pt modelId="{C0DBD85B-93AA-4B67-A15C-B4AB9607FE27}" type="pres">
      <dgm:prSet presAssocID="{C597F0C0-5FA4-4CD3-9B9E-E7BC7EF0977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25E90A76-092B-4B6D-8CBA-4D4A4426C2AC}" type="pres">
      <dgm:prSet presAssocID="{F7600486-9634-4CBD-A837-4CB0F3AAB032}" presName="parentText" presStyleLbl="node1" presStyleIdx="0" presStyleCnt="1" custAng="540000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A02A1A3-17E7-4CA5-9FBD-435DE7E40028}" type="presOf" srcId="{F7600486-9634-4CBD-A837-4CB0F3AAB032}" destId="{25E90A76-092B-4B6D-8CBA-4D4A4426C2AC}" srcOrd="0" destOrd="0" presId="urn:microsoft.com/office/officeart/2005/8/layout/vList2"/>
    <dgm:cxn modelId="{0D22178A-B9AC-40AD-9110-1F1BE87339DF}" srcId="{C597F0C0-5FA4-4CD3-9B9E-E7BC7EF0977F}" destId="{F7600486-9634-4CBD-A837-4CB0F3AAB032}" srcOrd="0" destOrd="0" parTransId="{EFD9B140-C28C-47A1-86BA-30EE7591A596}" sibTransId="{2CF7E00A-BF0B-4306-9EFC-FA4687FCBFA4}"/>
    <dgm:cxn modelId="{FE7CC2A1-B349-4519-A86E-B2C5D5AB3363}" type="presOf" srcId="{C597F0C0-5FA4-4CD3-9B9E-E7BC7EF0977F}" destId="{C0DBD85B-93AA-4B67-A15C-B4AB9607FE27}" srcOrd="0" destOrd="0" presId="urn:microsoft.com/office/officeart/2005/8/layout/vList2"/>
    <dgm:cxn modelId="{737CDBC1-17E4-4AA1-9DF0-4638BABE4C16}" type="presParOf" srcId="{C0DBD85B-93AA-4B67-A15C-B4AB9607FE27}" destId="{25E90A76-092B-4B6D-8CBA-4D4A4426C2AC}" srcOrd="0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AD29BCE-C345-4B94-ADE4-03FB48FF412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12E11B-DE50-44A3-BE8A-959E6C121475}">
      <dgm:prSet custT="1"/>
      <dgm:spPr/>
      <dgm:t>
        <a:bodyPr/>
        <a:lstStyle/>
        <a:p>
          <a:pPr rtl="0"/>
          <a:r>
            <a:rPr lang="en-US" sz="2000" dirty="0" smtClean="0"/>
            <a:t>Social</a:t>
          </a:r>
          <a:endParaRPr lang="en-US" sz="2000" dirty="0"/>
        </a:p>
      </dgm:t>
    </dgm:pt>
    <dgm:pt modelId="{8B9481C8-A3E6-4E11-BA4C-2692C0941151}" type="parTrans" cxnId="{D8BE146D-F233-4341-954E-E0F833343602}">
      <dgm:prSet/>
      <dgm:spPr/>
      <dgm:t>
        <a:bodyPr/>
        <a:lstStyle/>
        <a:p>
          <a:endParaRPr lang="en-US"/>
        </a:p>
      </dgm:t>
    </dgm:pt>
    <dgm:pt modelId="{0ABE7D25-4809-48CB-ADB7-FB80E2729993}" type="sibTrans" cxnId="{D8BE146D-F233-4341-954E-E0F833343602}">
      <dgm:prSet/>
      <dgm:spPr/>
      <dgm:t>
        <a:bodyPr/>
        <a:lstStyle/>
        <a:p>
          <a:endParaRPr lang="en-US"/>
        </a:p>
      </dgm:t>
    </dgm:pt>
    <dgm:pt modelId="{495FF48B-05B7-4BB0-B1EF-985BE74770F9}" type="pres">
      <dgm:prSet presAssocID="{2AD29BCE-C345-4B94-ADE4-03FB48FF412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ECB3B653-524A-4F36-86C1-47197D977026}" type="pres">
      <dgm:prSet presAssocID="{C512E11B-DE50-44A3-BE8A-959E6C121475}" presName="parentText" presStyleLbl="node1" presStyleIdx="0" presStyleCnt="1" custAng="3289453" custScaleX="40865" custScaleY="41033" custLinFactNeighborX="22685" custLinFactNeighborY="2916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8BE146D-F233-4341-954E-E0F833343602}" srcId="{2AD29BCE-C345-4B94-ADE4-03FB48FF412A}" destId="{C512E11B-DE50-44A3-BE8A-959E6C121475}" srcOrd="0" destOrd="0" parTransId="{8B9481C8-A3E6-4E11-BA4C-2692C0941151}" sibTransId="{0ABE7D25-4809-48CB-ADB7-FB80E2729993}"/>
    <dgm:cxn modelId="{E4C000A6-E4B0-49E7-AB30-77E4094D743D}" type="presOf" srcId="{C512E11B-DE50-44A3-BE8A-959E6C121475}" destId="{ECB3B653-524A-4F36-86C1-47197D977026}" srcOrd="0" destOrd="0" presId="urn:microsoft.com/office/officeart/2005/8/layout/vList2"/>
    <dgm:cxn modelId="{FED042FF-51A1-4AD4-B95E-F3B87CF3B560}" type="presOf" srcId="{2AD29BCE-C345-4B94-ADE4-03FB48FF412A}" destId="{495FF48B-05B7-4BB0-B1EF-985BE74770F9}" srcOrd="0" destOrd="0" presId="urn:microsoft.com/office/officeart/2005/8/layout/vList2"/>
    <dgm:cxn modelId="{424AB042-FAD3-4E6F-880D-10797C1F426A}" type="presParOf" srcId="{495FF48B-05B7-4BB0-B1EF-985BE74770F9}" destId="{ECB3B653-524A-4F36-86C1-47197D977026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EA9CC79-1E6F-4E6B-B5FA-990919E63340}" type="datetimeFigureOut">
              <a:rPr lang="en-US" smtClean="0"/>
              <a:pPr/>
              <a:t>10/3/2017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F0E658C-987C-4675-842E-3219058B9B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5" Type="http://schemas.openxmlformats.org/officeDocument/2006/relationships/diagramColors" Target="../diagrams/colors1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Framework Program </a:t>
            </a:r>
            <a:r>
              <a:rPr lang="en-US" dirty="0" err="1" smtClean="0"/>
              <a:t>Kerja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397000"/>
          <a:ext cx="7391400" cy="309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50"/>
                <a:gridCol w="1847850"/>
                <a:gridCol w="1847850"/>
                <a:gridCol w="1847850"/>
              </a:tblGrid>
              <a:tr h="113173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Deskripsi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Tujuan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Manfaat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Sasaran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</a:tr>
              <a:tr h="65568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56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5568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Program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3886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Bulan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Januari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 Assessment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Februari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Training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Maret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Evaluasi</a:t>
                      </a:r>
                      <a:r>
                        <a:rPr lang="en-US" dirty="0" smtClean="0"/>
                        <a:t> Internal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April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Evaluasi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Eksternal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Dsb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Juli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Stakeholders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Pendudukung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Oposisi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Penentang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A, b, c, </a:t>
                      </a:r>
                      <a:r>
                        <a:rPr lang="en-US" dirty="0" err="1" smtClean="0"/>
                        <a:t>dsb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D, e, f, </a:t>
                      </a:r>
                      <a:r>
                        <a:rPr lang="en-US" dirty="0" err="1" smtClean="0"/>
                        <a:t>dsb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2438400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Tindakan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Pendukung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Tindakan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terhadap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Penentang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Melibatkan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mereka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Diajak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berdialog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Internal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Kekuatan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Kelemahan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Peluang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Tantangan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SDM yang </a:t>
                      </a:r>
                      <a:r>
                        <a:rPr lang="en-US" dirty="0" err="1" smtClean="0"/>
                        <a:t>bagus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Belum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terorganisir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kesempatan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pendidikan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pelatihan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Organisasi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makin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profesional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Gagasan</a:t>
            </a:r>
            <a:endParaRPr lang="en-US" dirty="0" smtClean="0"/>
          </a:p>
          <a:p>
            <a:r>
              <a:rPr lang="en-US" dirty="0" smtClean="0"/>
              <a:t>Data</a:t>
            </a:r>
          </a:p>
          <a:p>
            <a:r>
              <a:rPr lang="en-US" dirty="0" smtClean="0"/>
              <a:t>SDM</a:t>
            </a:r>
          </a:p>
          <a:p>
            <a:r>
              <a:rPr lang="en-US" dirty="0" err="1" smtClean="0"/>
              <a:t>Instrumen</a:t>
            </a:r>
            <a:endParaRPr lang="en-US" dirty="0" smtClean="0"/>
          </a:p>
          <a:p>
            <a:r>
              <a:rPr lang="en-US" dirty="0" err="1" smtClean="0"/>
              <a:t>Administrasi</a:t>
            </a:r>
            <a:endParaRPr lang="en-US" dirty="0" smtClean="0"/>
          </a:p>
          <a:p>
            <a:r>
              <a:rPr lang="en-US" dirty="0" err="1" smtClean="0"/>
              <a:t>Keuangan</a:t>
            </a:r>
            <a:endParaRPr lang="en-US" dirty="0" smtClean="0"/>
          </a:p>
          <a:p>
            <a:r>
              <a:rPr lang="en-US" dirty="0" err="1" smtClean="0"/>
              <a:t>Dsb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Preparation &amp; Selection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endParaRPr lang="en-US" dirty="0" smtClean="0"/>
          </a:p>
          <a:p>
            <a:r>
              <a:rPr lang="en-US" dirty="0" smtClean="0"/>
              <a:t>Training</a:t>
            </a:r>
          </a:p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Development &amp; Evaluation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Penggajian</a:t>
            </a:r>
            <a:endParaRPr lang="en-US" dirty="0" smtClean="0"/>
          </a:p>
          <a:p>
            <a:r>
              <a:rPr lang="en-US" dirty="0" err="1" smtClean="0"/>
              <a:t>Asuransi</a:t>
            </a:r>
            <a:r>
              <a:rPr lang="en-US" dirty="0" smtClean="0"/>
              <a:t>/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Promosi</a:t>
            </a:r>
            <a:endParaRPr lang="en-US" dirty="0" smtClean="0"/>
          </a:p>
          <a:p>
            <a:r>
              <a:rPr lang="en-US" dirty="0" err="1" smtClean="0"/>
              <a:t>Apresiasi</a:t>
            </a:r>
            <a:endParaRPr lang="en-US" dirty="0" smtClean="0"/>
          </a:p>
          <a:p>
            <a:r>
              <a:rPr lang="en-US" dirty="0" err="1" smtClean="0"/>
              <a:t>dsb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 Compensation and Protection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Kerjasama</a:t>
            </a:r>
            <a:endParaRPr lang="en-US" dirty="0" smtClean="0"/>
          </a:p>
          <a:p>
            <a:r>
              <a:rPr lang="en-US" dirty="0" err="1" smtClean="0"/>
              <a:t>Kekompakan</a:t>
            </a:r>
            <a:endParaRPr lang="en-US" dirty="0" smtClean="0"/>
          </a:p>
          <a:p>
            <a:r>
              <a:rPr lang="en-US" dirty="0" err="1" smtClean="0"/>
              <a:t>Sportivitas</a:t>
            </a:r>
            <a:endParaRPr lang="en-US" dirty="0" smtClean="0"/>
          </a:p>
          <a:p>
            <a:r>
              <a:rPr lang="en-US" dirty="0" err="1" smtClean="0"/>
              <a:t>Kejujuran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endParaRPr lang="en-US" dirty="0" smtClean="0"/>
          </a:p>
          <a:p>
            <a:r>
              <a:rPr lang="en-US" dirty="0" err="1" smtClean="0"/>
              <a:t>Dsb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Employee Relations and Assessment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/>
          <a:lstStyle/>
          <a:p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: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62000" y="2209799"/>
          <a:ext cx="7543800" cy="4648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427892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Nama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Program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Arah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Orientasi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37160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Program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Pendidikan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Pemilih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Dalam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Pilkada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Untuk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pemilih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pemula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dalam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pilkada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 (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arah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 agar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mereka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dapat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memilih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secara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rgbClr val="00B0F0"/>
                          </a:solidFill>
                        </a:rPr>
                        <a:t>cerdas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Orientasi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7385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Program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Pengembangan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Kualitas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Produk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Legislasi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DPRD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738554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Program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Pelatihan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Manajemen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Pemerintahan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Desa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37160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Program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Pengembangan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Keterampilan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Metode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Mengajar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di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Kalangan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Dosen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Kurang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Berprestasi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William B. </a:t>
            </a:r>
            <a:r>
              <a:rPr lang="en-US" dirty="0" err="1" smtClean="0"/>
              <a:t>Werther</a:t>
            </a:r>
            <a:r>
              <a:rPr lang="en-US" dirty="0" smtClean="0"/>
              <a:t> Davis: Human Resources and Personal Management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Motif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Pengembangan</a:t>
            </a:r>
            <a:r>
              <a:rPr lang="en-US" dirty="0" smtClean="0"/>
              <a:t> Program</a:t>
            </a:r>
            <a:endParaRPr lang="en-US" dirty="0"/>
          </a:p>
        </p:txBody>
      </p:sp>
      <p:sp>
        <p:nvSpPr>
          <p:cNvPr id="4" name="Pentagon 3"/>
          <p:cNvSpPr/>
          <p:nvPr/>
        </p:nvSpPr>
        <p:spPr>
          <a:xfrm>
            <a:off x="1239680" y="2249616"/>
            <a:ext cx="1752600" cy="748352"/>
          </a:xfrm>
          <a:prstGeom prst="homePlate">
            <a:avLst/>
          </a:prstGeom>
          <a:solidFill>
            <a:srgbClr val="92D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Objective</a:t>
            </a:r>
            <a:endParaRPr lang="en-US" dirty="0"/>
          </a:p>
        </p:txBody>
      </p:sp>
      <p:sp>
        <p:nvSpPr>
          <p:cNvPr id="5" name="Pentagon 4"/>
          <p:cNvSpPr/>
          <p:nvPr/>
        </p:nvSpPr>
        <p:spPr>
          <a:xfrm>
            <a:off x="2783016" y="2251888"/>
            <a:ext cx="1905000" cy="748352"/>
          </a:xfrm>
          <a:prstGeom prst="homePlate">
            <a:avLst/>
          </a:prstGeom>
          <a:solidFill>
            <a:srgbClr val="00B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Organizational Objective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6082368" y="2235968"/>
            <a:ext cx="1752600" cy="74835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Personal  Objective</a:t>
            </a:r>
            <a:endParaRPr lang="en-US" dirty="0"/>
          </a:p>
        </p:txBody>
      </p:sp>
      <p:sp>
        <p:nvSpPr>
          <p:cNvPr id="7" name="Pentagon 6"/>
          <p:cNvSpPr/>
          <p:nvPr/>
        </p:nvSpPr>
        <p:spPr>
          <a:xfrm>
            <a:off x="4498088" y="2235968"/>
            <a:ext cx="1752600" cy="748352"/>
          </a:xfrm>
          <a:prstGeom prst="homePlate">
            <a:avLst/>
          </a:prstGeom>
          <a:solidFill>
            <a:srgbClr val="00B0F0"/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Functional Objective</a:t>
            </a:r>
            <a:endParaRPr lang="en-US" dirty="0"/>
          </a:p>
        </p:txBody>
      </p:sp>
      <p:sp>
        <p:nvSpPr>
          <p:cNvPr id="9" name="Pentagon 8"/>
          <p:cNvSpPr/>
          <p:nvPr/>
        </p:nvSpPr>
        <p:spPr>
          <a:xfrm>
            <a:off x="1241952" y="3439264"/>
            <a:ext cx="1752600" cy="748352"/>
          </a:xfrm>
          <a:prstGeom prst="homePlate">
            <a:avLst/>
          </a:prstGeom>
          <a:solidFill>
            <a:srgbClr val="92D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  <p:sp>
        <p:nvSpPr>
          <p:cNvPr id="10" name="Pentagon 9"/>
          <p:cNvSpPr/>
          <p:nvPr/>
        </p:nvSpPr>
        <p:spPr>
          <a:xfrm>
            <a:off x="2785288" y="3455184"/>
            <a:ext cx="1905000" cy="748352"/>
          </a:xfrm>
          <a:prstGeom prst="homePlate">
            <a:avLst/>
          </a:prstGeom>
          <a:solidFill>
            <a:srgbClr val="00B050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/>
          </a:p>
        </p:txBody>
      </p:sp>
      <p:sp>
        <p:nvSpPr>
          <p:cNvPr id="11" name="Pentagon 10"/>
          <p:cNvSpPr/>
          <p:nvPr/>
        </p:nvSpPr>
        <p:spPr>
          <a:xfrm>
            <a:off x="6084640" y="3425616"/>
            <a:ext cx="1752600" cy="748352"/>
          </a:xfrm>
          <a:prstGeom prst="homePlat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Personal</a:t>
            </a:r>
            <a:endParaRPr lang="en-US" dirty="0"/>
          </a:p>
        </p:txBody>
      </p:sp>
      <p:sp>
        <p:nvSpPr>
          <p:cNvPr id="12" name="Pentagon 11"/>
          <p:cNvSpPr/>
          <p:nvPr/>
        </p:nvSpPr>
        <p:spPr>
          <a:xfrm>
            <a:off x="4500360" y="3439264"/>
            <a:ext cx="1752600" cy="748352"/>
          </a:xfrm>
          <a:prstGeom prst="homePlate">
            <a:avLst/>
          </a:prstGeom>
          <a:solidFill>
            <a:srgbClr val="00B0F0"/>
          </a:solidFill>
          <a:ln>
            <a:solidFill>
              <a:schemeClr val="tx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>
            <a:off x="1925480" y="3017304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3429032" y="3005928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5123656" y="2994552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6750040" y="2969528"/>
            <a:ext cx="228600" cy="437864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menolong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diidentifikasi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0000"/>
                </a:solidFill>
              </a:rPr>
              <a:t>core problem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program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pengembangkan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i="1" dirty="0" smtClean="0"/>
              <a:t>core problem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tertolong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: “Program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/</a:t>
            </a:r>
            <a:r>
              <a:rPr lang="en-US" dirty="0" err="1" smtClean="0"/>
              <a:t>organisasi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endParaRPr lang="en-US" dirty="0" smtClean="0"/>
          </a:p>
          <a:p>
            <a:r>
              <a:rPr lang="en-US" dirty="0" smtClean="0"/>
              <a:t>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program </a:t>
            </a:r>
            <a:r>
              <a:rPr lang="en-US" i="1" dirty="0" smtClean="0"/>
              <a:t>core problem </a:t>
            </a:r>
            <a:r>
              <a:rPr lang="en-US" dirty="0" smtClean="0"/>
              <a:t> yang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“</a:t>
            </a:r>
            <a:r>
              <a:rPr lang="en-US" dirty="0" smtClean="0">
                <a:solidFill>
                  <a:srgbClr val="FF0000"/>
                </a:solidFill>
              </a:rPr>
              <a:t>Program </a:t>
            </a:r>
            <a:r>
              <a:rPr lang="en-US" dirty="0" err="1" smtClean="0">
                <a:solidFill>
                  <a:srgbClr val="FF0000"/>
                </a:solidFill>
              </a:rPr>
              <a:t>Penguatan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Kelembagaan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Partai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Politik</a:t>
            </a:r>
            <a:r>
              <a:rPr lang="en-US" dirty="0" smtClean="0">
                <a:solidFill>
                  <a:srgbClr val="FF0000"/>
                </a:solidFill>
              </a:rPr>
              <a:t>”</a:t>
            </a:r>
            <a:r>
              <a:rPr lang="en-US" dirty="0" smtClean="0">
                <a:sym typeface="Wingdings" pitchFamily="2" charset="2"/>
              </a:rPr>
              <a:t>core </a:t>
            </a:r>
            <a:r>
              <a:rPr lang="en-US" dirty="0" err="1" smtClean="0">
                <a:sym typeface="Wingdings" pitchFamily="2" charset="2"/>
              </a:rPr>
              <a:t>problemnya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adalah</a:t>
            </a:r>
            <a:r>
              <a:rPr lang="en-US" dirty="0" smtClean="0">
                <a:sym typeface="Wingdings" pitchFamily="2" charset="2"/>
              </a:rPr>
              <a:t>: </a:t>
            </a:r>
            <a:r>
              <a:rPr lang="en-US" dirty="0" err="1" smtClean="0">
                <a:sym typeface="Wingdings" pitchFamily="2" charset="2"/>
              </a:rPr>
              <a:t>kelembagaan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partai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berfungsi</a:t>
            </a:r>
            <a:r>
              <a:rPr lang="en-US" dirty="0" smtClean="0">
                <a:sym typeface="Wingdings" pitchFamily="2" charset="2"/>
              </a:rPr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mandeknya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smtClean="0"/>
              <a:t>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/>
              <a:t>core problem </a:t>
            </a:r>
            <a:r>
              <a:rPr lang="en-US" dirty="0" smtClean="0"/>
              <a:t>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program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lembaga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: “</a:t>
            </a:r>
            <a:r>
              <a:rPr lang="en-US" dirty="0" smtClean="0">
                <a:solidFill>
                  <a:srgbClr val="C00000"/>
                </a:solidFill>
              </a:rPr>
              <a:t>Program </a:t>
            </a:r>
            <a:r>
              <a:rPr lang="en-US" dirty="0" err="1" smtClean="0">
                <a:solidFill>
                  <a:srgbClr val="C00000"/>
                </a:solidFill>
              </a:rPr>
              <a:t>Penguatan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Fungsi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Legislasi</a:t>
            </a:r>
            <a:r>
              <a:rPr lang="en-US" dirty="0" smtClean="0">
                <a:solidFill>
                  <a:srgbClr val="C00000"/>
                </a:solidFill>
              </a:rPr>
              <a:t> DPRD </a:t>
            </a:r>
            <a:r>
              <a:rPr lang="en-US" dirty="0" err="1" smtClean="0">
                <a:solidFill>
                  <a:srgbClr val="C00000"/>
                </a:solidFill>
              </a:rPr>
              <a:t>Dalam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Pembuatan</a:t>
            </a:r>
            <a:r>
              <a:rPr lang="en-US" dirty="0" smtClean="0">
                <a:solidFill>
                  <a:srgbClr val="C00000"/>
                </a:solidFill>
              </a:rPr>
              <a:t> PERDA </a:t>
            </a:r>
            <a:r>
              <a:rPr lang="en-US" dirty="0" err="1" smtClean="0">
                <a:solidFill>
                  <a:srgbClr val="C00000"/>
                </a:solidFill>
              </a:rPr>
              <a:t>Desa</a:t>
            </a:r>
            <a:r>
              <a:rPr lang="en-US" dirty="0" smtClean="0">
                <a:solidFill>
                  <a:srgbClr val="C00000"/>
                </a:solidFill>
              </a:rPr>
              <a:t>”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program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smtClean="0"/>
              <a:t>me</a:t>
            </a:r>
            <a:r>
              <a:rPr lang="id-ID" dirty="0" smtClean="0"/>
              <a:t>ng</a:t>
            </a:r>
            <a:r>
              <a:rPr lang="en-US" dirty="0" err="1" smtClean="0"/>
              <a:t>ubah</a:t>
            </a:r>
            <a:r>
              <a:rPr lang="en-US" dirty="0" smtClean="0"/>
              <a:t> </a:t>
            </a:r>
            <a:r>
              <a:rPr lang="en-US" dirty="0" smtClean="0"/>
              <a:t>skill, </a:t>
            </a:r>
            <a:r>
              <a:rPr lang="en-US" dirty="0" err="1" smtClean="0"/>
              <a:t>karakter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/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Program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i="1" dirty="0" smtClean="0"/>
              <a:t>core problem </a:t>
            </a:r>
            <a:r>
              <a:rPr lang="en-US" dirty="0" smtClean="0"/>
              <a:t>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endParaRPr lang="en-US" dirty="0" smtClean="0"/>
          </a:p>
          <a:p>
            <a:r>
              <a:rPr lang="en-US" dirty="0" err="1" smtClean="0"/>
              <a:t>Dengan</a:t>
            </a:r>
            <a:r>
              <a:rPr lang="en-US" dirty="0" smtClean="0"/>
              <a:t> program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/</a:t>
            </a:r>
            <a:r>
              <a:rPr lang="en-US" dirty="0" err="1" smtClean="0"/>
              <a:t>individu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target program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>
                <a:solidFill>
                  <a:srgbClr val="C00000"/>
                </a:solidFill>
              </a:rPr>
              <a:t>: “Program </a:t>
            </a:r>
            <a:r>
              <a:rPr lang="en-US" dirty="0" err="1" smtClean="0">
                <a:solidFill>
                  <a:srgbClr val="C00000"/>
                </a:solidFill>
              </a:rPr>
              <a:t>Pelatihan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Peningkatan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Kapasitas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Pemerintah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Desa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dalam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Mengelola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APBDes</a:t>
            </a:r>
            <a:r>
              <a:rPr lang="en-US" dirty="0" smtClean="0">
                <a:solidFill>
                  <a:srgbClr val="C00000"/>
                </a:solidFill>
              </a:rPr>
              <a:t>”.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Tujuan</a:t>
            </a:r>
            <a:r>
              <a:rPr lang="en-US" dirty="0" smtClean="0"/>
              <a:t> Personal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Program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524000"/>
          <a:ext cx="77724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5638800"/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Arah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Pengembangan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Tujuan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Radical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Untuk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mencapai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perubahan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sampai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akar-akarnya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Creative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Menciptakan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sesuatu</a:t>
                      </a:r>
                      <a:r>
                        <a:rPr lang="en-US" sz="2000" dirty="0" smtClean="0"/>
                        <a:t> yang </a:t>
                      </a:r>
                      <a:r>
                        <a:rPr lang="en-US" sz="2000" dirty="0" err="1" smtClean="0"/>
                        <a:t>baru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sama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sekali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sebagai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alternatif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dari</a:t>
                      </a:r>
                      <a:r>
                        <a:rPr lang="en-US" sz="2000" dirty="0" smtClean="0"/>
                        <a:t> program</a:t>
                      </a:r>
                      <a:r>
                        <a:rPr lang="en-US" sz="2000" baseline="0" dirty="0" smtClean="0"/>
                        <a:t> yang </a:t>
                      </a:r>
                      <a:r>
                        <a:rPr lang="en-US" sz="2000" baseline="0" dirty="0" err="1" smtClean="0"/>
                        <a:t>tidak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berjalan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Intermediating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Melanjutkan</a:t>
                      </a:r>
                      <a:r>
                        <a:rPr lang="en-US" sz="2000" dirty="0" smtClean="0"/>
                        <a:t> program yang </a:t>
                      </a:r>
                      <a:r>
                        <a:rPr lang="en-US" sz="2000" dirty="0" err="1" smtClean="0"/>
                        <a:t>sudah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ada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tinggal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direview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ulang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bagian-bagian</a:t>
                      </a:r>
                      <a:r>
                        <a:rPr lang="en-US" sz="2000" baseline="0" dirty="0" smtClean="0"/>
                        <a:t> yang </a:t>
                      </a:r>
                      <a:r>
                        <a:rPr lang="en-US" sz="2000" baseline="0" dirty="0" err="1" smtClean="0"/>
                        <a:t>perlu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dikembangkan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lagi</a:t>
                      </a:r>
                      <a:r>
                        <a:rPr lang="en-US" sz="2000" baseline="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Progressive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Untuk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mencapai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kemajuan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tertentu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dari</a:t>
                      </a:r>
                      <a:r>
                        <a:rPr lang="en-US" sz="2000" dirty="0" smtClean="0"/>
                        <a:t> program yang </a:t>
                      </a:r>
                      <a:r>
                        <a:rPr lang="en-US" sz="2000" dirty="0" err="1" smtClean="0"/>
                        <a:t>sudah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ada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atau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belum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diterapkan</a:t>
                      </a:r>
                      <a:r>
                        <a:rPr lang="en-US" sz="2000" dirty="0" smtClean="0"/>
                        <a:t>.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524000" y="1371600"/>
            <a:ext cx="6400800" cy="4953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499512" y="2819400"/>
            <a:ext cx="2743200" cy="2057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Objectives</a:t>
            </a:r>
          </a:p>
          <a:p>
            <a:pPr marL="342900" indent="-342900" algn="ctr">
              <a:buAutoNum type="arabicPeriod"/>
            </a:pPr>
            <a:r>
              <a:rPr lang="en-US" sz="1600" dirty="0" smtClean="0"/>
              <a:t>Social</a:t>
            </a:r>
          </a:p>
          <a:p>
            <a:pPr marL="342900" indent="-342900" algn="ctr">
              <a:buAutoNum type="arabicPeriod"/>
            </a:pPr>
            <a:r>
              <a:rPr lang="en-US" sz="1600" dirty="0" smtClean="0"/>
              <a:t>Organizational</a:t>
            </a:r>
          </a:p>
          <a:p>
            <a:pPr marL="342900" indent="-342900" algn="ctr">
              <a:buAutoNum type="arabicPeriod"/>
            </a:pPr>
            <a:r>
              <a:rPr lang="en-US" sz="1600" dirty="0" smtClean="0"/>
              <a:t>Functional</a:t>
            </a:r>
          </a:p>
          <a:p>
            <a:pPr marL="342900" indent="-342900" algn="ctr">
              <a:buAutoNum type="arabicPeriod"/>
            </a:pPr>
            <a:r>
              <a:rPr lang="en-US" sz="1600" dirty="0" smtClean="0"/>
              <a:t>Personal</a:t>
            </a:r>
          </a:p>
          <a:p>
            <a:pPr marL="342900" indent="-342900" algn="ctr"/>
            <a:endParaRPr lang="en-US" sz="1600" dirty="0"/>
          </a:p>
        </p:txBody>
      </p:sp>
      <p:sp>
        <p:nvSpPr>
          <p:cNvPr id="6" name="Oval 5"/>
          <p:cNvSpPr/>
          <p:nvPr/>
        </p:nvSpPr>
        <p:spPr>
          <a:xfrm>
            <a:off x="3618928" y="1621808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I.</a:t>
            </a:r>
          </a:p>
          <a:p>
            <a:pPr algn="ctr"/>
            <a:r>
              <a:rPr lang="en-US" sz="1400" dirty="0" smtClean="0"/>
              <a:t>Framework and Challenges</a:t>
            </a:r>
            <a:endParaRPr lang="en-US" sz="1400" dirty="0"/>
          </a:p>
        </p:txBody>
      </p:sp>
      <p:sp>
        <p:nvSpPr>
          <p:cNvPr id="7" name="Oval 6"/>
          <p:cNvSpPr/>
          <p:nvPr/>
        </p:nvSpPr>
        <p:spPr>
          <a:xfrm rot="3232473">
            <a:off x="5750256" y="2425896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II</a:t>
            </a:r>
          </a:p>
          <a:p>
            <a:pPr algn="ctr"/>
            <a:r>
              <a:rPr lang="en-US" sz="1400" dirty="0" smtClean="0"/>
              <a:t>Preparation &amp;  Selection</a:t>
            </a:r>
            <a:endParaRPr lang="en-US" sz="1400" dirty="0"/>
          </a:p>
        </p:txBody>
      </p:sp>
      <p:sp>
        <p:nvSpPr>
          <p:cNvPr id="8" name="Oval 7"/>
          <p:cNvSpPr/>
          <p:nvPr/>
        </p:nvSpPr>
        <p:spPr>
          <a:xfrm rot="7614448">
            <a:off x="5236920" y="4575715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III</a:t>
            </a:r>
          </a:p>
          <a:p>
            <a:pPr algn="ctr"/>
            <a:r>
              <a:rPr lang="en-US" sz="1400" dirty="0" smtClean="0"/>
              <a:t>Development &amp; Evaluation</a:t>
            </a:r>
            <a:endParaRPr lang="en-US" sz="1400" dirty="0"/>
          </a:p>
        </p:txBody>
      </p:sp>
      <p:sp>
        <p:nvSpPr>
          <p:cNvPr id="9" name="Oval 8"/>
          <p:cNvSpPr/>
          <p:nvPr/>
        </p:nvSpPr>
        <p:spPr>
          <a:xfrm rot="1486688">
            <a:off x="3005559" y="4946878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IV</a:t>
            </a:r>
          </a:p>
          <a:p>
            <a:pPr algn="ctr"/>
            <a:r>
              <a:rPr lang="en-US" sz="1400" dirty="0" err="1" smtClean="0"/>
              <a:t>Competation</a:t>
            </a:r>
            <a:r>
              <a:rPr lang="en-US" sz="1400" dirty="0" smtClean="0"/>
              <a:t> &amp; Protection</a:t>
            </a:r>
            <a:endParaRPr lang="en-US" sz="1400" dirty="0"/>
          </a:p>
        </p:txBody>
      </p:sp>
      <p:sp>
        <p:nvSpPr>
          <p:cNvPr id="10" name="Oval 9"/>
          <p:cNvSpPr/>
          <p:nvPr/>
        </p:nvSpPr>
        <p:spPr>
          <a:xfrm rot="5689098">
            <a:off x="1748310" y="3207023"/>
            <a:ext cx="1981200" cy="9906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V</a:t>
            </a:r>
          </a:p>
          <a:p>
            <a:pPr algn="ctr"/>
            <a:r>
              <a:rPr lang="en-US" sz="1400" dirty="0" smtClean="0"/>
              <a:t>Employee Relations &amp; Assessment</a:t>
            </a:r>
            <a:endParaRPr lang="en-US" sz="1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586480" y="2117108"/>
            <a:ext cx="495872" cy="24509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6596416" y="3984008"/>
            <a:ext cx="609600" cy="1524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4876800" y="5562600"/>
            <a:ext cx="685800" cy="1524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V="1">
            <a:off x="2781300" y="4610100"/>
            <a:ext cx="381000" cy="3048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895600" y="2209800"/>
            <a:ext cx="838200" cy="5334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200400" y="3657600"/>
            <a:ext cx="381000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4607256" y="2688608"/>
            <a:ext cx="304800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V="1">
            <a:off x="6019800" y="3124200"/>
            <a:ext cx="306388" cy="228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4076700" y="4762500"/>
            <a:ext cx="304800" cy="228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619464" y="4427560"/>
            <a:ext cx="381000" cy="3048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524000" y="3733800"/>
            <a:ext cx="685800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3314700" y="5829300"/>
            <a:ext cx="304800" cy="228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629400" y="5257800"/>
            <a:ext cx="381000" cy="3048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10800000" flipV="1">
            <a:off x="7086600" y="2514600"/>
            <a:ext cx="306388" cy="228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4420394" y="1523206"/>
            <a:ext cx="304800" cy="15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" name="Diagram 40"/>
          <p:cNvGraphicFramePr/>
          <p:nvPr/>
        </p:nvGraphicFramePr>
        <p:xfrm>
          <a:off x="3581400" y="762000"/>
          <a:ext cx="1600200" cy="45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3" name="Diagram 42"/>
          <p:cNvGraphicFramePr/>
          <p:nvPr/>
        </p:nvGraphicFramePr>
        <p:xfrm>
          <a:off x="7464903" y="3505200"/>
          <a:ext cx="1679097" cy="965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45" name="Diagram 44"/>
          <p:cNvGraphicFramePr/>
          <p:nvPr/>
        </p:nvGraphicFramePr>
        <p:xfrm>
          <a:off x="64934" y="4893018"/>
          <a:ext cx="2355005" cy="1275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Membuat</a:t>
            </a:r>
            <a:r>
              <a:rPr lang="en-US" dirty="0" smtClean="0"/>
              <a:t> program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Membuat</a:t>
            </a:r>
            <a:r>
              <a:rPr lang="en-US" dirty="0" smtClean="0"/>
              <a:t> timeline</a:t>
            </a:r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stakholders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internal</a:t>
            </a:r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Framework &amp; </a:t>
            </a:r>
            <a:r>
              <a:rPr lang="en-US" dirty="0" err="1" smtClean="0"/>
              <a:t>Challanges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130</TotalTime>
  <Words>564</Words>
  <Application>Microsoft Office PowerPoint</Application>
  <PresentationFormat>On-screen Show (4:3)</PresentationFormat>
  <Paragraphs>139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Concourse</vt:lpstr>
      <vt:lpstr>Arah dan Orientasi Pengembangan Program</vt:lpstr>
      <vt:lpstr>Motif Dasar  Pengembangan Program</vt:lpstr>
      <vt:lpstr>1. Tujuan Sosial</vt:lpstr>
      <vt:lpstr>2. Tujuan Organisasi/Lembaga</vt:lpstr>
      <vt:lpstr>3. Tujuan Fungsional</vt:lpstr>
      <vt:lpstr>4. Tujuan Personal</vt:lpstr>
      <vt:lpstr>Arah Pengembangan  Program</vt:lpstr>
      <vt:lpstr>Alur Kerja </vt:lpstr>
      <vt:lpstr>1. Framework &amp; Challanges</vt:lpstr>
      <vt:lpstr>Framework Program Kerja</vt:lpstr>
      <vt:lpstr>Timeline Program</vt:lpstr>
      <vt:lpstr>Analisis Stakeholders</vt:lpstr>
      <vt:lpstr>Analisis Lingkungan Internal</vt:lpstr>
      <vt:lpstr>2. Preparation &amp; Selection</vt:lpstr>
      <vt:lpstr>3. Development &amp; Evaluation</vt:lpstr>
      <vt:lpstr>4. Compensation and Protection</vt:lpstr>
      <vt:lpstr>5. Employee Relations and Assessment</vt:lpstr>
      <vt:lpstr>Latihan: </vt:lpstr>
      <vt:lpstr>Referensi</vt:lpstr>
    </vt:vector>
  </TitlesOfParts>
  <Company>IPD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Arah dan Orientasi Pengembangan Program</dc:title>
  <dc:creator>GORIS</dc:creator>
  <cp:lastModifiedBy>PRODI IKA</cp:lastModifiedBy>
  <cp:revision>15</cp:revision>
  <dcterms:created xsi:type="dcterms:W3CDTF">2011-10-05T09:54:22Z</dcterms:created>
  <dcterms:modified xsi:type="dcterms:W3CDTF">2017-10-03T00:29:04Z</dcterms:modified>
</cp:coreProperties>
</file>