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90" r:id="rId2"/>
    <p:sldId id="294" r:id="rId3"/>
    <p:sldId id="260" r:id="rId4"/>
    <p:sldId id="307" r:id="rId5"/>
    <p:sldId id="308" r:id="rId6"/>
    <p:sldId id="309" r:id="rId7"/>
    <p:sldId id="310" r:id="rId8"/>
    <p:sldId id="315" r:id="rId9"/>
    <p:sldId id="316" r:id="rId10"/>
    <p:sldId id="311" r:id="rId11"/>
    <p:sldId id="317" r:id="rId12"/>
    <p:sldId id="318" r:id="rId13"/>
    <p:sldId id="319" r:id="rId14"/>
    <p:sldId id="312" r:id="rId15"/>
    <p:sldId id="313" r:id="rId16"/>
    <p:sldId id="272" r:id="rId17"/>
    <p:sldId id="305" r:id="rId18"/>
    <p:sldId id="306" r:id="rId19"/>
    <p:sldId id="282" r:id="rId20"/>
    <p:sldId id="273" r:id="rId21"/>
    <p:sldId id="274" r:id="rId22"/>
    <p:sldId id="284" r:id="rId23"/>
    <p:sldId id="298" r:id="rId24"/>
    <p:sldId id="300" r:id="rId25"/>
    <p:sldId id="296" r:id="rId26"/>
    <p:sldId id="302" r:id="rId27"/>
    <p:sldId id="303" r:id="rId28"/>
    <p:sldId id="30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F8859-684B-4A40-AB09-1345E9FE1392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016A0-0D84-4317-9DBA-D4B4370AA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811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016A0-0D84-4317-9DBA-D4B4370AA18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0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xmanroe.com/pengertian-struktur-organisasi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iki/Material" TargetMode="External"/><Relationship Id="rId2" Type="http://schemas.openxmlformats.org/officeDocument/2006/relationships/hyperlink" Target="http://id.wikipedia.org/wiki/Ua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d.wikipedia.org/wiki/Lingkungan" TargetMode="External"/><Relationship Id="rId5" Type="http://schemas.openxmlformats.org/officeDocument/2006/relationships/hyperlink" Target="http://id.wikipedia.org/wiki/Metode" TargetMode="External"/><Relationship Id="rId4" Type="http://schemas.openxmlformats.org/officeDocument/2006/relationships/hyperlink" Target="http://id.wikipedia.org/wiki/Mesi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id.wikipedia.org/wiki/Karyawa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cs typeface="Arial" pitchFamily="34" charset="0"/>
              </a:rPr>
              <a:t>Organisasi </a:t>
            </a:r>
            <a:r>
              <a:rPr lang="en-US" sz="3600" b="1" dirty="0" err="1">
                <a:cs typeface="Arial" pitchFamily="34" charset="0"/>
              </a:rPr>
              <a:t>dan</a:t>
            </a:r>
            <a:r>
              <a:rPr lang="en-US" sz="3600" b="1" dirty="0">
                <a:cs typeface="Arial" pitchFamily="34" charset="0"/>
              </a:rPr>
              <a:t> </a:t>
            </a:r>
            <a:r>
              <a:rPr lang="en-US" sz="3600" b="1" dirty="0" err="1">
                <a:cs typeface="Arial" pitchFamily="34" charset="0"/>
              </a:rPr>
              <a:t>Manajemen</a:t>
            </a:r>
            <a:r>
              <a:rPr lang="en-US" sz="3600" b="1" dirty="0">
                <a:cs typeface="Arial" pitchFamily="34" charset="0"/>
              </a:rPr>
              <a:t> </a:t>
            </a:r>
            <a:r>
              <a:rPr lang="en-US" sz="3600" b="1" dirty="0" err="1">
                <a:cs typeface="Arial" pitchFamily="34" charset="0"/>
              </a:rPr>
              <a:t>Pemda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sz="3600" b="1" dirty="0">
                <a:latin typeface="+mj-lt"/>
              </a:rPr>
              <a:t>Kesepakatan  proses belajar mengajar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Kuliah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daring.</a:t>
            </a:r>
            <a:endParaRPr lang="id-ID" dirty="0"/>
          </a:p>
          <a:p>
            <a:pPr marL="514350" lvl="0" indent="-514350">
              <a:buFont typeface="+mj-lt"/>
              <a:buAutoNum type="arabicPeriod"/>
            </a:pPr>
            <a:r>
              <a:rPr lang="id-ID" dirty="0"/>
              <a:t>K</a:t>
            </a:r>
            <a:r>
              <a:rPr lang="en-US" dirty="0" err="1"/>
              <a:t>uliah</a:t>
            </a:r>
            <a:r>
              <a:rPr lang="en-US" dirty="0"/>
              <a:t> </a:t>
            </a:r>
            <a:r>
              <a:rPr lang="id-ID" dirty="0"/>
              <a:t>pembinaan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</a:t>
            </a:r>
            <a:endParaRPr lang="id-ID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Kehadiran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.</a:t>
            </a:r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pPr marL="0" indent="0">
              <a:buNone/>
            </a:pPr>
            <a:r>
              <a:rPr lang="en-US" sz="3600" b="1" dirty="0" err="1">
                <a:latin typeface="+mj-lt"/>
              </a:rPr>
              <a:t>Kompetensi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mata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kuliah</a:t>
            </a:r>
            <a:endParaRPr lang="id-ID" sz="3600" b="1" dirty="0" smtClean="0">
              <a:latin typeface="+mj-lt"/>
            </a:endParaRP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Pem</a:t>
            </a:r>
            <a:r>
              <a:rPr lang="id-ID" dirty="0" smtClean="0"/>
              <a:t>erintah </a:t>
            </a:r>
            <a:r>
              <a:rPr lang="en-US" dirty="0" smtClean="0"/>
              <a:t> </a:t>
            </a:r>
            <a:r>
              <a:rPr lang="en-US" dirty="0" smtClean="0"/>
              <a:t>Daerah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formal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 smtClean="0"/>
              <a:t> yang </a:t>
            </a: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bekerjasama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Bentuk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: </a:t>
            </a:r>
            <a:r>
              <a:rPr lang="en-US" dirty="0" err="1" smtClean="0"/>
              <a:t>mempersatukan</a:t>
            </a:r>
            <a:r>
              <a:rPr lang="en-US" dirty="0" smtClean="0"/>
              <a:t>,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, </a:t>
            </a:r>
            <a:r>
              <a:rPr lang="en-US" dirty="0" err="1" smtClean="0"/>
              <a:t>menghasikan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, </a:t>
            </a:r>
            <a:r>
              <a:rPr lang="en-US" dirty="0" err="1" smtClean="0"/>
              <a:t>evektivitas</a:t>
            </a:r>
            <a:r>
              <a:rPr lang="en-US" dirty="0" smtClean="0"/>
              <a:t>, </a:t>
            </a:r>
            <a:r>
              <a:rPr lang="en-US" dirty="0" err="1" smtClean="0"/>
              <a:t>mengintegrasikan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memotivasi</a:t>
            </a:r>
            <a:r>
              <a:rPr lang="en-US" dirty="0" smtClean="0"/>
              <a:t> fungsi2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anggotanya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8002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Menurut </a:t>
            </a:r>
            <a:r>
              <a:rPr lang="en-US" b="1" dirty="0" err="1"/>
              <a:t>Hasibuan</a:t>
            </a:r>
            <a:r>
              <a:rPr lang="en-US" b="1" dirty="0"/>
              <a:t> (1996)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gambar</a:t>
            </a:r>
            <a:r>
              <a:rPr lang="en-US" b="1" dirty="0"/>
              <a:t> yang </a:t>
            </a:r>
            <a:r>
              <a:rPr lang="en-US" b="1" dirty="0" err="1"/>
              <a:t>menggambarkan</a:t>
            </a:r>
            <a:r>
              <a:rPr lang="en-US" b="1" dirty="0"/>
              <a:t> </a:t>
            </a:r>
            <a:r>
              <a:rPr lang="en-US" b="1" dirty="0" err="1"/>
              <a:t>tipe</a:t>
            </a:r>
            <a:r>
              <a:rPr lang="en-US" b="1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pendepartemenan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,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,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tanggungjawab</a:t>
            </a:r>
            <a:r>
              <a:rPr lang="en-US" dirty="0"/>
              <a:t>, </a:t>
            </a:r>
            <a:r>
              <a:rPr lang="en-US" dirty="0" err="1"/>
              <a:t>rentang</a:t>
            </a:r>
            <a:r>
              <a:rPr lang="en-US" dirty="0"/>
              <a:t> </a:t>
            </a:r>
            <a:r>
              <a:rPr lang="en-US" dirty="0" err="1"/>
              <a:t>kendali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Menurut The Liang </a:t>
            </a:r>
            <a:r>
              <a:rPr lang="en-US" dirty="0" err="1" smtClean="0"/>
              <a:t>Gie</a:t>
            </a:r>
            <a:r>
              <a:rPr lang="en-US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yang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hubungan-hubungan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-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orang-orang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788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059363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Organisasi formal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biasanya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Ketua</a:t>
            </a:r>
            <a:r>
              <a:rPr lang="en-US" dirty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pimpinan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bendahara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sekretaris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anggota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wakil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presidium,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misalnya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ketua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bendahara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dst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Daerah (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OPD)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memperhatikan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faktor-faktor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berpedoman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266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Selanjutnya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tiap-tiap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pasti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berbeda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Namun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fungsi-fungsi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manajerial</a:t>
            </a:r>
            <a:r>
              <a:rPr lang="en-US" dirty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direktur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komisaris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direktur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manajer</a:t>
            </a:r>
            <a:r>
              <a:rPr lang="en-US" dirty="0">
                <a:latin typeface="Arial" pitchFamily="34" charset="0"/>
                <a:cs typeface="Arial" pitchFamily="34" charset="0"/>
              </a:rPr>
              <a:t>, supervisor,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konsultan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anggota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  <a:r>
              <a:rPr lang="en-US" b="1" dirty="0">
                <a:latin typeface="Arial" pitchFamily="34" charset="0"/>
                <a:cs typeface="Arial" pitchFamily="34" charset="0"/>
                <a:hlinkClick r:id="rId2"/>
              </a:rPr>
              <a:t> 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  <a:hlinkClick r:id="rId2"/>
              </a:rPr>
              <a:t>Pengertian</a:t>
            </a:r>
            <a:r>
              <a:rPr lang="en-US" dirty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hlinkClick r:id="rId2"/>
              </a:rPr>
              <a:t>struktur</a:t>
            </a:r>
            <a:r>
              <a:rPr lang="en-US" dirty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hlinkClick r:id="rId2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budaya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kerja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beda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beda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pula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tujuannya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422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Bentuk-Bentuk Organisasi: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 marL="514350" lvl="0" indent="-514350" fontAlgn="base">
              <a:buFont typeface="+mj-lt"/>
              <a:buAutoNum type="arabicPeriod"/>
            </a:pPr>
            <a:r>
              <a:rPr lang="id-ID" b="1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id-ID" b="1" dirty="0">
                <a:latin typeface="Arial" pitchFamily="34" charset="0"/>
                <a:cs typeface="Arial" pitchFamily="34" charset="0"/>
              </a:rPr>
              <a:t>Garis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dirty="0">
                <a:latin typeface="Arial" pitchFamily="34" charset="0"/>
                <a:cs typeface="Arial" pitchFamily="34" charset="0"/>
              </a:rPr>
              <a:t> 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Organisasi 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tugas-tugas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pengendalian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di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satu komando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garis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wenang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langsung </a:t>
            </a:r>
            <a:r>
              <a:rPr lang="id-ID" dirty="0">
                <a:latin typeface="Arial" pitchFamily="34" charset="0"/>
                <a:cs typeface="Arial" pitchFamily="34" charset="0"/>
              </a:rPr>
              <a:t>dari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mpin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ke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bawahan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id-ID" b="1" dirty="0">
                <a:latin typeface="Arial" pitchFamily="34" charset="0"/>
                <a:cs typeface="Arial" pitchFamily="34" charset="0"/>
              </a:rPr>
              <a:t>Garis dan Staf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bidang-bidang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beraneka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ragam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rumit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 fontAlgn="base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</a:t>
            </a:r>
            <a:r>
              <a:rPr lang="id-ID" b="1" dirty="0">
                <a:latin typeface="Arial" pitchFamily="34" charset="0"/>
                <a:cs typeface="Arial" pitchFamily="34" charset="0"/>
              </a:rPr>
              <a:t>Organisasi Fungsional 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disusun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macam-macam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4.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 Organisasi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panitia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lvl="0" indent="0" fontAlgn="base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dibentuk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terbatas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tugas-tugas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33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4864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1.Personil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8000" b="1" i="1" dirty="0" smtClean="0">
                <a:latin typeface="Arial" pitchFamily="34" charset="0"/>
                <a:cs typeface="Arial" pitchFamily="34" charset="0"/>
              </a:rPr>
              <a:t>Man): </a:t>
            </a:r>
          </a:p>
          <a:p>
            <a:pPr marL="0" indent="0">
              <a:buNone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personil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mmiliki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trsendiri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Kerjasama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i="1" dirty="0">
                <a:latin typeface="Arial" pitchFamily="34" charset="0"/>
                <a:cs typeface="Arial" pitchFamily="34" charset="0"/>
              </a:rPr>
              <a:t>(Team </a:t>
            </a:r>
            <a:r>
              <a:rPr lang="en-US" sz="8000" i="1" dirty="0" smtClean="0">
                <a:latin typeface="Arial" pitchFamily="34" charset="0"/>
                <a:cs typeface="Arial" pitchFamily="34" charset="0"/>
              </a:rPr>
              <a:t>Work)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: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tercapai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bila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anggotanya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Tujuan </a:t>
            </a:r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ingin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dicapai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sisi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program,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hingga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8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Peralatan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i="1" dirty="0">
                <a:latin typeface="Arial" pitchFamily="34" charset="0"/>
                <a:cs typeface="Arial" pitchFamily="34" charset="0"/>
              </a:rPr>
              <a:t>(Equipment) </a:t>
            </a:r>
            <a:endParaRPr lang="en-US" sz="8000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prasarana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sebuah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kantor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gedung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material,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dll</a:t>
            </a:r>
            <a:endParaRPr lang="en-US" sz="8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5 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b="1" i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8000" b="1" i="1" dirty="0" smtClean="0">
                <a:latin typeface="Arial" pitchFamily="34" charset="0"/>
                <a:cs typeface="Arial" pitchFamily="34" charset="0"/>
              </a:rPr>
              <a:t>Environment</a:t>
            </a:r>
            <a:r>
              <a:rPr lang="en-US" sz="8000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internal &amp;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ekstenal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ekonomi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hrs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terpenuhi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agar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contohnya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 air,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iklim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cuaca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flora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fauna.</a:t>
            </a:r>
            <a:endParaRPr lang="en-US" sz="8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8000" dirty="0">
              <a:latin typeface="Arial" pitchFamily="34" charset="0"/>
              <a:cs typeface="Arial" pitchFamily="34" charset="0"/>
            </a:endParaRPr>
          </a:p>
          <a:p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539607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8736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Pengertian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791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Hasibuan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seni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pemanfaatan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SDM &amp; sumber-2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Tujuan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ttt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Mary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Parker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Follet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pencapaian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lain.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tsb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elemen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   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1.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</a:t>
            </a: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mengandalkan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sinergisme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orang-orang</a:t>
            </a: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dipimpin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manajer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pemimpin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3.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dituntun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ttt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teruji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keterandalannya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sz="2400" dirty="0"/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Manullang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(1985: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17)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seni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(Art)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pengorganisasian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pengarahan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pengontrolan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&amp; barang-2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Gibson,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Donelly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Ivancevich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(1996:4)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:”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proses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atau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mengoordinasikan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hasil-hasil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bertindak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.”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prinsipnya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“proses”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mnrt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Gibson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Ivancevich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penerapan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seni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menrt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Manullang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pengorganisasian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pengarahan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Gibson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mengoordinasikan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Manajemen</a:t>
            </a:r>
            <a:r>
              <a:rPr lang="en-US" dirty="0" smtClean="0"/>
              <a:t> adalah </a:t>
            </a:r>
            <a:r>
              <a:rPr lang="en-US" b="1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b="1" dirty="0" err="1" smtClean="0"/>
              <a:t>melalui</a:t>
            </a:r>
            <a:r>
              <a:rPr lang="en-US" b="1" dirty="0" smtClean="0"/>
              <a:t> orang lain</a:t>
            </a:r>
            <a:r>
              <a:rPr lang="en-US" b="1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manajemen,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pengorganisasian</a:t>
            </a:r>
            <a:r>
              <a:rPr lang="en-US" dirty="0" smtClean="0"/>
              <a:t>,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latin typeface="Arial" pitchFamily="34" charset="0"/>
                <a:cs typeface="Arial" pitchFamily="34" charset="0"/>
              </a:rPr>
              <a:t>Fungsi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135563"/>
          </a:xfrm>
        </p:spPr>
        <p:txBody>
          <a:bodyPr>
            <a:normAutofit fontScale="70000" lnSpcReduction="20000"/>
          </a:bodyPr>
          <a:lstStyle/>
          <a:p>
            <a:pPr fontAlgn="base">
              <a:buNone/>
            </a:pPr>
            <a:r>
              <a:rPr lang="id-ID" b="1" dirty="0" smtClean="0">
                <a:latin typeface="Arial" pitchFamily="34" charset="0"/>
                <a:cs typeface="Arial" pitchFamily="34" charset="0"/>
              </a:rPr>
              <a:t>Fungsi Manajemen: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id-ID" dirty="0" smtClean="0">
                <a:latin typeface="Arial" pitchFamily="34" charset="0"/>
                <a:cs typeface="Arial" pitchFamily="34" charset="0"/>
              </a:rPr>
              <a:t>Fungsi manajemen adalah elemen-elemen dasar yang selalu ada dan melekat dalam proses manajemen yang akan dijadiakan acuan oleh manajer dlm melaksanakan kegiatan untuk mencapai tujuan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en-US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erdapat beberapa pendapat mengenai fungsi manajemen: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id-ID" b="1" dirty="0" smtClean="0">
                <a:latin typeface="Arial" pitchFamily="34" charset="0"/>
                <a:cs typeface="Arial" pitchFamily="34" charset="0"/>
              </a:rPr>
              <a:t>1.  George R. Terry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Fungsi manajemen: </a:t>
            </a:r>
            <a:r>
              <a:rPr lang="id-ID" i="1" dirty="0" smtClean="0">
                <a:latin typeface="Arial" pitchFamily="34" charset="0"/>
                <a:cs typeface="Arial" pitchFamily="34" charset="0"/>
              </a:rPr>
              <a:t>planning,organizing, actuating, dan</a:t>
            </a: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i="1" dirty="0" smtClean="0">
                <a:latin typeface="Arial" pitchFamily="34" charset="0"/>
                <a:cs typeface="Arial" pitchFamily="34" charset="0"/>
              </a:rPr>
              <a:t> controlling.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id-ID" b="1" dirty="0" smtClean="0">
                <a:latin typeface="Arial" pitchFamily="34" charset="0"/>
                <a:cs typeface="Arial" pitchFamily="34" charset="0"/>
              </a:rPr>
              <a:t>2.  Harold Kontz dan Cyrill O’Donnel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Fungsi manajemen: </a:t>
            </a:r>
            <a:r>
              <a:rPr lang="id-ID" i="1" dirty="0" smtClean="0">
                <a:latin typeface="Arial" pitchFamily="34" charset="0"/>
                <a:cs typeface="Arial" pitchFamily="34" charset="0"/>
              </a:rPr>
              <a:t>planning, organizing, staffing, directing,</a:t>
            </a: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id-ID" i="1" dirty="0" smtClean="0">
                <a:latin typeface="Arial" pitchFamily="34" charset="0"/>
                <a:cs typeface="Arial" pitchFamily="34" charset="0"/>
              </a:rPr>
              <a:t> dan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i="1" dirty="0" smtClean="0">
                <a:latin typeface="Arial" pitchFamily="34" charset="0"/>
                <a:cs typeface="Arial" pitchFamily="34" charset="0"/>
              </a:rPr>
              <a:t>conrtolling.</a:t>
            </a: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id-ID" b="1" dirty="0" smtClean="0">
                <a:latin typeface="Arial" pitchFamily="34" charset="0"/>
                <a:cs typeface="Arial" pitchFamily="34" charset="0"/>
              </a:rPr>
              <a:t> 3.  Henry Fayol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Fungsi manajemen: planning, organizing, commanding,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coordinating dan controlling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Autofit/>
          </a:bodyPr>
          <a:lstStyle/>
          <a:p>
            <a:r>
              <a:rPr lang="en-US" sz="3200" b="1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Manajemen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Pemda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Birokrasi</a:t>
            </a:r>
            <a:r>
              <a:rPr lang="en-US" b="1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Pemda</a:t>
            </a:r>
            <a:r>
              <a:rPr lang="en-US" b="1" dirty="0" smtClean="0"/>
              <a:t> UU 23/ 2014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Reformasi</a:t>
            </a:r>
            <a:r>
              <a:rPr lang="en-US" b="1" dirty="0" smtClean="0"/>
              <a:t> </a:t>
            </a:r>
          </a:p>
          <a:p>
            <a:pPr marL="514350" indent="-514350">
              <a:buNone/>
            </a:pPr>
            <a:r>
              <a:rPr lang="en-US" b="1" dirty="0" smtClean="0"/>
              <a:t>      a. </a:t>
            </a:r>
            <a:r>
              <a:rPr lang="en-US" b="1" dirty="0" err="1"/>
              <a:t>Birokrasi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Kelembagaan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 b.   SDM</a:t>
            </a:r>
          </a:p>
          <a:p>
            <a:pPr>
              <a:buNone/>
            </a:pPr>
            <a:r>
              <a:rPr lang="en-US" b="1" dirty="0" smtClean="0"/>
              <a:t>      c.   </a:t>
            </a:r>
            <a:r>
              <a:rPr lang="en-US" b="1" dirty="0" err="1" smtClean="0"/>
              <a:t>Penganggaran</a:t>
            </a:r>
            <a:r>
              <a:rPr lang="en-US" b="1" dirty="0" smtClean="0"/>
              <a:t> -</a:t>
            </a:r>
            <a:r>
              <a:rPr lang="en-US" b="1" dirty="0" smtClean="0">
                <a:sym typeface="Wingdings" pitchFamily="2" charset="2"/>
              </a:rPr>
              <a:t>  PP 18/26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    d. 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b="1" dirty="0" smtClean="0"/>
              <a:t>: </a:t>
            </a:r>
          </a:p>
          <a:p>
            <a:pPr>
              <a:buNone/>
            </a:pPr>
            <a:r>
              <a:rPr lang="en-US" b="1" dirty="0" smtClean="0"/>
              <a:t>            Citizen Charter ; SPM -  Pelayanan Prima </a:t>
            </a:r>
            <a:endParaRPr 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Gullick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POSDCORB,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yakni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Planning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garis-garis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prakiraan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forcasting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semuamya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dijabarkan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Organizing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formal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pengelompokan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Staffing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merekrut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melatih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staf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memelihara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menyenangkan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25000" lnSpcReduction="20000"/>
          </a:bodyPr>
          <a:lstStyle/>
          <a:p>
            <a:r>
              <a:rPr lang="en-US" sz="9600" b="1" dirty="0" smtClean="0">
                <a:latin typeface="Arial" pitchFamily="34" charset="0"/>
                <a:cs typeface="Arial" pitchFamily="34" charset="0"/>
              </a:rPr>
              <a:t>Staffing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merekrut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melatih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staf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memelihara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menyenangkan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9600" b="1" dirty="0" smtClean="0">
                <a:latin typeface="Arial" pitchFamily="34" charset="0"/>
                <a:cs typeface="Arial" pitchFamily="34" charset="0"/>
              </a:rPr>
              <a:t>Directing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memimpin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–  </a:t>
            </a: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ing,ing</a:t>
            </a: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tut</a:t>
            </a:r>
          </a:p>
          <a:p>
            <a:pPr>
              <a:buNone/>
            </a:pP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Ing</a:t>
            </a: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Ngarsa</a:t>
            </a: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Sung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Tulada</a:t>
            </a:r>
            <a:endParaRPr lang="en-US" sz="9600" dirty="0" smtClean="0">
              <a:solidFill>
                <a:srgbClr val="FF000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None/>
            </a:pP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Ing</a:t>
            </a: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Madya</a:t>
            </a: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Mangun</a:t>
            </a: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Karsa</a:t>
            </a: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Tut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Wuri</a:t>
            </a:r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Handayani</a:t>
            </a:r>
            <a:endParaRPr lang="en-US" sz="9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Coordinating: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mengintegrasikan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menyelaraskan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unit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berkaitan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9600" b="1" dirty="0" smtClean="0">
                <a:latin typeface="Arial" pitchFamily="34" charset="0"/>
                <a:cs typeface="Arial" pitchFamily="34" charset="0"/>
              </a:rPr>
              <a:t>Reporting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 (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sedang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dilaksanakan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Budgeting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fiscal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accounting) </a:t>
            </a:r>
            <a:br>
              <a:rPr lang="en-US" sz="9600" dirty="0" smtClean="0">
                <a:latin typeface="Arial" pitchFamily="34" charset="0"/>
                <a:cs typeface="Arial" pitchFamily="34" charset="0"/>
              </a:rPr>
            </a:br>
            <a:r>
              <a:rPr lang="en-US" sz="9600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en-US" sz="9600" dirty="0" smtClean="0">
                <a:latin typeface="Arial" pitchFamily="34" charset="0"/>
                <a:cs typeface="Arial" pitchFamily="34" charset="0"/>
              </a:rPr>
            </a:br>
            <a:r>
              <a:rPr lang="id-ID" sz="9600" dirty="0" smtClean="0">
                <a:latin typeface="Arial" pitchFamily="34" charset="0"/>
                <a:cs typeface="Arial" pitchFamily="34" charset="0"/>
              </a:rPr>
              <a:t>Berikut ini adalah garis besar dari keseluruhan teori yang telah dijabarkan di atas kita dapat menyimpulkan tiga fungsi manajemen yang sangat umum digunakan yaitu </a:t>
            </a:r>
            <a:r>
              <a:rPr lang="id-ID" sz="9600" b="1" dirty="0" smtClean="0">
                <a:latin typeface="Arial" pitchFamily="34" charset="0"/>
                <a:cs typeface="Arial" pitchFamily="34" charset="0"/>
              </a:rPr>
              <a:t>perencanaan, pengorganisasian, dan pengontrolan.</a:t>
            </a:r>
            <a:endParaRPr lang="en-US" sz="9600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id-ID" sz="2800" b="1" dirty="0" smtClean="0">
                <a:latin typeface="Arial" pitchFamily="34" charset="0"/>
                <a:cs typeface="Arial" pitchFamily="34" charset="0"/>
              </a:rPr>
              <a:t>Fungsi Manajemen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)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3340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instansinya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al: 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penugasan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bawahannya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pengarahan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bimbingan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mngkoordinasikan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selaras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mngambil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memecahkan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motivasi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3.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pngawasan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target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Ketrampilan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tingkatan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Pucuk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(</a:t>
            </a:r>
            <a:r>
              <a:rPr lang="en-US" b="1" dirty="0" smtClean="0"/>
              <a:t>Top Management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dg </a:t>
            </a:r>
            <a:r>
              <a:rPr lang="en-US" dirty="0" err="1" smtClean="0"/>
              <a:t>lingkupnya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,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Pimpinan</a:t>
            </a:r>
            <a:r>
              <a:rPr lang="en-US" dirty="0" smtClean="0"/>
              <a:t> Tingkat </a:t>
            </a:r>
            <a:r>
              <a:rPr lang="en-US" dirty="0" err="1" smtClean="0"/>
              <a:t>Menengah</a:t>
            </a:r>
            <a:r>
              <a:rPr lang="en-US" dirty="0" smtClean="0"/>
              <a:t> (</a:t>
            </a:r>
            <a:r>
              <a:rPr lang="en-US" b="1" dirty="0" err="1" smtClean="0"/>
              <a:t>Midle</a:t>
            </a:r>
            <a:r>
              <a:rPr lang="en-US" b="1" dirty="0" smtClean="0"/>
              <a:t> </a:t>
            </a:r>
            <a:r>
              <a:rPr lang="en-US" b="1" dirty="0" err="1" smtClean="0"/>
              <a:t>Mnagement</a:t>
            </a: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taktis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lingkupnya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/intern </a:t>
            </a:r>
            <a:r>
              <a:rPr lang="en-US" dirty="0" err="1" smtClean="0"/>
              <a:t>organisasinya.kebijakan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pucuk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,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biro.</a:t>
            </a:r>
          </a:p>
          <a:p>
            <a:pPr marL="514350" indent="-514350">
              <a:buAutoNum type="arabicPeriod" startAt="3"/>
            </a:pPr>
            <a:r>
              <a:rPr lang="en-US" dirty="0" err="1" smtClean="0"/>
              <a:t>Pimpinan</a:t>
            </a:r>
            <a:r>
              <a:rPr lang="en-US" dirty="0" smtClean="0"/>
              <a:t> Tingkat ( </a:t>
            </a:r>
            <a:r>
              <a:rPr lang="en-US" b="1" dirty="0" smtClean="0"/>
              <a:t>Lower Management)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Menjabarkan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taktis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Tingkat </a:t>
            </a:r>
            <a:r>
              <a:rPr lang="en-US" dirty="0" err="1" smtClean="0"/>
              <a:t>Menengah</a:t>
            </a:r>
            <a:r>
              <a:rPr lang="en-US" dirty="0" smtClean="0"/>
              <a:t>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operasionalnya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 </a:t>
            </a:r>
            <a:r>
              <a:rPr lang="en-US" dirty="0" err="1" smtClean="0"/>
              <a:t>sebutan</a:t>
            </a:r>
            <a:r>
              <a:rPr lang="en-US" dirty="0" smtClean="0"/>
              <a:t> Top Management, </a:t>
            </a:r>
            <a:r>
              <a:rPr lang="en-US" dirty="0" err="1" smtClean="0"/>
              <a:t>Midle</a:t>
            </a:r>
            <a:r>
              <a:rPr lang="en-US" dirty="0" smtClean="0"/>
              <a:t> </a:t>
            </a:r>
            <a:r>
              <a:rPr lang="en-US" dirty="0" err="1" smtClean="0"/>
              <a:t>Mnagement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Lower Management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kecilnya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Misal</a:t>
            </a:r>
            <a:r>
              <a:rPr lang="en-US" dirty="0" smtClean="0"/>
              <a:t> : </a:t>
            </a:r>
            <a:r>
              <a:rPr lang="en-US" dirty="0" err="1" smtClean="0"/>
              <a:t>Rektor</a:t>
            </a:r>
            <a:r>
              <a:rPr lang="en-US" dirty="0" smtClean="0"/>
              <a:t>, </a:t>
            </a:r>
            <a:r>
              <a:rPr lang="en-US" dirty="0" err="1" smtClean="0"/>
              <a:t>Pembantu</a:t>
            </a:r>
            <a:r>
              <a:rPr lang="en-US" dirty="0" smtClean="0"/>
              <a:t> </a:t>
            </a:r>
            <a:r>
              <a:rPr lang="en-US" dirty="0" err="1" smtClean="0"/>
              <a:t>Rektor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Divisi</a:t>
            </a:r>
            <a:r>
              <a:rPr lang="en-US" dirty="0" smtClean="0"/>
              <a:t>, </a:t>
            </a:r>
            <a:r>
              <a:rPr lang="en-US" dirty="0" err="1" smtClean="0"/>
              <a:t>Kepala</a:t>
            </a:r>
            <a:r>
              <a:rPr lang="en-US" dirty="0" smtClean="0"/>
              <a:t> Biro.</a:t>
            </a:r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, </a:t>
            </a:r>
            <a:r>
              <a:rPr lang="en-US" dirty="0" err="1" smtClean="0"/>
              <a:t>Kepala</a:t>
            </a:r>
            <a:r>
              <a:rPr lang="en-US" dirty="0" smtClean="0"/>
              <a:t> Sub </a:t>
            </a:r>
            <a:r>
              <a:rPr lang="en-US" dirty="0" err="1" smtClean="0"/>
              <a:t>Bagian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381000"/>
          </a:xfrm>
        </p:spPr>
        <p:txBody>
          <a:bodyPr>
            <a:normAutofit fontScale="90000"/>
          </a:bodyPr>
          <a:lstStyle/>
          <a:p>
            <a:r>
              <a:rPr lang="en-US" sz="2400" b="1" dirty="0" err="1" smtClean="0"/>
              <a:t>Organisasi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sbg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Manifestasi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Dinamika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Proses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Manajemen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282446"/>
              </p:ext>
            </p:extLst>
          </p:nvPr>
        </p:nvGraphicFramePr>
        <p:xfrm>
          <a:off x="228600" y="457199"/>
          <a:ext cx="8686800" cy="668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646"/>
                <a:gridCol w="3638062"/>
                <a:gridCol w="3044092"/>
              </a:tblGrid>
              <a:tr h="39808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             FUNGSI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             TINDAKAN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                  EFEK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9815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PLANING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berbagai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tujuan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strategi</a:t>
                      </a:r>
                      <a:r>
                        <a:rPr lang="en-US" baseline="0" dirty="0" smtClean="0"/>
                        <a:t>, &amp; </a:t>
                      </a:r>
                      <a:r>
                        <a:rPr lang="en-US" baseline="0" dirty="0" err="1" smtClean="0"/>
                        <a:t>arah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ingin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dicapai</a:t>
                      </a:r>
                      <a:r>
                        <a:rPr lang="en-US" baseline="0" dirty="0" smtClean="0"/>
                        <a:t>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274842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ORGANIZING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Menentukan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akitivitas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2 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pokok</a:t>
                      </a:r>
                      <a:endParaRPr lang="en-US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mngelompokkan</a:t>
                      </a:r>
                      <a:r>
                        <a:rPr lang="en-US" dirty="0" smtClean="0"/>
                        <a:t> aktivitas2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menjadi</a:t>
                      </a:r>
                      <a:r>
                        <a:rPr lang="en-US" dirty="0" smtClean="0"/>
                        <a:t> jabatan2 (jobs)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mngelompokkan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&amp;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mntkn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endParaRPr lang="en-US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Mengisi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dg orang2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 yang </a:t>
                      </a:r>
                      <a:r>
                        <a:rPr lang="en-US" dirty="0" err="1" smtClean="0"/>
                        <a:t>sesuai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r>
                        <a:rPr lang="en-US" dirty="0" smtClean="0"/>
                        <a:t> formal dg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mengidentifikas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,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pelaporan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koordinasi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departemen2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</a:t>
                      </a:r>
                      <a:r>
                        <a:rPr lang="en-US" baseline="0" dirty="0" err="1" smtClean="0"/>
                        <a:t>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prosedur</a:t>
                      </a:r>
                      <a:r>
                        <a:rPr lang="en-US" baseline="0" dirty="0" smtClean="0"/>
                        <a:t> yang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</a:t>
                      </a:r>
                      <a:r>
                        <a:rPr lang="en-US" baseline="0" dirty="0" err="1" smtClean="0"/>
                        <a:t>dibutuhkn</a:t>
                      </a:r>
                      <a:r>
                        <a:rPr lang="en-US" baseline="0" dirty="0" smtClean="0"/>
                        <a:t>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mnciptakan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situasi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 </a:t>
                      </a:r>
                      <a:r>
                        <a:rPr lang="en-US" baseline="0" dirty="0" err="1" smtClean="0"/>
                        <a:t>mmungkinkn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mnculnya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 </a:t>
                      </a:r>
                      <a:r>
                        <a:rPr lang="en-US" baseline="0" dirty="0" err="1" smtClean="0"/>
                        <a:t>struktur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kerja</a:t>
                      </a:r>
                      <a:r>
                        <a:rPr lang="en-US" baseline="0" dirty="0" smtClean="0"/>
                        <a:t> informal. </a:t>
                      </a:r>
                    </a:p>
                  </a:txBody>
                  <a:tcPr/>
                </a:tc>
              </a:tr>
              <a:tr h="127605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DIRECTING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Memprakasai</a:t>
                      </a:r>
                      <a:r>
                        <a:rPr lang="en-US" dirty="0" smtClean="0"/>
                        <a:t> &amp;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memfokuskan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tindakan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/>
                        <a:t>para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bawahan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menuju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tujuan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komunikasi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kebawah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aktifkan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rencana</a:t>
                      </a:r>
                      <a:r>
                        <a:rPr lang="en-US" dirty="0" smtClean="0"/>
                        <a:t> formal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mendukung</a:t>
                      </a:r>
                      <a:r>
                        <a:rPr lang="en-US" dirty="0" smtClean="0"/>
                        <a:t> prioritasnya2</a:t>
                      </a:r>
                      <a:endParaRPr lang="en-US" dirty="0"/>
                    </a:p>
                  </a:txBody>
                  <a:tcPr/>
                </a:tc>
              </a:tr>
              <a:tr h="127605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CONTROLING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Memonitor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Kinerja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mengarahkan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upaya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menuju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sdh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direncanakan</a:t>
                      </a:r>
                      <a:r>
                        <a:rPr lang="en-US" baseline="0" dirty="0" smtClean="0"/>
                        <a:t>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0" dirty="0" err="1" smtClean="0"/>
                        <a:t>tandar</a:t>
                      </a:r>
                      <a:r>
                        <a:rPr lang="en-US" baseline="0" dirty="0" smtClean="0"/>
                        <a:t>- </a:t>
                      </a:r>
                      <a:r>
                        <a:rPr lang="en-US" baseline="0" dirty="0" err="1" smtClean="0"/>
                        <a:t>st</a:t>
                      </a:r>
                      <a:r>
                        <a:rPr lang="en-US" dirty="0" err="1" smtClean="0"/>
                        <a:t>andar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 media </a:t>
                      </a:r>
                      <a:r>
                        <a:rPr lang="en-US" dirty="0" err="1" smtClean="0"/>
                        <a:t>pelaporan</a:t>
                      </a:r>
                      <a:r>
                        <a:rPr lang="en-US" dirty="0" smtClean="0"/>
                        <a:t>, 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metode-2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standar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mrpkn</a:t>
                      </a:r>
                      <a:r>
                        <a:rPr lang="en-US" baseline="0" dirty="0" smtClean="0"/>
                        <a:t> bag </a:t>
                      </a:r>
                      <a:r>
                        <a:rPr lang="en-US" baseline="0" dirty="0" err="1" smtClean="0"/>
                        <a:t>dr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struktur</a:t>
                      </a:r>
                      <a:r>
                        <a:rPr lang="en-US" baseline="0" dirty="0" smtClean="0"/>
                        <a:t>. 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Lingkungan </a:t>
            </a:r>
            <a:r>
              <a:rPr lang="en-US" sz="3200" b="1" dirty="0" err="1" smtClean="0"/>
              <a:t>yg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dpt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mempengaruhi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organisasi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Lingkungan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Kats </a:t>
            </a:r>
            <a:r>
              <a:rPr lang="en-US" dirty="0" err="1" smtClean="0"/>
              <a:t>dan</a:t>
            </a:r>
            <a:r>
              <a:rPr lang="en-US" dirty="0" smtClean="0"/>
              <a:t> Kahn : 1978  </a:t>
            </a:r>
            <a:r>
              <a:rPr lang="en-US" dirty="0" err="1" smtClean="0"/>
              <a:t>Ruang</a:t>
            </a:r>
            <a:r>
              <a:rPr lang="en-US" dirty="0" smtClean="0"/>
              <a:t>  </a:t>
            </a:r>
            <a:r>
              <a:rPr lang="en-US" dirty="0" err="1" smtClean="0"/>
              <a:t>Lingkup</a:t>
            </a:r>
            <a:r>
              <a:rPr lang="en-US" dirty="0" smtClean="0"/>
              <a:t> Lingkungan </a:t>
            </a:r>
            <a:r>
              <a:rPr lang="en-US" dirty="0" err="1" smtClean="0"/>
              <a:t>meliputi</a:t>
            </a:r>
            <a:r>
              <a:rPr lang="en-US" dirty="0" smtClean="0"/>
              <a:t> : </a:t>
            </a:r>
            <a:r>
              <a:rPr lang="en-US" dirty="0" err="1" smtClean="0">
                <a:sym typeface="Wingdings" pitchFamily="2" charset="2"/>
              </a:rPr>
              <a:t>politik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ekonomi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sosial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teknologi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 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PEST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Ada</a:t>
            </a:r>
            <a:r>
              <a:rPr lang="en-US" dirty="0" smtClean="0">
                <a:sym typeface="Wingdings" pitchFamily="2" charset="2"/>
              </a:rPr>
              <a:t> 5 </a:t>
            </a:r>
            <a:r>
              <a:rPr lang="en-US" dirty="0" err="1" smtClean="0">
                <a:sym typeface="Wingdings" pitchFamily="2" charset="2"/>
              </a:rPr>
              <a:t>aspek</a:t>
            </a:r>
            <a:r>
              <a:rPr lang="en-US" dirty="0" smtClean="0">
                <a:sym typeface="Wingdings" pitchFamily="2" charset="2"/>
              </a:rPr>
              <a:t> Lingkungan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sll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dimonitor</a:t>
            </a:r>
            <a:r>
              <a:rPr lang="en-US" dirty="0" smtClean="0">
                <a:sym typeface="Wingdings" pitchFamily="2" charset="2"/>
              </a:rPr>
              <a:t> &amp; </a:t>
            </a:r>
            <a:r>
              <a:rPr lang="en-US" dirty="0" err="1" smtClean="0">
                <a:sym typeface="Wingdings" pitchFamily="2" charset="2"/>
              </a:rPr>
              <a:t>direspon</a:t>
            </a:r>
            <a:r>
              <a:rPr lang="en-US" dirty="0" smtClean="0">
                <a:sym typeface="Wingdings" pitchFamily="2" charset="2"/>
              </a:rPr>
              <a:t> agar </a:t>
            </a:r>
            <a:r>
              <a:rPr lang="en-US" dirty="0" err="1" smtClean="0">
                <a:sym typeface="Wingdings" pitchFamily="2" charset="2"/>
              </a:rPr>
              <a:t>selalu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efektif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yaitu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sym typeface="Wingdings" pitchFamily="2" charset="2"/>
              </a:rPr>
              <a:t>nilai-nilai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 ( </a:t>
            </a:r>
            <a:r>
              <a:rPr lang="en-US" i="1" dirty="0" smtClean="0">
                <a:sym typeface="Wingdings" pitchFamily="2" charset="2"/>
              </a:rPr>
              <a:t>societal values),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Lingkungan </a:t>
            </a:r>
            <a:r>
              <a:rPr lang="en-US" dirty="0" err="1" smtClean="0"/>
              <a:t>politik</a:t>
            </a:r>
            <a:r>
              <a:rPr lang="en-US" dirty="0" smtClean="0"/>
              <a:t> / legal,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Lingkungan </a:t>
            </a:r>
            <a:r>
              <a:rPr lang="en-US" dirty="0" err="1" smtClean="0"/>
              <a:t>ekonomi</a:t>
            </a:r>
            <a:r>
              <a:rPr lang="en-US" dirty="0" smtClean="0"/>
              <a:t> /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Lingkungan </a:t>
            </a:r>
            <a:r>
              <a:rPr lang="en-US" dirty="0" err="1" smtClean="0"/>
              <a:t>informasi</a:t>
            </a:r>
            <a:r>
              <a:rPr lang="en-US" dirty="0" smtClean="0"/>
              <a:t> /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Lingkungan </a:t>
            </a:r>
            <a:r>
              <a:rPr lang="en-US" dirty="0" err="1" smtClean="0"/>
              <a:t>fisik</a:t>
            </a:r>
            <a:r>
              <a:rPr lang="en-US" dirty="0" smtClean="0"/>
              <a:t> / </a:t>
            </a:r>
            <a:r>
              <a:rPr lang="en-US" dirty="0" err="1" smtClean="0"/>
              <a:t>geografis</a:t>
            </a:r>
            <a:r>
              <a:rPr lang="en-US" dirty="0" smtClean="0"/>
              <a:t>. </a:t>
            </a:r>
            <a:endParaRPr lang="en-US" i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5715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Mnurut</a:t>
            </a:r>
            <a:r>
              <a:rPr lang="en-US" b="1" dirty="0" smtClean="0"/>
              <a:t> Igor  </a:t>
            </a:r>
            <a:r>
              <a:rPr lang="en-US" b="1" dirty="0" err="1" smtClean="0"/>
              <a:t>Anshoff</a:t>
            </a:r>
            <a:r>
              <a:rPr lang="en-US" b="1" dirty="0" smtClean="0"/>
              <a:t> (</a:t>
            </a:r>
            <a:r>
              <a:rPr lang="en-US" b="1" dirty="0" err="1" smtClean="0"/>
              <a:t>Certo</a:t>
            </a:r>
            <a:r>
              <a:rPr lang="en-US" b="1" dirty="0" smtClean="0"/>
              <a:t> &amp; Peter, 1991:49) </a:t>
            </a:r>
          </a:p>
          <a:p>
            <a:pPr marL="0" indent="0">
              <a:buNone/>
            </a:pPr>
            <a:r>
              <a:rPr lang="en-US" dirty="0" err="1" smtClean="0"/>
              <a:t>Lingkungan</a:t>
            </a:r>
            <a:r>
              <a:rPr lang="en-US" dirty="0" smtClean="0"/>
              <a:t> yang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al:</a:t>
            </a:r>
          </a:p>
          <a:p>
            <a:r>
              <a:rPr lang="en-US" dirty="0" smtClean="0"/>
              <a:t> kecenderungan global,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moneter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lain,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&amp; </a:t>
            </a:r>
            <a:r>
              <a:rPr lang="en-US" dirty="0" err="1" smtClean="0"/>
              <a:t>kpercayaan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lingk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strategis</a:t>
            </a:r>
            <a:endParaRPr lang="en-US" dirty="0" smtClean="0"/>
          </a:p>
          <a:p>
            <a:r>
              <a:rPr lang="en-US" dirty="0" err="1" smtClean="0"/>
              <a:t>kompetisi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trhdp</a:t>
            </a:r>
            <a:r>
              <a:rPr lang="en-US" dirty="0" smtClean="0"/>
              <a:t> </a:t>
            </a:r>
            <a:r>
              <a:rPr lang="en-US" dirty="0" err="1" smtClean="0"/>
              <a:t>pkerjaan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kondusif</a:t>
            </a:r>
            <a:r>
              <a:rPr lang="en-US" dirty="0" smtClean="0"/>
              <a:t> yang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Disini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diupayakan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yang </a:t>
            </a:r>
            <a:r>
              <a:rPr lang="en-US" dirty="0" err="1" smtClean="0"/>
              <a:t>kondusif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terjamin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seoptimal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 </a:t>
            </a:r>
            <a:r>
              <a:rPr lang="id-ID" sz="4000" b="1" dirty="0" smtClean="0"/>
              <a:t> </a:t>
            </a:r>
            <a:r>
              <a:rPr lang="en-US" sz="4000" b="1" dirty="0"/>
              <a:t>O</a:t>
            </a:r>
            <a:r>
              <a:rPr lang="id-ID" sz="4000" b="1" dirty="0" smtClean="0"/>
              <a:t>rganisasi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Menurut para ahli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trdpt bbrp pengertian organisasi 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bb: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Yunani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organon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(tool) 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bhs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Latin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organizatio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abad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14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bhs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Perancis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i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organisation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wadah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himpunan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sekelompok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bekerja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tertib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tearah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tertentu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prinsipnya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peranan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prosedure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aturan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standart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tanggung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otoritas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id-ID" sz="2600" dirty="0">
                <a:latin typeface="Arial" pitchFamily="34" charset="0"/>
                <a:cs typeface="Arial" pitchFamily="34" charset="0"/>
              </a:rPr>
              <a:t>Organisasi pada dasarnya digunakan sebagai tempat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wadah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dimana orang-orang berkumpul, bekerja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sama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secara rasional dan sistematis, terencana, terorganisasi, terpimpin dan terkendali, 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dlm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memanfaatkan 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sumber daya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manusia</a:t>
            </a:r>
            <a:r>
              <a:rPr lang="en-US" sz="2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id-ID" sz="26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2" tooltip="Uang"/>
              </a:rPr>
              <a:t>uang</a:t>
            </a:r>
            <a:r>
              <a:rPr lang="id-ID" sz="26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id-ID" sz="2600" dirty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3" tooltip="Material"/>
              </a:rPr>
              <a:t>material</a:t>
            </a:r>
            <a:r>
              <a:rPr lang="id-ID" sz="26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id-ID" sz="26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4" tooltip="Mesin"/>
              </a:rPr>
              <a:t>mesin</a:t>
            </a:r>
            <a:r>
              <a:rPr lang="id-ID" sz="26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id-ID" sz="26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5" tooltip="Metode"/>
              </a:rPr>
              <a:t>metode</a:t>
            </a:r>
            <a:r>
              <a:rPr lang="id-ID" sz="26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id-ID" sz="26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6" tooltip="Lingkungan"/>
              </a:rPr>
              <a:t>lingkungan</a:t>
            </a:r>
            <a:r>
              <a:rPr lang="id-ID" sz="26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id-ID" sz="26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sarana-parasarana, </a:t>
            </a:r>
            <a:r>
              <a:rPr lang="id-ID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data</a:t>
            </a:r>
            <a:r>
              <a:rPr lang="id-ID" sz="26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u="sng" dirty="0" err="1" smtClean="0">
                <a:latin typeface="Arial" pitchFamily="34" charset="0"/>
                <a:cs typeface="Arial" pitchFamily="34" charset="0"/>
              </a:rPr>
              <a:t>sebagainya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yang digunakan secara efisien dan efektif untuk mencapai tujuan 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60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bisnis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sekelompok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grup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berkolaborasi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demi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komersil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Layaknya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non-profit,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binis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struktur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250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Menurut Para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Ahli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Robbins, 1990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4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dikoordinasikan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sadar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Menurut Stoner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hubungan-hubungan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orang-2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bawah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pengarahan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Menurut Max Weber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didalamnya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tanggung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jawab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073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7912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Siagian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persekutuan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/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saling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bekerjasama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terikat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formal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pencapaian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seseorang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dikenal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dikenal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bawahan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n-US" sz="2400" b="1" dirty="0">
                <a:latin typeface="Arial" pitchFamily="34" charset="0"/>
                <a:cs typeface="Arial" pitchFamily="34" charset="0"/>
              </a:rPr>
              <a:t>Menurut Drs. H.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Malayu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SP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Hasibuan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penentuan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pengelompokan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bermacam-macam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bersama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id-ID" sz="2400" b="1" dirty="0" smtClean="0">
                <a:latin typeface="Arial" pitchFamily="34" charset="0"/>
                <a:cs typeface="Arial" pitchFamily="34" charset="0"/>
              </a:rPr>
              <a:t>Prof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. Dr. Mr Pradjudi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Armosudiro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id-ID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struktur pembagian kerja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id-ID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struktur tata hubungan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kerja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antara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sekelompok orang pemegang posisi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yg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bekerjasama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scr ttt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untuk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bersama-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mencapai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tujuan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60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05800" cy="5181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sz="2600" b="1" dirty="0">
                <a:latin typeface="Arial" pitchFamily="34" charset="0"/>
                <a:cs typeface="Arial" pitchFamily="34" charset="0"/>
              </a:rPr>
              <a:t>The Liang Gie dalam Kaho:1985) 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>
                <a:latin typeface="Arial" pitchFamily="34" charset="0"/>
                <a:cs typeface="Arial" pitchFamily="34" charset="0"/>
              </a:rPr>
              <a:t>O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rganisasi merupakan sistem kerjasama sekelompok orang untuk mencapai tujuan bersama. Sedangkan ditinjau dari </a:t>
            </a:r>
            <a:r>
              <a:rPr lang="id-ID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segi strukturnya</a:t>
            </a:r>
            <a:r>
              <a:rPr lang="en-US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o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rganisasi dapat dirumuskan sebagai susunan yg terdiri dari satuan-satuan organisasi beserta segenap </a:t>
            </a:r>
            <a:r>
              <a:rPr lang="id-ID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pejabat, kekuasaan, tugas,</a:t>
            </a:r>
            <a:r>
              <a:rPr lang="en-US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id-ID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hubungan-hubungan satu sama lain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dalam rangka pencapaian tujuan tertentu.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r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esialisasi dalam melaksanakan 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tugas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prinsipnya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peranan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prosedur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otoritas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Wujud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pengelompokkan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dpt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diamati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hirarki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”.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643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O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tertutup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melainkan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selalu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a.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internal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integritas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karyawan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integritas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b.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eksternal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teknologi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budaya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410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b="1" dirty="0"/>
              <a:t>Asas-asas 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id-ID" dirty="0">
                <a:latin typeface="Arial" pitchFamily="34" charset="0"/>
                <a:cs typeface="Arial" pitchFamily="34" charset="0"/>
              </a:rPr>
              <a:t> penempatan </a:t>
            </a:r>
            <a:r>
              <a:rPr lang="id-ID" dirty="0" smtClean="0">
                <a:latin typeface="Arial" pitchFamily="34" charset="0"/>
                <a:cs typeface="Arial" pitchFamily="34" charset="0"/>
                <a:hlinkClick r:id="rId2" tooltip="Karyawan"/>
              </a:rPr>
              <a:t>karyawan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menggunakan prinsip </a:t>
            </a:r>
            <a:r>
              <a:rPr lang="id-ID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right man in the right place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Pelimpahan</a:t>
            </a:r>
            <a:r>
              <a:rPr lang="en-US" dirty="0" smtClean="0"/>
              <a:t>/</a:t>
            </a:r>
            <a:r>
              <a:rPr lang="en-US" dirty="0" err="1" smtClean="0"/>
              <a:t>pendelegasian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Koordinasi</a:t>
            </a:r>
            <a:r>
              <a:rPr lang="en-US" dirty="0" smtClean="0"/>
              <a:t> /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Kesatuan </a:t>
            </a:r>
            <a:r>
              <a:rPr lang="id-ID" dirty="0">
                <a:latin typeface="Arial" pitchFamily="34" charset="0"/>
                <a:cs typeface="Arial" pitchFamily="34" charset="0"/>
              </a:rPr>
              <a:t>pengarahan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Rentangan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/>
              <a:t> </a:t>
            </a:r>
            <a:r>
              <a:rPr lang="en-US" dirty="0" err="1"/>
              <a:t>Rentang</a:t>
            </a:r>
            <a:r>
              <a:rPr lang="en-US" dirty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komando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Kesatuan </a:t>
            </a:r>
            <a:r>
              <a:rPr lang="id-ID" dirty="0">
                <a:latin typeface="Arial" pitchFamily="34" charset="0"/>
                <a:cs typeface="Arial" pitchFamily="34" charset="0"/>
              </a:rPr>
              <a:t>pengarahan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b="1" dirty="0">
                <a:latin typeface="Arial" pitchFamily="34" charset="0"/>
                <a:cs typeface="Arial" pitchFamily="34" charset="0"/>
              </a:rPr>
              <a:t>Penggajian pegawai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 (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Renumeration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0445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1896</Words>
  <Application>Microsoft Office PowerPoint</Application>
  <PresentationFormat>On-screen Show (4:3)</PresentationFormat>
  <Paragraphs>236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Organisasi dan Manajemen Pemda</vt:lpstr>
      <vt:lpstr>Organisasi dan Manajemen Pemda</vt:lpstr>
      <vt:lpstr>  Organisasi</vt:lpstr>
      <vt:lpstr>PowerPoint Presentation</vt:lpstr>
      <vt:lpstr> Pengertian Organisasi Menurut Para Ahli </vt:lpstr>
      <vt:lpstr>PowerPoint Presentation</vt:lpstr>
      <vt:lpstr>PowerPoint Presentation</vt:lpstr>
      <vt:lpstr>PowerPoint Presentation</vt:lpstr>
      <vt:lpstr>Asas-asas organisasi</vt:lpstr>
      <vt:lpstr>Struktur Organisasi</vt:lpstr>
      <vt:lpstr>PowerPoint Presentation</vt:lpstr>
      <vt:lpstr>PowerPoint Presentation</vt:lpstr>
      <vt:lpstr>PowerPoint Presentation</vt:lpstr>
      <vt:lpstr>Bentuk-Bentuk Organisasi:</vt:lpstr>
      <vt:lpstr>Unsur-Unsur Organisasi</vt:lpstr>
      <vt:lpstr>Pengertian Management</vt:lpstr>
      <vt:lpstr>PowerPoint Presentation</vt:lpstr>
      <vt:lpstr>PowerPoint Presentation</vt:lpstr>
      <vt:lpstr>Fungsi Manajemen</vt:lpstr>
      <vt:lpstr>PowerPoint Presentation</vt:lpstr>
      <vt:lpstr>PowerPoint Presentation</vt:lpstr>
      <vt:lpstr>Fungsi Manajemen (Tugas Pokok Pimpinan) </vt:lpstr>
      <vt:lpstr>Tingkatan Pimpinan, Kebijakan &amp; Ketrampilan</vt:lpstr>
      <vt:lpstr>PowerPoint Presentation</vt:lpstr>
      <vt:lpstr>Organisasi sbg Manifestasi Dinamika Proses dan Manajemen</vt:lpstr>
      <vt:lpstr>Lingkungan yg dpt mempengaruhi organisasi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Organisasi dan Manajemen Pemda Dra. Herawati, MPA</dc:title>
  <dc:creator>HERAWATI</dc:creator>
  <cp:lastModifiedBy>My PC</cp:lastModifiedBy>
  <cp:revision>167</cp:revision>
  <dcterms:created xsi:type="dcterms:W3CDTF">2006-08-16T00:00:00Z</dcterms:created>
  <dcterms:modified xsi:type="dcterms:W3CDTF">2021-08-10T07:46:08Z</dcterms:modified>
</cp:coreProperties>
</file>