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sldIdLst>
    <p:sldId id="256" r:id="rId2"/>
    <p:sldId id="257" r:id="rId3"/>
    <p:sldId id="258" r:id="rId4"/>
    <p:sldId id="261" r:id="rId5"/>
    <p:sldId id="259" r:id="rId6"/>
    <p:sldId id="262" r:id="rId7"/>
    <p:sldId id="260" r:id="rId8"/>
    <p:sldId id="263" r:id="rId9"/>
    <p:sldId id="264" r:id="rId10"/>
    <p:sldId id="265" r:id="rId11"/>
    <p:sldId id="266" r:id="rId12"/>
    <p:sldId id="267" r:id="rId13"/>
    <p:sldId id="268" r:id="rId14"/>
    <p:sldId id="269" r:id="rId15"/>
    <p:sldId id="270" r:id="rId16"/>
    <p:sldId id="271" r:id="rId17"/>
  </p:sldIdLst>
  <p:sldSz cx="9144000" cy="6858000" type="screen4x3"/>
  <p:notesSz cx="6858000" cy="9144000"/>
  <p:defaultText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5" d="100"/>
          <a:sy n="65" d="100"/>
        </p:scale>
        <p:origin x="-1452"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7" name="Rectangle 6"/>
          <p:cNvSpPr/>
          <p:nvPr/>
        </p:nvSpPr>
        <p:spPr bwMode="white">
          <a:xfrm>
            <a:off x="0" y="5971032"/>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9144" y="6053328"/>
            <a:ext cx="2249424"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2359152" y="6044184"/>
            <a:ext cx="6784848"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2362200" y="4038600"/>
            <a:ext cx="6477000" cy="1828800"/>
          </a:xfrm>
        </p:spPr>
        <p:txBody>
          <a:bodyPr anchor="b"/>
          <a:lstStyle>
            <a:lvl1pPr>
              <a:defRPr cap="all" baseline="0"/>
            </a:lvl1pPr>
          </a:lstStyle>
          <a:p>
            <a:r>
              <a:rPr kumimoji="0" lang="en-US" smtClean="0"/>
              <a:t>Click to edit Master title style</a:t>
            </a:r>
            <a:endParaRPr kumimoji="0" lang="en-US"/>
          </a:p>
        </p:txBody>
      </p:sp>
      <p:sp>
        <p:nvSpPr>
          <p:cNvPr id="9" name="Subtitle 8"/>
          <p:cNvSpPr>
            <a:spLocks noGrp="1"/>
          </p:cNvSpPr>
          <p:nvPr>
            <p:ph type="subTitle" idx="1"/>
          </p:nvPr>
        </p:nvSpPr>
        <p:spPr>
          <a:xfrm>
            <a:off x="2362200" y="6050037"/>
            <a:ext cx="6705600" cy="685800"/>
          </a:xfrm>
        </p:spPr>
        <p:txBody>
          <a:bodyPr anchor="ctr">
            <a:normAutofit/>
          </a:bodyPr>
          <a:lstStyle>
            <a:lvl1pPr marL="0" indent="0" algn="l">
              <a:buNone/>
              <a:defRPr sz="2600">
                <a:solidFill>
                  <a:srgbClr val="FFFFFF"/>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a:xfrm>
            <a:off x="76200" y="6068699"/>
            <a:ext cx="2057400" cy="685800"/>
          </a:xfrm>
        </p:spPr>
        <p:txBody>
          <a:bodyPr>
            <a:noAutofit/>
          </a:bodyPr>
          <a:lstStyle>
            <a:lvl1pPr algn="ctr">
              <a:defRPr sz="2000">
                <a:solidFill>
                  <a:srgbClr val="FFFFFF"/>
                </a:solidFill>
              </a:defRPr>
            </a:lvl1pPr>
          </a:lstStyle>
          <a:p>
            <a:fld id="{D2DCD172-74CF-436C-AA53-3184AD6E8763}" type="datetimeFigureOut">
              <a:rPr lang="id-ID" smtClean="0"/>
              <a:t>09/04/2018</a:t>
            </a:fld>
            <a:endParaRPr lang="id-ID"/>
          </a:p>
        </p:txBody>
      </p:sp>
      <p:sp>
        <p:nvSpPr>
          <p:cNvPr id="17" name="Footer Placeholder 16"/>
          <p:cNvSpPr>
            <a:spLocks noGrp="1"/>
          </p:cNvSpPr>
          <p:nvPr>
            <p:ph type="ftr" sz="quarter" idx="11"/>
          </p:nvPr>
        </p:nvSpPr>
        <p:spPr>
          <a:xfrm>
            <a:off x="2085393" y="236538"/>
            <a:ext cx="5867400" cy="365125"/>
          </a:xfrm>
        </p:spPr>
        <p:txBody>
          <a:bodyPr/>
          <a:lstStyle>
            <a:lvl1pPr algn="r">
              <a:defRPr>
                <a:solidFill>
                  <a:schemeClr val="tx2"/>
                </a:solidFill>
              </a:defRPr>
            </a:lvl1pPr>
          </a:lstStyle>
          <a:p>
            <a:endParaRPr lang="id-ID"/>
          </a:p>
        </p:txBody>
      </p:sp>
      <p:sp>
        <p:nvSpPr>
          <p:cNvPr id="29" name="Slide Number Placeholder 28"/>
          <p:cNvSpPr>
            <a:spLocks noGrp="1"/>
          </p:cNvSpPr>
          <p:nvPr>
            <p:ph type="sldNum" sz="quarter" idx="12"/>
          </p:nvPr>
        </p:nvSpPr>
        <p:spPr>
          <a:xfrm>
            <a:off x="8001000" y="228600"/>
            <a:ext cx="838200" cy="381000"/>
          </a:xfrm>
        </p:spPr>
        <p:txBody>
          <a:bodyPr/>
          <a:lstStyle>
            <a:lvl1pPr>
              <a:defRPr>
                <a:solidFill>
                  <a:schemeClr val="tx2"/>
                </a:solidFill>
              </a:defRPr>
            </a:lvl1pPr>
          </a:lstStyle>
          <a:p>
            <a:fld id="{63BFD022-C269-4E57-BF65-E8488314B1AA}" type="slidenum">
              <a:rPr lang="id-ID" smtClean="0"/>
              <a:t>‹#›</a:t>
            </a:fld>
            <a:endParaRPr lang="id-ID"/>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D2DCD172-74CF-436C-AA53-3184AD6E8763}" type="datetimeFigureOut">
              <a:rPr lang="id-ID" smtClean="0"/>
              <a:t>09/04/2018</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63BFD022-C269-4E57-BF65-E8488314B1AA}" type="slidenum">
              <a:rPr lang="id-ID" smtClean="0"/>
              <a:t>‹#›</a:t>
            </a:fld>
            <a:endParaRPr lang="id-ID"/>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1"/>
      </p:bgRef>
    </p:bg>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53200" y="609600"/>
            <a:ext cx="2057400" cy="55165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609600"/>
            <a:ext cx="5562600" cy="5516564"/>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a:xfrm>
            <a:off x="6553200" y="6248402"/>
            <a:ext cx="2209800" cy="365125"/>
          </a:xfrm>
        </p:spPr>
        <p:txBody>
          <a:bodyPr/>
          <a:lstStyle/>
          <a:p>
            <a:fld id="{D2DCD172-74CF-436C-AA53-3184AD6E8763}" type="datetimeFigureOut">
              <a:rPr lang="id-ID" smtClean="0"/>
              <a:t>09/04/2018</a:t>
            </a:fld>
            <a:endParaRPr lang="id-ID"/>
          </a:p>
        </p:txBody>
      </p:sp>
      <p:sp>
        <p:nvSpPr>
          <p:cNvPr id="5" name="Footer Placeholder 4"/>
          <p:cNvSpPr>
            <a:spLocks noGrp="1"/>
          </p:cNvSpPr>
          <p:nvPr>
            <p:ph type="ftr" sz="quarter" idx="11"/>
          </p:nvPr>
        </p:nvSpPr>
        <p:spPr>
          <a:xfrm>
            <a:off x="457201" y="6248207"/>
            <a:ext cx="5573483" cy="365125"/>
          </a:xfrm>
        </p:spPr>
        <p:txBody>
          <a:bodyPr/>
          <a:lstStyle/>
          <a:p>
            <a:endParaRPr lang="id-ID"/>
          </a:p>
        </p:txBody>
      </p:sp>
      <p:sp>
        <p:nvSpPr>
          <p:cNvPr id="7" name="Rectangle 6"/>
          <p:cNvSpPr/>
          <p:nvPr/>
        </p:nvSpPr>
        <p:spPr bwMode="white">
          <a:xfrm>
            <a:off x="6096318" y="0"/>
            <a:ext cx="320040" cy="6858000"/>
          </a:xfrm>
          <a:prstGeom prst="rect">
            <a:avLst/>
          </a:prstGeom>
          <a:solidFill>
            <a:srgbClr val="FFFFFF"/>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8" name="Rectangle 7"/>
          <p:cNvSpPr/>
          <p:nvPr/>
        </p:nvSpPr>
        <p:spPr>
          <a:xfrm>
            <a:off x="6142038" y="609600"/>
            <a:ext cx="228600" cy="6248400"/>
          </a:xfrm>
          <a:prstGeom prst="rect">
            <a:avLst/>
          </a:prstGeom>
          <a:solidFill>
            <a:schemeClr val="accent1"/>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Rectangle 8"/>
          <p:cNvSpPr/>
          <p:nvPr/>
        </p:nvSpPr>
        <p:spPr>
          <a:xfrm>
            <a:off x="6142038" y="0"/>
            <a:ext cx="228600" cy="533400"/>
          </a:xfrm>
          <a:prstGeom prst="rect">
            <a:avLst/>
          </a:prstGeom>
          <a:solidFill>
            <a:schemeClr val="accent2"/>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6" name="Slide Number Placeholder 5"/>
          <p:cNvSpPr>
            <a:spLocks noGrp="1"/>
          </p:cNvSpPr>
          <p:nvPr>
            <p:ph type="sldNum" sz="quarter" idx="12"/>
          </p:nvPr>
        </p:nvSpPr>
        <p:spPr>
          <a:xfrm rot="5400000">
            <a:off x="5989638" y="144462"/>
            <a:ext cx="533400" cy="244476"/>
          </a:xfrm>
        </p:spPr>
        <p:txBody>
          <a:bodyPr/>
          <a:lstStyle/>
          <a:p>
            <a:fld id="{63BFD022-C269-4E57-BF65-E8488314B1AA}" type="slidenum">
              <a:rPr lang="id-ID" smtClean="0"/>
              <a:t>‹#›</a:t>
            </a:fld>
            <a:endParaRPr lang="id-ID"/>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12648" y="228600"/>
            <a:ext cx="8153400" cy="990600"/>
          </a:xfrm>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D2DCD172-74CF-436C-AA53-3184AD6E8763}" type="datetimeFigureOut">
              <a:rPr lang="id-ID" smtClean="0"/>
              <a:t>09/04/2018</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lvl1pPr>
              <a:defRPr>
                <a:solidFill>
                  <a:srgbClr val="FFFFFF"/>
                </a:solidFill>
              </a:defRPr>
            </a:lvl1pPr>
          </a:lstStyle>
          <a:p>
            <a:fld id="{63BFD022-C269-4E57-BF65-E8488314B1AA}" type="slidenum">
              <a:rPr lang="id-ID" smtClean="0"/>
              <a:t>‹#›</a:t>
            </a:fld>
            <a:endParaRPr lang="id-ID"/>
          </a:p>
        </p:txBody>
      </p:sp>
      <p:sp>
        <p:nvSpPr>
          <p:cNvPr id="8" name="Content Placeholder 7"/>
          <p:cNvSpPr>
            <a:spLocks noGrp="1"/>
          </p:cNvSpPr>
          <p:nvPr>
            <p:ph sz="quarter" idx="1"/>
          </p:nvPr>
        </p:nvSpPr>
        <p:spPr>
          <a:xfrm>
            <a:off x="612648" y="1600200"/>
            <a:ext cx="8153400" cy="44958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371600" y="2743200"/>
            <a:ext cx="7123113" cy="1673225"/>
          </a:xfrm>
        </p:spPr>
        <p:txBody>
          <a:bodyPr anchor="t"/>
          <a:lstStyle>
            <a:lvl1pPr marL="0" indent="0">
              <a:buNone/>
              <a:defRPr sz="280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7" name="Rectangle 6"/>
          <p:cNvSpPr/>
          <p:nvPr/>
        </p:nvSpPr>
        <p:spPr bwMode="white">
          <a:xfrm>
            <a:off x="0" y="1524000"/>
            <a:ext cx="9144000" cy="114300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1600200"/>
            <a:ext cx="1295400" cy="990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1371600" y="1600200"/>
            <a:ext cx="7772400" cy="990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1371600" y="1600200"/>
            <a:ext cx="7620000" cy="990600"/>
          </a:xfrm>
        </p:spPr>
        <p:txBody>
          <a:bodyPr/>
          <a:lstStyle>
            <a:lvl1pPr algn="l">
              <a:buNone/>
              <a:defRPr sz="4400" b="0" cap="none">
                <a:solidFill>
                  <a:srgbClr val="FFFFFF"/>
                </a:solidFill>
              </a:defRPr>
            </a:lvl1pPr>
          </a:lstStyle>
          <a:p>
            <a:r>
              <a:rPr kumimoji="0" lang="en-US" smtClean="0"/>
              <a:t>Click to edit Master title style</a:t>
            </a:r>
            <a:endParaRPr kumimoji="0" lang="en-US"/>
          </a:p>
        </p:txBody>
      </p:sp>
      <p:sp>
        <p:nvSpPr>
          <p:cNvPr id="12" name="Date Placeholder 11"/>
          <p:cNvSpPr>
            <a:spLocks noGrp="1"/>
          </p:cNvSpPr>
          <p:nvPr>
            <p:ph type="dt" sz="half" idx="10"/>
          </p:nvPr>
        </p:nvSpPr>
        <p:spPr/>
        <p:txBody>
          <a:bodyPr/>
          <a:lstStyle/>
          <a:p>
            <a:fld id="{D2DCD172-74CF-436C-AA53-3184AD6E8763}" type="datetimeFigureOut">
              <a:rPr lang="id-ID" smtClean="0"/>
              <a:t>09/04/2018</a:t>
            </a:fld>
            <a:endParaRPr lang="id-ID"/>
          </a:p>
        </p:txBody>
      </p:sp>
      <p:sp>
        <p:nvSpPr>
          <p:cNvPr id="13" name="Slide Number Placeholder 12"/>
          <p:cNvSpPr>
            <a:spLocks noGrp="1"/>
          </p:cNvSpPr>
          <p:nvPr>
            <p:ph type="sldNum" sz="quarter" idx="11"/>
          </p:nvPr>
        </p:nvSpPr>
        <p:spPr>
          <a:xfrm>
            <a:off x="0" y="1752600"/>
            <a:ext cx="1295400" cy="701676"/>
          </a:xfrm>
        </p:spPr>
        <p:txBody>
          <a:bodyPr>
            <a:noAutofit/>
          </a:bodyPr>
          <a:lstStyle>
            <a:lvl1pPr>
              <a:defRPr sz="2400">
                <a:solidFill>
                  <a:srgbClr val="FFFFFF"/>
                </a:solidFill>
              </a:defRPr>
            </a:lvl1pPr>
          </a:lstStyle>
          <a:p>
            <a:fld id="{63BFD022-C269-4E57-BF65-E8488314B1AA}" type="slidenum">
              <a:rPr lang="id-ID" smtClean="0"/>
              <a:t>‹#›</a:t>
            </a:fld>
            <a:endParaRPr lang="id-ID"/>
          </a:p>
        </p:txBody>
      </p:sp>
      <p:sp>
        <p:nvSpPr>
          <p:cNvPr id="14" name="Footer Placeholder 13"/>
          <p:cNvSpPr>
            <a:spLocks noGrp="1"/>
          </p:cNvSpPr>
          <p:nvPr>
            <p:ph type="ftr" sz="quarter" idx="12"/>
          </p:nvPr>
        </p:nvSpPr>
        <p:spPr/>
        <p:txBody>
          <a:bodyPr/>
          <a:lstStyle/>
          <a:p>
            <a:endParaRPr lang="id-ID"/>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9" name="Content Placeholder 8"/>
          <p:cNvSpPr>
            <a:spLocks noGrp="1"/>
          </p:cNvSpPr>
          <p:nvPr>
            <p:ph sz="quarter" idx="1"/>
          </p:nvPr>
        </p:nvSpPr>
        <p:spPr>
          <a:xfrm>
            <a:off x="609600" y="1589567"/>
            <a:ext cx="38862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844901" y="1589567"/>
            <a:ext cx="38862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8" name="Date Placeholder 7"/>
          <p:cNvSpPr>
            <a:spLocks noGrp="1"/>
          </p:cNvSpPr>
          <p:nvPr>
            <p:ph type="dt" sz="half" idx="15"/>
          </p:nvPr>
        </p:nvSpPr>
        <p:spPr/>
        <p:txBody>
          <a:bodyPr rtlCol="0"/>
          <a:lstStyle/>
          <a:p>
            <a:fld id="{D2DCD172-74CF-436C-AA53-3184AD6E8763}" type="datetimeFigureOut">
              <a:rPr lang="id-ID" smtClean="0"/>
              <a:t>09/04/2018</a:t>
            </a:fld>
            <a:endParaRPr lang="id-ID"/>
          </a:p>
        </p:txBody>
      </p:sp>
      <p:sp>
        <p:nvSpPr>
          <p:cNvPr id="10" name="Slide Number Placeholder 9"/>
          <p:cNvSpPr>
            <a:spLocks noGrp="1"/>
          </p:cNvSpPr>
          <p:nvPr>
            <p:ph type="sldNum" sz="quarter" idx="16"/>
          </p:nvPr>
        </p:nvSpPr>
        <p:spPr/>
        <p:txBody>
          <a:bodyPr rtlCol="0"/>
          <a:lstStyle/>
          <a:p>
            <a:fld id="{63BFD022-C269-4E57-BF65-E8488314B1AA}" type="slidenum">
              <a:rPr lang="id-ID" smtClean="0"/>
              <a:t>‹#›</a:t>
            </a:fld>
            <a:endParaRPr lang="id-ID"/>
          </a:p>
        </p:txBody>
      </p:sp>
      <p:sp>
        <p:nvSpPr>
          <p:cNvPr id="12" name="Footer Placeholder 11"/>
          <p:cNvSpPr>
            <a:spLocks noGrp="1"/>
          </p:cNvSpPr>
          <p:nvPr>
            <p:ph type="ftr" sz="quarter" idx="17"/>
          </p:nvPr>
        </p:nvSpPr>
        <p:spPr/>
        <p:txBody>
          <a:bodyPr rtlCol="0"/>
          <a:lstStyle/>
          <a:p>
            <a:endParaRPr lang="id-ID"/>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3400" y="273050"/>
            <a:ext cx="8153400" cy="869950"/>
          </a:xfrm>
        </p:spPr>
        <p:txBody>
          <a:bodyPr anchor="ctr"/>
          <a:lstStyle>
            <a:lvl1pPr>
              <a:defRPr/>
            </a:lvl1pPr>
          </a:lstStyle>
          <a:p>
            <a:r>
              <a:rPr kumimoji="0" lang="en-US" smtClean="0"/>
              <a:t>Click to edit Master title style</a:t>
            </a:r>
            <a:endParaRPr kumimoji="0" lang="en-US"/>
          </a:p>
        </p:txBody>
      </p:sp>
      <p:sp>
        <p:nvSpPr>
          <p:cNvPr id="11" name="Content Placeholder 10"/>
          <p:cNvSpPr>
            <a:spLocks noGrp="1"/>
          </p:cNvSpPr>
          <p:nvPr>
            <p:ph sz="quarter" idx="2"/>
          </p:nvPr>
        </p:nvSpPr>
        <p:spPr>
          <a:xfrm>
            <a:off x="609600" y="2438400"/>
            <a:ext cx="3886200" cy="35814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800600" y="2438400"/>
            <a:ext cx="3886200" cy="35814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Date Placeholder 9"/>
          <p:cNvSpPr>
            <a:spLocks noGrp="1"/>
          </p:cNvSpPr>
          <p:nvPr>
            <p:ph type="dt" sz="half" idx="15"/>
          </p:nvPr>
        </p:nvSpPr>
        <p:spPr/>
        <p:txBody>
          <a:bodyPr rtlCol="0"/>
          <a:lstStyle/>
          <a:p>
            <a:fld id="{D2DCD172-74CF-436C-AA53-3184AD6E8763}" type="datetimeFigureOut">
              <a:rPr lang="id-ID" smtClean="0"/>
              <a:t>09/04/2018</a:t>
            </a:fld>
            <a:endParaRPr lang="id-ID"/>
          </a:p>
        </p:txBody>
      </p:sp>
      <p:sp>
        <p:nvSpPr>
          <p:cNvPr id="12" name="Slide Number Placeholder 11"/>
          <p:cNvSpPr>
            <a:spLocks noGrp="1"/>
          </p:cNvSpPr>
          <p:nvPr>
            <p:ph type="sldNum" sz="quarter" idx="16"/>
          </p:nvPr>
        </p:nvSpPr>
        <p:spPr/>
        <p:txBody>
          <a:bodyPr rtlCol="0"/>
          <a:lstStyle/>
          <a:p>
            <a:fld id="{63BFD022-C269-4E57-BF65-E8488314B1AA}" type="slidenum">
              <a:rPr lang="id-ID" smtClean="0"/>
              <a:t>‹#›</a:t>
            </a:fld>
            <a:endParaRPr lang="id-ID"/>
          </a:p>
        </p:txBody>
      </p:sp>
      <p:sp>
        <p:nvSpPr>
          <p:cNvPr id="14" name="Footer Placeholder 13"/>
          <p:cNvSpPr>
            <a:spLocks noGrp="1"/>
          </p:cNvSpPr>
          <p:nvPr>
            <p:ph type="ftr" sz="quarter" idx="17"/>
          </p:nvPr>
        </p:nvSpPr>
        <p:spPr/>
        <p:txBody>
          <a:bodyPr rtlCol="0"/>
          <a:lstStyle/>
          <a:p>
            <a:endParaRPr lang="id-ID"/>
          </a:p>
        </p:txBody>
      </p:sp>
      <p:sp>
        <p:nvSpPr>
          <p:cNvPr id="16" name="Text Placeholder 15"/>
          <p:cNvSpPr>
            <a:spLocks noGrp="1"/>
          </p:cNvSpPr>
          <p:nvPr>
            <p:ph type="body" sz="quarter" idx="1"/>
          </p:nvPr>
        </p:nvSpPr>
        <p:spPr>
          <a:xfrm>
            <a:off x="609600" y="1752600"/>
            <a:ext cx="3886200" cy="640080"/>
          </a:xfrm>
          <a:solidFill>
            <a:schemeClr val="accent2"/>
          </a:solidFill>
        </p:spPr>
        <p:txBody>
          <a:bodyPr rtlCol="0" anchor="ct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
        <p:nvSpPr>
          <p:cNvPr id="15" name="Text Placeholder 14"/>
          <p:cNvSpPr>
            <a:spLocks noGrp="1"/>
          </p:cNvSpPr>
          <p:nvPr>
            <p:ph type="body" sz="quarter" idx="3"/>
          </p:nvPr>
        </p:nvSpPr>
        <p:spPr>
          <a:xfrm>
            <a:off x="4800600" y="1752600"/>
            <a:ext cx="3886200" cy="640080"/>
          </a:xfrm>
          <a:solidFill>
            <a:schemeClr val="accent4"/>
          </a:solidFill>
        </p:spPr>
        <p:txBody>
          <a:bodyPr rtlCol="0" anchor="ct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D2DCD172-74CF-436C-AA53-3184AD6E8763}" type="datetimeFigureOut">
              <a:rPr lang="id-ID" smtClean="0"/>
              <a:t>09/04/2018</a:t>
            </a:fld>
            <a:endParaRPr lang="id-ID"/>
          </a:p>
        </p:txBody>
      </p:sp>
      <p:sp>
        <p:nvSpPr>
          <p:cNvPr id="4" name="Footer Placeholder 3"/>
          <p:cNvSpPr>
            <a:spLocks noGrp="1"/>
          </p:cNvSpPr>
          <p:nvPr>
            <p:ph type="ftr" sz="quarter" idx="11"/>
          </p:nvPr>
        </p:nvSpPr>
        <p:spPr/>
        <p:txBody>
          <a:bodyPr/>
          <a:lstStyle/>
          <a:p>
            <a:endParaRPr lang="id-ID"/>
          </a:p>
        </p:txBody>
      </p:sp>
      <p:sp>
        <p:nvSpPr>
          <p:cNvPr id="5" name="Slide Number Placeholder 4"/>
          <p:cNvSpPr>
            <a:spLocks noGrp="1"/>
          </p:cNvSpPr>
          <p:nvPr>
            <p:ph type="sldNum" sz="quarter" idx="12"/>
          </p:nvPr>
        </p:nvSpPr>
        <p:spPr/>
        <p:txBody>
          <a:bodyPr/>
          <a:lstStyle>
            <a:lvl1pPr>
              <a:defRPr>
                <a:solidFill>
                  <a:srgbClr val="FFFFFF"/>
                </a:solidFill>
              </a:defRPr>
            </a:lvl1pPr>
          </a:lstStyle>
          <a:p>
            <a:fld id="{63BFD022-C269-4E57-BF65-E8488314B1AA}" type="slidenum">
              <a:rPr lang="id-ID" smtClean="0"/>
              <a:t>‹#›</a:t>
            </a:fld>
            <a:endParaRPr lang="id-ID"/>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2DCD172-74CF-436C-AA53-3184AD6E8763}" type="datetimeFigureOut">
              <a:rPr lang="id-ID" smtClean="0"/>
              <a:t>09/04/2018</a:t>
            </a:fld>
            <a:endParaRPr lang="id-ID"/>
          </a:p>
        </p:txBody>
      </p:sp>
      <p:sp>
        <p:nvSpPr>
          <p:cNvPr id="3" name="Footer Placeholder 2"/>
          <p:cNvSpPr>
            <a:spLocks noGrp="1"/>
          </p:cNvSpPr>
          <p:nvPr>
            <p:ph type="ftr" sz="quarter" idx="11"/>
          </p:nvPr>
        </p:nvSpPr>
        <p:spPr/>
        <p:txBody>
          <a:bodyPr/>
          <a:lstStyle/>
          <a:p>
            <a:endParaRPr lang="id-ID"/>
          </a:p>
        </p:txBody>
      </p:sp>
      <p:sp>
        <p:nvSpPr>
          <p:cNvPr id="4" name="Slide Number Placeholder 3"/>
          <p:cNvSpPr>
            <a:spLocks noGrp="1"/>
          </p:cNvSpPr>
          <p:nvPr>
            <p:ph type="sldNum" sz="quarter" idx="12"/>
          </p:nvPr>
        </p:nvSpPr>
        <p:spPr>
          <a:xfrm>
            <a:off x="0" y="6248400"/>
            <a:ext cx="533400" cy="381000"/>
          </a:xfrm>
        </p:spPr>
        <p:txBody>
          <a:bodyPr/>
          <a:lstStyle>
            <a:lvl1pPr>
              <a:defRPr>
                <a:solidFill>
                  <a:schemeClr val="tx2"/>
                </a:solidFill>
              </a:defRPr>
            </a:lvl1pPr>
          </a:lstStyle>
          <a:p>
            <a:fld id="{63BFD022-C269-4E57-BF65-E8488314B1AA}" type="slidenum">
              <a:rPr lang="id-ID" smtClean="0"/>
              <a:t>‹#›</a:t>
            </a:fld>
            <a:endParaRPr lang="id-ID"/>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3050"/>
            <a:ext cx="8077200" cy="869950"/>
          </a:xfrm>
        </p:spPr>
        <p:txBody>
          <a:bodyPr anchor="ctr"/>
          <a:lstStyle>
            <a:lvl1pPr algn="l">
              <a:buNone/>
              <a:defRPr sz="4400" b="0"/>
            </a:lvl1p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D2DCD172-74CF-436C-AA53-3184AD6E8763}" type="datetimeFigureOut">
              <a:rPr lang="id-ID" smtClean="0"/>
              <a:t>09/04/2018</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lvl1pPr>
              <a:defRPr>
                <a:solidFill>
                  <a:srgbClr val="FFFFFF"/>
                </a:solidFill>
              </a:defRPr>
            </a:lvl1pPr>
          </a:lstStyle>
          <a:p>
            <a:fld id="{63BFD022-C269-4E57-BF65-E8488314B1AA}" type="slidenum">
              <a:rPr lang="id-ID" smtClean="0"/>
              <a:t>‹#›</a:t>
            </a:fld>
            <a:endParaRPr lang="id-ID"/>
          </a:p>
        </p:txBody>
      </p:sp>
      <p:sp>
        <p:nvSpPr>
          <p:cNvPr id="3" name="Text Placeholder 2"/>
          <p:cNvSpPr>
            <a:spLocks noGrp="1"/>
          </p:cNvSpPr>
          <p:nvPr>
            <p:ph type="body" idx="2"/>
          </p:nvPr>
        </p:nvSpPr>
        <p:spPr>
          <a:xfrm>
            <a:off x="609600" y="1752600"/>
            <a:ext cx="1600200" cy="4343400"/>
          </a:xfrm>
          <a:ln w="50800" cap="sq" cmpd="dbl" algn="ctr">
            <a:solidFill>
              <a:schemeClr val="accent2"/>
            </a:solidFill>
            <a:prstDash val="solid"/>
            <a:miter lim="800000"/>
          </a:ln>
          <a:effectLst/>
        </p:spPr>
        <p:style>
          <a:lnRef idx="3">
            <a:schemeClr val="lt1"/>
          </a:lnRef>
          <a:fillRef idx="1">
            <a:schemeClr val="accent2"/>
          </a:fillRef>
          <a:effectRef idx="1">
            <a:schemeClr val="accent2"/>
          </a:effectRef>
          <a:fontRef idx="minor">
            <a:schemeClr val="lt1"/>
          </a:fontRef>
        </p:style>
        <p:txBody>
          <a:bodyPr lIns="137160" tIns="182880" rIns="137160" bIns="91440"/>
          <a:lstStyle>
            <a:lvl1pPr marL="0" indent="0">
              <a:spcAft>
                <a:spcPts val="1000"/>
              </a:spcAft>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9" name="Content Placeholder 8"/>
          <p:cNvSpPr>
            <a:spLocks noGrp="1"/>
          </p:cNvSpPr>
          <p:nvPr>
            <p:ph sz="quarter" idx="1"/>
          </p:nvPr>
        </p:nvSpPr>
        <p:spPr>
          <a:xfrm>
            <a:off x="2362200" y="1752600"/>
            <a:ext cx="6400800" cy="44196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3">
        <a:schemeClr val="bg2"/>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600200" y="5486400"/>
            <a:ext cx="7315200" cy="685800"/>
          </a:xfrm>
        </p:spPr>
        <p:txBody>
          <a:bodyPr/>
          <a:lstStyle>
            <a:lvl1pPr marL="0" indent="0">
              <a:buFontTx/>
              <a:buNone/>
              <a:defRPr sz="17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smtClean="0"/>
              <a:t>Click to edit Master text styles</a:t>
            </a:r>
          </a:p>
        </p:txBody>
      </p:sp>
      <p:sp>
        <p:nvSpPr>
          <p:cNvPr id="8" name="Rectangle 7"/>
          <p:cNvSpPr/>
          <p:nvPr/>
        </p:nvSpPr>
        <p:spPr bwMode="white">
          <a:xfrm>
            <a:off x="-9144" y="4572000"/>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9144" y="4663440"/>
            <a:ext cx="1463040"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1545336" y="4654296"/>
            <a:ext cx="7598664"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1600200" y="4648200"/>
            <a:ext cx="7315200" cy="685800"/>
          </a:xfrm>
        </p:spPr>
        <p:txBody>
          <a:bodyPr anchor="ctr"/>
          <a:lstStyle>
            <a:lvl1pPr algn="l">
              <a:buNone/>
              <a:defRPr sz="2800" b="0">
                <a:solidFill>
                  <a:srgbClr val="FFFFFF"/>
                </a:solidFill>
              </a:defRPr>
            </a:lvl1pPr>
          </a:lstStyle>
          <a:p>
            <a:r>
              <a:rPr kumimoji="0" lang="en-US" smtClean="0"/>
              <a:t>Click to edit Master title style</a:t>
            </a:r>
            <a:endParaRPr kumimoji="0" lang="en-US"/>
          </a:p>
        </p:txBody>
      </p:sp>
      <p:sp>
        <p:nvSpPr>
          <p:cNvPr id="11" name="Rectangle 10"/>
          <p:cNvSpPr/>
          <p:nvPr/>
        </p:nvSpPr>
        <p:spPr bwMode="white">
          <a:xfrm>
            <a:off x="1447800" y="0"/>
            <a:ext cx="100584" cy="6867144"/>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Date Placeholder 11"/>
          <p:cNvSpPr>
            <a:spLocks noGrp="1"/>
          </p:cNvSpPr>
          <p:nvPr>
            <p:ph type="dt" sz="half" idx="10"/>
          </p:nvPr>
        </p:nvSpPr>
        <p:spPr>
          <a:xfrm>
            <a:off x="6248400" y="6248400"/>
            <a:ext cx="2667000" cy="365125"/>
          </a:xfrm>
        </p:spPr>
        <p:txBody>
          <a:bodyPr rtlCol="0"/>
          <a:lstStyle/>
          <a:p>
            <a:fld id="{D2DCD172-74CF-436C-AA53-3184AD6E8763}" type="datetimeFigureOut">
              <a:rPr lang="id-ID" smtClean="0"/>
              <a:t>09/04/2018</a:t>
            </a:fld>
            <a:endParaRPr lang="id-ID"/>
          </a:p>
        </p:txBody>
      </p:sp>
      <p:sp>
        <p:nvSpPr>
          <p:cNvPr id="13" name="Slide Number Placeholder 12"/>
          <p:cNvSpPr>
            <a:spLocks noGrp="1"/>
          </p:cNvSpPr>
          <p:nvPr>
            <p:ph type="sldNum" sz="quarter" idx="11"/>
          </p:nvPr>
        </p:nvSpPr>
        <p:spPr>
          <a:xfrm>
            <a:off x="0" y="4667249"/>
            <a:ext cx="1447800" cy="663578"/>
          </a:xfrm>
        </p:spPr>
        <p:txBody>
          <a:bodyPr rtlCol="0"/>
          <a:lstStyle>
            <a:lvl1pPr>
              <a:defRPr sz="2800"/>
            </a:lvl1pPr>
          </a:lstStyle>
          <a:p>
            <a:fld id="{63BFD022-C269-4E57-BF65-E8488314B1AA}" type="slidenum">
              <a:rPr lang="id-ID" smtClean="0"/>
              <a:t>‹#›</a:t>
            </a:fld>
            <a:endParaRPr lang="id-ID"/>
          </a:p>
        </p:txBody>
      </p:sp>
      <p:sp>
        <p:nvSpPr>
          <p:cNvPr id="14" name="Footer Placeholder 13"/>
          <p:cNvSpPr>
            <a:spLocks noGrp="1"/>
          </p:cNvSpPr>
          <p:nvPr>
            <p:ph type="ftr" sz="quarter" idx="12"/>
          </p:nvPr>
        </p:nvSpPr>
        <p:spPr>
          <a:xfrm>
            <a:off x="1600200" y="6248206"/>
            <a:ext cx="4572000" cy="365125"/>
          </a:xfrm>
        </p:spPr>
        <p:txBody>
          <a:bodyPr rtlCol="0"/>
          <a:lstStyle/>
          <a:p>
            <a:endParaRPr lang="id-ID"/>
          </a:p>
        </p:txBody>
      </p:sp>
      <p:sp>
        <p:nvSpPr>
          <p:cNvPr id="3" name="Picture Placeholder 2"/>
          <p:cNvSpPr>
            <a:spLocks noGrp="1"/>
          </p:cNvSpPr>
          <p:nvPr>
            <p:ph type="pic" idx="1"/>
          </p:nvPr>
        </p:nvSpPr>
        <p:spPr>
          <a:xfrm>
            <a:off x="1560576" y="0"/>
            <a:ext cx="7583424" cy="4568952"/>
          </a:xfrm>
          <a:solidFill>
            <a:schemeClr val="accent1">
              <a:tint val="40000"/>
            </a:schemeClr>
          </a:solidFill>
          <a:ln>
            <a:noFill/>
          </a:ln>
        </p:spPr>
        <p:txBody>
          <a:bodyPr/>
          <a:lstStyle>
            <a:lvl1pPr marL="0" indent="0">
              <a:buNone/>
              <a:defRPr sz="3200"/>
            </a:lvl1pPr>
          </a:lstStyle>
          <a:p>
            <a:r>
              <a:rPr kumimoji="0" lang="en-US" smtClean="0"/>
              <a:t>Click icon to add picture</a:t>
            </a:r>
            <a:endParaRPr kumimoji="0" lang="en-US" dirty="0"/>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609600" y="228600"/>
            <a:ext cx="8153400" cy="990600"/>
          </a:xfrm>
          <a:prstGeom prst="rect">
            <a:avLst/>
          </a:prstGeom>
        </p:spPr>
        <p:txBody>
          <a:bodyPr vert="horz" anchor="ctr">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612648" y="1600200"/>
            <a:ext cx="8153400" cy="452628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096000" y="6248400"/>
            <a:ext cx="2667000" cy="365125"/>
          </a:xfrm>
          <a:prstGeom prst="rect">
            <a:avLst/>
          </a:prstGeom>
        </p:spPr>
        <p:txBody>
          <a:bodyPr vert="horz" anchor="ctr" anchorCtr="0"/>
          <a:lstStyle>
            <a:lvl1pPr algn="l" eaLnBrk="1" latinLnBrk="0" hangingPunct="1">
              <a:defRPr kumimoji="0" sz="1400">
                <a:solidFill>
                  <a:schemeClr val="tx2"/>
                </a:solidFill>
              </a:defRPr>
            </a:lvl1pPr>
          </a:lstStyle>
          <a:p>
            <a:fld id="{D2DCD172-74CF-436C-AA53-3184AD6E8763}" type="datetimeFigureOut">
              <a:rPr lang="id-ID" smtClean="0"/>
              <a:t>09/04/2018</a:t>
            </a:fld>
            <a:endParaRPr lang="id-ID"/>
          </a:p>
        </p:txBody>
      </p:sp>
      <p:sp>
        <p:nvSpPr>
          <p:cNvPr id="3" name="Footer Placeholder 2"/>
          <p:cNvSpPr>
            <a:spLocks noGrp="1"/>
          </p:cNvSpPr>
          <p:nvPr>
            <p:ph type="ftr" sz="quarter" idx="3"/>
          </p:nvPr>
        </p:nvSpPr>
        <p:spPr>
          <a:xfrm>
            <a:off x="609600" y="6248206"/>
            <a:ext cx="5421083" cy="365125"/>
          </a:xfrm>
          <a:prstGeom prst="rect">
            <a:avLst/>
          </a:prstGeom>
        </p:spPr>
        <p:txBody>
          <a:bodyPr vert="horz" anchor="ctr"/>
          <a:lstStyle>
            <a:lvl1pPr algn="r" eaLnBrk="1" latinLnBrk="0" hangingPunct="1">
              <a:defRPr kumimoji="0" sz="1400">
                <a:solidFill>
                  <a:schemeClr val="tx2"/>
                </a:solidFill>
              </a:defRPr>
            </a:lvl1pPr>
          </a:lstStyle>
          <a:p>
            <a:endParaRPr lang="id-ID"/>
          </a:p>
        </p:txBody>
      </p:sp>
      <p:sp>
        <p:nvSpPr>
          <p:cNvPr id="7" name="Rectangle 6"/>
          <p:cNvSpPr/>
          <p:nvPr/>
        </p:nvSpPr>
        <p:spPr bwMode="white">
          <a:xfrm>
            <a:off x="0" y="1234440"/>
            <a:ext cx="9144000" cy="32004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1280160"/>
            <a:ext cx="533400" cy="228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590550" y="1280160"/>
            <a:ext cx="8553450" cy="228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0" y="1272222"/>
            <a:ext cx="533400" cy="244476"/>
          </a:xfrm>
          <a:prstGeom prst="rect">
            <a:avLst/>
          </a:prstGeom>
        </p:spPr>
        <p:txBody>
          <a:bodyPr vert="horz" anchor="ctr" anchorCtr="0">
            <a:normAutofit/>
          </a:bodyPr>
          <a:lstStyle>
            <a:lvl1pPr algn="ctr" eaLnBrk="1" latinLnBrk="0" hangingPunct="1">
              <a:defRPr kumimoji="0" sz="1400" b="1">
                <a:solidFill>
                  <a:srgbClr val="FFFFFF"/>
                </a:solidFill>
              </a:defRPr>
            </a:lvl1pPr>
          </a:lstStyle>
          <a:p>
            <a:fld id="{63BFD022-C269-4E57-BF65-E8488314B1AA}" type="slidenum">
              <a:rPr lang="id-ID" smtClean="0"/>
              <a:t>‹#›</a:t>
            </a:fld>
            <a:endParaRPr lang="id-ID"/>
          </a:p>
        </p:txBody>
      </p:sp>
    </p:spTree>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l" rtl="0" eaLnBrk="1" latinLnBrk="0" hangingPunct="1">
        <a:spcBef>
          <a:spcPct val="0"/>
        </a:spcBef>
        <a:buNone/>
        <a:defRPr kumimoji="0" sz="4400" kern="1200">
          <a:solidFill>
            <a:schemeClr val="tx2"/>
          </a:solidFill>
          <a:latin typeface="+mj-lt"/>
          <a:ea typeface="+mj-ea"/>
          <a:cs typeface="+mj-cs"/>
        </a:defRPr>
      </a:lvl1pPr>
    </p:titleStyle>
    <p:body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hyperlink" Target="http://www.commonsenseethics.com/blog/archives/05-2016"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hyperlink" Target="https://www.google.co.id/url?sa=i&amp;rct=j&amp;q=&amp;esrc=s&amp;source=images&amp;cd=&amp;cad=rja&amp;uact=8&amp;ved=0ahUKEwiC0MTF-oXTAhVDrJQKHVImBQ0QjRwIBw&amp;url=https://www.amazon.co.uk/Ruling-Class-Gaetano-Mosca/dp/124557096X&amp;bvm=bv.151325232,d.dGo&amp;psig=AFQjCNG3uLApBnd11RMrgZsDHn_C4Qe3LA&amp;ust=1491228835531005"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hyperlink" Target="https://www.google.co.id/url?sa=i&amp;rct=j&amp;q=&amp;esrc=s&amp;source=images&amp;cd=&amp;cad=rja&amp;uact=8&amp;ved=0ahUKEwjWl-Kw-4XTAhXFl5QKHTWkC_sQjRwIBw&amp;url=http://ensiklo.com/2015/10/teori-kelas-penguasa-menurut-gaetano-mosca/&amp;bvm=bv.151325232,d.dGo&amp;psig=AFQjCNEzcAE54U66jvo_yNbk52yKSEL6dQ&amp;ust=1491229066045262"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s://www.google.co.id/url?sa=i&amp;rct=j&amp;q=&amp;esrc=s&amp;source=images&amp;cd=&amp;cad=rja&amp;uact=8&amp;ved=0ahUKEwjQx5XT_4XTAhXIKZQKHeeHD9UQjRwIBw&amp;url=https://aptitudeamplifier.blogspot.com/2015/07/cynicism.html&amp;bvm=bv.151325232,d.dGo&amp;psig=AFQjCNFVTzv_V6ckbAff3DftbhmqU5wDsg&amp;ust=1491229959713678" TargetMode="External"/><Relationship Id="rId2" Type="http://schemas.openxmlformats.org/officeDocument/2006/relationships/image" Target="../media/image7.jpeg"/><Relationship Id="rId1" Type="http://schemas.openxmlformats.org/officeDocument/2006/relationships/slideLayout" Target="../slideLayouts/slideLayout2.xml"/><Relationship Id="rId4" Type="http://schemas.openxmlformats.org/officeDocument/2006/relationships/image" Target="../media/image8.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411760" y="1844824"/>
            <a:ext cx="6477000" cy="1828800"/>
          </a:xfrm>
        </p:spPr>
        <p:txBody>
          <a:bodyPr anchor="t"/>
          <a:lstStyle/>
          <a:p>
            <a:r>
              <a:rPr lang="id-ID" dirty="0" smtClean="0"/>
              <a:t>Pendekatan elit dalam kebijakan publik</a:t>
            </a:r>
            <a:endParaRPr lang="id-ID" dirty="0"/>
          </a:p>
        </p:txBody>
      </p:sp>
      <p:sp>
        <p:nvSpPr>
          <p:cNvPr id="3" name="Subtitle 2"/>
          <p:cNvSpPr>
            <a:spLocks noGrp="1"/>
          </p:cNvSpPr>
          <p:nvPr>
            <p:ph type="subTitle" idx="1"/>
          </p:nvPr>
        </p:nvSpPr>
        <p:spPr/>
        <p:txBody>
          <a:bodyPr/>
          <a:lstStyle/>
          <a:p>
            <a:r>
              <a:rPr lang="id-ID" dirty="0" smtClean="0">
                <a:solidFill>
                  <a:schemeClr val="accent5">
                    <a:lumMod val="50000"/>
                  </a:schemeClr>
                </a:solidFill>
              </a:rPr>
              <a:t>Fatih Gama Abisono STPMD “APMD”</a:t>
            </a:r>
            <a:endParaRPr lang="id-ID" dirty="0">
              <a:solidFill>
                <a:schemeClr val="accent5">
                  <a:lumMod val="50000"/>
                </a:schemeClr>
              </a:solidFill>
            </a:endParaRPr>
          </a:p>
        </p:txBody>
      </p:sp>
    </p:spTree>
    <p:extLst>
      <p:ext uri="{BB962C8B-B14F-4D97-AF65-F5344CB8AC3E}">
        <p14:creationId xmlns:p14="http://schemas.microsoft.com/office/powerpoint/2010/main" val="66218848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id-ID" dirty="0"/>
              <a:t>Studi Teori Elit </a:t>
            </a:r>
            <a:r>
              <a:rPr lang="id-ID" dirty="0" smtClean="0"/>
              <a:t>Klasik </a:t>
            </a:r>
            <a:br>
              <a:rPr lang="id-ID" dirty="0" smtClean="0"/>
            </a:br>
            <a:r>
              <a:rPr lang="id-ID" dirty="0" smtClean="0"/>
              <a:t>dalam Tantangan Zaman</a:t>
            </a:r>
            <a:endParaRPr lang="id-ID" dirty="0"/>
          </a:p>
        </p:txBody>
      </p:sp>
      <p:sp>
        <p:nvSpPr>
          <p:cNvPr id="3" name="Content Placeholder 2"/>
          <p:cNvSpPr>
            <a:spLocks noGrp="1"/>
          </p:cNvSpPr>
          <p:nvPr>
            <p:ph sz="quarter" idx="1"/>
          </p:nvPr>
        </p:nvSpPr>
        <p:spPr>
          <a:xfrm>
            <a:off x="612648" y="1600200"/>
            <a:ext cx="8153400" cy="5069160"/>
          </a:xfrm>
        </p:spPr>
        <p:txBody>
          <a:bodyPr>
            <a:normAutofit fontScale="92500" lnSpcReduction="10000"/>
          </a:bodyPr>
          <a:lstStyle/>
          <a:p>
            <a:pPr marL="285750" indent="-285750" algn="just">
              <a:buFont typeface="Arial" pitchFamily="34" charset="0"/>
              <a:buChar char="•"/>
            </a:pPr>
            <a:r>
              <a:rPr lang="en-US" sz="2000" dirty="0">
                <a:latin typeface="Calibri" pitchFamily="34" charset="0"/>
              </a:rPr>
              <a:t>Elite </a:t>
            </a:r>
            <a:r>
              <a:rPr lang="en-US" sz="2000" dirty="0" err="1">
                <a:latin typeface="Calibri" pitchFamily="34" charset="0"/>
              </a:rPr>
              <a:t>pemerintah</a:t>
            </a:r>
            <a:r>
              <a:rPr lang="en-US" sz="2000" dirty="0">
                <a:latin typeface="Calibri" pitchFamily="34" charset="0"/>
              </a:rPr>
              <a:t> </a:t>
            </a:r>
            <a:r>
              <a:rPr lang="id-ID" sz="2000" dirty="0" smtClean="0">
                <a:latin typeface="Calibri" pitchFamily="34" charset="0"/>
              </a:rPr>
              <a:t>yang </a:t>
            </a:r>
            <a:r>
              <a:rPr lang="en-US" sz="2000" dirty="0" err="1" smtClean="0">
                <a:latin typeface="Calibri" pitchFamily="34" charset="0"/>
              </a:rPr>
              <a:t>diasumsikan</a:t>
            </a:r>
            <a:r>
              <a:rPr lang="en-US" sz="2000" dirty="0" smtClean="0">
                <a:latin typeface="Calibri" pitchFamily="34" charset="0"/>
              </a:rPr>
              <a:t> </a:t>
            </a:r>
            <a:r>
              <a:rPr lang="en-US" sz="2000" dirty="0" err="1">
                <a:latin typeface="Calibri" pitchFamily="34" charset="0"/>
              </a:rPr>
              <a:t>sebagai</a:t>
            </a:r>
            <a:r>
              <a:rPr lang="en-US" sz="2000" dirty="0">
                <a:latin typeface="Calibri" pitchFamily="34" charset="0"/>
              </a:rPr>
              <a:t> </a:t>
            </a:r>
            <a:r>
              <a:rPr lang="en-US" sz="2000" dirty="0" err="1">
                <a:latin typeface="Calibri" pitchFamily="34" charset="0"/>
              </a:rPr>
              <a:t>kelompok</a:t>
            </a:r>
            <a:r>
              <a:rPr lang="en-US" sz="2000" dirty="0">
                <a:latin typeface="Calibri" pitchFamily="34" charset="0"/>
              </a:rPr>
              <a:t> </a:t>
            </a:r>
            <a:r>
              <a:rPr lang="en-US" sz="2000" dirty="0" err="1" smtClean="0">
                <a:latin typeface="Calibri" pitchFamily="34" charset="0"/>
              </a:rPr>
              <a:t>kohesif</a:t>
            </a:r>
            <a:r>
              <a:rPr lang="en-US" sz="2000" dirty="0" smtClean="0">
                <a:latin typeface="Calibri" pitchFamily="34" charset="0"/>
              </a:rPr>
              <a:t> </a:t>
            </a:r>
            <a:r>
              <a:rPr lang="en-US" sz="2000" dirty="0" err="1" smtClean="0">
                <a:latin typeface="Calibri" pitchFamily="34" charset="0"/>
              </a:rPr>
              <a:t>sulit</a:t>
            </a:r>
            <a:r>
              <a:rPr lang="en-US" sz="2000" dirty="0" smtClean="0">
                <a:latin typeface="Calibri" pitchFamily="34" charset="0"/>
              </a:rPr>
              <a:t> </a:t>
            </a:r>
            <a:r>
              <a:rPr lang="en-US" sz="2000" dirty="0" err="1">
                <a:latin typeface="Calibri" pitchFamily="34" charset="0"/>
              </a:rPr>
              <a:t>untuk</a:t>
            </a:r>
            <a:r>
              <a:rPr lang="en-US" sz="2000" dirty="0">
                <a:latin typeface="Calibri" pitchFamily="34" charset="0"/>
              </a:rPr>
              <a:t> </a:t>
            </a:r>
            <a:r>
              <a:rPr lang="en-US" sz="2000" dirty="0" err="1">
                <a:latin typeface="Calibri" pitchFamily="34" charset="0"/>
              </a:rPr>
              <a:t>dipertahankan</a:t>
            </a:r>
            <a:r>
              <a:rPr lang="en-US" sz="2000" dirty="0">
                <a:latin typeface="Calibri" pitchFamily="34" charset="0"/>
              </a:rPr>
              <a:t> </a:t>
            </a:r>
            <a:r>
              <a:rPr lang="en-US" sz="2000" dirty="0" err="1">
                <a:latin typeface="Calibri" pitchFamily="34" charset="0"/>
              </a:rPr>
              <a:t>secara</a:t>
            </a:r>
            <a:r>
              <a:rPr lang="en-US" sz="2000" dirty="0">
                <a:latin typeface="Calibri" pitchFamily="34" charset="0"/>
              </a:rPr>
              <a:t> </a:t>
            </a:r>
            <a:r>
              <a:rPr lang="en-US" sz="2000" dirty="0" err="1">
                <a:latin typeface="Calibri" pitchFamily="34" charset="0"/>
              </a:rPr>
              <a:t>empiris</a:t>
            </a:r>
            <a:r>
              <a:rPr lang="en-US" sz="2000" dirty="0">
                <a:latin typeface="Calibri" pitchFamily="34" charset="0"/>
              </a:rPr>
              <a:t>. </a:t>
            </a:r>
            <a:endParaRPr lang="id-ID" sz="2000" dirty="0">
              <a:latin typeface="Calibri" pitchFamily="34" charset="0"/>
            </a:endParaRPr>
          </a:p>
          <a:p>
            <a:pPr marL="285750" indent="-285750" algn="just">
              <a:buFont typeface="Arial" pitchFamily="34" charset="0"/>
              <a:buChar char="•"/>
            </a:pPr>
            <a:r>
              <a:rPr lang="id-ID" sz="2000" dirty="0">
                <a:latin typeface="Calibri" pitchFamily="34" charset="0"/>
              </a:rPr>
              <a:t>K</a:t>
            </a:r>
            <a:r>
              <a:rPr lang="en-US" sz="2000" dirty="0" err="1" smtClean="0">
                <a:latin typeface="Calibri" pitchFamily="34" charset="0"/>
              </a:rPr>
              <a:t>laim</a:t>
            </a:r>
            <a:r>
              <a:rPr lang="en-US" sz="2000" dirty="0" smtClean="0">
                <a:latin typeface="Calibri" pitchFamily="34" charset="0"/>
              </a:rPr>
              <a:t> </a:t>
            </a:r>
            <a:r>
              <a:rPr lang="en-US" sz="2000" dirty="0" err="1">
                <a:latin typeface="Calibri" pitchFamily="34" charset="0"/>
              </a:rPr>
              <a:t>teritorial</a:t>
            </a:r>
            <a:r>
              <a:rPr lang="en-US" sz="2000" dirty="0">
                <a:latin typeface="Calibri" pitchFamily="34" charset="0"/>
              </a:rPr>
              <a:t> </a:t>
            </a:r>
            <a:r>
              <a:rPr lang="id-ID" sz="2000" dirty="0" smtClean="0">
                <a:latin typeface="Calibri" pitchFamily="34" charset="0"/>
              </a:rPr>
              <a:t>dalam negara bangsa </a:t>
            </a:r>
            <a:r>
              <a:rPr lang="en-US" sz="2000" dirty="0" smtClean="0">
                <a:latin typeface="Calibri" pitchFamily="34" charset="0"/>
              </a:rPr>
              <a:t>yang </a:t>
            </a:r>
            <a:r>
              <a:rPr lang="en-US" sz="2000" dirty="0" err="1">
                <a:latin typeface="Calibri" pitchFamily="34" charset="0"/>
              </a:rPr>
              <a:t>mendasari</a:t>
            </a:r>
            <a:r>
              <a:rPr lang="en-US" sz="2000" dirty="0">
                <a:latin typeface="Calibri" pitchFamily="34" charset="0"/>
              </a:rPr>
              <a:t> </a:t>
            </a:r>
            <a:r>
              <a:rPr lang="en-US" sz="2000" dirty="0" err="1">
                <a:latin typeface="Calibri" pitchFamily="34" charset="0"/>
              </a:rPr>
              <a:t>teori</a:t>
            </a:r>
            <a:r>
              <a:rPr lang="en-US" sz="2000" dirty="0">
                <a:latin typeface="Calibri" pitchFamily="34" charset="0"/>
              </a:rPr>
              <a:t> elite </a:t>
            </a:r>
            <a:r>
              <a:rPr lang="en-US" sz="2000" dirty="0" err="1">
                <a:latin typeface="Calibri" pitchFamily="34" charset="0"/>
              </a:rPr>
              <a:t>klasik</a:t>
            </a:r>
            <a:r>
              <a:rPr lang="en-US" sz="2000" dirty="0">
                <a:latin typeface="Calibri" pitchFamily="34" charset="0"/>
              </a:rPr>
              <a:t> </a:t>
            </a:r>
            <a:r>
              <a:rPr lang="en-US" sz="2000" dirty="0" err="1">
                <a:latin typeface="Calibri" pitchFamily="34" charset="0"/>
              </a:rPr>
              <a:t>juga</a:t>
            </a:r>
            <a:r>
              <a:rPr lang="en-US" sz="2000" dirty="0">
                <a:latin typeface="Calibri" pitchFamily="34" charset="0"/>
              </a:rPr>
              <a:t> </a:t>
            </a:r>
            <a:r>
              <a:rPr lang="en-US" sz="2000" dirty="0" err="1">
                <a:latin typeface="Calibri" pitchFamily="34" charset="0"/>
              </a:rPr>
              <a:t>telah</a:t>
            </a:r>
            <a:r>
              <a:rPr lang="en-US" sz="2000" dirty="0">
                <a:latin typeface="Calibri" pitchFamily="34" charset="0"/>
              </a:rPr>
              <a:t> </a:t>
            </a:r>
            <a:r>
              <a:rPr lang="en-US" sz="2000" dirty="0" err="1" smtClean="0">
                <a:latin typeface="Calibri" pitchFamily="34" charset="0"/>
              </a:rPr>
              <a:t>ditantang</a:t>
            </a:r>
            <a:r>
              <a:rPr lang="id-ID" sz="2000" dirty="0">
                <a:latin typeface="Calibri" pitchFamily="34" charset="0"/>
              </a:rPr>
              <a:t> oleh P</a:t>
            </a:r>
            <a:r>
              <a:rPr lang="en-US" sz="2000" dirty="0" err="1">
                <a:latin typeface="Calibri" pitchFamily="34" charset="0"/>
              </a:rPr>
              <a:t>erubahan</a:t>
            </a:r>
            <a:r>
              <a:rPr lang="en-US" sz="2000" dirty="0">
                <a:latin typeface="Calibri" pitchFamily="34" charset="0"/>
              </a:rPr>
              <a:t> </a:t>
            </a:r>
            <a:r>
              <a:rPr lang="en-US" sz="2000" dirty="0" err="1" smtClean="0">
                <a:latin typeface="Calibri" pitchFamily="34" charset="0"/>
              </a:rPr>
              <a:t>struktur</a:t>
            </a:r>
            <a:r>
              <a:rPr lang="en-US" sz="2000" dirty="0" smtClean="0">
                <a:latin typeface="Calibri" pitchFamily="34" charset="0"/>
              </a:rPr>
              <a:t> </a:t>
            </a:r>
            <a:r>
              <a:rPr lang="en-US" sz="2000" dirty="0" err="1">
                <a:latin typeface="Calibri" pitchFamily="34" charset="0"/>
              </a:rPr>
              <a:t>institusi</a:t>
            </a:r>
            <a:r>
              <a:rPr lang="en-US" sz="2000" dirty="0">
                <a:latin typeface="Calibri" pitchFamily="34" charset="0"/>
              </a:rPr>
              <a:t> </a:t>
            </a:r>
            <a:r>
              <a:rPr lang="en-US" sz="2000" dirty="0" err="1">
                <a:latin typeface="Calibri" pitchFamily="34" charset="0"/>
              </a:rPr>
              <a:t>ekonomi</a:t>
            </a:r>
            <a:r>
              <a:rPr lang="en-US" sz="2000" dirty="0">
                <a:latin typeface="Calibri" pitchFamily="34" charset="0"/>
              </a:rPr>
              <a:t> </a:t>
            </a:r>
            <a:r>
              <a:rPr lang="en-US" sz="2000" dirty="0" err="1">
                <a:latin typeface="Calibri" pitchFamily="34" charset="0"/>
              </a:rPr>
              <a:t>politik</a:t>
            </a:r>
            <a:r>
              <a:rPr lang="en-US" sz="2000" dirty="0">
                <a:latin typeface="Calibri" pitchFamily="34" charset="0"/>
              </a:rPr>
              <a:t> </a:t>
            </a:r>
            <a:r>
              <a:rPr lang="en-US" sz="2000" dirty="0" smtClean="0">
                <a:latin typeface="Calibri" pitchFamily="34" charset="0"/>
              </a:rPr>
              <a:t>global</a:t>
            </a:r>
            <a:r>
              <a:rPr lang="id-ID" sz="2000" dirty="0" smtClean="0">
                <a:latin typeface="Calibri" pitchFamily="34" charset="0"/>
              </a:rPr>
              <a:t>.</a:t>
            </a:r>
          </a:p>
          <a:p>
            <a:pPr marL="285750" indent="-285750" algn="just">
              <a:buFont typeface="Arial" pitchFamily="34" charset="0"/>
              <a:buChar char="•"/>
            </a:pPr>
            <a:r>
              <a:rPr lang="en-US" sz="2000" dirty="0" smtClean="0">
                <a:latin typeface="Calibri" pitchFamily="34" charset="0"/>
              </a:rPr>
              <a:t>Proses-proses </a:t>
            </a:r>
            <a:r>
              <a:rPr lang="id-ID" sz="2000" dirty="0" smtClean="0">
                <a:latin typeface="Calibri" pitchFamily="34" charset="0"/>
              </a:rPr>
              <a:t>tersebut </a:t>
            </a:r>
            <a:r>
              <a:rPr lang="en-US" sz="2000" dirty="0" err="1" smtClean="0">
                <a:latin typeface="Calibri" pitchFamily="34" charset="0"/>
              </a:rPr>
              <a:t>kemudian</a:t>
            </a:r>
            <a:r>
              <a:rPr lang="en-US" sz="2000" dirty="0" smtClean="0">
                <a:latin typeface="Calibri" pitchFamily="34" charset="0"/>
              </a:rPr>
              <a:t> </a:t>
            </a:r>
            <a:r>
              <a:rPr lang="en-US" sz="2000" dirty="0" err="1">
                <a:latin typeface="Calibri" pitchFamily="34" charset="0"/>
              </a:rPr>
              <a:t>membentuk</a:t>
            </a:r>
            <a:r>
              <a:rPr lang="en-US" sz="2000" dirty="0">
                <a:latin typeface="Calibri" pitchFamily="34" charset="0"/>
              </a:rPr>
              <a:t> </a:t>
            </a:r>
            <a:r>
              <a:rPr lang="en-US" sz="2000" dirty="0" err="1">
                <a:latin typeface="Calibri" pitchFamily="34" charset="0"/>
              </a:rPr>
              <a:t>ruang</a:t>
            </a:r>
            <a:r>
              <a:rPr lang="en-US" sz="2000" dirty="0">
                <a:latin typeface="Calibri" pitchFamily="34" charset="0"/>
              </a:rPr>
              <a:t> </a:t>
            </a:r>
            <a:r>
              <a:rPr lang="en-US" sz="2000" dirty="0" err="1">
                <a:latin typeface="Calibri" pitchFamily="34" charset="0"/>
              </a:rPr>
              <a:t>bagi</a:t>
            </a:r>
            <a:r>
              <a:rPr lang="en-US" sz="2000" dirty="0">
                <a:latin typeface="Calibri" pitchFamily="34" charset="0"/>
              </a:rPr>
              <a:t> </a:t>
            </a:r>
            <a:r>
              <a:rPr lang="en-US" sz="2000" dirty="0" err="1">
                <a:latin typeface="Calibri" pitchFamily="34" charset="0"/>
              </a:rPr>
              <a:t>munculnya</a:t>
            </a:r>
            <a:r>
              <a:rPr lang="en-US" sz="2000" dirty="0">
                <a:latin typeface="Calibri" pitchFamily="34" charset="0"/>
              </a:rPr>
              <a:t> elite-elite </a:t>
            </a:r>
            <a:r>
              <a:rPr lang="en-US" sz="2000" dirty="0" err="1">
                <a:latin typeface="Calibri" pitchFamily="34" charset="0"/>
              </a:rPr>
              <a:t>baru</a:t>
            </a:r>
            <a:r>
              <a:rPr lang="en-US" sz="2000" dirty="0">
                <a:latin typeface="Calibri" pitchFamily="34" charset="0"/>
              </a:rPr>
              <a:t> di level </a:t>
            </a:r>
            <a:r>
              <a:rPr lang="en-US" sz="2000" dirty="0" err="1" smtClean="0">
                <a:latin typeface="Calibri" pitchFamily="34" charset="0"/>
              </a:rPr>
              <a:t>transnasional</a:t>
            </a:r>
            <a:r>
              <a:rPr lang="en-US" sz="2000" dirty="0" smtClean="0">
                <a:latin typeface="Calibri" pitchFamily="34" charset="0"/>
              </a:rPr>
              <a:t>, </a:t>
            </a:r>
            <a:r>
              <a:rPr lang="en-US" sz="2000" dirty="0" err="1">
                <a:latin typeface="Calibri" pitchFamily="34" charset="0"/>
              </a:rPr>
              <a:t>supranasional</a:t>
            </a:r>
            <a:r>
              <a:rPr lang="en-US" sz="2000" dirty="0">
                <a:latin typeface="Calibri" pitchFamily="34" charset="0"/>
              </a:rPr>
              <a:t> </a:t>
            </a:r>
            <a:r>
              <a:rPr lang="en-US" sz="2000" dirty="0" err="1" smtClean="0">
                <a:latin typeface="Calibri" pitchFamily="34" charset="0"/>
              </a:rPr>
              <a:t>dan</a:t>
            </a:r>
            <a:r>
              <a:rPr lang="en-US" sz="2000" dirty="0" smtClean="0">
                <a:latin typeface="Calibri" pitchFamily="34" charset="0"/>
              </a:rPr>
              <a:t> </a:t>
            </a:r>
            <a:r>
              <a:rPr lang="en-US" sz="2000" dirty="0">
                <a:latin typeface="Calibri" pitchFamily="34" charset="0"/>
              </a:rPr>
              <a:t>level </a:t>
            </a:r>
            <a:r>
              <a:rPr lang="en-US" sz="2000" dirty="0" err="1" smtClean="0">
                <a:latin typeface="Calibri" pitchFamily="34" charset="0"/>
              </a:rPr>
              <a:t>internasional</a:t>
            </a:r>
            <a:r>
              <a:rPr lang="en-US" sz="2000" dirty="0" smtClean="0">
                <a:latin typeface="Calibri" pitchFamily="34" charset="0"/>
              </a:rPr>
              <a:t> </a:t>
            </a:r>
            <a:r>
              <a:rPr lang="en-US" sz="2000" dirty="0">
                <a:latin typeface="Calibri" pitchFamily="34" charset="0"/>
              </a:rPr>
              <a:t>yang </a:t>
            </a:r>
            <a:r>
              <a:rPr lang="id-ID" sz="2000" dirty="0" smtClean="0">
                <a:latin typeface="Calibri" pitchFamily="34" charset="0"/>
              </a:rPr>
              <a:t>ber</a:t>
            </a:r>
            <a:r>
              <a:rPr lang="en-US" sz="2000" dirty="0" err="1" smtClean="0">
                <a:latin typeface="Calibri" pitchFamily="34" charset="0"/>
              </a:rPr>
              <a:t>pengaruh</a:t>
            </a:r>
            <a:r>
              <a:rPr lang="en-US" sz="2000" dirty="0" smtClean="0">
                <a:latin typeface="Calibri" pitchFamily="34" charset="0"/>
              </a:rPr>
              <a:t> </a:t>
            </a:r>
            <a:r>
              <a:rPr lang="en-US" sz="2000" dirty="0" err="1" smtClean="0">
                <a:latin typeface="Calibri" pitchFamily="34" charset="0"/>
              </a:rPr>
              <a:t>besar</a:t>
            </a:r>
            <a:r>
              <a:rPr lang="en-US" sz="2000" dirty="0" smtClean="0">
                <a:latin typeface="Calibri" pitchFamily="34" charset="0"/>
              </a:rPr>
              <a:t> </a:t>
            </a:r>
            <a:r>
              <a:rPr lang="en-US" sz="2000" dirty="0" err="1">
                <a:latin typeface="Calibri" pitchFamily="34" charset="0"/>
              </a:rPr>
              <a:t>terhadap</a:t>
            </a:r>
            <a:r>
              <a:rPr lang="en-US" sz="2000" dirty="0">
                <a:latin typeface="Calibri" pitchFamily="34" charset="0"/>
              </a:rPr>
              <a:t> </a:t>
            </a:r>
            <a:r>
              <a:rPr lang="en-US" sz="2000" dirty="0" err="1" smtClean="0">
                <a:latin typeface="Calibri" pitchFamily="34" charset="0"/>
              </a:rPr>
              <a:t>kebijakan</a:t>
            </a:r>
            <a:r>
              <a:rPr lang="id-ID" sz="2000" dirty="0" smtClean="0">
                <a:latin typeface="Calibri" pitchFamily="34" charset="0"/>
              </a:rPr>
              <a:t> </a:t>
            </a:r>
            <a:r>
              <a:rPr lang="en-US" sz="2000" dirty="0" err="1" smtClean="0">
                <a:latin typeface="Calibri" pitchFamily="34" charset="0"/>
              </a:rPr>
              <a:t>negara</a:t>
            </a:r>
            <a:r>
              <a:rPr lang="en-US" sz="2000" dirty="0" smtClean="0">
                <a:latin typeface="Calibri" pitchFamily="34" charset="0"/>
              </a:rPr>
              <a:t> </a:t>
            </a:r>
            <a:r>
              <a:rPr lang="en-US" sz="2000" dirty="0" err="1" smtClean="0">
                <a:latin typeface="Calibri" pitchFamily="34" charset="0"/>
              </a:rPr>
              <a:t>bangsa</a:t>
            </a:r>
            <a:r>
              <a:rPr lang="id-ID" sz="2000" dirty="0" smtClean="0">
                <a:latin typeface="Calibri" pitchFamily="34" charset="0"/>
              </a:rPr>
              <a:t> (termasuk</a:t>
            </a:r>
            <a:r>
              <a:rPr lang="en-US" sz="2000" dirty="0" smtClean="0">
                <a:latin typeface="Calibri" pitchFamily="34" charset="0"/>
              </a:rPr>
              <a:t> </a:t>
            </a:r>
            <a:r>
              <a:rPr lang="en-US" sz="2000" dirty="0" err="1" smtClean="0">
                <a:latin typeface="Calibri" pitchFamily="34" charset="0"/>
              </a:rPr>
              <a:t>domestik</a:t>
            </a:r>
            <a:r>
              <a:rPr lang="id-ID" sz="2000" dirty="0">
                <a:latin typeface="Calibri" pitchFamily="34" charset="0"/>
              </a:rPr>
              <a:t>)</a:t>
            </a:r>
            <a:endParaRPr lang="id-ID" sz="2000" dirty="0" smtClean="0">
              <a:latin typeface="Calibri" pitchFamily="34" charset="0"/>
            </a:endParaRPr>
          </a:p>
          <a:p>
            <a:pPr marL="285750" indent="-285750" algn="just">
              <a:buFont typeface="Arial" pitchFamily="34" charset="0"/>
              <a:buChar char="•"/>
            </a:pPr>
            <a:r>
              <a:rPr lang="id-ID" sz="2000" dirty="0" err="1">
                <a:latin typeface="Calibri" pitchFamily="34" charset="0"/>
              </a:rPr>
              <a:t>D</a:t>
            </a:r>
            <a:r>
              <a:rPr lang="en-US" sz="2000" dirty="0" err="1" smtClean="0">
                <a:latin typeface="Calibri" pitchFamily="34" charset="0"/>
              </a:rPr>
              <a:t>ampak</a:t>
            </a:r>
            <a:r>
              <a:rPr lang="en-US" sz="2000" dirty="0" smtClean="0">
                <a:latin typeface="Calibri" pitchFamily="34" charset="0"/>
              </a:rPr>
              <a:t> </a:t>
            </a:r>
            <a:r>
              <a:rPr lang="en-US" sz="2000" dirty="0" err="1">
                <a:latin typeface="Calibri" pitchFamily="34" charset="0"/>
              </a:rPr>
              <a:t>globalisasi</a:t>
            </a:r>
            <a:r>
              <a:rPr lang="en-US" sz="2000" dirty="0">
                <a:latin typeface="Calibri" pitchFamily="34" charset="0"/>
              </a:rPr>
              <a:t> </a:t>
            </a:r>
            <a:r>
              <a:rPr lang="en-US" sz="2000" dirty="0" err="1" smtClean="0">
                <a:latin typeface="Calibri" pitchFamily="34" charset="0"/>
              </a:rPr>
              <a:t>menghasilkan</a:t>
            </a:r>
            <a:r>
              <a:rPr lang="en-US" sz="2000" dirty="0" smtClean="0">
                <a:latin typeface="Calibri" pitchFamily="34" charset="0"/>
              </a:rPr>
              <a:t> </a:t>
            </a:r>
            <a:r>
              <a:rPr lang="en-US" sz="2000" dirty="0" err="1">
                <a:latin typeface="Calibri" pitchFamily="34" charset="0"/>
              </a:rPr>
              <a:t>teori</a:t>
            </a:r>
            <a:r>
              <a:rPr lang="en-US" sz="2000" dirty="0">
                <a:latin typeface="Calibri" pitchFamily="34" charset="0"/>
              </a:rPr>
              <a:t> </a:t>
            </a:r>
            <a:r>
              <a:rPr lang="en-US" sz="2000" dirty="0" err="1">
                <a:latin typeface="Calibri" pitchFamily="34" charset="0"/>
              </a:rPr>
              <a:t>baru</a:t>
            </a:r>
            <a:r>
              <a:rPr lang="en-US" sz="2000" dirty="0">
                <a:latin typeface="Calibri" pitchFamily="34" charset="0"/>
              </a:rPr>
              <a:t> </a:t>
            </a:r>
            <a:r>
              <a:rPr lang="en-US" sz="2000" dirty="0" err="1">
                <a:latin typeface="Calibri" pitchFamily="34" charset="0"/>
              </a:rPr>
              <a:t>tentang</a:t>
            </a:r>
            <a:r>
              <a:rPr lang="en-US" sz="2000" dirty="0">
                <a:latin typeface="Calibri" pitchFamily="34" charset="0"/>
              </a:rPr>
              <a:t> </a:t>
            </a:r>
            <a:r>
              <a:rPr lang="en-US" sz="2000" dirty="0" err="1">
                <a:latin typeface="Calibri" pitchFamily="34" charset="0"/>
              </a:rPr>
              <a:t>demokrasi</a:t>
            </a:r>
            <a:r>
              <a:rPr lang="en-US" sz="2000" dirty="0">
                <a:latin typeface="Calibri" pitchFamily="34" charset="0"/>
              </a:rPr>
              <a:t> yang </a:t>
            </a:r>
            <a:r>
              <a:rPr lang="en-US" sz="2000" dirty="0" err="1" smtClean="0">
                <a:latin typeface="Calibri" pitchFamily="34" charset="0"/>
              </a:rPr>
              <a:t>kembali</a:t>
            </a:r>
            <a:r>
              <a:rPr lang="en-US" sz="2000" dirty="0" smtClean="0">
                <a:latin typeface="Calibri" pitchFamily="34" charset="0"/>
              </a:rPr>
              <a:t> </a:t>
            </a:r>
            <a:r>
              <a:rPr lang="en-US" sz="2000" dirty="0" err="1">
                <a:latin typeface="Calibri" pitchFamily="34" charset="0"/>
              </a:rPr>
              <a:t>diselaraskan</a:t>
            </a:r>
            <a:r>
              <a:rPr lang="en-US" sz="2000" dirty="0">
                <a:latin typeface="Calibri" pitchFamily="34" charset="0"/>
              </a:rPr>
              <a:t> </a:t>
            </a:r>
            <a:r>
              <a:rPr lang="en-US" sz="2000" dirty="0" err="1">
                <a:latin typeface="Calibri" pitchFamily="34" charset="0"/>
              </a:rPr>
              <a:t>dengan</a:t>
            </a:r>
            <a:r>
              <a:rPr lang="en-US" sz="2000" dirty="0">
                <a:latin typeface="Calibri" pitchFamily="34" charset="0"/>
              </a:rPr>
              <a:t> </a:t>
            </a:r>
            <a:r>
              <a:rPr lang="en-US" sz="2000" dirty="0" err="1">
                <a:latin typeface="Calibri" pitchFamily="34" charset="0"/>
              </a:rPr>
              <a:t>teori</a:t>
            </a:r>
            <a:r>
              <a:rPr lang="en-US" sz="2000" dirty="0">
                <a:latin typeface="Calibri" pitchFamily="34" charset="0"/>
              </a:rPr>
              <a:t> elite </a:t>
            </a:r>
            <a:r>
              <a:rPr lang="en-US" sz="2000" dirty="0" err="1">
                <a:latin typeface="Calibri" pitchFamily="34" charset="0"/>
              </a:rPr>
              <a:t>politik</a:t>
            </a:r>
            <a:r>
              <a:rPr lang="en-US" sz="2000" dirty="0">
                <a:latin typeface="Calibri" pitchFamily="34" charset="0"/>
              </a:rPr>
              <a:t> yang </a:t>
            </a:r>
            <a:r>
              <a:rPr lang="en-US" sz="2000" dirty="0" err="1">
                <a:latin typeface="Calibri" pitchFamily="34" charset="0"/>
              </a:rPr>
              <a:t>baru</a:t>
            </a:r>
            <a:r>
              <a:rPr lang="en-US" sz="2000" dirty="0" smtClean="0">
                <a:latin typeface="Calibri" pitchFamily="34" charset="0"/>
              </a:rPr>
              <a:t>.</a:t>
            </a:r>
            <a:r>
              <a:rPr lang="id-ID" sz="2000" dirty="0" smtClean="0">
                <a:latin typeface="Calibri" pitchFamily="34" charset="0"/>
              </a:rPr>
              <a:t> </a:t>
            </a:r>
            <a:r>
              <a:rPr lang="en-US" sz="2000" dirty="0" err="1">
                <a:latin typeface="Calibri" pitchFamily="34" charset="0"/>
              </a:rPr>
              <a:t>Dalam</a:t>
            </a:r>
            <a:r>
              <a:rPr lang="en-US" sz="2000" dirty="0">
                <a:latin typeface="Calibri" pitchFamily="34" charset="0"/>
              </a:rPr>
              <a:t> </a:t>
            </a:r>
            <a:r>
              <a:rPr lang="en-US" sz="2000" dirty="0" err="1">
                <a:latin typeface="Calibri" pitchFamily="34" charset="0"/>
              </a:rPr>
              <a:t>konteks</a:t>
            </a:r>
            <a:r>
              <a:rPr lang="en-US" sz="2000" dirty="0">
                <a:latin typeface="Calibri" pitchFamily="34" charset="0"/>
              </a:rPr>
              <a:t> </a:t>
            </a:r>
            <a:r>
              <a:rPr lang="en-US" sz="2000" dirty="0" err="1" smtClean="0">
                <a:latin typeface="Calibri" pitchFamily="34" charset="0"/>
              </a:rPr>
              <a:t>ini</a:t>
            </a:r>
            <a:r>
              <a:rPr lang="id-ID" sz="2000" dirty="0" smtClean="0">
                <a:latin typeface="Calibri" pitchFamily="34" charset="0"/>
              </a:rPr>
              <a:t>, </a:t>
            </a:r>
            <a:r>
              <a:rPr lang="en-US" sz="2000" dirty="0" err="1" smtClean="0">
                <a:latin typeface="Calibri" pitchFamily="34" charset="0"/>
              </a:rPr>
              <a:t>elit</a:t>
            </a:r>
            <a:r>
              <a:rPr lang="en-US" sz="2000" dirty="0" smtClean="0">
                <a:latin typeface="Calibri" pitchFamily="34" charset="0"/>
              </a:rPr>
              <a:t> </a:t>
            </a:r>
            <a:r>
              <a:rPr lang="en-US" sz="2000" dirty="0" err="1">
                <a:latin typeface="Calibri" pitchFamily="34" charset="0"/>
              </a:rPr>
              <a:t>relatif</a:t>
            </a:r>
            <a:r>
              <a:rPr lang="en-US" sz="2000" dirty="0">
                <a:latin typeface="Calibri" pitchFamily="34" charset="0"/>
              </a:rPr>
              <a:t> “</a:t>
            </a:r>
            <a:r>
              <a:rPr lang="en-US" sz="2000" dirty="0" err="1">
                <a:latin typeface="Calibri" pitchFamily="34" charset="0"/>
              </a:rPr>
              <a:t>terbuka</a:t>
            </a:r>
            <a:r>
              <a:rPr lang="en-US" sz="2000" dirty="0">
                <a:latin typeface="Calibri" pitchFamily="34" charset="0"/>
              </a:rPr>
              <a:t>” </a:t>
            </a:r>
            <a:r>
              <a:rPr lang="en-US" sz="2000" dirty="0" err="1">
                <a:latin typeface="Calibri" pitchFamily="34" charset="0"/>
              </a:rPr>
              <a:t>dan</a:t>
            </a:r>
            <a:r>
              <a:rPr lang="en-US" sz="2000" dirty="0">
                <a:latin typeface="Calibri" pitchFamily="34" charset="0"/>
              </a:rPr>
              <a:t> </a:t>
            </a:r>
            <a:r>
              <a:rPr lang="en-US" sz="2000" dirty="0" err="1">
                <a:latin typeface="Calibri" pitchFamily="34" charset="0"/>
              </a:rPr>
              <a:t>direkrut</a:t>
            </a:r>
            <a:r>
              <a:rPr lang="en-US" sz="2000" dirty="0">
                <a:latin typeface="Calibri" pitchFamily="34" charset="0"/>
              </a:rPr>
              <a:t> </a:t>
            </a:r>
            <a:r>
              <a:rPr lang="en-US" sz="2000" dirty="0" err="1">
                <a:latin typeface="Calibri" pitchFamily="34" charset="0"/>
              </a:rPr>
              <a:t>atas</a:t>
            </a:r>
            <a:r>
              <a:rPr lang="en-US" sz="2000" dirty="0">
                <a:latin typeface="Calibri" pitchFamily="34" charset="0"/>
              </a:rPr>
              <a:t> </a:t>
            </a:r>
            <a:r>
              <a:rPr lang="en-US" sz="2000" dirty="0" err="1">
                <a:latin typeface="Calibri" pitchFamily="34" charset="0"/>
              </a:rPr>
              <a:t>dasar</a:t>
            </a:r>
            <a:r>
              <a:rPr lang="en-US" sz="2000" dirty="0">
                <a:latin typeface="Calibri" pitchFamily="34" charset="0"/>
              </a:rPr>
              <a:t> </a:t>
            </a:r>
            <a:r>
              <a:rPr lang="en-US" sz="2000" dirty="0" err="1" smtClean="0">
                <a:latin typeface="Calibri" pitchFamily="34" charset="0"/>
              </a:rPr>
              <a:t>kualitas</a:t>
            </a:r>
            <a:r>
              <a:rPr lang="id-ID" sz="2000" dirty="0">
                <a:latin typeface="Calibri" pitchFamily="34" charset="0"/>
              </a:rPr>
              <a:t>.</a:t>
            </a:r>
            <a:r>
              <a:rPr lang="en-US" sz="2000" dirty="0" smtClean="0">
                <a:latin typeface="Calibri" pitchFamily="34" charset="0"/>
              </a:rPr>
              <a:t> </a:t>
            </a:r>
            <a:r>
              <a:rPr lang="id-ID" sz="2000" dirty="0">
                <a:latin typeface="Calibri" pitchFamily="34" charset="0"/>
              </a:rPr>
              <a:t>M</a:t>
            </a:r>
            <a:r>
              <a:rPr lang="en-US" sz="2000" dirty="0" err="1" smtClean="0">
                <a:latin typeface="Calibri" pitchFamily="34" charset="0"/>
              </a:rPr>
              <a:t>assa</a:t>
            </a:r>
            <a:r>
              <a:rPr lang="en-US" sz="2000" dirty="0" smtClean="0">
                <a:latin typeface="Calibri" pitchFamily="34" charset="0"/>
              </a:rPr>
              <a:t> </a:t>
            </a:r>
            <a:r>
              <a:rPr lang="en-US" sz="2000" dirty="0" err="1" smtClean="0">
                <a:latin typeface="Calibri" pitchFamily="34" charset="0"/>
              </a:rPr>
              <a:t>dapat</a:t>
            </a:r>
            <a:r>
              <a:rPr lang="en-US" sz="2000" dirty="0" smtClean="0">
                <a:latin typeface="Calibri" pitchFamily="34" charset="0"/>
              </a:rPr>
              <a:t> </a:t>
            </a:r>
            <a:r>
              <a:rPr lang="en-US" sz="2000" dirty="0" err="1">
                <a:latin typeface="Calibri" pitchFamily="34" charset="0"/>
              </a:rPr>
              <a:t>berpartisipasi</a:t>
            </a:r>
            <a:r>
              <a:rPr lang="en-US" sz="2000" dirty="0">
                <a:latin typeface="Calibri" pitchFamily="34" charset="0"/>
              </a:rPr>
              <a:t> </a:t>
            </a:r>
            <a:r>
              <a:rPr lang="en-US" sz="2000" dirty="0" err="1">
                <a:latin typeface="Calibri" pitchFamily="34" charset="0"/>
              </a:rPr>
              <a:t>dalam</a:t>
            </a:r>
            <a:r>
              <a:rPr lang="en-US" sz="2000" dirty="0">
                <a:latin typeface="Calibri" pitchFamily="34" charset="0"/>
              </a:rPr>
              <a:t> </a:t>
            </a:r>
            <a:r>
              <a:rPr lang="en-US" sz="2000" dirty="0" err="1">
                <a:latin typeface="Calibri" pitchFamily="34" charset="0"/>
              </a:rPr>
              <a:t>mengatur</a:t>
            </a:r>
            <a:r>
              <a:rPr lang="en-US" sz="2000" dirty="0">
                <a:latin typeface="Calibri" pitchFamily="34" charset="0"/>
              </a:rPr>
              <a:t> </a:t>
            </a:r>
            <a:r>
              <a:rPr lang="en-US" sz="2000" dirty="0" err="1">
                <a:latin typeface="Calibri" pitchFamily="34" charset="0"/>
              </a:rPr>
              <a:t>masyarakat</a:t>
            </a:r>
            <a:r>
              <a:rPr lang="en-US" sz="2000" dirty="0">
                <a:latin typeface="Calibri" pitchFamily="34" charset="0"/>
              </a:rPr>
              <a:t>, </a:t>
            </a:r>
            <a:r>
              <a:rPr lang="en-US" sz="2000" dirty="0" err="1">
                <a:latin typeface="Calibri" pitchFamily="34" charset="0"/>
              </a:rPr>
              <a:t>setidaknya</a:t>
            </a:r>
            <a:r>
              <a:rPr lang="en-US" sz="2000" dirty="0">
                <a:latin typeface="Calibri" pitchFamily="34" charset="0"/>
              </a:rPr>
              <a:t> </a:t>
            </a:r>
            <a:r>
              <a:rPr lang="en-US" sz="2000" dirty="0" err="1">
                <a:latin typeface="Calibri" pitchFamily="34" charset="0"/>
              </a:rPr>
              <a:t>dalam</a:t>
            </a:r>
            <a:r>
              <a:rPr lang="en-US" sz="2000" dirty="0">
                <a:latin typeface="Calibri" pitchFamily="34" charset="0"/>
              </a:rPr>
              <a:t> </a:t>
            </a:r>
            <a:r>
              <a:rPr lang="en-US" sz="2000" dirty="0" err="1">
                <a:latin typeface="Calibri" pitchFamily="34" charset="0"/>
              </a:rPr>
              <a:t>hal</a:t>
            </a:r>
            <a:r>
              <a:rPr lang="en-US" sz="2000" dirty="0">
                <a:latin typeface="Calibri" pitchFamily="34" charset="0"/>
              </a:rPr>
              <a:t> </a:t>
            </a:r>
            <a:r>
              <a:rPr lang="en-US" sz="2000" dirty="0" err="1">
                <a:latin typeface="Calibri" pitchFamily="34" charset="0"/>
              </a:rPr>
              <a:t>untuk</a:t>
            </a:r>
            <a:r>
              <a:rPr lang="en-US" sz="2000" dirty="0">
                <a:latin typeface="Calibri" pitchFamily="34" charset="0"/>
              </a:rPr>
              <a:t> </a:t>
            </a:r>
            <a:r>
              <a:rPr lang="en-US" sz="2000" dirty="0" err="1">
                <a:latin typeface="Calibri" pitchFamily="34" charset="0"/>
              </a:rPr>
              <a:t>memilih</a:t>
            </a:r>
            <a:r>
              <a:rPr lang="en-US" sz="2000" dirty="0">
                <a:latin typeface="Calibri" pitchFamily="34" charset="0"/>
              </a:rPr>
              <a:t> elite </a:t>
            </a:r>
            <a:r>
              <a:rPr lang="en-US" sz="2000" dirty="0" err="1">
                <a:latin typeface="Calibri" pitchFamily="34" charset="0"/>
              </a:rPr>
              <a:t>tandingan</a:t>
            </a:r>
            <a:r>
              <a:rPr lang="en-US" sz="2000" dirty="0">
                <a:latin typeface="Calibri" pitchFamily="34" charset="0"/>
              </a:rPr>
              <a:t>. </a:t>
            </a:r>
            <a:r>
              <a:rPr lang="en-US" sz="2000" dirty="0" err="1">
                <a:latin typeface="Calibri" pitchFamily="34" charset="0"/>
              </a:rPr>
              <a:t>Meskipun</a:t>
            </a:r>
            <a:r>
              <a:rPr lang="en-US" sz="2000" dirty="0">
                <a:latin typeface="Calibri" pitchFamily="34" charset="0"/>
              </a:rPr>
              <a:t> elite </a:t>
            </a:r>
            <a:r>
              <a:rPr lang="en-US" sz="2000" dirty="0" err="1">
                <a:latin typeface="Calibri" pitchFamily="34" charset="0"/>
              </a:rPr>
              <a:t>lah</a:t>
            </a:r>
            <a:r>
              <a:rPr lang="en-US" sz="2000" dirty="0">
                <a:latin typeface="Calibri" pitchFamily="34" charset="0"/>
              </a:rPr>
              <a:t> yang </a:t>
            </a:r>
            <a:r>
              <a:rPr lang="en-US" sz="2000" dirty="0" err="1">
                <a:latin typeface="Calibri" pitchFamily="34" charset="0"/>
              </a:rPr>
              <a:t>memiliki</a:t>
            </a:r>
            <a:r>
              <a:rPr lang="en-US" sz="2000" dirty="0">
                <a:latin typeface="Calibri" pitchFamily="34" charset="0"/>
              </a:rPr>
              <a:t> </a:t>
            </a:r>
            <a:r>
              <a:rPr lang="en-US" sz="2000" dirty="0" err="1">
                <a:latin typeface="Calibri" pitchFamily="34" charset="0"/>
              </a:rPr>
              <a:t>kewenangan</a:t>
            </a:r>
            <a:r>
              <a:rPr lang="en-US" sz="2000" dirty="0">
                <a:latin typeface="Calibri" pitchFamily="34" charset="0"/>
              </a:rPr>
              <a:t> </a:t>
            </a:r>
            <a:r>
              <a:rPr lang="en-US" sz="2000" dirty="0" err="1">
                <a:latin typeface="Calibri" pitchFamily="34" charset="0"/>
              </a:rPr>
              <a:t>dan</a:t>
            </a:r>
            <a:r>
              <a:rPr lang="en-US" sz="2000" dirty="0">
                <a:latin typeface="Calibri" pitchFamily="34" charset="0"/>
              </a:rPr>
              <a:t> </a:t>
            </a:r>
            <a:r>
              <a:rPr lang="en-US" sz="2000" dirty="0" err="1">
                <a:latin typeface="Calibri" pitchFamily="34" charset="0"/>
              </a:rPr>
              <a:t>kekuasaan</a:t>
            </a:r>
            <a:r>
              <a:rPr lang="en-US" sz="2000" dirty="0">
                <a:latin typeface="Calibri" pitchFamily="34" charset="0"/>
              </a:rPr>
              <a:t> </a:t>
            </a:r>
            <a:r>
              <a:rPr lang="en-US" sz="2000" dirty="0" err="1">
                <a:latin typeface="Calibri" pitchFamily="34" charset="0"/>
              </a:rPr>
              <a:t>besar</a:t>
            </a:r>
            <a:r>
              <a:rPr lang="en-US" sz="2000" dirty="0">
                <a:latin typeface="Calibri" pitchFamily="34" charset="0"/>
              </a:rPr>
              <a:t> </a:t>
            </a:r>
            <a:r>
              <a:rPr lang="en-US" sz="2000" dirty="0" err="1">
                <a:latin typeface="Calibri" pitchFamily="34" charset="0"/>
              </a:rPr>
              <a:t>untuk</a:t>
            </a:r>
            <a:r>
              <a:rPr lang="en-US" sz="2000" dirty="0">
                <a:latin typeface="Calibri" pitchFamily="34" charset="0"/>
              </a:rPr>
              <a:t> </a:t>
            </a:r>
            <a:r>
              <a:rPr lang="en-US" sz="2000" dirty="0" err="1">
                <a:latin typeface="Calibri" pitchFamily="34" charset="0"/>
              </a:rPr>
              <a:t>membuat</a:t>
            </a:r>
            <a:r>
              <a:rPr lang="en-US" sz="2000" dirty="0">
                <a:latin typeface="Calibri" pitchFamily="34" charset="0"/>
              </a:rPr>
              <a:t> </a:t>
            </a:r>
            <a:r>
              <a:rPr lang="en-US" sz="2000" dirty="0" err="1">
                <a:latin typeface="Calibri" pitchFamily="34" charset="0"/>
              </a:rPr>
              <a:t>kebijakan</a:t>
            </a:r>
            <a:r>
              <a:rPr lang="en-US" sz="2000" dirty="0">
                <a:latin typeface="Calibri" pitchFamily="34" charset="0"/>
              </a:rPr>
              <a:t>, </a:t>
            </a:r>
            <a:r>
              <a:rPr lang="en-US" sz="2000" dirty="0" err="1">
                <a:latin typeface="Calibri" pitchFamily="34" charset="0"/>
              </a:rPr>
              <a:t>dalam</a:t>
            </a:r>
            <a:r>
              <a:rPr lang="en-US" sz="2000" dirty="0">
                <a:latin typeface="Calibri" pitchFamily="34" charset="0"/>
              </a:rPr>
              <a:t> </a:t>
            </a:r>
            <a:r>
              <a:rPr lang="en-US" sz="2000" dirty="0" err="1">
                <a:latin typeface="Calibri" pitchFamily="34" charset="0"/>
              </a:rPr>
              <a:t>pandangan</a:t>
            </a:r>
            <a:r>
              <a:rPr lang="en-US" sz="2000" dirty="0">
                <a:latin typeface="Calibri" pitchFamily="34" charset="0"/>
              </a:rPr>
              <a:t> elite yang </a:t>
            </a:r>
            <a:r>
              <a:rPr lang="en-US" sz="2000" dirty="0" err="1">
                <a:latin typeface="Calibri" pitchFamily="34" charset="0"/>
              </a:rPr>
              <a:t>baru</a:t>
            </a:r>
            <a:r>
              <a:rPr lang="en-US" sz="2000" dirty="0">
                <a:latin typeface="Calibri" pitchFamily="34" charset="0"/>
              </a:rPr>
              <a:t> </a:t>
            </a:r>
            <a:r>
              <a:rPr lang="en-US" sz="2000" dirty="0" err="1">
                <a:latin typeface="Calibri" pitchFamily="34" charset="0"/>
              </a:rPr>
              <a:t>ini</a:t>
            </a:r>
            <a:r>
              <a:rPr lang="en-US" sz="2000" dirty="0">
                <a:latin typeface="Calibri" pitchFamily="34" charset="0"/>
              </a:rPr>
              <a:t>, </a:t>
            </a:r>
            <a:r>
              <a:rPr lang="en-US" sz="2000" dirty="0" err="1">
                <a:latin typeface="Calibri" pitchFamily="34" charset="0"/>
              </a:rPr>
              <a:t>setidaknya</a:t>
            </a:r>
            <a:r>
              <a:rPr lang="en-US" sz="2000" dirty="0">
                <a:latin typeface="Calibri" pitchFamily="34" charset="0"/>
              </a:rPr>
              <a:t> </a:t>
            </a:r>
            <a:r>
              <a:rPr lang="en-US" sz="2000" dirty="0" err="1">
                <a:latin typeface="Calibri" pitchFamily="34" charset="0"/>
              </a:rPr>
              <a:t>jika</a:t>
            </a:r>
            <a:r>
              <a:rPr lang="en-US" sz="2000" dirty="0">
                <a:latin typeface="Calibri" pitchFamily="34" charset="0"/>
              </a:rPr>
              <a:t> elite </a:t>
            </a:r>
            <a:r>
              <a:rPr lang="en-US" sz="2000" dirty="0" err="1">
                <a:latin typeface="Calibri" pitchFamily="34" charset="0"/>
              </a:rPr>
              <a:t>tidak</a:t>
            </a:r>
            <a:r>
              <a:rPr lang="en-US" sz="2000" dirty="0">
                <a:latin typeface="Calibri" pitchFamily="34" charset="0"/>
              </a:rPr>
              <a:t> </a:t>
            </a:r>
            <a:r>
              <a:rPr lang="en-US" sz="2000" dirty="0" err="1">
                <a:latin typeface="Calibri" pitchFamily="34" charset="0"/>
              </a:rPr>
              <a:t>lagi</a:t>
            </a:r>
            <a:r>
              <a:rPr lang="en-US" sz="2000" dirty="0">
                <a:latin typeface="Calibri" pitchFamily="34" charset="0"/>
              </a:rPr>
              <a:t> </a:t>
            </a:r>
            <a:r>
              <a:rPr lang="en-US" sz="2000" dirty="0" err="1">
                <a:latin typeface="Calibri" pitchFamily="34" charset="0"/>
              </a:rPr>
              <a:t>dikehendaki</a:t>
            </a:r>
            <a:r>
              <a:rPr lang="en-US" sz="2000" dirty="0">
                <a:latin typeface="Calibri" pitchFamily="34" charset="0"/>
              </a:rPr>
              <a:t> </a:t>
            </a:r>
            <a:r>
              <a:rPr lang="en-US" sz="2000" dirty="0" err="1">
                <a:latin typeface="Calibri" pitchFamily="34" charset="0"/>
              </a:rPr>
              <a:t>oleh</a:t>
            </a:r>
            <a:r>
              <a:rPr lang="en-US" sz="2000" dirty="0">
                <a:latin typeface="Calibri" pitchFamily="34" charset="0"/>
              </a:rPr>
              <a:t> </a:t>
            </a:r>
            <a:r>
              <a:rPr lang="en-US" sz="2000" dirty="0" err="1">
                <a:latin typeface="Calibri" pitchFamily="34" charset="0"/>
              </a:rPr>
              <a:t>publik</a:t>
            </a:r>
            <a:r>
              <a:rPr lang="en-US" sz="2000" dirty="0">
                <a:latin typeface="Calibri" pitchFamily="34" charset="0"/>
              </a:rPr>
              <a:t>, </a:t>
            </a:r>
            <a:r>
              <a:rPr lang="en-US" sz="2000" dirty="0" err="1">
                <a:latin typeface="Calibri" pitchFamily="34" charset="0"/>
              </a:rPr>
              <a:t>maka</a:t>
            </a:r>
            <a:r>
              <a:rPr lang="en-US" sz="2000" dirty="0">
                <a:latin typeface="Calibri" pitchFamily="34" charset="0"/>
              </a:rPr>
              <a:t> </a:t>
            </a:r>
            <a:r>
              <a:rPr lang="en-US" sz="2000" dirty="0" err="1">
                <a:latin typeface="Calibri" pitchFamily="34" charset="0"/>
              </a:rPr>
              <a:t>publik</a:t>
            </a:r>
            <a:r>
              <a:rPr lang="en-US" sz="2000" dirty="0">
                <a:latin typeface="Calibri" pitchFamily="34" charset="0"/>
              </a:rPr>
              <a:t> </a:t>
            </a:r>
            <a:r>
              <a:rPr lang="en-US" sz="2000" dirty="0" err="1">
                <a:latin typeface="Calibri" pitchFamily="34" charset="0"/>
              </a:rPr>
              <a:t>dapat</a:t>
            </a:r>
            <a:r>
              <a:rPr lang="en-US" sz="2000" dirty="0">
                <a:latin typeface="Calibri" pitchFamily="34" charset="0"/>
              </a:rPr>
              <a:t> </a:t>
            </a:r>
            <a:r>
              <a:rPr lang="en-US" sz="2000" dirty="0" err="1">
                <a:latin typeface="Calibri" pitchFamily="34" charset="0"/>
              </a:rPr>
              <a:t>mengganti</a:t>
            </a:r>
            <a:r>
              <a:rPr lang="en-US" sz="2000" dirty="0">
                <a:latin typeface="Calibri" pitchFamily="34" charset="0"/>
              </a:rPr>
              <a:t> elite </a:t>
            </a:r>
            <a:r>
              <a:rPr lang="en-US" sz="2000" dirty="0" err="1">
                <a:latin typeface="Calibri" pitchFamily="34" charset="0"/>
              </a:rPr>
              <a:t>satu</a:t>
            </a:r>
            <a:r>
              <a:rPr lang="en-US" sz="2000" dirty="0">
                <a:latin typeface="Calibri" pitchFamily="34" charset="0"/>
              </a:rPr>
              <a:t> </a:t>
            </a:r>
            <a:r>
              <a:rPr lang="en-US" sz="2000" dirty="0" err="1">
                <a:latin typeface="Calibri" pitchFamily="34" charset="0"/>
              </a:rPr>
              <a:t>dengan</a:t>
            </a:r>
            <a:r>
              <a:rPr lang="en-US" sz="2000" dirty="0">
                <a:latin typeface="Calibri" pitchFamily="34" charset="0"/>
              </a:rPr>
              <a:t> elite </a:t>
            </a:r>
            <a:r>
              <a:rPr lang="en-US" sz="2000" dirty="0" err="1">
                <a:latin typeface="Calibri" pitchFamily="34" charset="0"/>
              </a:rPr>
              <a:t>lainnya</a:t>
            </a:r>
            <a:r>
              <a:rPr lang="en-US" sz="2000" dirty="0">
                <a:latin typeface="Calibri" pitchFamily="34" charset="0"/>
              </a:rPr>
              <a:t> </a:t>
            </a:r>
            <a:r>
              <a:rPr lang="en-US" sz="2000" dirty="0" err="1">
                <a:latin typeface="Calibri" pitchFamily="34" charset="0"/>
              </a:rPr>
              <a:t>melalui</a:t>
            </a:r>
            <a:r>
              <a:rPr lang="en-US" sz="2000" dirty="0">
                <a:latin typeface="Calibri" pitchFamily="34" charset="0"/>
              </a:rPr>
              <a:t> </a:t>
            </a:r>
            <a:r>
              <a:rPr lang="en-US" sz="2000" dirty="0" err="1">
                <a:latin typeface="Calibri" pitchFamily="34" charset="0"/>
              </a:rPr>
              <a:t>mekanisme</a:t>
            </a:r>
            <a:r>
              <a:rPr lang="en-US" sz="2000" dirty="0">
                <a:latin typeface="Calibri" pitchFamily="34" charset="0"/>
              </a:rPr>
              <a:t> </a:t>
            </a:r>
            <a:r>
              <a:rPr lang="en-US" sz="2000" dirty="0" err="1">
                <a:latin typeface="Calibri" pitchFamily="34" charset="0"/>
              </a:rPr>
              <a:t>pemilihan</a:t>
            </a:r>
            <a:r>
              <a:rPr lang="en-US" sz="2000" dirty="0">
                <a:latin typeface="Calibri" pitchFamily="34" charset="0"/>
              </a:rPr>
              <a:t> yang </a:t>
            </a:r>
            <a:r>
              <a:rPr lang="en-US" sz="2000" dirty="0" err="1" smtClean="0">
                <a:latin typeface="Calibri" pitchFamily="34" charset="0"/>
              </a:rPr>
              <a:t>demokratis</a:t>
            </a:r>
            <a:r>
              <a:rPr lang="id-ID" sz="2000" dirty="0" smtClean="0">
                <a:latin typeface="Calibri" pitchFamily="34" charset="0"/>
              </a:rPr>
              <a:t>.</a:t>
            </a:r>
            <a:r>
              <a:rPr lang="en-US" sz="2000" dirty="0" smtClean="0">
                <a:latin typeface="Calibri" pitchFamily="34" charset="0"/>
              </a:rPr>
              <a:t> </a:t>
            </a:r>
            <a:r>
              <a:rPr lang="en-US" sz="2000" dirty="0" err="1"/>
              <a:t>Teori</a:t>
            </a:r>
            <a:r>
              <a:rPr lang="en-US" sz="2000" dirty="0"/>
              <a:t> (</a:t>
            </a:r>
            <a:r>
              <a:rPr lang="en-US" sz="2000" dirty="0" err="1"/>
              <a:t>pendekatan</a:t>
            </a:r>
            <a:r>
              <a:rPr lang="en-US" sz="2000" dirty="0"/>
              <a:t>) </a:t>
            </a:r>
            <a:r>
              <a:rPr lang="en-US" sz="2000" dirty="0" err="1"/>
              <a:t>elitis</a:t>
            </a:r>
            <a:r>
              <a:rPr lang="en-US" sz="2000" dirty="0"/>
              <a:t>, </a:t>
            </a:r>
            <a:r>
              <a:rPr lang="en-US" sz="2000" dirty="0" err="1"/>
              <a:t>dalam</a:t>
            </a:r>
            <a:r>
              <a:rPr lang="en-US" sz="2000" dirty="0"/>
              <a:t> </a:t>
            </a:r>
            <a:r>
              <a:rPr lang="en-US" sz="2000" dirty="0" err="1"/>
              <a:t>kasus</a:t>
            </a:r>
            <a:r>
              <a:rPr lang="en-US" sz="2000" dirty="0"/>
              <a:t> </a:t>
            </a:r>
            <a:r>
              <a:rPr lang="en-US" sz="2000" dirty="0" err="1"/>
              <a:t>seperti</a:t>
            </a:r>
            <a:r>
              <a:rPr lang="en-US" sz="2000" dirty="0"/>
              <a:t> </a:t>
            </a:r>
            <a:r>
              <a:rPr lang="en-US" sz="2000" dirty="0" err="1"/>
              <a:t>ini</a:t>
            </a:r>
            <a:r>
              <a:rPr lang="en-US" sz="2000" dirty="0"/>
              <a:t>, </a:t>
            </a:r>
            <a:r>
              <a:rPr lang="en-US" sz="2000" dirty="0" err="1"/>
              <a:t>telah</a:t>
            </a:r>
            <a:r>
              <a:rPr lang="en-US" sz="2000" dirty="0"/>
              <a:t> </a:t>
            </a:r>
            <a:r>
              <a:rPr lang="en-US" sz="2000" dirty="0" err="1"/>
              <a:t>gagal</a:t>
            </a:r>
            <a:r>
              <a:rPr lang="en-US" sz="2000" dirty="0"/>
              <a:t> </a:t>
            </a:r>
            <a:r>
              <a:rPr lang="en-US" sz="2000" dirty="0" err="1"/>
              <a:t>menjelaskan</a:t>
            </a:r>
            <a:r>
              <a:rPr lang="en-US" sz="2000" dirty="0"/>
              <a:t> </a:t>
            </a:r>
            <a:r>
              <a:rPr lang="en-US" sz="2000" dirty="0" err="1"/>
              <a:t>suatu</a:t>
            </a:r>
            <a:r>
              <a:rPr lang="en-US" sz="2000" dirty="0"/>
              <a:t> </a:t>
            </a:r>
            <a:r>
              <a:rPr lang="en-US" sz="2000" dirty="0" err="1"/>
              <a:t>ganguan</a:t>
            </a:r>
            <a:r>
              <a:rPr lang="en-US" sz="2000" dirty="0"/>
              <a:t> </a:t>
            </a:r>
            <a:r>
              <a:rPr lang="en-US" sz="2000" dirty="0" err="1"/>
              <a:t>dan</a:t>
            </a:r>
            <a:r>
              <a:rPr lang="en-US" sz="2000" dirty="0"/>
              <a:t>/</a:t>
            </a:r>
            <a:r>
              <a:rPr lang="en-US" sz="2000" dirty="0" err="1"/>
              <a:t>atau</a:t>
            </a:r>
            <a:r>
              <a:rPr lang="en-US" sz="2000" dirty="0"/>
              <a:t> </a:t>
            </a:r>
            <a:r>
              <a:rPr lang="en-US" sz="2000" dirty="0" err="1"/>
              <a:t>kekuatan</a:t>
            </a:r>
            <a:r>
              <a:rPr lang="en-US" sz="2000" dirty="0"/>
              <a:t> </a:t>
            </a:r>
            <a:r>
              <a:rPr lang="en-US" sz="2000" dirty="0" err="1"/>
              <a:t>massa</a:t>
            </a:r>
            <a:r>
              <a:rPr lang="en-US" sz="2000" dirty="0"/>
              <a:t> yang </a:t>
            </a:r>
            <a:r>
              <a:rPr lang="en-US" sz="2000" dirty="0" err="1"/>
              <a:t>akan</a:t>
            </a:r>
            <a:r>
              <a:rPr lang="en-US" sz="2000" dirty="0"/>
              <a:t> </a:t>
            </a:r>
            <a:r>
              <a:rPr lang="en-US" sz="2000" dirty="0" err="1"/>
              <a:t>datang</a:t>
            </a:r>
            <a:r>
              <a:rPr lang="en-US" sz="2000" dirty="0"/>
              <a:t> </a:t>
            </a:r>
            <a:r>
              <a:rPr lang="en-US" sz="2000" dirty="0" err="1"/>
              <a:t>dari</a:t>
            </a:r>
            <a:r>
              <a:rPr lang="en-US" sz="2000" dirty="0"/>
              <a:t> proses </a:t>
            </a:r>
            <a:r>
              <a:rPr lang="en-US" sz="2000" dirty="0" err="1"/>
              <a:t>pembuatan</a:t>
            </a:r>
            <a:r>
              <a:rPr lang="en-US" sz="2000" dirty="0"/>
              <a:t> </a:t>
            </a:r>
            <a:r>
              <a:rPr lang="en-US" sz="2000" dirty="0" err="1"/>
              <a:t>kebijakan</a:t>
            </a:r>
            <a:r>
              <a:rPr lang="en-US" sz="2000" dirty="0"/>
              <a:t>, </a:t>
            </a:r>
            <a:r>
              <a:rPr lang="en-US" sz="2000" dirty="0" err="1"/>
              <a:t>khususnya</a:t>
            </a:r>
            <a:r>
              <a:rPr lang="en-US" sz="2000" dirty="0"/>
              <a:t> </a:t>
            </a:r>
            <a:r>
              <a:rPr lang="en-US" sz="2000" dirty="0" err="1"/>
              <a:t>dalam</a:t>
            </a:r>
            <a:r>
              <a:rPr lang="en-US" sz="2000" dirty="0"/>
              <a:t> </a:t>
            </a:r>
            <a:r>
              <a:rPr lang="en-US" sz="2000" dirty="0" err="1"/>
              <a:t>negara-negara</a:t>
            </a:r>
            <a:r>
              <a:rPr lang="en-US" sz="2000" dirty="0"/>
              <a:t> yang </a:t>
            </a:r>
            <a:r>
              <a:rPr lang="en-US" sz="2000" dirty="0" err="1"/>
              <a:t>menganut</a:t>
            </a:r>
            <a:r>
              <a:rPr lang="en-US" sz="2000" dirty="0"/>
              <a:t> </a:t>
            </a:r>
            <a:r>
              <a:rPr lang="en-US" sz="2000" dirty="0" err="1"/>
              <a:t>sistem</a:t>
            </a:r>
            <a:r>
              <a:rPr lang="en-US" sz="2000" dirty="0"/>
              <a:t> </a:t>
            </a:r>
            <a:r>
              <a:rPr lang="en-US" sz="2000" dirty="0" err="1"/>
              <a:t>demokrasi</a:t>
            </a:r>
            <a:r>
              <a:rPr lang="en-US" sz="2000" dirty="0"/>
              <a:t>.</a:t>
            </a:r>
            <a:endParaRPr lang="id-ID" sz="2000" dirty="0"/>
          </a:p>
          <a:p>
            <a:pPr marL="285750" indent="-285750" algn="just">
              <a:buFont typeface="Arial" pitchFamily="34" charset="0"/>
              <a:buChar char="•"/>
            </a:pPr>
            <a:endParaRPr lang="id-ID" sz="2000" dirty="0">
              <a:latin typeface="Calibri" pitchFamily="34" charset="0"/>
            </a:endParaRPr>
          </a:p>
        </p:txBody>
      </p:sp>
    </p:spTree>
    <p:extLst>
      <p:ext uri="{BB962C8B-B14F-4D97-AF65-F5344CB8AC3E}">
        <p14:creationId xmlns:p14="http://schemas.microsoft.com/office/powerpoint/2010/main" val="153925180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ASUMSI DASAR PENDEKATAN ELIT</a:t>
            </a:r>
            <a:endParaRPr lang="id-ID" dirty="0"/>
          </a:p>
        </p:txBody>
      </p:sp>
      <p:sp>
        <p:nvSpPr>
          <p:cNvPr id="3" name="Content Placeholder 2"/>
          <p:cNvSpPr>
            <a:spLocks noGrp="1"/>
          </p:cNvSpPr>
          <p:nvPr>
            <p:ph sz="quarter" idx="1"/>
          </p:nvPr>
        </p:nvSpPr>
        <p:spPr>
          <a:xfrm>
            <a:off x="612648" y="1600200"/>
            <a:ext cx="8153400" cy="5069160"/>
          </a:xfrm>
        </p:spPr>
        <p:txBody>
          <a:bodyPr>
            <a:normAutofit fontScale="77500" lnSpcReduction="20000"/>
          </a:bodyPr>
          <a:lstStyle/>
          <a:p>
            <a:pPr algn="just"/>
            <a:r>
              <a:rPr lang="en-US" sz="2600" dirty="0" err="1">
                <a:latin typeface="Calibri" pitchFamily="34" charset="0"/>
              </a:rPr>
              <a:t>Asumsi</a:t>
            </a:r>
            <a:r>
              <a:rPr lang="en-US" sz="2600" dirty="0">
                <a:latin typeface="Calibri" pitchFamily="34" charset="0"/>
              </a:rPr>
              <a:t> </a:t>
            </a:r>
            <a:r>
              <a:rPr lang="en-US" sz="2600" dirty="0" err="1">
                <a:latin typeface="Calibri" pitchFamily="34" charset="0"/>
              </a:rPr>
              <a:t>utama</a:t>
            </a:r>
            <a:r>
              <a:rPr lang="en-US" sz="2600" dirty="0">
                <a:latin typeface="Calibri" pitchFamily="34" charset="0"/>
              </a:rPr>
              <a:t> </a:t>
            </a:r>
            <a:r>
              <a:rPr lang="en-US" sz="2600" dirty="0" err="1" smtClean="0">
                <a:latin typeface="Calibri" pitchFamily="34" charset="0"/>
              </a:rPr>
              <a:t>teori</a:t>
            </a:r>
            <a:r>
              <a:rPr lang="en-US" sz="2600" dirty="0" smtClean="0">
                <a:latin typeface="Calibri" pitchFamily="34" charset="0"/>
              </a:rPr>
              <a:t> </a:t>
            </a:r>
            <a:r>
              <a:rPr lang="en-US" sz="2600" dirty="0" err="1">
                <a:latin typeface="Calibri" pitchFamily="34" charset="0"/>
              </a:rPr>
              <a:t>elitis</a:t>
            </a:r>
            <a:r>
              <a:rPr lang="en-US" sz="2600" dirty="0">
                <a:latin typeface="Calibri" pitchFamily="34" charset="0"/>
              </a:rPr>
              <a:t> </a:t>
            </a:r>
            <a:r>
              <a:rPr lang="en-US" sz="2600" dirty="0" err="1">
                <a:latin typeface="Calibri" pitchFamily="34" charset="0"/>
              </a:rPr>
              <a:t>adalah</a:t>
            </a:r>
            <a:r>
              <a:rPr lang="en-US" sz="2600" dirty="0">
                <a:latin typeface="Calibri" pitchFamily="34" charset="0"/>
              </a:rPr>
              <a:t> </a:t>
            </a:r>
            <a:r>
              <a:rPr lang="en-US" sz="2600" dirty="0" err="1">
                <a:latin typeface="Calibri" pitchFamily="34" charset="0"/>
              </a:rPr>
              <a:t>bahwa</a:t>
            </a:r>
            <a:r>
              <a:rPr lang="en-US" sz="2600" dirty="0">
                <a:latin typeface="Calibri" pitchFamily="34" charset="0"/>
              </a:rPr>
              <a:t> </a:t>
            </a:r>
            <a:r>
              <a:rPr lang="en-US" sz="2600" dirty="0" err="1">
                <a:latin typeface="Calibri" pitchFamily="34" charset="0"/>
              </a:rPr>
              <a:t>negara</a:t>
            </a:r>
            <a:r>
              <a:rPr lang="en-US" sz="2600" dirty="0">
                <a:latin typeface="Calibri" pitchFamily="34" charset="0"/>
              </a:rPr>
              <a:t> </a:t>
            </a:r>
            <a:r>
              <a:rPr lang="en-US" sz="2600" dirty="0" err="1">
                <a:latin typeface="Calibri" pitchFamily="34" charset="0"/>
              </a:rPr>
              <a:t>dan</a:t>
            </a:r>
            <a:r>
              <a:rPr lang="en-US" sz="2600" dirty="0">
                <a:latin typeface="Calibri" pitchFamily="34" charset="0"/>
              </a:rPr>
              <a:t> </a:t>
            </a:r>
            <a:r>
              <a:rPr lang="en-US" sz="2600" dirty="0" err="1" smtClean="0">
                <a:latin typeface="Calibri" pitchFamily="34" charset="0"/>
              </a:rPr>
              <a:t>institusi</a:t>
            </a:r>
            <a:r>
              <a:rPr lang="en-US" sz="2600" dirty="0" smtClean="0">
                <a:latin typeface="Calibri" pitchFamily="34" charset="0"/>
              </a:rPr>
              <a:t> </a:t>
            </a:r>
            <a:r>
              <a:rPr lang="en-US" sz="2600" dirty="0">
                <a:latin typeface="Calibri" pitchFamily="34" charset="0"/>
              </a:rPr>
              <a:t>di </a:t>
            </a:r>
            <a:r>
              <a:rPr lang="en-US" sz="2600" dirty="0" err="1">
                <a:latin typeface="Calibri" pitchFamily="34" charset="0"/>
              </a:rPr>
              <a:t>dalamnya</a:t>
            </a:r>
            <a:r>
              <a:rPr lang="en-US" sz="2600" dirty="0">
                <a:latin typeface="Calibri" pitchFamily="34" charset="0"/>
              </a:rPr>
              <a:t> </a:t>
            </a:r>
            <a:r>
              <a:rPr lang="en-US" sz="2600" dirty="0" err="1">
                <a:latin typeface="Calibri" pitchFamily="34" charset="0"/>
              </a:rPr>
              <a:t>dijalankan</a:t>
            </a:r>
            <a:r>
              <a:rPr lang="en-US" sz="2600" dirty="0">
                <a:latin typeface="Calibri" pitchFamily="34" charset="0"/>
              </a:rPr>
              <a:t> </a:t>
            </a:r>
            <a:r>
              <a:rPr lang="en-US" sz="2600" dirty="0" err="1">
                <a:latin typeface="Calibri" pitchFamily="34" charset="0"/>
              </a:rPr>
              <a:t>dan</a:t>
            </a:r>
            <a:r>
              <a:rPr lang="en-US" sz="2600" dirty="0">
                <a:latin typeface="Calibri" pitchFamily="34" charset="0"/>
              </a:rPr>
              <a:t> </a:t>
            </a:r>
            <a:r>
              <a:rPr lang="en-US" sz="2600" dirty="0" err="1">
                <a:latin typeface="Calibri" pitchFamily="34" charset="0"/>
              </a:rPr>
              <a:t>dikuasai</a:t>
            </a:r>
            <a:r>
              <a:rPr lang="en-US" sz="2600" dirty="0">
                <a:latin typeface="Calibri" pitchFamily="34" charset="0"/>
              </a:rPr>
              <a:t> </a:t>
            </a:r>
            <a:r>
              <a:rPr lang="en-US" sz="2600" dirty="0" err="1">
                <a:latin typeface="Calibri" pitchFamily="34" charset="0"/>
              </a:rPr>
              <a:t>oleh</a:t>
            </a:r>
            <a:r>
              <a:rPr lang="en-US" sz="2600" dirty="0">
                <a:latin typeface="Calibri" pitchFamily="34" charset="0"/>
              </a:rPr>
              <a:t> </a:t>
            </a:r>
            <a:r>
              <a:rPr lang="en-US" sz="2600" dirty="0" err="1">
                <a:latin typeface="Calibri" pitchFamily="34" charset="0"/>
              </a:rPr>
              <a:t>sekelompok</a:t>
            </a:r>
            <a:r>
              <a:rPr lang="en-US" sz="2600" dirty="0">
                <a:latin typeface="Calibri" pitchFamily="34" charset="0"/>
              </a:rPr>
              <a:t> </a:t>
            </a:r>
            <a:r>
              <a:rPr lang="en-US" sz="2600" dirty="0" err="1">
                <a:latin typeface="Calibri" pitchFamily="34" charset="0"/>
              </a:rPr>
              <a:t>kecil</a:t>
            </a:r>
            <a:r>
              <a:rPr lang="en-US" sz="2600" dirty="0">
                <a:latin typeface="Calibri" pitchFamily="34" charset="0"/>
              </a:rPr>
              <a:t> elite. </a:t>
            </a:r>
            <a:r>
              <a:rPr lang="en-US" sz="2600" dirty="0" err="1">
                <a:latin typeface="Calibri" pitchFamily="34" charset="0"/>
              </a:rPr>
              <a:t>Sehingga</a:t>
            </a:r>
            <a:r>
              <a:rPr lang="en-US" sz="2600" dirty="0">
                <a:latin typeface="Calibri" pitchFamily="34" charset="0"/>
              </a:rPr>
              <a:t> </a:t>
            </a:r>
            <a:r>
              <a:rPr lang="en-US" sz="2600" dirty="0" err="1">
                <a:latin typeface="Calibri" pitchFamily="34" charset="0"/>
              </a:rPr>
              <a:t>jika</a:t>
            </a:r>
            <a:r>
              <a:rPr lang="en-US" sz="2600" dirty="0">
                <a:latin typeface="Calibri" pitchFamily="34" charset="0"/>
              </a:rPr>
              <a:t> </a:t>
            </a:r>
            <a:r>
              <a:rPr lang="en-US" sz="2600" dirty="0" err="1">
                <a:latin typeface="Calibri" pitchFamily="34" charset="0"/>
              </a:rPr>
              <a:t>seorang</a:t>
            </a:r>
            <a:r>
              <a:rPr lang="en-US" sz="2600" dirty="0">
                <a:latin typeface="Calibri" pitchFamily="34" charset="0"/>
              </a:rPr>
              <a:t> </a:t>
            </a:r>
            <a:r>
              <a:rPr lang="en-US" sz="2600" dirty="0" err="1">
                <a:latin typeface="Calibri" pitchFamily="34" charset="0"/>
              </a:rPr>
              <a:t>sarjana</a:t>
            </a:r>
            <a:r>
              <a:rPr lang="en-US" sz="2600" dirty="0">
                <a:latin typeface="Calibri" pitchFamily="34" charset="0"/>
              </a:rPr>
              <a:t> </a:t>
            </a:r>
            <a:r>
              <a:rPr lang="en-US" sz="2600" dirty="0" err="1">
                <a:latin typeface="Calibri" pitchFamily="34" charset="0"/>
              </a:rPr>
              <a:t>menganalisis</a:t>
            </a:r>
            <a:r>
              <a:rPr lang="en-US" sz="2600" dirty="0">
                <a:latin typeface="Calibri" pitchFamily="34" charset="0"/>
              </a:rPr>
              <a:t> proses </a:t>
            </a:r>
            <a:r>
              <a:rPr lang="en-US" sz="2600" dirty="0" err="1">
                <a:latin typeface="Calibri" pitchFamily="34" charset="0"/>
              </a:rPr>
              <a:t>kebijakan</a:t>
            </a:r>
            <a:r>
              <a:rPr lang="en-US" sz="2600" dirty="0">
                <a:latin typeface="Calibri" pitchFamily="34" charset="0"/>
              </a:rPr>
              <a:t> </a:t>
            </a:r>
            <a:r>
              <a:rPr lang="en-US" sz="2600" dirty="0" err="1">
                <a:latin typeface="Calibri" pitchFamily="34" charset="0"/>
              </a:rPr>
              <a:t>berdasarkan</a:t>
            </a:r>
            <a:r>
              <a:rPr lang="en-US" sz="2600" dirty="0">
                <a:latin typeface="Calibri" pitchFamily="34" charset="0"/>
              </a:rPr>
              <a:t> </a:t>
            </a:r>
            <a:r>
              <a:rPr lang="en-US" sz="2600" dirty="0" err="1">
                <a:latin typeface="Calibri" pitchFamily="34" charset="0"/>
              </a:rPr>
              <a:t>asumsi</a:t>
            </a:r>
            <a:r>
              <a:rPr lang="en-US" sz="2600" dirty="0">
                <a:latin typeface="Calibri" pitchFamily="34" charset="0"/>
              </a:rPr>
              <a:t> </a:t>
            </a:r>
            <a:r>
              <a:rPr lang="en-US" sz="2600" dirty="0" err="1">
                <a:latin typeface="Calibri" pitchFamily="34" charset="0"/>
              </a:rPr>
              <a:t>tersebut</a:t>
            </a:r>
            <a:r>
              <a:rPr lang="en-US" sz="2600" dirty="0">
                <a:latin typeface="Calibri" pitchFamily="34" charset="0"/>
              </a:rPr>
              <a:t>, </a:t>
            </a:r>
            <a:r>
              <a:rPr lang="en-US" sz="2600" dirty="0" err="1">
                <a:latin typeface="Calibri" pitchFamily="34" charset="0"/>
              </a:rPr>
              <a:t>maka</a:t>
            </a:r>
            <a:r>
              <a:rPr lang="en-US" sz="2600" dirty="0">
                <a:latin typeface="Calibri" pitchFamily="34" charset="0"/>
              </a:rPr>
              <a:t> </a:t>
            </a:r>
            <a:r>
              <a:rPr lang="en-US" sz="2600" dirty="0" err="1">
                <a:latin typeface="Calibri" pitchFamily="34" charset="0"/>
              </a:rPr>
              <a:t>ia</a:t>
            </a:r>
            <a:r>
              <a:rPr lang="en-US" sz="2600" dirty="0">
                <a:latin typeface="Calibri" pitchFamily="34" charset="0"/>
              </a:rPr>
              <a:t> </a:t>
            </a:r>
            <a:r>
              <a:rPr lang="en-US" sz="2600" dirty="0" err="1">
                <a:latin typeface="Calibri" pitchFamily="34" charset="0"/>
              </a:rPr>
              <a:t>tak</a:t>
            </a:r>
            <a:r>
              <a:rPr lang="en-US" sz="2600" dirty="0">
                <a:latin typeface="Calibri" pitchFamily="34" charset="0"/>
              </a:rPr>
              <a:t> </a:t>
            </a:r>
            <a:r>
              <a:rPr lang="en-US" sz="2600" dirty="0" err="1">
                <a:latin typeface="Calibri" pitchFamily="34" charset="0"/>
              </a:rPr>
              <a:t>dapat</a:t>
            </a:r>
            <a:r>
              <a:rPr lang="en-US" sz="2600" dirty="0">
                <a:latin typeface="Calibri" pitchFamily="34" charset="0"/>
              </a:rPr>
              <a:t> </a:t>
            </a:r>
            <a:r>
              <a:rPr lang="en-US" sz="2600" dirty="0" err="1">
                <a:latin typeface="Calibri" pitchFamily="34" charset="0"/>
              </a:rPr>
              <a:t>terhindar</a:t>
            </a:r>
            <a:r>
              <a:rPr lang="en-US" sz="2600" dirty="0">
                <a:latin typeface="Calibri" pitchFamily="34" charset="0"/>
              </a:rPr>
              <a:t> </a:t>
            </a:r>
            <a:r>
              <a:rPr lang="en-US" sz="2600" dirty="0" err="1">
                <a:latin typeface="Calibri" pitchFamily="34" charset="0"/>
              </a:rPr>
              <a:t>akan</a:t>
            </a:r>
            <a:r>
              <a:rPr lang="en-US" sz="2600" dirty="0">
                <a:latin typeface="Calibri" pitchFamily="34" charset="0"/>
              </a:rPr>
              <a:t> </a:t>
            </a:r>
            <a:r>
              <a:rPr lang="en-US" sz="2600" dirty="0" err="1">
                <a:latin typeface="Calibri" pitchFamily="34" charset="0"/>
              </a:rPr>
              <a:t>berpendapat</a:t>
            </a:r>
            <a:r>
              <a:rPr lang="en-US" sz="2600" dirty="0">
                <a:latin typeface="Calibri" pitchFamily="34" charset="0"/>
              </a:rPr>
              <a:t> </a:t>
            </a:r>
            <a:r>
              <a:rPr lang="en-US" sz="2600" dirty="0" err="1">
                <a:latin typeface="Calibri" pitchFamily="34" charset="0"/>
              </a:rPr>
              <a:t>bahwa</a:t>
            </a:r>
            <a:r>
              <a:rPr lang="en-US" sz="2600" dirty="0">
                <a:latin typeface="Calibri" pitchFamily="34" charset="0"/>
              </a:rPr>
              <a:t> </a:t>
            </a:r>
            <a:r>
              <a:rPr lang="en-US" sz="2600" dirty="0" err="1">
                <a:latin typeface="Calibri" pitchFamily="34" charset="0"/>
              </a:rPr>
              <a:t>kebijakan</a:t>
            </a:r>
            <a:r>
              <a:rPr lang="en-US" sz="2600" dirty="0">
                <a:latin typeface="Calibri" pitchFamily="34" charset="0"/>
              </a:rPr>
              <a:t> </a:t>
            </a:r>
            <a:r>
              <a:rPr lang="en-US" sz="2600" dirty="0" err="1">
                <a:latin typeface="Calibri" pitchFamily="34" charset="0"/>
              </a:rPr>
              <a:t>publik</a:t>
            </a:r>
            <a:r>
              <a:rPr lang="en-US" sz="2600" dirty="0">
                <a:latin typeface="Calibri" pitchFamily="34" charset="0"/>
              </a:rPr>
              <a:t> yang </a:t>
            </a:r>
            <a:r>
              <a:rPr lang="en-US" sz="2600" dirty="0" err="1">
                <a:latin typeface="Calibri" pitchFamily="34" charset="0"/>
              </a:rPr>
              <a:t>dibuat</a:t>
            </a:r>
            <a:r>
              <a:rPr lang="en-US" sz="2600" dirty="0">
                <a:latin typeface="Calibri" pitchFamily="34" charset="0"/>
              </a:rPr>
              <a:t> </a:t>
            </a:r>
            <a:r>
              <a:rPr lang="en-US" sz="2600" dirty="0" err="1">
                <a:latin typeface="Calibri" pitchFamily="34" charset="0"/>
              </a:rPr>
              <a:t>oleh</a:t>
            </a:r>
            <a:r>
              <a:rPr lang="en-US" sz="2600" dirty="0">
                <a:latin typeface="Calibri" pitchFamily="34" charset="0"/>
              </a:rPr>
              <a:t> </a:t>
            </a:r>
            <a:r>
              <a:rPr lang="en-US" sz="2600" dirty="0" err="1">
                <a:latin typeface="Calibri" pitchFamily="34" charset="0"/>
              </a:rPr>
              <a:t>pemerintah</a:t>
            </a:r>
            <a:r>
              <a:rPr lang="en-US" sz="2600" dirty="0">
                <a:latin typeface="Calibri" pitchFamily="34" charset="0"/>
              </a:rPr>
              <a:t>, </a:t>
            </a:r>
            <a:r>
              <a:rPr lang="en-US" sz="2600" dirty="0" err="1">
                <a:latin typeface="Calibri" pitchFamily="34" charset="0"/>
              </a:rPr>
              <a:t>sebenarnya</a:t>
            </a:r>
            <a:r>
              <a:rPr lang="en-US" sz="2600" dirty="0">
                <a:latin typeface="Calibri" pitchFamily="34" charset="0"/>
              </a:rPr>
              <a:t> </a:t>
            </a:r>
            <a:r>
              <a:rPr lang="en-US" sz="2600" dirty="0" err="1">
                <a:latin typeface="Calibri" pitchFamily="34" charset="0"/>
              </a:rPr>
              <a:t>ditentukan</a:t>
            </a:r>
            <a:r>
              <a:rPr lang="en-US" sz="2600" dirty="0">
                <a:latin typeface="Calibri" pitchFamily="34" charset="0"/>
              </a:rPr>
              <a:t> </a:t>
            </a:r>
            <a:r>
              <a:rPr lang="en-US" sz="2600" dirty="0" err="1">
                <a:latin typeface="Calibri" pitchFamily="34" charset="0"/>
              </a:rPr>
              <a:t>oleh</a:t>
            </a:r>
            <a:r>
              <a:rPr lang="en-US" sz="2600" dirty="0">
                <a:latin typeface="Calibri" pitchFamily="34" charset="0"/>
              </a:rPr>
              <a:t> </a:t>
            </a:r>
            <a:r>
              <a:rPr lang="en-US" sz="2600" dirty="0" err="1">
                <a:latin typeface="Calibri" pitchFamily="34" charset="0"/>
              </a:rPr>
              <a:t>sekelompok</a:t>
            </a:r>
            <a:r>
              <a:rPr lang="en-US" sz="2600" dirty="0">
                <a:latin typeface="Calibri" pitchFamily="34" charset="0"/>
              </a:rPr>
              <a:t> </a:t>
            </a:r>
            <a:r>
              <a:rPr lang="en-US" sz="2600" dirty="0" err="1">
                <a:latin typeface="Calibri" pitchFamily="34" charset="0"/>
              </a:rPr>
              <a:t>kecil</a:t>
            </a:r>
            <a:r>
              <a:rPr lang="en-US" sz="2600" dirty="0">
                <a:latin typeface="Calibri" pitchFamily="34" charset="0"/>
              </a:rPr>
              <a:t> elite </a:t>
            </a:r>
            <a:r>
              <a:rPr lang="en-US" sz="2600" dirty="0" err="1">
                <a:latin typeface="Calibri" pitchFamily="34" charset="0"/>
              </a:rPr>
              <a:t>dan</a:t>
            </a:r>
            <a:r>
              <a:rPr lang="en-US" sz="2600" dirty="0">
                <a:latin typeface="Calibri" pitchFamily="34" charset="0"/>
              </a:rPr>
              <a:t> </a:t>
            </a:r>
            <a:r>
              <a:rPr lang="en-US" sz="2600" dirty="0" err="1">
                <a:latin typeface="Calibri" pitchFamily="34" charset="0"/>
              </a:rPr>
              <a:t>merefleksikan</a:t>
            </a:r>
            <a:r>
              <a:rPr lang="en-US" sz="2600" dirty="0">
                <a:latin typeface="Calibri" pitchFamily="34" charset="0"/>
              </a:rPr>
              <a:t> </a:t>
            </a:r>
            <a:r>
              <a:rPr lang="en-US" sz="2600" dirty="0" err="1">
                <a:latin typeface="Calibri" pitchFamily="34" charset="0"/>
              </a:rPr>
              <a:t>kepentingan</a:t>
            </a:r>
            <a:r>
              <a:rPr lang="en-US" sz="2600" dirty="0">
                <a:latin typeface="Calibri" pitchFamily="34" charset="0"/>
              </a:rPr>
              <a:t> </a:t>
            </a:r>
            <a:r>
              <a:rPr lang="en-US" sz="2600" dirty="0" err="1" smtClean="0">
                <a:latin typeface="Calibri" pitchFamily="34" charset="0"/>
              </a:rPr>
              <a:t>mereka</a:t>
            </a:r>
            <a:r>
              <a:rPr lang="id-ID" sz="2600" dirty="0" smtClean="0">
                <a:latin typeface="Calibri" pitchFamily="34" charset="0"/>
              </a:rPr>
              <a:t>.</a:t>
            </a:r>
          </a:p>
          <a:p>
            <a:pPr algn="just"/>
            <a:r>
              <a:rPr lang="en-US" sz="2600" dirty="0" err="1">
                <a:latin typeface="Calibri" pitchFamily="34" charset="0"/>
              </a:rPr>
              <a:t>kebijakan-kebijakan</a:t>
            </a:r>
            <a:r>
              <a:rPr lang="en-US" sz="2600" dirty="0">
                <a:latin typeface="Calibri" pitchFamily="34" charset="0"/>
              </a:rPr>
              <a:t> </a:t>
            </a:r>
            <a:r>
              <a:rPr lang="en-US" sz="2600" dirty="0" err="1">
                <a:latin typeface="Calibri" pitchFamily="34" charset="0"/>
              </a:rPr>
              <a:t>publik</a:t>
            </a:r>
            <a:r>
              <a:rPr lang="en-US" sz="2600" dirty="0">
                <a:latin typeface="Calibri" pitchFamily="34" charset="0"/>
              </a:rPr>
              <a:t> yang </a:t>
            </a:r>
            <a:r>
              <a:rPr lang="en-US" sz="2600" dirty="0" err="1">
                <a:latin typeface="Calibri" pitchFamily="34" charset="0"/>
              </a:rPr>
              <a:t>dibuat</a:t>
            </a:r>
            <a:r>
              <a:rPr lang="en-US" sz="2600" dirty="0">
                <a:latin typeface="Calibri" pitchFamily="34" charset="0"/>
              </a:rPr>
              <a:t> </a:t>
            </a:r>
            <a:r>
              <a:rPr lang="en-US" sz="2600" dirty="0" err="1">
                <a:latin typeface="Calibri" pitchFamily="34" charset="0"/>
              </a:rPr>
              <a:t>negara</a:t>
            </a:r>
            <a:r>
              <a:rPr lang="en-US" sz="2600" dirty="0">
                <a:latin typeface="Calibri" pitchFamily="34" charset="0"/>
              </a:rPr>
              <a:t> </a:t>
            </a:r>
            <a:r>
              <a:rPr lang="en-US" sz="2600" dirty="0" err="1">
                <a:latin typeface="Calibri" pitchFamily="34" charset="0"/>
              </a:rPr>
              <a:t>dipandang</a:t>
            </a:r>
            <a:r>
              <a:rPr lang="en-US" sz="2600" dirty="0">
                <a:latin typeface="Calibri" pitchFamily="34" charset="0"/>
              </a:rPr>
              <a:t> </a:t>
            </a:r>
            <a:r>
              <a:rPr lang="en-US" sz="2600" dirty="0" err="1">
                <a:latin typeface="Calibri" pitchFamily="34" charset="0"/>
              </a:rPr>
              <a:t>sebagai</a:t>
            </a:r>
            <a:r>
              <a:rPr lang="en-US" sz="2600" dirty="0">
                <a:latin typeface="Calibri" pitchFamily="34" charset="0"/>
              </a:rPr>
              <a:t> </a:t>
            </a:r>
            <a:r>
              <a:rPr lang="en-US" sz="2600" dirty="0" err="1">
                <a:latin typeface="Calibri" pitchFamily="34" charset="0"/>
              </a:rPr>
              <a:t>produk</a:t>
            </a:r>
            <a:r>
              <a:rPr lang="en-US" sz="2600" dirty="0">
                <a:latin typeface="Calibri" pitchFamily="34" charset="0"/>
              </a:rPr>
              <a:t> yang </a:t>
            </a:r>
            <a:r>
              <a:rPr lang="en-US" sz="2600" dirty="0" err="1">
                <a:latin typeface="Calibri" pitchFamily="34" charset="0"/>
              </a:rPr>
              <a:t>merefleksikan</a:t>
            </a:r>
            <a:r>
              <a:rPr lang="en-US" sz="2600" dirty="0">
                <a:latin typeface="Calibri" pitchFamily="34" charset="0"/>
              </a:rPr>
              <a:t> </a:t>
            </a:r>
            <a:r>
              <a:rPr lang="en-US" sz="2600" dirty="0" err="1">
                <a:latin typeface="Calibri" pitchFamily="34" charset="0"/>
              </a:rPr>
              <a:t>nilai</a:t>
            </a:r>
            <a:r>
              <a:rPr lang="en-US" sz="2600" dirty="0">
                <a:latin typeface="Calibri" pitchFamily="34" charset="0"/>
              </a:rPr>
              <a:t> </a:t>
            </a:r>
            <a:r>
              <a:rPr lang="en-US" sz="2600" dirty="0" err="1">
                <a:latin typeface="Calibri" pitchFamily="34" charset="0"/>
              </a:rPr>
              <a:t>dan</a:t>
            </a:r>
            <a:r>
              <a:rPr lang="en-US" sz="2600" dirty="0">
                <a:latin typeface="Calibri" pitchFamily="34" charset="0"/>
              </a:rPr>
              <a:t> </a:t>
            </a:r>
            <a:r>
              <a:rPr lang="en-US" sz="2600" dirty="0" err="1">
                <a:latin typeface="Calibri" pitchFamily="34" charset="0"/>
              </a:rPr>
              <a:t>preferensi</a:t>
            </a:r>
            <a:r>
              <a:rPr lang="en-US" sz="2600" dirty="0">
                <a:latin typeface="Calibri" pitchFamily="34" charset="0"/>
              </a:rPr>
              <a:t> elite </a:t>
            </a:r>
            <a:r>
              <a:rPr lang="en-US" sz="2600" dirty="0" err="1">
                <a:latin typeface="Calibri" pitchFamily="34" charset="0"/>
              </a:rPr>
              <a:t>pemerintah</a:t>
            </a:r>
            <a:r>
              <a:rPr lang="en-US" sz="2600" dirty="0">
                <a:latin typeface="Calibri" pitchFamily="34" charset="0"/>
              </a:rPr>
              <a:t> </a:t>
            </a:r>
            <a:r>
              <a:rPr lang="en-US" sz="2600" dirty="0" err="1">
                <a:latin typeface="Calibri" pitchFamily="34" charset="0"/>
              </a:rPr>
              <a:t>semata</a:t>
            </a:r>
            <a:r>
              <a:rPr lang="en-US" sz="2600" dirty="0">
                <a:latin typeface="Calibri" pitchFamily="34" charset="0"/>
              </a:rPr>
              <a:t>. </a:t>
            </a:r>
            <a:r>
              <a:rPr lang="en-US" sz="2600" dirty="0" err="1">
                <a:latin typeface="Calibri" pitchFamily="34" charset="0"/>
              </a:rPr>
              <a:t>Asumsi</a:t>
            </a:r>
            <a:r>
              <a:rPr lang="en-US" sz="2600" dirty="0">
                <a:latin typeface="Calibri" pitchFamily="34" charset="0"/>
              </a:rPr>
              <a:t> </a:t>
            </a:r>
            <a:r>
              <a:rPr lang="en-US" sz="2600" dirty="0" err="1">
                <a:latin typeface="Calibri" pitchFamily="34" charset="0"/>
              </a:rPr>
              <a:t>ini</a:t>
            </a:r>
            <a:r>
              <a:rPr lang="en-US" sz="2600" dirty="0">
                <a:latin typeface="Calibri" pitchFamily="34" charset="0"/>
              </a:rPr>
              <a:t> </a:t>
            </a:r>
            <a:r>
              <a:rPr lang="en-US" sz="2600" dirty="0" err="1">
                <a:latin typeface="Calibri" pitchFamily="34" charset="0"/>
              </a:rPr>
              <a:t>didasarkan</a:t>
            </a:r>
            <a:r>
              <a:rPr lang="en-US" sz="2600" dirty="0">
                <a:latin typeface="Calibri" pitchFamily="34" charset="0"/>
              </a:rPr>
              <a:t> </a:t>
            </a:r>
            <a:r>
              <a:rPr lang="en-US" sz="2600" dirty="0" err="1">
                <a:latin typeface="Calibri" pitchFamily="34" charset="0"/>
              </a:rPr>
              <a:t>pada</a:t>
            </a:r>
            <a:r>
              <a:rPr lang="en-US" sz="2600" dirty="0">
                <a:latin typeface="Calibri" pitchFamily="34" charset="0"/>
              </a:rPr>
              <a:t> </a:t>
            </a:r>
            <a:r>
              <a:rPr lang="en-US" sz="2600" dirty="0" err="1">
                <a:latin typeface="Calibri" pitchFamily="34" charset="0"/>
              </a:rPr>
              <a:t>argumen</a:t>
            </a:r>
            <a:r>
              <a:rPr lang="en-US" sz="2600" dirty="0">
                <a:latin typeface="Calibri" pitchFamily="34" charset="0"/>
              </a:rPr>
              <a:t> </a:t>
            </a:r>
            <a:r>
              <a:rPr lang="en-US" sz="2600" dirty="0" err="1">
                <a:latin typeface="Calibri" pitchFamily="34" charset="0"/>
              </a:rPr>
              <a:t>utama</a:t>
            </a:r>
            <a:r>
              <a:rPr lang="en-US" sz="2600" dirty="0">
                <a:latin typeface="Calibri" pitchFamily="34" charset="0"/>
              </a:rPr>
              <a:t> </a:t>
            </a:r>
            <a:r>
              <a:rPr lang="en-US" sz="2600" dirty="0" err="1">
                <a:latin typeface="Calibri" pitchFamily="34" charset="0"/>
              </a:rPr>
              <a:t>dari</a:t>
            </a:r>
            <a:r>
              <a:rPr lang="en-US" sz="2600" dirty="0">
                <a:latin typeface="Calibri" pitchFamily="34" charset="0"/>
              </a:rPr>
              <a:t> </a:t>
            </a:r>
            <a:r>
              <a:rPr lang="en-US" sz="2600" dirty="0" err="1">
                <a:latin typeface="Calibri" pitchFamily="34" charset="0"/>
              </a:rPr>
              <a:t>teori</a:t>
            </a:r>
            <a:r>
              <a:rPr lang="en-US" sz="2600" dirty="0">
                <a:latin typeface="Calibri" pitchFamily="34" charset="0"/>
              </a:rPr>
              <a:t> elite (yang </a:t>
            </a:r>
            <a:r>
              <a:rPr lang="en-US" sz="2600" dirty="0" err="1">
                <a:latin typeface="Calibri" pitchFamily="34" charset="0"/>
              </a:rPr>
              <a:t>telah</a:t>
            </a:r>
            <a:r>
              <a:rPr lang="en-US" sz="2600" dirty="0">
                <a:latin typeface="Calibri" pitchFamily="34" charset="0"/>
              </a:rPr>
              <a:t> </a:t>
            </a:r>
            <a:r>
              <a:rPr lang="en-US" sz="2600" dirty="0" err="1">
                <a:latin typeface="Calibri" pitchFamily="34" charset="0"/>
              </a:rPr>
              <a:t>dijelaskan</a:t>
            </a:r>
            <a:r>
              <a:rPr lang="en-US" sz="2600" dirty="0">
                <a:latin typeface="Calibri" pitchFamily="34" charset="0"/>
              </a:rPr>
              <a:t> di </a:t>
            </a:r>
            <a:r>
              <a:rPr lang="en-US" sz="2600" dirty="0" err="1">
                <a:latin typeface="Calibri" pitchFamily="34" charset="0"/>
              </a:rPr>
              <a:t>atas</a:t>
            </a:r>
            <a:r>
              <a:rPr lang="en-US" sz="2600" dirty="0">
                <a:latin typeface="Calibri" pitchFamily="34" charset="0"/>
              </a:rPr>
              <a:t>), </a:t>
            </a:r>
            <a:r>
              <a:rPr lang="en-US" sz="2600" dirty="0" err="1">
                <a:latin typeface="Calibri" pitchFamily="34" charset="0"/>
              </a:rPr>
              <a:t>bahwa</a:t>
            </a:r>
            <a:r>
              <a:rPr lang="en-US" sz="2600" dirty="0">
                <a:latin typeface="Calibri" pitchFamily="34" charset="0"/>
              </a:rPr>
              <a:t> </a:t>
            </a:r>
            <a:r>
              <a:rPr lang="en-US" sz="2600" dirty="0" err="1">
                <a:latin typeface="Calibri" pitchFamily="34" charset="0"/>
              </a:rPr>
              <a:t>kebijakan</a:t>
            </a:r>
            <a:r>
              <a:rPr lang="en-US" sz="2600" dirty="0">
                <a:latin typeface="Calibri" pitchFamily="34" charset="0"/>
              </a:rPr>
              <a:t> </a:t>
            </a:r>
            <a:r>
              <a:rPr lang="en-US" sz="2600" dirty="0" err="1">
                <a:latin typeface="Calibri" pitchFamily="34" charset="0"/>
              </a:rPr>
              <a:t>publik</a:t>
            </a:r>
            <a:r>
              <a:rPr lang="en-US" sz="2600" dirty="0">
                <a:latin typeface="Calibri" pitchFamily="34" charset="0"/>
              </a:rPr>
              <a:t> </a:t>
            </a:r>
            <a:r>
              <a:rPr lang="en-US" sz="2600" dirty="0" err="1">
                <a:latin typeface="Calibri" pitchFamily="34" charset="0"/>
              </a:rPr>
              <a:t>tidak</a:t>
            </a:r>
            <a:r>
              <a:rPr lang="en-US" sz="2600" dirty="0">
                <a:latin typeface="Calibri" pitchFamily="34" charset="0"/>
              </a:rPr>
              <a:t> </a:t>
            </a:r>
            <a:r>
              <a:rPr lang="en-US" sz="2600" dirty="0" err="1">
                <a:latin typeface="Calibri" pitchFamily="34" charset="0"/>
              </a:rPr>
              <a:t>ditentukan</a:t>
            </a:r>
            <a:r>
              <a:rPr lang="en-US" sz="2600" dirty="0">
                <a:latin typeface="Calibri" pitchFamily="34" charset="0"/>
              </a:rPr>
              <a:t> </a:t>
            </a:r>
            <a:r>
              <a:rPr lang="en-US" sz="2600" dirty="0" err="1">
                <a:latin typeface="Calibri" pitchFamily="34" charset="0"/>
              </a:rPr>
              <a:t>oleh</a:t>
            </a:r>
            <a:r>
              <a:rPr lang="en-US" sz="2600" dirty="0">
                <a:latin typeface="Calibri" pitchFamily="34" charset="0"/>
              </a:rPr>
              <a:t> </a:t>
            </a:r>
            <a:r>
              <a:rPr lang="en-US" sz="2600" dirty="0" err="1">
                <a:latin typeface="Calibri" pitchFamily="34" charset="0"/>
              </a:rPr>
              <a:t>tuntutan</a:t>
            </a:r>
            <a:r>
              <a:rPr lang="en-US" sz="2600" dirty="0">
                <a:latin typeface="Calibri" pitchFamily="34" charset="0"/>
              </a:rPr>
              <a:t> </a:t>
            </a:r>
            <a:r>
              <a:rPr lang="en-US" sz="2600" dirty="0" err="1">
                <a:latin typeface="Calibri" pitchFamily="34" charset="0"/>
              </a:rPr>
              <a:t>dan</a:t>
            </a:r>
            <a:r>
              <a:rPr lang="en-US" sz="2600" dirty="0">
                <a:latin typeface="Calibri" pitchFamily="34" charset="0"/>
              </a:rPr>
              <a:t> </a:t>
            </a:r>
            <a:r>
              <a:rPr lang="en-US" sz="2600" dirty="0" err="1">
                <a:latin typeface="Calibri" pitchFamily="34" charset="0"/>
              </a:rPr>
              <a:t>tindakan-tindakan</a:t>
            </a:r>
            <a:r>
              <a:rPr lang="en-US" sz="2600" dirty="0">
                <a:latin typeface="Calibri" pitchFamily="34" charset="0"/>
              </a:rPr>
              <a:t> </a:t>
            </a:r>
            <a:r>
              <a:rPr lang="en-US" sz="2600" dirty="0" err="1">
                <a:latin typeface="Calibri" pitchFamily="34" charset="0"/>
              </a:rPr>
              <a:t>dari</a:t>
            </a:r>
            <a:r>
              <a:rPr lang="en-US" sz="2600" dirty="0">
                <a:latin typeface="Calibri" pitchFamily="34" charset="0"/>
              </a:rPr>
              <a:t> </a:t>
            </a:r>
            <a:r>
              <a:rPr lang="en-US" sz="2600" dirty="0" err="1">
                <a:latin typeface="Calibri" pitchFamily="34" charset="0"/>
              </a:rPr>
              <a:t>masyarakat</a:t>
            </a:r>
            <a:r>
              <a:rPr lang="en-US" sz="2600" dirty="0">
                <a:latin typeface="Calibri" pitchFamily="34" charset="0"/>
              </a:rPr>
              <a:t> </a:t>
            </a:r>
            <a:r>
              <a:rPr lang="en-US" sz="2600" dirty="0" err="1">
                <a:latin typeface="Calibri" pitchFamily="34" charset="0"/>
              </a:rPr>
              <a:t>atau</a:t>
            </a:r>
            <a:r>
              <a:rPr lang="en-US" sz="2600" dirty="0">
                <a:latin typeface="Calibri" pitchFamily="34" charset="0"/>
              </a:rPr>
              <a:t> “</a:t>
            </a:r>
            <a:r>
              <a:rPr lang="en-US" sz="2600" dirty="0" err="1">
                <a:latin typeface="Calibri" pitchFamily="34" charset="0"/>
              </a:rPr>
              <a:t>massa</a:t>
            </a:r>
            <a:r>
              <a:rPr lang="en-US" sz="2600" dirty="0">
                <a:latin typeface="Calibri" pitchFamily="34" charset="0"/>
              </a:rPr>
              <a:t>” </a:t>
            </a:r>
            <a:r>
              <a:rPr lang="en-US" sz="2600" dirty="0" err="1">
                <a:latin typeface="Calibri" pitchFamily="34" charset="0"/>
              </a:rPr>
              <a:t>melainkan</a:t>
            </a:r>
            <a:r>
              <a:rPr lang="en-US" sz="2600" dirty="0">
                <a:latin typeface="Calibri" pitchFamily="34" charset="0"/>
              </a:rPr>
              <a:t> </a:t>
            </a:r>
            <a:r>
              <a:rPr lang="en-US" sz="2600" dirty="0" err="1">
                <a:latin typeface="Calibri" pitchFamily="34" charset="0"/>
              </a:rPr>
              <a:t>oleh</a:t>
            </a:r>
            <a:r>
              <a:rPr lang="en-US" sz="2600" dirty="0">
                <a:latin typeface="Calibri" pitchFamily="34" charset="0"/>
              </a:rPr>
              <a:t> elite </a:t>
            </a:r>
            <a:r>
              <a:rPr lang="en-US" sz="2600" dirty="0" err="1">
                <a:latin typeface="Calibri" pitchFamily="34" charset="0"/>
              </a:rPr>
              <a:t>penguasa</a:t>
            </a:r>
            <a:r>
              <a:rPr lang="en-US" sz="2600" dirty="0">
                <a:latin typeface="Calibri" pitchFamily="34" charset="0"/>
              </a:rPr>
              <a:t> yang </a:t>
            </a:r>
            <a:r>
              <a:rPr lang="en-US" sz="2600" dirty="0" err="1">
                <a:latin typeface="Calibri" pitchFamily="34" charset="0"/>
              </a:rPr>
              <a:t>preferensinya</a:t>
            </a:r>
            <a:r>
              <a:rPr lang="en-US" sz="2600" dirty="0">
                <a:latin typeface="Calibri" pitchFamily="34" charset="0"/>
              </a:rPr>
              <a:t> </a:t>
            </a:r>
            <a:r>
              <a:rPr lang="en-US" sz="2600" dirty="0" err="1">
                <a:latin typeface="Calibri" pitchFamily="34" charset="0"/>
              </a:rPr>
              <a:t>dilaksanakan</a:t>
            </a:r>
            <a:r>
              <a:rPr lang="en-US" sz="2600" dirty="0">
                <a:latin typeface="Calibri" pitchFamily="34" charset="0"/>
              </a:rPr>
              <a:t> </a:t>
            </a:r>
            <a:r>
              <a:rPr lang="en-US" sz="2600" dirty="0" err="1">
                <a:latin typeface="Calibri" pitchFamily="34" charset="0"/>
              </a:rPr>
              <a:t>oleh</a:t>
            </a:r>
            <a:r>
              <a:rPr lang="en-US" sz="2600" dirty="0">
                <a:latin typeface="Calibri" pitchFamily="34" charset="0"/>
              </a:rPr>
              <a:t> </a:t>
            </a:r>
            <a:r>
              <a:rPr lang="en-US" sz="2600" dirty="0" err="1">
                <a:latin typeface="Calibri" pitchFamily="34" charset="0"/>
              </a:rPr>
              <a:t>pejabat</a:t>
            </a:r>
            <a:r>
              <a:rPr lang="en-US" sz="2600" dirty="0">
                <a:latin typeface="Calibri" pitchFamily="34" charset="0"/>
              </a:rPr>
              <a:t> </a:t>
            </a:r>
            <a:r>
              <a:rPr lang="en-US" sz="2600" dirty="0" err="1">
                <a:latin typeface="Calibri" pitchFamily="34" charset="0"/>
              </a:rPr>
              <a:t>negara</a:t>
            </a:r>
            <a:r>
              <a:rPr lang="en-US" sz="2600" dirty="0">
                <a:latin typeface="Calibri" pitchFamily="34" charset="0"/>
              </a:rPr>
              <a:t> (</a:t>
            </a:r>
            <a:r>
              <a:rPr lang="en-US" sz="2600" dirty="0" err="1">
                <a:latin typeface="Calibri" pitchFamily="34" charset="0"/>
              </a:rPr>
              <a:t>birokrat</a:t>
            </a:r>
            <a:r>
              <a:rPr lang="en-US" sz="2600" dirty="0">
                <a:latin typeface="Calibri" pitchFamily="34" charset="0"/>
              </a:rPr>
              <a:t>) </a:t>
            </a:r>
            <a:r>
              <a:rPr lang="en-US" sz="2600" dirty="0" err="1">
                <a:latin typeface="Calibri" pitchFamily="34" charset="0"/>
              </a:rPr>
              <a:t>dan</a:t>
            </a:r>
            <a:r>
              <a:rPr lang="en-US" sz="2600" dirty="0">
                <a:latin typeface="Calibri" pitchFamily="34" charset="0"/>
              </a:rPr>
              <a:t> </a:t>
            </a:r>
            <a:r>
              <a:rPr lang="en-US" sz="2600" dirty="0" err="1">
                <a:latin typeface="Calibri" pitchFamily="34" charset="0"/>
              </a:rPr>
              <a:t>lembaga</a:t>
            </a:r>
            <a:r>
              <a:rPr lang="en-US" sz="2600" dirty="0">
                <a:latin typeface="Calibri" pitchFamily="34" charset="0"/>
              </a:rPr>
              <a:t> (Anderson, 2003).</a:t>
            </a:r>
            <a:endParaRPr lang="id-ID" sz="2600" dirty="0" smtClean="0">
              <a:latin typeface="Calibri" pitchFamily="34" charset="0"/>
            </a:endParaRPr>
          </a:p>
          <a:p>
            <a:pPr algn="just"/>
            <a:r>
              <a:rPr lang="en-US" sz="2600" dirty="0" err="1">
                <a:latin typeface="Calibri" pitchFamily="34" charset="0"/>
              </a:rPr>
              <a:t>Untuk</a:t>
            </a:r>
            <a:r>
              <a:rPr lang="en-US" sz="2600" dirty="0">
                <a:latin typeface="Calibri" pitchFamily="34" charset="0"/>
              </a:rPr>
              <a:t> </a:t>
            </a:r>
            <a:r>
              <a:rPr lang="en-US" sz="2600" dirty="0" err="1">
                <a:latin typeface="Calibri" pitchFamily="34" charset="0"/>
              </a:rPr>
              <a:t>menambah</a:t>
            </a:r>
            <a:r>
              <a:rPr lang="en-US" sz="2600" dirty="0">
                <a:latin typeface="Calibri" pitchFamily="34" charset="0"/>
              </a:rPr>
              <a:t> </a:t>
            </a:r>
            <a:r>
              <a:rPr lang="en-US" sz="2600" dirty="0" err="1">
                <a:latin typeface="Calibri" pitchFamily="34" charset="0"/>
              </a:rPr>
              <a:t>komprehensifitas</a:t>
            </a:r>
            <a:r>
              <a:rPr lang="en-US" sz="2600" dirty="0">
                <a:latin typeface="Calibri" pitchFamily="34" charset="0"/>
              </a:rPr>
              <a:t> </a:t>
            </a:r>
            <a:r>
              <a:rPr lang="en-US" sz="2600" dirty="0" err="1">
                <a:latin typeface="Calibri" pitchFamily="34" charset="0"/>
              </a:rPr>
              <a:t>asumsi</a:t>
            </a:r>
            <a:r>
              <a:rPr lang="en-US" sz="2600" dirty="0">
                <a:latin typeface="Calibri" pitchFamily="34" charset="0"/>
              </a:rPr>
              <a:t> yang </a:t>
            </a:r>
            <a:r>
              <a:rPr lang="en-US" sz="2600" dirty="0" err="1">
                <a:latin typeface="Calibri" pitchFamily="34" charset="0"/>
              </a:rPr>
              <a:t>melatari</a:t>
            </a:r>
            <a:r>
              <a:rPr lang="en-US" sz="2600" dirty="0">
                <a:latin typeface="Calibri" pitchFamily="34" charset="0"/>
              </a:rPr>
              <a:t> </a:t>
            </a:r>
            <a:r>
              <a:rPr lang="en-US" sz="2600" dirty="0" err="1">
                <a:latin typeface="Calibri" pitchFamily="34" charset="0"/>
              </a:rPr>
              <a:t>pendekatan</a:t>
            </a:r>
            <a:r>
              <a:rPr lang="en-US" sz="2600" dirty="0">
                <a:latin typeface="Calibri" pitchFamily="34" charset="0"/>
              </a:rPr>
              <a:t> </a:t>
            </a:r>
            <a:r>
              <a:rPr lang="en-US" sz="2600" dirty="0" err="1">
                <a:latin typeface="Calibri" pitchFamily="34" charset="0"/>
              </a:rPr>
              <a:t>elitis</a:t>
            </a:r>
            <a:r>
              <a:rPr lang="en-US" sz="2600" dirty="0">
                <a:latin typeface="Calibri" pitchFamily="34" charset="0"/>
              </a:rPr>
              <a:t>, </a:t>
            </a:r>
            <a:r>
              <a:rPr lang="en-US" sz="2600" dirty="0" err="1">
                <a:latin typeface="Calibri" pitchFamily="34" charset="0"/>
              </a:rPr>
              <a:t>perlu</a:t>
            </a:r>
            <a:r>
              <a:rPr lang="en-US" sz="2600" dirty="0">
                <a:latin typeface="Calibri" pitchFamily="34" charset="0"/>
              </a:rPr>
              <a:t> </a:t>
            </a:r>
            <a:r>
              <a:rPr lang="en-US" sz="2600" dirty="0" err="1">
                <a:latin typeface="Calibri" pitchFamily="34" charset="0"/>
              </a:rPr>
              <a:t>juga</a:t>
            </a:r>
            <a:r>
              <a:rPr lang="en-US" sz="2600" dirty="0">
                <a:latin typeface="Calibri" pitchFamily="34" charset="0"/>
              </a:rPr>
              <a:t> </a:t>
            </a:r>
            <a:r>
              <a:rPr lang="en-US" sz="2600" dirty="0" err="1">
                <a:latin typeface="Calibri" pitchFamily="34" charset="0"/>
              </a:rPr>
              <a:t>disampaikan</a:t>
            </a:r>
            <a:r>
              <a:rPr lang="en-US" sz="2600" dirty="0">
                <a:latin typeface="Calibri" pitchFamily="34" charset="0"/>
              </a:rPr>
              <a:t> </a:t>
            </a:r>
            <a:r>
              <a:rPr lang="en-US" sz="2600" dirty="0" err="1">
                <a:latin typeface="Calibri" pitchFamily="34" charset="0"/>
              </a:rPr>
              <a:t>ringkasan</a:t>
            </a:r>
            <a:r>
              <a:rPr lang="en-US" sz="2600" dirty="0">
                <a:latin typeface="Calibri" pitchFamily="34" charset="0"/>
              </a:rPr>
              <a:t> yang </a:t>
            </a:r>
            <a:r>
              <a:rPr lang="en-US" sz="2600" dirty="0" err="1">
                <a:latin typeface="Calibri" pitchFamily="34" charset="0"/>
              </a:rPr>
              <a:t>diberikan</a:t>
            </a:r>
            <a:r>
              <a:rPr lang="en-US" sz="2600" dirty="0">
                <a:latin typeface="Calibri" pitchFamily="34" charset="0"/>
              </a:rPr>
              <a:t> Thomas Dye </a:t>
            </a:r>
            <a:r>
              <a:rPr lang="en-US" sz="2600" dirty="0" err="1">
                <a:latin typeface="Calibri" pitchFamily="34" charset="0"/>
              </a:rPr>
              <a:t>dan</a:t>
            </a:r>
            <a:r>
              <a:rPr lang="en-US" sz="2600" dirty="0">
                <a:latin typeface="Calibri" pitchFamily="34" charset="0"/>
              </a:rPr>
              <a:t> Harmon Zeigler (1996 </a:t>
            </a:r>
            <a:r>
              <a:rPr lang="en-US" sz="2600" dirty="0" err="1">
                <a:latin typeface="Calibri" pitchFamily="34" charset="0"/>
              </a:rPr>
              <a:t>dalam</a:t>
            </a:r>
            <a:r>
              <a:rPr lang="en-US" sz="2600" dirty="0">
                <a:latin typeface="Calibri" pitchFamily="34" charset="0"/>
              </a:rPr>
              <a:t> Anderson, 2003) </a:t>
            </a:r>
            <a:r>
              <a:rPr lang="en-US" sz="2600" dirty="0" err="1">
                <a:latin typeface="Calibri" pitchFamily="34" charset="0"/>
              </a:rPr>
              <a:t>tentang</a:t>
            </a:r>
            <a:r>
              <a:rPr lang="en-US" sz="2600" dirty="0">
                <a:latin typeface="Calibri" pitchFamily="34" charset="0"/>
              </a:rPr>
              <a:t> </a:t>
            </a:r>
            <a:r>
              <a:rPr lang="en-US" sz="2600" dirty="0" err="1" smtClean="0">
                <a:latin typeface="Calibri" pitchFamily="34" charset="0"/>
              </a:rPr>
              <a:t>konsep</a:t>
            </a:r>
            <a:r>
              <a:rPr lang="en-US" sz="2600" dirty="0" smtClean="0">
                <a:latin typeface="Calibri" pitchFamily="34" charset="0"/>
              </a:rPr>
              <a:t> </a:t>
            </a:r>
            <a:r>
              <a:rPr lang="en-US" sz="2600" dirty="0" err="1">
                <a:latin typeface="Calibri" pitchFamily="34" charset="0"/>
              </a:rPr>
              <a:t>pendekatan</a:t>
            </a:r>
            <a:r>
              <a:rPr lang="en-US" sz="2600" dirty="0">
                <a:latin typeface="Calibri" pitchFamily="34" charset="0"/>
              </a:rPr>
              <a:t> </a:t>
            </a:r>
            <a:r>
              <a:rPr lang="en-US" sz="2600" dirty="0" err="1">
                <a:latin typeface="Calibri" pitchFamily="34" charset="0"/>
              </a:rPr>
              <a:t>elitis</a:t>
            </a:r>
            <a:r>
              <a:rPr lang="en-US" sz="2600" dirty="0">
                <a:latin typeface="Calibri" pitchFamily="34" charset="0"/>
              </a:rPr>
              <a:t> </a:t>
            </a:r>
            <a:r>
              <a:rPr lang="en-US" sz="2600" dirty="0" err="1">
                <a:latin typeface="Calibri" pitchFamily="34" charset="0"/>
              </a:rPr>
              <a:t>dalam</a:t>
            </a:r>
            <a:r>
              <a:rPr lang="en-US" sz="2600" dirty="0">
                <a:latin typeface="Calibri" pitchFamily="34" charset="0"/>
              </a:rPr>
              <a:t> </a:t>
            </a:r>
            <a:r>
              <a:rPr lang="en-US" sz="2600" dirty="0" err="1">
                <a:latin typeface="Calibri" pitchFamily="34" charset="0"/>
              </a:rPr>
              <a:t>melihat</a:t>
            </a:r>
            <a:r>
              <a:rPr lang="en-US" sz="2600" dirty="0">
                <a:latin typeface="Calibri" pitchFamily="34" charset="0"/>
              </a:rPr>
              <a:t> </a:t>
            </a:r>
            <a:r>
              <a:rPr lang="en-US" sz="2600" dirty="0" err="1">
                <a:latin typeface="Calibri" pitchFamily="34" charset="0"/>
              </a:rPr>
              <a:t>kebijakan</a:t>
            </a:r>
            <a:r>
              <a:rPr lang="en-US" sz="2600" dirty="0">
                <a:latin typeface="Calibri" pitchFamily="34" charset="0"/>
              </a:rPr>
              <a:t> </a:t>
            </a:r>
            <a:r>
              <a:rPr lang="en-US" sz="2600" dirty="0" err="1">
                <a:latin typeface="Calibri" pitchFamily="34" charset="0"/>
              </a:rPr>
              <a:t>publik</a:t>
            </a:r>
            <a:r>
              <a:rPr lang="en-US" sz="2600" dirty="0">
                <a:latin typeface="Calibri" pitchFamily="34" charset="0"/>
              </a:rPr>
              <a:t>, </a:t>
            </a:r>
            <a:r>
              <a:rPr lang="en-US" sz="2600" dirty="0" err="1">
                <a:latin typeface="Calibri" pitchFamily="34" charset="0"/>
              </a:rPr>
              <a:t>yaitu</a:t>
            </a:r>
            <a:r>
              <a:rPr lang="en-US" sz="2600" dirty="0">
                <a:latin typeface="Calibri" pitchFamily="34" charset="0"/>
              </a:rPr>
              <a:t> </a:t>
            </a:r>
            <a:r>
              <a:rPr lang="en-US" sz="2600" dirty="0" err="1">
                <a:latin typeface="Calibri" pitchFamily="34" charset="0"/>
              </a:rPr>
              <a:t>sebagai</a:t>
            </a:r>
            <a:r>
              <a:rPr lang="en-US" sz="2600" dirty="0">
                <a:latin typeface="Calibri" pitchFamily="34" charset="0"/>
              </a:rPr>
              <a:t> </a:t>
            </a:r>
            <a:r>
              <a:rPr lang="en-US" sz="2600" dirty="0" err="1">
                <a:latin typeface="Calibri" pitchFamily="34" charset="0"/>
              </a:rPr>
              <a:t>berikut</a:t>
            </a:r>
            <a:r>
              <a:rPr lang="en-US" sz="2600" dirty="0">
                <a:latin typeface="Calibri" pitchFamily="34" charset="0"/>
              </a:rPr>
              <a:t>:</a:t>
            </a:r>
            <a:endParaRPr lang="id-ID" sz="2600" dirty="0">
              <a:latin typeface="Calibri" pitchFamily="34" charset="0"/>
            </a:endParaRPr>
          </a:p>
          <a:p>
            <a:endParaRPr lang="id-ID" dirty="0"/>
          </a:p>
        </p:txBody>
      </p:sp>
    </p:spTree>
    <p:extLst>
      <p:ext uri="{BB962C8B-B14F-4D97-AF65-F5344CB8AC3E}">
        <p14:creationId xmlns:p14="http://schemas.microsoft.com/office/powerpoint/2010/main" val="63384412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a:t>ASUMSI DASAR PENDEKATAN ELIT</a:t>
            </a:r>
          </a:p>
        </p:txBody>
      </p:sp>
      <p:sp>
        <p:nvSpPr>
          <p:cNvPr id="3" name="Content Placeholder 2"/>
          <p:cNvSpPr>
            <a:spLocks noGrp="1"/>
          </p:cNvSpPr>
          <p:nvPr>
            <p:ph sz="quarter" idx="1"/>
          </p:nvPr>
        </p:nvSpPr>
        <p:spPr>
          <a:xfrm>
            <a:off x="107504" y="1628800"/>
            <a:ext cx="8856984" cy="5544616"/>
          </a:xfrm>
        </p:spPr>
        <p:txBody>
          <a:bodyPr>
            <a:noAutofit/>
          </a:bodyPr>
          <a:lstStyle/>
          <a:p>
            <a:pPr marL="342900" lvl="0" indent="-342900" algn="just">
              <a:buFont typeface="+mj-lt"/>
              <a:buAutoNum type="arabicPeriod"/>
            </a:pPr>
            <a:r>
              <a:rPr lang="en-US" sz="1800" dirty="0" err="1" smtClean="0">
                <a:latin typeface="Calibri" pitchFamily="34" charset="0"/>
              </a:rPr>
              <a:t>Masyarakat</a:t>
            </a:r>
            <a:r>
              <a:rPr lang="en-US" sz="1800" dirty="0" smtClean="0">
                <a:latin typeface="Calibri" pitchFamily="34" charset="0"/>
              </a:rPr>
              <a:t> </a:t>
            </a:r>
            <a:r>
              <a:rPr lang="en-US" sz="1800" dirty="0" err="1">
                <a:latin typeface="Calibri" pitchFamily="34" charset="0"/>
              </a:rPr>
              <a:t>terbagi</a:t>
            </a:r>
            <a:r>
              <a:rPr lang="en-US" sz="1800" dirty="0">
                <a:latin typeface="Calibri" pitchFamily="34" charset="0"/>
              </a:rPr>
              <a:t> </a:t>
            </a:r>
            <a:r>
              <a:rPr lang="en-US" sz="1800" dirty="0" err="1">
                <a:latin typeface="Calibri" pitchFamily="34" charset="0"/>
              </a:rPr>
              <a:t>ke</a:t>
            </a:r>
            <a:r>
              <a:rPr lang="en-US" sz="1800" dirty="0">
                <a:latin typeface="Calibri" pitchFamily="34" charset="0"/>
              </a:rPr>
              <a:t> </a:t>
            </a:r>
            <a:r>
              <a:rPr lang="en-US" sz="1800" dirty="0" err="1">
                <a:latin typeface="Calibri" pitchFamily="34" charset="0"/>
              </a:rPr>
              <a:t>dalam</a:t>
            </a:r>
            <a:r>
              <a:rPr lang="en-US" sz="1800" dirty="0">
                <a:latin typeface="Calibri" pitchFamily="34" charset="0"/>
              </a:rPr>
              <a:t> </a:t>
            </a:r>
            <a:r>
              <a:rPr lang="en-US" sz="1800" dirty="0" err="1">
                <a:latin typeface="Calibri" pitchFamily="34" charset="0"/>
              </a:rPr>
              <a:t>sekelompok</a:t>
            </a:r>
            <a:r>
              <a:rPr lang="en-US" sz="1800" dirty="0">
                <a:latin typeface="Calibri" pitchFamily="34" charset="0"/>
              </a:rPr>
              <a:t> </a:t>
            </a:r>
            <a:r>
              <a:rPr lang="en-US" sz="1800" dirty="0" err="1">
                <a:latin typeface="Calibri" pitchFamily="34" charset="0"/>
              </a:rPr>
              <a:t>kecil</a:t>
            </a:r>
            <a:r>
              <a:rPr lang="en-US" sz="1800" dirty="0">
                <a:latin typeface="Calibri" pitchFamily="34" charset="0"/>
              </a:rPr>
              <a:t> yang </a:t>
            </a:r>
            <a:r>
              <a:rPr lang="en-US" sz="1800" dirty="0" err="1">
                <a:latin typeface="Calibri" pitchFamily="34" charset="0"/>
              </a:rPr>
              <a:t>memiliki</a:t>
            </a:r>
            <a:r>
              <a:rPr lang="en-US" sz="1800" dirty="0">
                <a:latin typeface="Calibri" pitchFamily="34" charset="0"/>
              </a:rPr>
              <a:t> </a:t>
            </a:r>
            <a:r>
              <a:rPr lang="en-US" sz="1800" dirty="0" err="1">
                <a:latin typeface="Calibri" pitchFamily="34" charset="0"/>
              </a:rPr>
              <a:t>kekuasaan</a:t>
            </a:r>
            <a:r>
              <a:rPr lang="en-US" sz="1800" dirty="0">
                <a:latin typeface="Calibri" pitchFamily="34" charset="0"/>
              </a:rPr>
              <a:t> </a:t>
            </a:r>
            <a:r>
              <a:rPr lang="id-ID" sz="1800" dirty="0" smtClean="0">
                <a:latin typeface="Calibri" pitchFamily="34" charset="0"/>
              </a:rPr>
              <a:t>(elit) </a:t>
            </a:r>
            <a:r>
              <a:rPr lang="en-US" sz="1800" dirty="0" err="1" smtClean="0">
                <a:latin typeface="Calibri" pitchFamily="34" charset="0"/>
              </a:rPr>
              <a:t>dan</a:t>
            </a:r>
            <a:r>
              <a:rPr lang="en-US" sz="1800" dirty="0" smtClean="0">
                <a:latin typeface="Calibri" pitchFamily="34" charset="0"/>
              </a:rPr>
              <a:t> </a:t>
            </a:r>
            <a:r>
              <a:rPr lang="id-ID" sz="1800" dirty="0" smtClean="0">
                <a:latin typeface="Calibri" pitchFamily="34" charset="0"/>
              </a:rPr>
              <a:t> </a:t>
            </a:r>
            <a:r>
              <a:rPr lang="en-US" sz="1800" dirty="0" err="1" smtClean="0">
                <a:latin typeface="Calibri" pitchFamily="34" charset="0"/>
              </a:rPr>
              <a:t>kelompok</a:t>
            </a:r>
            <a:r>
              <a:rPr lang="en-US" sz="1800" dirty="0" smtClean="0">
                <a:latin typeface="Calibri" pitchFamily="34" charset="0"/>
              </a:rPr>
              <a:t> </a:t>
            </a:r>
            <a:r>
              <a:rPr lang="en-US" sz="1800" dirty="0" err="1">
                <a:latin typeface="Calibri" pitchFamily="34" charset="0"/>
              </a:rPr>
              <a:t>besar</a:t>
            </a:r>
            <a:r>
              <a:rPr lang="en-US" sz="1800" dirty="0">
                <a:latin typeface="Calibri" pitchFamily="34" charset="0"/>
              </a:rPr>
              <a:t> (</a:t>
            </a:r>
            <a:r>
              <a:rPr lang="en-US" sz="1800" dirty="0" err="1">
                <a:latin typeface="Calibri" pitchFamily="34" charset="0"/>
              </a:rPr>
              <a:t>massa</a:t>
            </a:r>
            <a:r>
              <a:rPr lang="en-US" sz="1800" dirty="0">
                <a:latin typeface="Calibri" pitchFamily="34" charset="0"/>
              </a:rPr>
              <a:t>) yang </a:t>
            </a:r>
            <a:r>
              <a:rPr lang="en-US" sz="1800" dirty="0" err="1">
                <a:latin typeface="Calibri" pitchFamily="34" charset="0"/>
              </a:rPr>
              <a:t>tidak</a:t>
            </a:r>
            <a:r>
              <a:rPr lang="en-US" sz="1800" dirty="0">
                <a:latin typeface="Calibri" pitchFamily="34" charset="0"/>
              </a:rPr>
              <a:t> </a:t>
            </a:r>
            <a:r>
              <a:rPr lang="en-US" sz="1800" dirty="0" err="1">
                <a:latin typeface="Calibri" pitchFamily="34" charset="0"/>
              </a:rPr>
              <a:t>memiliki</a:t>
            </a:r>
            <a:r>
              <a:rPr lang="en-US" sz="1800" dirty="0">
                <a:latin typeface="Calibri" pitchFamily="34" charset="0"/>
              </a:rPr>
              <a:t> </a:t>
            </a:r>
            <a:r>
              <a:rPr lang="en-US" sz="1800" dirty="0" err="1">
                <a:latin typeface="Calibri" pitchFamily="34" charset="0"/>
              </a:rPr>
              <a:t>kekuasaan</a:t>
            </a:r>
            <a:r>
              <a:rPr lang="en-US" sz="1800" dirty="0">
                <a:latin typeface="Calibri" pitchFamily="34" charset="0"/>
              </a:rPr>
              <a:t>. </a:t>
            </a:r>
            <a:r>
              <a:rPr lang="id-ID" sz="1800" dirty="0" smtClean="0">
                <a:latin typeface="Calibri" pitchFamily="34" charset="0"/>
              </a:rPr>
              <a:t>Elit berkuasa </a:t>
            </a:r>
            <a:r>
              <a:rPr lang="en-US" sz="1800" dirty="0" err="1">
                <a:latin typeface="Calibri" pitchFamily="34" charset="0"/>
              </a:rPr>
              <a:t>merumuskan</a:t>
            </a:r>
            <a:r>
              <a:rPr lang="en-US" sz="1800" dirty="0">
                <a:latin typeface="Calibri" pitchFamily="34" charset="0"/>
              </a:rPr>
              <a:t> </a:t>
            </a:r>
            <a:r>
              <a:rPr lang="en-US" sz="1800" dirty="0" err="1">
                <a:latin typeface="Calibri" pitchFamily="34" charset="0"/>
              </a:rPr>
              <a:t>kebijakan</a:t>
            </a:r>
            <a:r>
              <a:rPr lang="en-US" sz="1800" dirty="0">
                <a:latin typeface="Calibri" pitchFamily="34" charset="0"/>
              </a:rPr>
              <a:t> </a:t>
            </a:r>
            <a:r>
              <a:rPr lang="en-US" sz="1800" dirty="0" err="1" smtClean="0">
                <a:latin typeface="Calibri" pitchFamily="34" charset="0"/>
              </a:rPr>
              <a:t>publik</a:t>
            </a:r>
            <a:r>
              <a:rPr lang="id-ID" sz="1800" dirty="0" smtClean="0">
                <a:latin typeface="Calibri" pitchFamily="34" charset="0"/>
              </a:rPr>
              <a:t>, </a:t>
            </a:r>
            <a:r>
              <a:rPr lang="en-US" sz="1800" dirty="0" err="1" smtClean="0">
                <a:latin typeface="Calibri" pitchFamily="34" charset="0"/>
              </a:rPr>
              <a:t>sementara</a:t>
            </a:r>
            <a:r>
              <a:rPr lang="en-US" sz="1800" dirty="0" smtClean="0">
                <a:latin typeface="Calibri" pitchFamily="34" charset="0"/>
              </a:rPr>
              <a:t> </a:t>
            </a:r>
            <a:r>
              <a:rPr lang="en-US" sz="1800" dirty="0" err="1">
                <a:latin typeface="Calibri" pitchFamily="34" charset="0"/>
              </a:rPr>
              <a:t>massa</a:t>
            </a:r>
            <a:r>
              <a:rPr lang="en-US" sz="1800" dirty="0">
                <a:latin typeface="Calibri" pitchFamily="34" charset="0"/>
              </a:rPr>
              <a:t> </a:t>
            </a:r>
            <a:r>
              <a:rPr lang="en-US" sz="1800" dirty="0" err="1">
                <a:latin typeface="Calibri" pitchFamily="34" charset="0"/>
              </a:rPr>
              <a:t>tidak</a:t>
            </a:r>
            <a:r>
              <a:rPr lang="en-US" sz="1800" dirty="0">
                <a:latin typeface="Calibri" pitchFamily="34" charset="0"/>
              </a:rPr>
              <a:t> </a:t>
            </a:r>
            <a:r>
              <a:rPr lang="en-US" sz="1800" dirty="0" err="1">
                <a:latin typeface="Calibri" pitchFamily="34" charset="0"/>
              </a:rPr>
              <a:t>memiliki</a:t>
            </a:r>
            <a:r>
              <a:rPr lang="en-US" sz="1800" dirty="0">
                <a:latin typeface="Calibri" pitchFamily="34" charset="0"/>
              </a:rPr>
              <a:t> </a:t>
            </a:r>
            <a:r>
              <a:rPr lang="en-US" sz="1800" dirty="0" err="1" smtClean="0">
                <a:latin typeface="Calibri" pitchFamily="34" charset="0"/>
              </a:rPr>
              <a:t>kekuasaan</a:t>
            </a:r>
            <a:r>
              <a:rPr lang="id-ID" sz="1800" dirty="0" smtClean="0">
                <a:latin typeface="Calibri" pitchFamily="34" charset="0"/>
              </a:rPr>
              <a:t>.</a:t>
            </a:r>
            <a:endParaRPr lang="id-ID" sz="1800" dirty="0">
              <a:latin typeface="Calibri" pitchFamily="34" charset="0"/>
            </a:endParaRPr>
          </a:p>
          <a:p>
            <a:pPr marL="342900" lvl="0" indent="-342900" algn="just">
              <a:buFont typeface="+mj-lt"/>
              <a:buAutoNum type="arabicPeriod"/>
            </a:pPr>
            <a:r>
              <a:rPr lang="id-ID" sz="1800" dirty="0" smtClean="0">
                <a:latin typeface="Calibri" pitchFamily="34" charset="0"/>
              </a:rPr>
              <a:t>Elit bukan dari </a:t>
            </a:r>
            <a:r>
              <a:rPr lang="en-US" sz="1800" dirty="0" err="1" smtClean="0">
                <a:latin typeface="Calibri" pitchFamily="34" charset="0"/>
              </a:rPr>
              <a:t>tipe</a:t>
            </a:r>
            <a:r>
              <a:rPr lang="en-US" sz="1800" dirty="0" smtClean="0">
                <a:latin typeface="Calibri" pitchFamily="34" charset="0"/>
              </a:rPr>
              <a:t> </a:t>
            </a:r>
            <a:r>
              <a:rPr lang="en-US" sz="1800" dirty="0" err="1">
                <a:latin typeface="Calibri" pitchFamily="34" charset="0"/>
              </a:rPr>
              <a:t>massa</a:t>
            </a:r>
            <a:r>
              <a:rPr lang="en-US" sz="1800" dirty="0">
                <a:latin typeface="Calibri" pitchFamily="34" charset="0"/>
              </a:rPr>
              <a:t> yang </a:t>
            </a:r>
            <a:r>
              <a:rPr lang="en-US" sz="1800" dirty="0" err="1">
                <a:latin typeface="Calibri" pitchFamily="34" charset="0"/>
              </a:rPr>
              <a:t>diperintah</a:t>
            </a:r>
            <a:r>
              <a:rPr lang="en-US" sz="1800" dirty="0">
                <a:latin typeface="Calibri" pitchFamily="34" charset="0"/>
              </a:rPr>
              <a:t>. Para elite </a:t>
            </a:r>
            <a:r>
              <a:rPr lang="en-US" sz="1800" dirty="0" err="1">
                <a:latin typeface="Calibri" pitchFamily="34" charset="0"/>
              </a:rPr>
              <a:t>biasanya</a:t>
            </a:r>
            <a:r>
              <a:rPr lang="en-US" sz="1800" dirty="0">
                <a:latin typeface="Calibri" pitchFamily="34" charset="0"/>
              </a:rPr>
              <a:t> </a:t>
            </a:r>
            <a:r>
              <a:rPr lang="en-US" sz="1800" dirty="0" err="1">
                <a:latin typeface="Calibri" pitchFamily="34" charset="0"/>
              </a:rPr>
              <a:t>berasal</a:t>
            </a:r>
            <a:r>
              <a:rPr lang="en-US" sz="1800" dirty="0">
                <a:latin typeface="Calibri" pitchFamily="34" charset="0"/>
              </a:rPr>
              <a:t> </a:t>
            </a:r>
            <a:r>
              <a:rPr lang="en-US" sz="1800" dirty="0" err="1">
                <a:latin typeface="Calibri" pitchFamily="34" charset="0"/>
              </a:rPr>
              <a:t>dari</a:t>
            </a:r>
            <a:r>
              <a:rPr lang="en-US" sz="1800" dirty="0">
                <a:latin typeface="Calibri" pitchFamily="34" charset="0"/>
              </a:rPr>
              <a:t> </a:t>
            </a:r>
            <a:r>
              <a:rPr lang="en-US" sz="1800" dirty="0" err="1">
                <a:latin typeface="Calibri" pitchFamily="34" charset="0"/>
              </a:rPr>
              <a:t>lapisan</a:t>
            </a:r>
            <a:r>
              <a:rPr lang="en-US" sz="1800" dirty="0">
                <a:latin typeface="Calibri" pitchFamily="34" charset="0"/>
              </a:rPr>
              <a:t> </a:t>
            </a:r>
            <a:r>
              <a:rPr lang="en-US" sz="1800" dirty="0" err="1">
                <a:latin typeface="Calibri" pitchFamily="34" charset="0"/>
              </a:rPr>
              <a:t>masyarakat</a:t>
            </a:r>
            <a:r>
              <a:rPr lang="en-US" sz="1800" dirty="0">
                <a:latin typeface="Calibri" pitchFamily="34" charset="0"/>
              </a:rPr>
              <a:t> yang </a:t>
            </a:r>
            <a:r>
              <a:rPr lang="en-US" sz="1800" dirty="0" err="1">
                <a:latin typeface="Calibri" pitchFamily="34" charset="0"/>
              </a:rPr>
              <a:t>memiliki</a:t>
            </a:r>
            <a:r>
              <a:rPr lang="en-US" sz="1800" dirty="0">
                <a:latin typeface="Calibri" pitchFamily="34" charset="0"/>
              </a:rPr>
              <a:t> </a:t>
            </a:r>
            <a:r>
              <a:rPr lang="en-US" sz="1800" dirty="0" err="1">
                <a:latin typeface="Calibri" pitchFamily="34" charset="0"/>
              </a:rPr>
              <a:t>tingkat</a:t>
            </a:r>
            <a:r>
              <a:rPr lang="en-US" sz="1800" dirty="0">
                <a:latin typeface="Calibri" pitchFamily="34" charset="0"/>
              </a:rPr>
              <a:t> </a:t>
            </a:r>
            <a:r>
              <a:rPr lang="en-US" sz="1800" dirty="0" err="1">
                <a:latin typeface="Calibri" pitchFamily="34" charset="0"/>
              </a:rPr>
              <a:t>ekonomi</a:t>
            </a:r>
            <a:r>
              <a:rPr lang="en-US" sz="1800" dirty="0">
                <a:latin typeface="Calibri" pitchFamily="34" charset="0"/>
              </a:rPr>
              <a:t> </a:t>
            </a:r>
            <a:r>
              <a:rPr lang="en-US" sz="1800" dirty="0" err="1" smtClean="0">
                <a:latin typeface="Calibri" pitchFamily="34" charset="0"/>
              </a:rPr>
              <a:t>tinggi</a:t>
            </a:r>
            <a:r>
              <a:rPr lang="en-US" sz="1800" dirty="0" smtClean="0">
                <a:latin typeface="Calibri" pitchFamily="34" charset="0"/>
              </a:rPr>
              <a:t>.</a:t>
            </a:r>
            <a:endParaRPr lang="id-ID" sz="1800" dirty="0">
              <a:latin typeface="Calibri" pitchFamily="34" charset="0"/>
            </a:endParaRPr>
          </a:p>
          <a:p>
            <a:pPr marL="342900" lvl="0" indent="-342900" algn="just">
              <a:buFont typeface="+mj-lt"/>
              <a:buAutoNum type="arabicPeriod"/>
            </a:pPr>
            <a:r>
              <a:rPr lang="en-US" sz="1800" dirty="0" err="1" smtClean="0">
                <a:latin typeface="Calibri" pitchFamily="34" charset="0"/>
              </a:rPr>
              <a:t>Transformasi</a:t>
            </a:r>
            <a:r>
              <a:rPr lang="en-US" sz="1800" dirty="0" smtClean="0">
                <a:latin typeface="Calibri" pitchFamily="34" charset="0"/>
              </a:rPr>
              <a:t> </a:t>
            </a:r>
            <a:r>
              <a:rPr lang="en-US" sz="1800" dirty="0" err="1">
                <a:latin typeface="Calibri" pitchFamily="34" charset="0"/>
              </a:rPr>
              <a:t>dari</a:t>
            </a:r>
            <a:r>
              <a:rPr lang="en-US" sz="1800" dirty="0">
                <a:latin typeface="Calibri" pitchFamily="34" charset="0"/>
              </a:rPr>
              <a:t> </a:t>
            </a:r>
            <a:r>
              <a:rPr lang="en-US" sz="1800" dirty="0" err="1">
                <a:latin typeface="Calibri" pitchFamily="34" charset="0"/>
              </a:rPr>
              <a:t>posisi</a:t>
            </a:r>
            <a:r>
              <a:rPr lang="en-US" sz="1800" dirty="0">
                <a:latin typeface="Calibri" pitchFamily="34" charset="0"/>
              </a:rPr>
              <a:t> </a:t>
            </a:r>
            <a:r>
              <a:rPr lang="en-US" sz="1800" dirty="0" err="1">
                <a:latin typeface="Calibri" pitchFamily="34" charset="0"/>
              </a:rPr>
              <a:t>bukan</a:t>
            </a:r>
            <a:r>
              <a:rPr lang="en-US" sz="1800" dirty="0">
                <a:latin typeface="Calibri" pitchFamily="34" charset="0"/>
              </a:rPr>
              <a:t> elite </a:t>
            </a:r>
            <a:r>
              <a:rPr lang="en-US" sz="1800" dirty="0" err="1">
                <a:latin typeface="Calibri" pitchFamily="34" charset="0"/>
              </a:rPr>
              <a:t>ke</a:t>
            </a:r>
            <a:r>
              <a:rPr lang="en-US" sz="1800" dirty="0">
                <a:latin typeface="Calibri" pitchFamily="34" charset="0"/>
              </a:rPr>
              <a:t> </a:t>
            </a:r>
            <a:r>
              <a:rPr lang="en-US" sz="1800" dirty="0" err="1">
                <a:latin typeface="Calibri" pitchFamily="34" charset="0"/>
              </a:rPr>
              <a:t>posisi</a:t>
            </a:r>
            <a:r>
              <a:rPr lang="en-US" sz="1800" dirty="0">
                <a:latin typeface="Calibri" pitchFamily="34" charset="0"/>
              </a:rPr>
              <a:t> elite </a:t>
            </a:r>
            <a:r>
              <a:rPr lang="en-US" sz="1800" dirty="0" err="1" smtClean="0">
                <a:latin typeface="Calibri" pitchFamily="34" charset="0"/>
              </a:rPr>
              <a:t>dilakukan</a:t>
            </a:r>
            <a:r>
              <a:rPr lang="en-US" sz="1800" dirty="0" smtClean="0">
                <a:latin typeface="Calibri" pitchFamily="34" charset="0"/>
              </a:rPr>
              <a:t> </a:t>
            </a:r>
            <a:r>
              <a:rPr lang="en-US" sz="1800" dirty="0" err="1">
                <a:latin typeface="Calibri" pitchFamily="34" charset="0"/>
              </a:rPr>
              <a:t>secara</a:t>
            </a:r>
            <a:r>
              <a:rPr lang="en-US" sz="1800" dirty="0">
                <a:latin typeface="Calibri" pitchFamily="34" charset="0"/>
              </a:rPr>
              <a:t> </a:t>
            </a:r>
            <a:r>
              <a:rPr lang="en-US" sz="1800" dirty="0" err="1">
                <a:latin typeface="Calibri" pitchFamily="34" charset="0"/>
              </a:rPr>
              <a:t>berlahan</a:t>
            </a:r>
            <a:r>
              <a:rPr lang="en-US" sz="1800" dirty="0">
                <a:latin typeface="Calibri" pitchFamily="34" charset="0"/>
              </a:rPr>
              <a:t> </a:t>
            </a:r>
            <a:r>
              <a:rPr lang="en-US" sz="1800" dirty="0" err="1" smtClean="0">
                <a:latin typeface="Calibri" pitchFamily="34" charset="0"/>
              </a:rPr>
              <a:t>untuk</a:t>
            </a:r>
            <a:r>
              <a:rPr lang="en-US" sz="1800" dirty="0" smtClean="0">
                <a:latin typeface="Calibri" pitchFamily="34" charset="0"/>
              </a:rPr>
              <a:t> </a:t>
            </a:r>
            <a:r>
              <a:rPr lang="en-US" sz="1800" dirty="0" err="1">
                <a:latin typeface="Calibri" pitchFamily="34" charset="0"/>
              </a:rPr>
              <a:t>memelihara</a:t>
            </a:r>
            <a:r>
              <a:rPr lang="en-US" sz="1800" dirty="0">
                <a:latin typeface="Calibri" pitchFamily="34" charset="0"/>
              </a:rPr>
              <a:t> </a:t>
            </a:r>
            <a:r>
              <a:rPr lang="en-US" sz="1800" dirty="0" err="1" smtClean="0">
                <a:latin typeface="Calibri" pitchFamily="34" charset="0"/>
              </a:rPr>
              <a:t>stabilitas</a:t>
            </a:r>
            <a:r>
              <a:rPr lang="en-US" sz="1800" dirty="0" smtClean="0">
                <a:latin typeface="Calibri" pitchFamily="34" charset="0"/>
              </a:rPr>
              <a:t>. </a:t>
            </a:r>
            <a:r>
              <a:rPr lang="en-US" sz="1800" dirty="0" err="1">
                <a:latin typeface="Calibri" pitchFamily="34" charset="0"/>
              </a:rPr>
              <a:t>Hanya</a:t>
            </a:r>
            <a:r>
              <a:rPr lang="en-US" sz="1800" dirty="0">
                <a:latin typeface="Calibri" pitchFamily="34" charset="0"/>
              </a:rPr>
              <a:t> </a:t>
            </a:r>
            <a:r>
              <a:rPr lang="en-US" sz="1800" dirty="0" err="1">
                <a:latin typeface="Calibri" pitchFamily="34" charset="0"/>
              </a:rPr>
              <a:t>kalangan</a:t>
            </a:r>
            <a:r>
              <a:rPr lang="en-US" sz="1800" dirty="0">
                <a:latin typeface="Calibri" pitchFamily="34" charset="0"/>
              </a:rPr>
              <a:t> </a:t>
            </a:r>
            <a:r>
              <a:rPr lang="en-US" sz="1800" dirty="0" err="1">
                <a:latin typeface="Calibri" pitchFamily="34" charset="0"/>
              </a:rPr>
              <a:t>bukan</a:t>
            </a:r>
            <a:r>
              <a:rPr lang="en-US" sz="1800" dirty="0">
                <a:latin typeface="Calibri" pitchFamily="34" charset="0"/>
              </a:rPr>
              <a:t> elite yang </a:t>
            </a:r>
            <a:r>
              <a:rPr lang="en-US" sz="1800" dirty="0" err="1">
                <a:latin typeface="Calibri" pitchFamily="34" charset="0"/>
              </a:rPr>
              <a:t>telah</a:t>
            </a:r>
            <a:r>
              <a:rPr lang="en-US" sz="1800" dirty="0">
                <a:latin typeface="Calibri" pitchFamily="34" charset="0"/>
              </a:rPr>
              <a:t> </a:t>
            </a:r>
            <a:r>
              <a:rPr lang="en-US" sz="1800" dirty="0" err="1">
                <a:latin typeface="Calibri" pitchFamily="34" charset="0"/>
              </a:rPr>
              <a:t>menerima</a:t>
            </a:r>
            <a:r>
              <a:rPr lang="en-US" sz="1800" dirty="0">
                <a:latin typeface="Calibri" pitchFamily="34" charset="0"/>
              </a:rPr>
              <a:t> </a:t>
            </a:r>
            <a:r>
              <a:rPr lang="en-US" sz="1800" dirty="0" err="1">
                <a:latin typeface="Calibri" pitchFamily="34" charset="0"/>
              </a:rPr>
              <a:t>konsensus</a:t>
            </a:r>
            <a:r>
              <a:rPr lang="en-US" sz="1800" dirty="0">
                <a:latin typeface="Calibri" pitchFamily="34" charset="0"/>
              </a:rPr>
              <a:t> elite </a:t>
            </a:r>
            <a:r>
              <a:rPr lang="en-US" sz="1800" dirty="0" smtClean="0">
                <a:latin typeface="Calibri" pitchFamily="34" charset="0"/>
              </a:rPr>
              <a:t>yang </a:t>
            </a:r>
            <a:r>
              <a:rPr lang="en-US" sz="1800" dirty="0" err="1">
                <a:latin typeface="Calibri" pitchFamily="34" charset="0"/>
              </a:rPr>
              <a:t>dapat</a:t>
            </a:r>
            <a:r>
              <a:rPr lang="en-US" sz="1800" dirty="0">
                <a:latin typeface="Calibri" pitchFamily="34" charset="0"/>
              </a:rPr>
              <a:t> </a:t>
            </a:r>
            <a:r>
              <a:rPr lang="en-US" sz="1800" dirty="0" err="1">
                <a:latin typeface="Calibri" pitchFamily="34" charset="0"/>
              </a:rPr>
              <a:t>diterima</a:t>
            </a:r>
            <a:r>
              <a:rPr lang="en-US" sz="1800" dirty="0">
                <a:latin typeface="Calibri" pitchFamily="34" charset="0"/>
              </a:rPr>
              <a:t> </a:t>
            </a:r>
            <a:r>
              <a:rPr lang="en-US" sz="1800" dirty="0" err="1">
                <a:latin typeface="Calibri" pitchFamily="34" charset="0"/>
              </a:rPr>
              <a:t>dalam</a:t>
            </a:r>
            <a:r>
              <a:rPr lang="en-US" sz="1800" dirty="0">
                <a:latin typeface="Calibri" pitchFamily="34" charset="0"/>
              </a:rPr>
              <a:t> </a:t>
            </a:r>
            <a:r>
              <a:rPr lang="en-US" sz="1800" dirty="0" err="1">
                <a:latin typeface="Calibri" pitchFamily="34" charset="0"/>
              </a:rPr>
              <a:t>lingkaran</a:t>
            </a:r>
            <a:r>
              <a:rPr lang="en-US" sz="1800" dirty="0">
                <a:latin typeface="Calibri" pitchFamily="34" charset="0"/>
              </a:rPr>
              <a:t> </a:t>
            </a:r>
            <a:r>
              <a:rPr lang="en-US" sz="1800" dirty="0" err="1">
                <a:latin typeface="Calibri" pitchFamily="34" charset="0"/>
              </a:rPr>
              <a:t>kelompok</a:t>
            </a:r>
            <a:r>
              <a:rPr lang="en-US" sz="1800" dirty="0">
                <a:latin typeface="Calibri" pitchFamily="34" charset="0"/>
              </a:rPr>
              <a:t> elite/yang </a:t>
            </a:r>
            <a:r>
              <a:rPr lang="en-US" sz="1800" dirty="0" err="1" smtClean="0">
                <a:latin typeface="Calibri" pitchFamily="34" charset="0"/>
              </a:rPr>
              <a:t>memerintah</a:t>
            </a:r>
            <a:r>
              <a:rPr lang="en-US" sz="1800" dirty="0" smtClean="0">
                <a:latin typeface="Calibri" pitchFamily="34" charset="0"/>
              </a:rPr>
              <a:t>.</a:t>
            </a:r>
            <a:endParaRPr lang="id-ID" sz="1800" dirty="0">
              <a:latin typeface="Calibri" pitchFamily="34" charset="0"/>
            </a:endParaRPr>
          </a:p>
          <a:p>
            <a:pPr marL="342900" lvl="0" indent="-342900" algn="just">
              <a:buFont typeface="+mj-lt"/>
              <a:buAutoNum type="arabicPeriod"/>
            </a:pPr>
            <a:r>
              <a:rPr lang="en-US" sz="1800" dirty="0" err="1" smtClean="0">
                <a:latin typeface="Calibri" pitchFamily="34" charset="0"/>
              </a:rPr>
              <a:t>Elit</a:t>
            </a:r>
            <a:r>
              <a:rPr lang="en-US" sz="1800" dirty="0" smtClean="0">
                <a:latin typeface="Calibri" pitchFamily="34" charset="0"/>
              </a:rPr>
              <a:t> me</a:t>
            </a:r>
            <a:r>
              <a:rPr lang="id-ID" sz="1800" dirty="0" smtClean="0">
                <a:latin typeface="Calibri" pitchFamily="34" charset="0"/>
              </a:rPr>
              <a:t>ndominasi</a:t>
            </a:r>
            <a:r>
              <a:rPr lang="en-US" sz="1800" dirty="0" smtClean="0">
                <a:latin typeface="Calibri" pitchFamily="34" charset="0"/>
              </a:rPr>
              <a:t> </a:t>
            </a:r>
            <a:r>
              <a:rPr lang="en-US" sz="1800" dirty="0" err="1">
                <a:latin typeface="Calibri" pitchFamily="34" charset="0"/>
              </a:rPr>
              <a:t>konsensus</a:t>
            </a:r>
            <a:r>
              <a:rPr lang="en-US" sz="1800" dirty="0">
                <a:latin typeface="Calibri" pitchFamily="34" charset="0"/>
              </a:rPr>
              <a:t> </a:t>
            </a:r>
            <a:r>
              <a:rPr lang="id-ID" sz="1800" dirty="0" smtClean="0">
                <a:latin typeface="Calibri" pitchFamily="34" charset="0"/>
              </a:rPr>
              <a:t>dalam membentuk </a:t>
            </a:r>
            <a:r>
              <a:rPr lang="en-US" sz="1800" dirty="0" err="1" smtClean="0">
                <a:latin typeface="Calibri" pitchFamily="34" charset="0"/>
              </a:rPr>
              <a:t>nilai</a:t>
            </a:r>
            <a:r>
              <a:rPr lang="en-US" sz="1800" dirty="0" smtClean="0">
                <a:latin typeface="Calibri" pitchFamily="34" charset="0"/>
              </a:rPr>
              <a:t> </a:t>
            </a:r>
            <a:r>
              <a:rPr lang="en-US" sz="1800" dirty="0" err="1">
                <a:latin typeface="Calibri" pitchFamily="34" charset="0"/>
              </a:rPr>
              <a:t>dasar</a:t>
            </a:r>
            <a:r>
              <a:rPr lang="en-US" sz="1800" dirty="0">
                <a:latin typeface="Calibri" pitchFamily="34" charset="0"/>
              </a:rPr>
              <a:t> </a:t>
            </a:r>
            <a:r>
              <a:rPr lang="en-US" sz="1800" dirty="0" err="1">
                <a:latin typeface="Calibri" pitchFamily="34" charset="0"/>
              </a:rPr>
              <a:t>sistem</a:t>
            </a:r>
            <a:r>
              <a:rPr lang="en-US" sz="1800" dirty="0">
                <a:latin typeface="Calibri" pitchFamily="34" charset="0"/>
              </a:rPr>
              <a:t> </a:t>
            </a:r>
            <a:r>
              <a:rPr lang="en-US" sz="1800" dirty="0" err="1">
                <a:latin typeface="Calibri" pitchFamily="34" charset="0"/>
              </a:rPr>
              <a:t>sosial</a:t>
            </a:r>
            <a:r>
              <a:rPr lang="en-US" sz="1800" dirty="0">
                <a:latin typeface="Calibri" pitchFamily="34" charset="0"/>
              </a:rPr>
              <a:t> </a:t>
            </a:r>
            <a:r>
              <a:rPr lang="en-US" sz="1800" dirty="0" err="1">
                <a:latin typeface="Calibri" pitchFamily="34" charset="0"/>
              </a:rPr>
              <a:t>dan</a:t>
            </a:r>
            <a:r>
              <a:rPr lang="en-US" sz="1800" dirty="0">
                <a:latin typeface="Calibri" pitchFamily="34" charset="0"/>
              </a:rPr>
              <a:t> </a:t>
            </a:r>
            <a:r>
              <a:rPr lang="en-US" sz="1800" dirty="0" err="1">
                <a:latin typeface="Calibri" pitchFamily="34" charset="0"/>
              </a:rPr>
              <a:t>pemeliharaan</a:t>
            </a:r>
            <a:r>
              <a:rPr lang="en-US" sz="1800" dirty="0">
                <a:latin typeface="Calibri" pitchFamily="34" charset="0"/>
              </a:rPr>
              <a:t> </a:t>
            </a:r>
            <a:r>
              <a:rPr lang="en-US" sz="1800" dirty="0" err="1">
                <a:latin typeface="Calibri" pitchFamily="34" charset="0"/>
              </a:rPr>
              <a:t>sistem</a:t>
            </a:r>
            <a:r>
              <a:rPr lang="en-US" sz="1800" dirty="0">
                <a:latin typeface="Calibri" pitchFamily="34" charset="0"/>
              </a:rPr>
              <a:t>. </a:t>
            </a:r>
            <a:endParaRPr lang="id-ID" sz="1800" dirty="0" smtClean="0">
              <a:latin typeface="Calibri" pitchFamily="34" charset="0"/>
            </a:endParaRPr>
          </a:p>
          <a:p>
            <a:pPr marL="342900" lvl="0" indent="-342900" algn="just">
              <a:buFont typeface="+mj-lt"/>
              <a:buAutoNum type="arabicPeriod"/>
            </a:pPr>
            <a:r>
              <a:rPr lang="en-US" sz="1800" dirty="0" err="1" smtClean="0">
                <a:latin typeface="Calibri" pitchFamily="34" charset="0"/>
              </a:rPr>
              <a:t>Kebijakan</a:t>
            </a:r>
            <a:r>
              <a:rPr lang="en-US" sz="1800" dirty="0" smtClean="0">
                <a:latin typeface="Calibri" pitchFamily="34" charset="0"/>
              </a:rPr>
              <a:t> </a:t>
            </a:r>
            <a:r>
              <a:rPr lang="en-US" sz="1800" dirty="0" err="1">
                <a:latin typeface="Calibri" pitchFamily="34" charset="0"/>
              </a:rPr>
              <a:t>publik</a:t>
            </a:r>
            <a:r>
              <a:rPr lang="en-US" sz="1800" dirty="0">
                <a:latin typeface="Calibri" pitchFamily="34" charset="0"/>
              </a:rPr>
              <a:t> </a:t>
            </a:r>
            <a:r>
              <a:rPr lang="en-US" sz="1800" dirty="0" err="1">
                <a:latin typeface="Calibri" pitchFamily="34" charset="0"/>
              </a:rPr>
              <a:t>tidak</a:t>
            </a:r>
            <a:r>
              <a:rPr lang="en-US" sz="1800" dirty="0">
                <a:latin typeface="Calibri" pitchFamily="34" charset="0"/>
              </a:rPr>
              <a:t> </a:t>
            </a:r>
            <a:r>
              <a:rPr lang="en-US" sz="1800" dirty="0" err="1">
                <a:latin typeface="Calibri" pitchFamily="34" charset="0"/>
              </a:rPr>
              <a:t>merefleksikan</a:t>
            </a:r>
            <a:r>
              <a:rPr lang="en-US" sz="1800" dirty="0">
                <a:latin typeface="Calibri" pitchFamily="34" charset="0"/>
              </a:rPr>
              <a:t> </a:t>
            </a:r>
            <a:r>
              <a:rPr lang="en-US" sz="1800" dirty="0" err="1">
                <a:latin typeface="Calibri" pitchFamily="34" charset="0"/>
              </a:rPr>
              <a:t>tuntutan</a:t>
            </a:r>
            <a:r>
              <a:rPr lang="en-US" sz="1800" dirty="0">
                <a:latin typeface="Calibri" pitchFamily="34" charset="0"/>
              </a:rPr>
              <a:t> </a:t>
            </a:r>
            <a:r>
              <a:rPr lang="en-US" sz="1800" dirty="0" err="1">
                <a:latin typeface="Calibri" pitchFamily="34" charset="0"/>
              </a:rPr>
              <a:t>massa</a:t>
            </a:r>
            <a:r>
              <a:rPr lang="en-US" sz="1800" dirty="0">
                <a:latin typeface="Calibri" pitchFamily="34" charset="0"/>
              </a:rPr>
              <a:t> </a:t>
            </a:r>
            <a:r>
              <a:rPr lang="en-US" sz="1800" dirty="0" err="1">
                <a:latin typeface="Calibri" pitchFamily="34" charset="0"/>
              </a:rPr>
              <a:t>tetapi</a:t>
            </a:r>
            <a:r>
              <a:rPr lang="en-US" sz="1800" dirty="0">
                <a:latin typeface="Calibri" pitchFamily="34" charset="0"/>
              </a:rPr>
              <a:t> </a:t>
            </a:r>
            <a:r>
              <a:rPr lang="en-US" sz="1800" dirty="0" err="1">
                <a:latin typeface="Calibri" pitchFamily="34" charset="0"/>
              </a:rPr>
              <a:t>nilai-nilai</a:t>
            </a:r>
            <a:r>
              <a:rPr lang="en-US" sz="1800" dirty="0">
                <a:latin typeface="Calibri" pitchFamily="34" charset="0"/>
              </a:rPr>
              <a:t> elite yang </a:t>
            </a:r>
            <a:r>
              <a:rPr lang="en-US" sz="1800" dirty="0" err="1">
                <a:latin typeface="Calibri" pitchFamily="34" charset="0"/>
              </a:rPr>
              <a:t>berlaku</a:t>
            </a:r>
            <a:r>
              <a:rPr lang="en-US" sz="1800" dirty="0">
                <a:latin typeface="Calibri" pitchFamily="34" charset="0"/>
              </a:rPr>
              <a:t>. </a:t>
            </a:r>
            <a:endParaRPr lang="id-ID" sz="1800" dirty="0">
              <a:latin typeface="Calibri" pitchFamily="34" charset="0"/>
            </a:endParaRPr>
          </a:p>
          <a:p>
            <a:pPr marL="342900" lvl="0" indent="-342900" algn="just">
              <a:buFont typeface="+mj-lt"/>
              <a:buAutoNum type="arabicPeriod"/>
            </a:pPr>
            <a:r>
              <a:rPr lang="en-US" sz="1800" dirty="0" smtClean="0">
                <a:latin typeface="Calibri" pitchFamily="34" charset="0"/>
              </a:rPr>
              <a:t>Elite </a:t>
            </a:r>
            <a:r>
              <a:rPr lang="en-US" sz="1800" dirty="0" err="1">
                <a:latin typeface="Calibri" pitchFamily="34" charset="0"/>
              </a:rPr>
              <a:t>dapat</a:t>
            </a:r>
            <a:r>
              <a:rPr lang="en-US" sz="1800" dirty="0">
                <a:latin typeface="Calibri" pitchFamily="34" charset="0"/>
              </a:rPr>
              <a:t> </a:t>
            </a:r>
            <a:r>
              <a:rPr lang="en-US" sz="1800" dirty="0" err="1">
                <a:latin typeface="Calibri" pitchFamily="34" charset="0"/>
              </a:rPr>
              <a:t>bertindak</a:t>
            </a:r>
            <a:r>
              <a:rPr lang="en-US" sz="1800" dirty="0">
                <a:latin typeface="Calibri" pitchFamily="34" charset="0"/>
              </a:rPr>
              <a:t> </a:t>
            </a:r>
            <a:r>
              <a:rPr lang="en-US" sz="1800" dirty="0" err="1">
                <a:latin typeface="Calibri" pitchFamily="34" charset="0"/>
              </a:rPr>
              <a:t>berdasarkan</a:t>
            </a:r>
            <a:r>
              <a:rPr lang="en-US" sz="1800" dirty="0">
                <a:latin typeface="Calibri" pitchFamily="34" charset="0"/>
              </a:rPr>
              <a:t> motif </a:t>
            </a:r>
            <a:r>
              <a:rPr lang="en-US" sz="1800" dirty="0" err="1">
                <a:latin typeface="Calibri" pitchFamily="34" charset="0"/>
              </a:rPr>
              <a:t>pribadi</a:t>
            </a:r>
            <a:r>
              <a:rPr lang="en-US" sz="1800" dirty="0">
                <a:latin typeface="Calibri" pitchFamily="34" charset="0"/>
              </a:rPr>
              <a:t> </a:t>
            </a:r>
            <a:r>
              <a:rPr lang="en-US" sz="1800" dirty="0" smtClean="0">
                <a:latin typeface="Calibri" pitchFamily="34" charset="0"/>
              </a:rPr>
              <a:t>y</a:t>
            </a:r>
            <a:r>
              <a:rPr lang="id-ID" sz="1800" dirty="0" smtClean="0">
                <a:latin typeface="Calibri" pitchFamily="34" charset="0"/>
              </a:rPr>
              <a:t>ang</a:t>
            </a:r>
            <a:r>
              <a:rPr lang="en-US" sz="1800" dirty="0" smtClean="0">
                <a:latin typeface="Calibri" pitchFamily="34" charset="0"/>
              </a:rPr>
              <a:t> </a:t>
            </a:r>
            <a:r>
              <a:rPr lang="id-ID" sz="1800" dirty="0" smtClean="0">
                <a:latin typeface="Calibri" pitchFamily="34" charset="0"/>
              </a:rPr>
              <a:t>be</a:t>
            </a:r>
            <a:r>
              <a:rPr lang="en-US" sz="1800" dirty="0" err="1" smtClean="0">
                <a:latin typeface="Calibri" pitchFamily="34" charset="0"/>
              </a:rPr>
              <a:t>risiko</a:t>
            </a:r>
            <a:r>
              <a:rPr lang="en-US" sz="1800" dirty="0" smtClean="0">
                <a:latin typeface="Calibri" pitchFamily="34" charset="0"/>
              </a:rPr>
              <a:t> </a:t>
            </a:r>
            <a:r>
              <a:rPr lang="en-US" sz="1800" dirty="0" err="1" smtClean="0">
                <a:latin typeface="Calibri" pitchFamily="34" charset="0"/>
              </a:rPr>
              <a:t>mengurangi</a:t>
            </a:r>
            <a:r>
              <a:rPr lang="id-ID" sz="1800" dirty="0">
                <a:latin typeface="Calibri" pitchFamily="34" charset="0"/>
              </a:rPr>
              <a:t> </a:t>
            </a:r>
            <a:r>
              <a:rPr lang="en-US" sz="1800" dirty="0" err="1" smtClean="0">
                <a:latin typeface="Calibri" pitchFamily="34" charset="0"/>
              </a:rPr>
              <a:t>dukungan</a:t>
            </a:r>
            <a:r>
              <a:rPr lang="en-US" sz="1800" dirty="0" smtClean="0">
                <a:latin typeface="Calibri" pitchFamily="34" charset="0"/>
              </a:rPr>
              <a:t> </a:t>
            </a:r>
            <a:r>
              <a:rPr lang="en-US" sz="1800" dirty="0" err="1">
                <a:latin typeface="Calibri" pitchFamily="34" charset="0"/>
              </a:rPr>
              <a:t>massa</a:t>
            </a:r>
            <a:r>
              <a:rPr lang="en-US" sz="1800" dirty="0">
                <a:latin typeface="Calibri" pitchFamily="34" charset="0"/>
              </a:rPr>
              <a:t>, </a:t>
            </a:r>
            <a:r>
              <a:rPr lang="en-US" sz="1800" dirty="0" err="1">
                <a:latin typeface="Calibri" pitchFamily="34" charset="0"/>
              </a:rPr>
              <a:t>atau</a:t>
            </a:r>
            <a:r>
              <a:rPr lang="en-US" sz="1800" dirty="0">
                <a:latin typeface="Calibri" pitchFamily="34" charset="0"/>
              </a:rPr>
              <a:t> </a:t>
            </a:r>
            <a:r>
              <a:rPr lang="en-US" sz="1800" dirty="0" err="1">
                <a:latin typeface="Calibri" pitchFamily="34" charset="0"/>
              </a:rPr>
              <a:t>mereka</a:t>
            </a:r>
            <a:r>
              <a:rPr lang="en-US" sz="1800" dirty="0">
                <a:latin typeface="Calibri" pitchFamily="34" charset="0"/>
              </a:rPr>
              <a:t> </a:t>
            </a:r>
            <a:r>
              <a:rPr lang="en-US" sz="1800" dirty="0" err="1">
                <a:latin typeface="Calibri" pitchFamily="34" charset="0"/>
              </a:rPr>
              <a:t>dapat</a:t>
            </a:r>
            <a:r>
              <a:rPr lang="en-US" sz="1800" dirty="0">
                <a:latin typeface="Calibri" pitchFamily="34" charset="0"/>
              </a:rPr>
              <a:t> </a:t>
            </a:r>
            <a:r>
              <a:rPr lang="en-US" sz="1800" dirty="0" err="1">
                <a:latin typeface="Calibri" pitchFamily="34" charset="0"/>
              </a:rPr>
              <a:t>memulai</a:t>
            </a:r>
            <a:r>
              <a:rPr lang="en-US" sz="1800" dirty="0">
                <a:latin typeface="Calibri" pitchFamily="34" charset="0"/>
              </a:rPr>
              <a:t> </a:t>
            </a:r>
            <a:r>
              <a:rPr lang="en-US" sz="1800" dirty="0" err="1">
                <a:latin typeface="Calibri" pitchFamily="34" charset="0"/>
              </a:rPr>
              <a:t>mereformasi</a:t>
            </a:r>
            <a:r>
              <a:rPr lang="en-US" sz="1800" dirty="0">
                <a:latin typeface="Calibri" pitchFamily="34" charset="0"/>
              </a:rPr>
              <a:t>, </a:t>
            </a:r>
            <a:r>
              <a:rPr lang="en-US" sz="1800" dirty="0" err="1">
                <a:latin typeface="Calibri" pitchFamily="34" charset="0"/>
              </a:rPr>
              <a:t>menahan</a:t>
            </a:r>
            <a:r>
              <a:rPr lang="en-US" sz="1800" dirty="0">
                <a:latin typeface="Calibri" pitchFamily="34" charset="0"/>
              </a:rPr>
              <a:t> </a:t>
            </a:r>
            <a:r>
              <a:rPr lang="en-US" sz="1800" dirty="0" err="1">
                <a:latin typeface="Calibri" pitchFamily="34" charset="0"/>
              </a:rPr>
              <a:t>penyalahgunaan</a:t>
            </a:r>
            <a:r>
              <a:rPr lang="en-US" sz="1800" dirty="0">
                <a:latin typeface="Calibri" pitchFamily="34" charset="0"/>
              </a:rPr>
              <a:t>, </a:t>
            </a:r>
            <a:r>
              <a:rPr lang="en-US" sz="1800" dirty="0" err="1">
                <a:latin typeface="Calibri" pitchFamily="34" charset="0"/>
              </a:rPr>
              <a:t>membuat</a:t>
            </a:r>
            <a:r>
              <a:rPr lang="en-US" sz="1800" dirty="0">
                <a:latin typeface="Calibri" pitchFamily="34" charset="0"/>
              </a:rPr>
              <a:t> program </a:t>
            </a:r>
            <a:r>
              <a:rPr lang="en-US" sz="1800" dirty="0" err="1">
                <a:latin typeface="Calibri" pitchFamily="34" charset="0"/>
              </a:rPr>
              <a:t>untuk</a:t>
            </a:r>
            <a:r>
              <a:rPr lang="en-US" sz="1800" dirty="0">
                <a:latin typeface="Calibri" pitchFamily="34" charset="0"/>
              </a:rPr>
              <a:t> </a:t>
            </a:r>
            <a:r>
              <a:rPr lang="en-US" sz="1800" dirty="0" err="1">
                <a:latin typeface="Calibri" pitchFamily="34" charset="0"/>
              </a:rPr>
              <a:t>publik</a:t>
            </a:r>
            <a:r>
              <a:rPr lang="en-US" sz="1800" dirty="0">
                <a:latin typeface="Calibri" pitchFamily="34" charset="0"/>
              </a:rPr>
              <a:t> </a:t>
            </a:r>
            <a:r>
              <a:rPr lang="en-US" sz="1800" dirty="0" err="1">
                <a:latin typeface="Calibri" pitchFamily="34" charset="0"/>
              </a:rPr>
              <a:t>guna</a:t>
            </a:r>
            <a:r>
              <a:rPr lang="en-US" sz="1800" dirty="0">
                <a:latin typeface="Calibri" pitchFamily="34" charset="0"/>
              </a:rPr>
              <a:t> </a:t>
            </a:r>
            <a:r>
              <a:rPr lang="en-US" sz="1800" dirty="0" err="1">
                <a:latin typeface="Calibri" pitchFamily="34" charset="0"/>
              </a:rPr>
              <a:t>menjaga</a:t>
            </a:r>
            <a:r>
              <a:rPr lang="en-US" sz="1800" dirty="0">
                <a:latin typeface="Calibri" pitchFamily="34" charset="0"/>
              </a:rPr>
              <a:t> </a:t>
            </a:r>
            <a:r>
              <a:rPr lang="en-US" sz="1800" dirty="0" err="1">
                <a:latin typeface="Calibri" pitchFamily="34" charset="0"/>
              </a:rPr>
              <a:t>sistem</a:t>
            </a:r>
            <a:r>
              <a:rPr lang="en-US" sz="1800" dirty="0">
                <a:latin typeface="Calibri" pitchFamily="34" charset="0"/>
              </a:rPr>
              <a:t> </a:t>
            </a:r>
            <a:r>
              <a:rPr lang="en-US" sz="1800" dirty="0" err="1">
                <a:latin typeface="Calibri" pitchFamily="34" charset="0"/>
              </a:rPr>
              <a:t>dan</a:t>
            </a:r>
            <a:r>
              <a:rPr lang="en-US" sz="1800" dirty="0">
                <a:latin typeface="Calibri" pitchFamily="34" charset="0"/>
              </a:rPr>
              <a:t> </a:t>
            </a:r>
            <a:r>
              <a:rPr lang="en-US" sz="1800" dirty="0" err="1">
                <a:latin typeface="Calibri" pitchFamily="34" charset="0"/>
              </a:rPr>
              <a:t>kekuasaan</a:t>
            </a:r>
            <a:r>
              <a:rPr lang="en-US" sz="1800" dirty="0">
                <a:latin typeface="Calibri" pitchFamily="34" charset="0"/>
              </a:rPr>
              <a:t> </a:t>
            </a:r>
            <a:r>
              <a:rPr lang="en-US" sz="1800" dirty="0" err="1" smtClean="0">
                <a:latin typeface="Calibri" pitchFamily="34" charset="0"/>
              </a:rPr>
              <a:t>mereka</a:t>
            </a:r>
            <a:r>
              <a:rPr lang="en-US" sz="1800" dirty="0" smtClean="0">
                <a:latin typeface="Calibri" pitchFamily="34" charset="0"/>
              </a:rPr>
              <a:t>.</a:t>
            </a:r>
            <a:endParaRPr lang="id-ID" sz="1800" dirty="0">
              <a:latin typeface="Calibri" pitchFamily="34" charset="0"/>
            </a:endParaRPr>
          </a:p>
          <a:p>
            <a:pPr marL="342900" lvl="0" indent="-342900" algn="just">
              <a:buFont typeface="+mj-lt"/>
              <a:buAutoNum type="arabicPeriod"/>
            </a:pPr>
            <a:r>
              <a:rPr lang="en-US" sz="1800" dirty="0" smtClean="0">
                <a:latin typeface="Calibri" pitchFamily="34" charset="0"/>
              </a:rPr>
              <a:t>Para </a:t>
            </a:r>
            <a:r>
              <a:rPr lang="en-US" sz="1800" dirty="0" err="1">
                <a:latin typeface="Calibri" pitchFamily="34" charset="0"/>
              </a:rPr>
              <a:t>elit</a:t>
            </a:r>
            <a:r>
              <a:rPr lang="en-US" sz="1800" dirty="0">
                <a:latin typeface="Calibri" pitchFamily="34" charset="0"/>
              </a:rPr>
              <a:t> </a:t>
            </a:r>
            <a:r>
              <a:rPr lang="en-US" sz="1800" dirty="0" err="1">
                <a:latin typeface="Calibri" pitchFamily="34" charset="0"/>
              </a:rPr>
              <a:t>secara</a:t>
            </a:r>
            <a:r>
              <a:rPr lang="en-US" sz="1800" dirty="0">
                <a:latin typeface="Calibri" pitchFamily="34" charset="0"/>
              </a:rPr>
              <a:t> </a:t>
            </a:r>
            <a:r>
              <a:rPr lang="en-US" sz="1800" dirty="0" err="1">
                <a:latin typeface="Calibri" pitchFamily="34" charset="0"/>
              </a:rPr>
              <a:t>relatif</a:t>
            </a:r>
            <a:r>
              <a:rPr lang="en-US" sz="1800" dirty="0">
                <a:latin typeface="Calibri" pitchFamily="34" charset="0"/>
              </a:rPr>
              <a:t> </a:t>
            </a:r>
            <a:r>
              <a:rPr lang="en-US" sz="1800" dirty="0" err="1">
                <a:latin typeface="Calibri" pitchFamily="34" charset="0"/>
              </a:rPr>
              <a:t>memperoleh</a:t>
            </a:r>
            <a:r>
              <a:rPr lang="en-US" sz="1800" dirty="0">
                <a:latin typeface="Calibri" pitchFamily="34" charset="0"/>
              </a:rPr>
              <a:t> </a:t>
            </a:r>
            <a:r>
              <a:rPr lang="en-US" sz="1800" dirty="0" err="1">
                <a:latin typeface="Calibri" pitchFamily="34" charset="0"/>
              </a:rPr>
              <a:t>pengaruh</a:t>
            </a:r>
            <a:r>
              <a:rPr lang="en-US" sz="1800" dirty="0">
                <a:latin typeface="Calibri" pitchFamily="34" charset="0"/>
              </a:rPr>
              <a:t> </a:t>
            </a:r>
            <a:r>
              <a:rPr lang="en-US" sz="1800" dirty="0" err="1" smtClean="0">
                <a:latin typeface="Calibri" pitchFamily="34" charset="0"/>
              </a:rPr>
              <a:t>kecil</a:t>
            </a:r>
            <a:r>
              <a:rPr lang="en-US" sz="1800" dirty="0" smtClean="0">
                <a:latin typeface="Calibri" pitchFamily="34" charset="0"/>
              </a:rPr>
              <a:t> </a:t>
            </a:r>
            <a:r>
              <a:rPr lang="en-US" sz="1800" dirty="0" err="1">
                <a:latin typeface="Calibri" pitchFamily="34" charset="0"/>
              </a:rPr>
              <a:t>dari</a:t>
            </a:r>
            <a:r>
              <a:rPr lang="en-US" sz="1800" dirty="0">
                <a:latin typeface="Calibri" pitchFamily="34" charset="0"/>
              </a:rPr>
              <a:t> </a:t>
            </a:r>
            <a:r>
              <a:rPr lang="en-US" sz="1800" dirty="0" err="1">
                <a:latin typeface="Calibri" pitchFamily="34" charset="0"/>
              </a:rPr>
              <a:t>massa</a:t>
            </a:r>
            <a:r>
              <a:rPr lang="en-US" sz="1800" dirty="0">
                <a:latin typeface="Calibri" pitchFamily="34" charset="0"/>
              </a:rPr>
              <a:t> yang </a:t>
            </a:r>
            <a:r>
              <a:rPr lang="en-US" sz="1800" dirty="0" err="1">
                <a:latin typeface="Calibri" pitchFamily="34" charset="0"/>
              </a:rPr>
              <a:t>apatis</a:t>
            </a:r>
            <a:r>
              <a:rPr lang="en-US" sz="1800" dirty="0">
                <a:latin typeface="Calibri" pitchFamily="34" charset="0"/>
              </a:rPr>
              <a:t>. </a:t>
            </a:r>
            <a:r>
              <a:rPr lang="en-US" sz="1800" dirty="0" err="1">
                <a:latin typeface="Calibri" pitchFamily="34" charset="0"/>
              </a:rPr>
              <a:t>Sebaliknya</a:t>
            </a:r>
            <a:r>
              <a:rPr lang="en-US" sz="1800" dirty="0">
                <a:latin typeface="Calibri" pitchFamily="34" charset="0"/>
              </a:rPr>
              <a:t> </a:t>
            </a:r>
            <a:r>
              <a:rPr lang="en-US" sz="1800" dirty="0" err="1">
                <a:latin typeface="Calibri" pitchFamily="34" charset="0"/>
              </a:rPr>
              <a:t>elit</a:t>
            </a:r>
            <a:r>
              <a:rPr lang="en-US" sz="1800" dirty="0">
                <a:latin typeface="Calibri" pitchFamily="34" charset="0"/>
              </a:rPr>
              <a:t> </a:t>
            </a:r>
            <a:r>
              <a:rPr lang="en-US" sz="1800" dirty="0" err="1">
                <a:latin typeface="Calibri" pitchFamily="34" charset="0"/>
              </a:rPr>
              <a:t>mempengaruhi</a:t>
            </a:r>
            <a:r>
              <a:rPr lang="en-US" sz="1800" dirty="0">
                <a:latin typeface="Calibri" pitchFamily="34" charset="0"/>
              </a:rPr>
              <a:t> </a:t>
            </a:r>
            <a:r>
              <a:rPr lang="en-US" sz="1800" dirty="0" err="1">
                <a:latin typeface="Calibri" pitchFamily="34" charset="0"/>
              </a:rPr>
              <a:t>massa</a:t>
            </a:r>
            <a:r>
              <a:rPr lang="en-US" sz="1800" dirty="0">
                <a:latin typeface="Calibri" pitchFamily="34" charset="0"/>
              </a:rPr>
              <a:t> yang </a:t>
            </a:r>
            <a:r>
              <a:rPr lang="en-US" sz="1800" dirty="0" err="1">
                <a:latin typeface="Calibri" pitchFamily="34" charset="0"/>
              </a:rPr>
              <a:t>lebih</a:t>
            </a:r>
            <a:r>
              <a:rPr lang="en-US" sz="1800" dirty="0">
                <a:latin typeface="Calibri" pitchFamily="34" charset="0"/>
              </a:rPr>
              <a:t> </a:t>
            </a:r>
            <a:r>
              <a:rPr lang="en-US" sz="1800" dirty="0" err="1">
                <a:latin typeface="Calibri" pitchFamily="34" charset="0"/>
              </a:rPr>
              <a:t>besar</a:t>
            </a:r>
            <a:r>
              <a:rPr lang="en-US" sz="1800" dirty="0">
                <a:latin typeface="Calibri" pitchFamily="34" charset="0"/>
              </a:rPr>
              <a:t>.</a:t>
            </a:r>
            <a:endParaRPr lang="id-ID" sz="1800" dirty="0">
              <a:latin typeface="Calibri" pitchFamily="34" charset="0"/>
            </a:endParaRPr>
          </a:p>
          <a:p>
            <a:endParaRPr lang="id-ID" sz="1800" dirty="0"/>
          </a:p>
        </p:txBody>
      </p:sp>
    </p:spTree>
    <p:extLst>
      <p:ext uri="{BB962C8B-B14F-4D97-AF65-F5344CB8AC3E}">
        <p14:creationId xmlns:p14="http://schemas.microsoft.com/office/powerpoint/2010/main" val="206023146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MENIMBANG TEORI ELIT: KRITIK </a:t>
            </a:r>
            <a:endParaRPr lang="id-ID" dirty="0"/>
          </a:p>
        </p:txBody>
      </p:sp>
      <p:sp>
        <p:nvSpPr>
          <p:cNvPr id="3" name="Content Placeholder 2"/>
          <p:cNvSpPr>
            <a:spLocks noGrp="1"/>
          </p:cNvSpPr>
          <p:nvPr>
            <p:ph sz="quarter" idx="1"/>
          </p:nvPr>
        </p:nvSpPr>
        <p:spPr>
          <a:xfrm>
            <a:off x="251520" y="1600200"/>
            <a:ext cx="8514528" cy="5141168"/>
          </a:xfrm>
        </p:spPr>
        <p:txBody>
          <a:bodyPr>
            <a:normAutofit fontScale="62500" lnSpcReduction="20000"/>
          </a:bodyPr>
          <a:lstStyle/>
          <a:p>
            <a:pPr algn="just"/>
            <a:r>
              <a:rPr lang="id-ID" dirty="0">
                <a:latin typeface="Calibri" pitchFamily="34" charset="0"/>
              </a:rPr>
              <a:t>K</a:t>
            </a:r>
            <a:r>
              <a:rPr lang="en-US" dirty="0" err="1" smtClean="0">
                <a:latin typeface="Calibri" pitchFamily="34" charset="0"/>
              </a:rPr>
              <a:t>onsep</a:t>
            </a:r>
            <a:r>
              <a:rPr lang="id-ID" dirty="0" smtClean="0">
                <a:latin typeface="Calibri" pitchFamily="34" charset="0"/>
              </a:rPr>
              <a:t> </a:t>
            </a:r>
            <a:r>
              <a:rPr lang="en-US" dirty="0" err="1" smtClean="0">
                <a:latin typeface="Calibri" pitchFamily="34" charset="0"/>
              </a:rPr>
              <a:t>elitis</a:t>
            </a:r>
            <a:r>
              <a:rPr lang="en-US" dirty="0" smtClean="0">
                <a:latin typeface="Calibri" pitchFamily="34" charset="0"/>
              </a:rPr>
              <a:t> </a:t>
            </a:r>
            <a:r>
              <a:rPr lang="en-US" dirty="0" err="1">
                <a:latin typeface="Calibri" pitchFamily="34" charset="0"/>
              </a:rPr>
              <a:t>tidak</a:t>
            </a:r>
            <a:r>
              <a:rPr lang="en-US" dirty="0">
                <a:latin typeface="Calibri" pitchFamily="34" charset="0"/>
              </a:rPr>
              <a:t> </a:t>
            </a:r>
            <a:r>
              <a:rPr lang="en-US" dirty="0" err="1">
                <a:latin typeface="Calibri" pitchFamily="34" charset="0"/>
              </a:rPr>
              <a:t>kohesif</a:t>
            </a:r>
            <a:r>
              <a:rPr lang="en-US" dirty="0">
                <a:latin typeface="Calibri" pitchFamily="34" charset="0"/>
              </a:rPr>
              <a:t> (</a:t>
            </a:r>
            <a:r>
              <a:rPr lang="en-US" dirty="0" err="1">
                <a:latin typeface="Calibri" pitchFamily="34" charset="0"/>
              </a:rPr>
              <a:t>menyatu</a:t>
            </a:r>
            <a:r>
              <a:rPr lang="en-US" dirty="0">
                <a:latin typeface="Calibri" pitchFamily="34" charset="0"/>
              </a:rPr>
              <a:t>/</a:t>
            </a:r>
            <a:r>
              <a:rPr lang="en-US" dirty="0" err="1">
                <a:latin typeface="Calibri" pitchFamily="34" charset="0"/>
              </a:rPr>
              <a:t>kompak</a:t>
            </a:r>
            <a:r>
              <a:rPr lang="en-US" dirty="0" smtClean="0">
                <a:latin typeface="Calibri" pitchFamily="34" charset="0"/>
              </a:rPr>
              <a:t>)</a:t>
            </a:r>
            <a:r>
              <a:rPr lang="id-ID" dirty="0" smtClean="0">
                <a:latin typeface="Calibri" pitchFamily="34" charset="0"/>
              </a:rPr>
              <a:t>, </a:t>
            </a:r>
            <a:r>
              <a:rPr lang="en-US" dirty="0">
                <a:latin typeface="Calibri" pitchFamily="34" charset="0"/>
              </a:rPr>
              <a:t>Dahl (1958, </a:t>
            </a:r>
            <a:r>
              <a:rPr lang="en-US" dirty="0" err="1">
                <a:latin typeface="Calibri" pitchFamily="34" charset="0"/>
              </a:rPr>
              <a:t>dalam</a:t>
            </a:r>
            <a:r>
              <a:rPr lang="en-US" dirty="0">
                <a:latin typeface="Calibri" pitchFamily="34" charset="0"/>
              </a:rPr>
              <a:t> Evan, 2006: 45) </a:t>
            </a:r>
            <a:r>
              <a:rPr lang="en-US" dirty="0" err="1">
                <a:latin typeface="Calibri" pitchFamily="34" charset="0"/>
              </a:rPr>
              <a:t>berpendapat</a:t>
            </a:r>
            <a:r>
              <a:rPr lang="en-US" dirty="0">
                <a:latin typeface="Calibri" pitchFamily="34" charset="0"/>
              </a:rPr>
              <a:t> </a:t>
            </a:r>
            <a:r>
              <a:rPr lang="en-US" dirty="0" err="1">
                <a:latin typeface="Calibri" pitchFamily="34" charset="0"/>
              </a:rPr>
              <a:t>bahwa</a:t>
            </a:r>
            <a:r>
              <a:rPr lang="en-US" dirty="0">
                <a:latin typeface="Calibri" pitchFamily="34" charset="0"/>
              </a:rPr>
              <a:t> </a:t>
            </a:r>
            <a:r>
              <a:rPr lang="en-US" dirty="0" err="1">
                <a:latin typeface="Calibri" pitchFamily="34" charset="0"/>
              </a:rPr>
              <a:t>teori</a:t>
            </a:r>
            <a:r>
              <a:rPr lang="en-US" dirty="0">
                <a:latin typeface="Calibri" pitchFamily="34" charset="0"/>
              </a:rPr>
              <a:t> elite </a:t>
            </a:r>
            <a:r>
              <a:rPr lang="en-US" dirty="0" err="1">
                <a:latin typeface="Calibri" pitchFamily="34" charset="0"/>
              </a:rPr>
              <a:t>sering</a:t>
            </a:r>
            <a:r>
              <a:rPr lang="en-US" dirty="0">
                <a:latin typeface="Calibri" pitchFamily="34" charset="0"/>
              </a:rPr>
              <a:t> </a:t>
            </a:r>
            <a:r>
              <a:rPr lang="en-US" dirty="0" err="1">
                <a:latin typeface="Calibri" pitchFamily="34" charset="0"/>
              </a:rPr>
              <a:t>membuat</a:t>
            </a:r>
            <a:r>
              <a:rPr lang="en-US" dirty="0">
                <a:latin typeface="Calibri" pitchFamily="34" charset="0"/>
              </a:rPr>
              <a:t> </a:t>
            </a:r>
            <a:r>
              <a:rPr lang="en-US" dirty="0" err="1">
                <a:latin typeface="Calibri" pitchFamily="34" charset="0"/>
              </a:rPr>
              <a:t>kesalahan</a:t>
            </a:r>
            <a:r>
              <a:rPr lang="en-US" dirty="0">
                <a:latin typeface="Calibri" pitchFamily="34" charset="0"/>
              </a:rPr>
              <a:t> </a:t>
            </a:r>
            <a:r>
              <a:rPr lang="en-US" dirty="0" err="1">
                <a:latin typeface="Calibri" pitchFamily="34" charset="0"/>
              </a:rPr>
              <a:t>dengan</a:t>
            </a:r>
            <a:r>
              <a:rPr lang="en-US" dirty="0">
                <a:latin typeface="Calibri" pitchFamily="34" charset="0"/>
              </a:rPr>
              <a:t> </a:t>
            </a:r>
            <a:r>
              <a:rPr lang="en-US" dirty="0" err="1">
                <a:latin typeface="Calibri" pitchFamily="34" charset="0"/>
              </a:rPr>
              <a:t>menyamakan</a:t>
            </a:r>
            <a:r>
              <a:rPr lang="en-US" dirty="0">
                <a:latin typeface="Calibri" pitchFamily="34" charset="0"/>
              </a:rPr>
              <a:t> </a:t>
            </a:r>
            <a:r>
              <a:rPr lang="en-US" dirty="0" err="1">
                <a:latin typeface="Calibri" pitchFamily="34" charset="0"/>
              </a:rPr>
              <a:t>kapasitas</a:t>
            </a:r>
            <a:r>
              <a:rPr lang="en-US" dirty="0">
                <a:latin typeface="Calibri" pitchFamily="34" charset="0"/>
              </a:rPr>
              <a:t> </a:t>
            </a:r>
            <a:r>
              <a:rPr lang="en-US" dirty="0" err="1">
                <a:latin typeface="Calibri" pitchFamily="34" charset="0"/>
              </a:rPr>
              <a:t>atas</a:t>
            </a:r>
            <a:r>
              <a:rPr lang="en-US" dirty="0">
                <a:latin typeface="Calibri" pitchFamily="34" charset="0"/>
              </a:rPr>
              <a:t> </a:t>
            </a:r>
            <a:r>
              <a:rPr lang="en-US" dirty="0" err="1">
                <a:latin typeface="Calibri" pitchFamily="34" charset="0"/>
              </a:rPr>
              <a:t>kontrol</a:t>
            </a:r>
            <a:r>
              <a:rPr lang="en-US" dirty="0">
                <a:latin typeface="Calibri" pitchFamily="34" charset="0"/>
              </a:rPr>
              <a:t> </a:t>
            </a:r>
            <a:r>
              <a:rPr lang="en-US" dirty="0" err="1">
                <a:latin typeface="Calibri" pitchFamily="34" charset="0"/>
              </a:rPr>
              <a:t>dengan</a:t>
            </a:r>
            <a:r>
              <a:rPr lang="en-US" dirty="0">
                <a:latin typeface="Calibri" pitchFamily="34" charset="0"/>
              </a:rPr>
              <a:t> </a:t>
            </a:r>
            <a:r>
              <a:rPr lang="en-US" dirty="0" err="1">
                <a:latin typeface="Calibri" pitchFamily="34" charset="0"/>
              </a:rPr>
              <a:t>kekuatan</a:t>
            </a:r>
            <a:r>
              <a:rPr lang="en-US" dirty="0">
                <a:latin typeface="Calibri" pitchFamily="34" charset="0"/>
              </a:rPr>
              <a:t> </a:t>
            </a:r>
            <a:r>
              <a:rPr lang="en-US" dirty="0" err="1">
                <a:latin typeface="Calibri" pitchFamily="34" charset="0"/>
              </a:rPr>
              <a:t>fasilitatif</a:t>
            </a:r>
            <a:r>
              <a:rPr lang="en-US" dirty="0">
                <a:latin typeface="Calibri" pitchFamily="34" charset="0"/>
              </a:rPr>
              <a:t> (</a:t>
            </a:r>
            <a:r>
              <a:rPr lang="en-US" i="1" dirty="0">
                <a:latin typeface="Calibri" pitchFamily="34" charset="0"/>
              </a:rPr>
              <a:t>facilitative power</a:t>
            </a:r>
            <a:r>
              <a:rPr lang="en-US" dirty="0">
                <a:latin typeface="Calibri" pitchFamily="34" charset="0"/>
              </a:rPr>
              <a:t>). </a:t>
            </a:r>
            <a:r>
              <a:rPr lang="en-US" dirty="0" err="1">
                <a:latin typeface="Calibri" pitchFamily="34" charset="0"/>
              </a:rPr>
              <a:t>Padahal</a:t>
            </a:r>
            <a:r>
              <a:rPr lang="en-US" dirty="0">
                <a:latin typeface="Calibri" pitchFamily="34" charset="0"/>
              </a:rPr>
              <a:t> </a:t>
            </a:r>
            <a:r>
              <a:rPr lang="en-US" dirty="0" err="1">
                <a:latin typeface="Calibri" pitchFamily="34" charset="0"/>
              </a:rPr>
              <a:t>pembentukan</a:t>
            </a:r>
            <a:r>
              <a:rPr lang="en-US" dirty="0">
                <a:latin typeface="Calibri" pitchFamily="34" charset="0"/>
              </a:rPr>
              <a:t> elite </a:t>
            </a:r>
            <a:r>
              <a:rPr lang="en-US" dirty="0" err="1">
                <a:latin typeface="Calibri" pitchFamily="34" charset="0"/>
              </a:rPr>
              <a:t>penguasa</a:t>
            </a:r>
            <a:r>
              <a:rPr lang="en-US" dirty="0">
                <a:latin typeface="Calibri" pitchFamily="34" charset="0"/>
              </a:rPr>
              <a:t> (</a:t>
            </a:r>
            <a:r>
              <a:rPr lang="en-US" i="1" dirty="0">
                <a:latin typeface="Calibri" pitchFamily="34" charset="0"/>
              </a:rPr>
              <a:t>a ruling elite</a:t>
            </a:r>
            <a:r>
              <a:rPr lang="en-US" dirty="0">
                <a:latin typeface="Calibri" pitchFamily="34" charset="0"/>
              </a:rPr>
              <a:t>) </a:t>
            </a:r>
            <a:r>
              <a:rPr lang="en-US" dirty="0" err="1">
                <a:latin typeface="Calibri" pitchFamily="34" charset="0"/>
              </a:rPr>
              <a:t>tidak</a:t>
            </a:r>
            <a:r>
              <a:rPr lang="en-US" dirty="0">
                <a:latin typeface="Calibri" pitchFamily="34" charset="0"/>
              </a:rPr>
              <a:t> </a:t>
            </a:r>
            <a:r>
              <a:rPr lang="en-US" dirty="0" err="1">
                <a:latin typeface="Calibri" pitchFamily="34" charset="0"/>
              </a:rPr>
              <a:t>hanya</a:t>
            </a:r>
            <a:r>
              <a:rPr lang="en-US" dirty="0">
                <a:latin typeface="Calibri" pitchFamily="34" charset="0"/>
              </a:rPr>
              <a:t> </a:t>
            </a:r>
            <a:r>
              <a:rPr lang="en-US" dirty="0" err="1">
                <a:latin typeface="Calibri" pitchFamily="34" charset="0"/>
              </a:rPr>
              <a:t>menuntut</a:t>
            </a:r>
            <a:r>
              <a:rPr lang="en-US" dirty="0">
                <a:latin typeface="Calibri" pitchFamily="34" charset="0"/>
              </a:rPr>
              <a:t> </a:t>
            </a:r>
            <a:r>
              <a:rPr lang="en-US" dirty="0" err="1">
                <a:latin typeface="Calibri" pitchFamily="34" charset="0"/>
              </a:rPr>
              <a:t>kontrol</a:t>
            </a:r>
            <a:r>
              <a:rPr lang="en-US" dirty="0">
                <a:latin typeface="Calibri" pitchFamily="34" charset="0"/>
              </a:rPr>
              <a:t> </a:t>
            </a:r>
            <a:r>
              <a:rPr lang="en-US" dirty="0" err="1">
                <a:latin typeface="Calibri" pitchFamily="34" charset="0"/>
              </a:rPr>
              <a:t>atas</a:t>
            </a:r>
            <a:r>
              <a:rPr lang="en-US" dirty="0">
                <a:latin typeface="Calibri" pitchFamily="34" charset="0"/>
              </a:rPr>
              <a:t> </a:t>
            </a:r>
            <a:r>
              <a:rPr lang="en-US" dirty="0" err="1">
                <a:latin typeface="Calibri" pitchFamily="34" charset="0"/>
              </a:rPr>
              <a:t>sumber</a:t>
            </a:r>
            <a:r>
              <a:rPr lang="en-US" dirty="0">
                <a:latin typeface="Calibri" pitchFamily="34" charset="0"/>
              </a:rPr>
              <a:t> </a:t>
            </a:r>
            <a:r>
              <a:rPr lang="en-US" dirty="0" err="1">
                <a:latin typeface="Calibri" pitchFamily="34" charset="0"/>
              </a:rPr>
              <a:t>daya</a:t>
            </a:r>
            <a:r>
              <a:rPr lang="en-US" dirty="0">
                <a:latin typeface="Calibri" pitchFamily="34" charset="0"/>
              </a:rPr>
              <a:t> yang </a:t>
            </a:r>
            <a:r>
              <a:rPr lang="en-US" dirty="0" err="1">
                <a:latin typeface="Calibri" pitchFamily="34" charset="0"/>
              </a:rPr>
              <a:t>penting</a:t>
            </a:r>
            <a:r>
              <a:rPr lang="en-US" dirty="0">
                <a:latin typeface="Calibri" pitchFamily="34" charset="0"/>
              </a:rPr>
              <a:t> </a:t>
            </a:r>
            <a:r>
              <a:rPr lang="en-US" dirty="0" err="1">
                <a:latin typeface="Calibri" pitchFamily="34" charset="0"/>
              </a:rPr>
              <a:t>tetapi</a:t>
            </a:r>
            <a:r>
              <a:rPr lang="en-US" dirty="0">
                <a:latin typeface="Calibri" pitchFamily="34" charset="0"/>
              </a:rPr>
              <a:t> </a:t>
            </a:r>
            <a:r>
              <a:rPr lang="en-US" dirty="0" err="1">
                <a:latin typeface="Calibri" pitchFamily="34" charset="0"/>
              </a:rPr>
              <a:t>juga</a:t>
            </a:r>
            <a:r>
              <a:rPr lang="en-US" dirty="0">
                <a:latin typeface="Calibri" pitchFamily="34" charset="0"/>
              </a:rPr>
              <a:t> </a:t>
            </a:r>
            <a:r>
              <a:rPr lang="en-US" dirty="0" err="1">
                <a:latin typeface="Calibri" pitchFamily="34" charset="0"/>
              </a:rPr>
              <a:t>pembentukan</a:t>
            </a:r>
            <a:r>
              <a:rPr lang="en-US" dirty="0">
                <a:latin typeface="Calibri" pitchFamily="34" charset="0"/>
              </a:rPr>
              <a:t> </a:t>
            </a:r>
            <a:r>
              <a:rPr lang="en-US" dirty="0" err="1">
                <a:latin typeface="Calibri" pitchFamily="34" charset="0"/>
              </a:rPr>
              <a:t>persatuan</a:t>
            </a:r>
            <a:r>
              <a:rPr lang="en-US" dirty="0">
                <a:latin typeface="Calibri" pitchFamily="34" charset="0"/>
              </a:rPr>
              <a:t> </a:t>
            </a:r>
            <a:r>
              <a:rPr lang="en-US" dirty="0" err="1">
                <a:latin typeface="Calibri" pitchFamily="34" charset="0"/>
              </a:rPr>
              <a:t>dan</a:t>
            </a:r>
            <a:r>
              <a:rPr lang="en-US" dirty="0">
                <a:latin typeface="Calibri" pitchFamily="34" charset="0"/>
              </a:rPr>
              <a:t> </a:t>
            </a:r>
            <a:r>
              <a:rPr lang="en-US" dirty="0" err="1">
                <a:latin typeface="Calibri" pitchFamily="34" charset="0"/>
              </a:rPr>
              <a:t>kohesifitas</a:t>
            </a:r>
            <a:r>
              <a:rPr lang="en-US" dirty="0">
                <a:latin typeface="Calibri" pitchFamily="34" charset="0"/>
              </a:rPr>
              <a:t> </a:t>
            </a:r>
            <a:r>
              <a:rPr lang="en-US" dirty="0" err="1" smtClean="0">
                <a:latin typeface="Calibri" pitchFamily="34" charset="0"/>
              </a:rPr>
              <a:t>para</a:t>
            </a:r>
            <a:r>
              <a:rPr lang="en-US" dirty="0" smtClean="0">
                <a:latin typeface="Calibri" pitchFamily="34" charset="0"/>
              </a:rPr>
              <a:t> </a:t>
            </a:r>
            <a:r>
              <a:rPr lang="en-US" dirty="0" err="1">
                <a:latin typeface="Calibri" pitchFamily="34" charset="0"/>
              </a:rPr>
              <a:t>anggotanya</a:t>
            </a:r>
            <a:r>
              <a:rPr lang="en-US" dirty="0">
                <a:latin typeface="Calibri" pitchFamily="34" charset="0"/>
              </a:rPr>
              <a:t>. </a:t>
            </a:r>
            <a:endParaRPr lang="id-ID" dirty="0" smtClean="0">
              <a:latin typeface="Calibri" pitchFamily="34" charset="0"/>
            </a:endParaRPr>
          </a:p>
          <a:p>
            <a:pPr algn="just"/>
            <a:r>
              <a:rPr lang="en-US" dirty="0" err="1">
                <a:latin typeface="Calibri" pitchFamily="34" charset="0"/>
              </a:rPr>
              <a:t>Selain</a:t>
            </a:r>
            <a:r>
              <a:rPr lang="en-US" dirty="0">
                <a:latin typeface="Calibri" pitchFamily="34" charset="0"/>
              </a:rPr>
              <a:t> </a:t>
            </a:r>
            <a:r>
              <a:rPr lang="en-US" dirty="0" err="1">
                <a:latin typeface="Calibri" pitchFamily="34" charset="0"/>
              </a:rPr>
              <a:t>itu</a:t>
            </a:r>
            <a:r>
              <a:rPr lang="en-US" dirty="0">
                <a:latin typeface="Calibri" pitchFamily="34" charset="0"/>
              </a:rPr>
              <a:t>, </a:t>
            </a:r>
            <a:r>
              <a:rPr lang="en-US" dirty="0" err="1">
                <a:latin typeface="Calibri" pitchFamily="34" charset="0"/>
              </a:rPr>
              <a:t>konsepsi</a:t>
            </a:r>
            <a:r>
              <a:rPr lang="en-US" dirty="0">
                <a:latin typeface="Calibri" pitchFamily="34" charset="0"/>
              </a:rPr>
              <a:t> </a:t>
            </a:r>
            <a:r>
              <a:rPr lang="en-US" dirty="0" err="1">
                <a:latin typeface="Calibri" pitchFamily="34" charset="0"/>
              </a:rPr>
              <a:t>elitis</a:t>
            </a:r>
            <a:r>
              <a:rPr lang="en-US" dirty="0">
                <a:latin typeface="Calibri" pitchFamily="34" charset="0"/>
              </a:rPr>
              <a:t> </a:t>
            </a:r>
            <a:r>
              <a:rPr lang="en-US" dirty="0" err="1">
                <a:latin typeface="Calibri" pitchFamily="34" charset="0"/>
              </a:rPr>
              <a:t>oleh</a:t>
            </a:r>
            <a:r>
              <a:rPr lang="en-US" dirty="0">
                <a:latin typeface="Calibri" pitchFamily="34" charset="0"/>
              </a:rPr>
              <a:t> </a:t>
            </a:r>
            <a:r>
              <a:rPr lang="en-US" dirty="0" err="1">
                <a:latin typeface="Calibri" pitchFamily="34" charset="0"/>
              </a:rPr>
              <a:t>para</a:t>
            </a:r>
            <a:r>
              <a:rPr lang="en-US" dirty="0">
                <a:latin typeface="Calibri" pitchFamily="34" charset="0"/>
              </a:rPr>
              <a:t> </a:t>
            </a:r>
            <a:r>
              <a:rPr lang="en-US" dirty="0" err="1">
                <a:latin typeface="Calibri" pitchFamily="34" charset="0"/>
              </a:rPr>
              <a:t>pengkritiknya</a:t>
            </a:r>
            <a:r>
              <a:rPr lang="en-US" dirty="0">
                <a:latin typeface="Calibri" pitchFamily="34" charset="0"/>
              </a:rPr>
              <a:t> </a:t>
            </a:r>
            <a:r>
              <a:rPr lang="en-US" dirty="0" err="1">
                <a:latin typeface="Calibri" pitchFamily="34" charset="0"/>
              </a:rPr>
              <a:t>juga</a:t>
            </a:r>
            <a:r>
              <a:rPr lang="en-US" dirty="0">
                <a:latin typeface="Calibri" pitchFamily="34" charset="0"/>
              </a:rPr>
              <a:t> </a:t>
            </a:r>
            <a:r>
              <a:rPr lang="en-US" dirty="0" err="1">
                <a:latin typeface="Calibri" pitchFamily="34" charset="0"/>
              </a:rPr>
              <a:t>dipandang</a:t>
            </a:r>
            <a:r>
              <a:rPr lang="en-US" dirty="0">
                <a:latin typeface="Calibri" pitchFamily="34" charset="0"/>
              </a:rPr>
              <a:t> </a:t>
            </a:r>
            <a:r>
              <a:rPr lang="en-US" dirty="0" err="1">
                <a:latin typeface="Calibri" pitchFamily="34" charset="0"/>
              </a:rPr>
              <a:t>terlalu</a:t>
            </a:r>
            <a:r>
              <a:rPr lang="en-US" dirty="0">
                <a:latin typeface="Calibri" pitchFamily="34" charset="0"/>
              </a:rPr>
              <a:t> men-</a:t>
            </a:r>
            <a:r>
              <a:rPr lang="en-US" dirty="0" err="1">
                <a:latin typeface="Calibri" pitchFamily="34" charset="0"/>
              </a:rPr>
              <a:t>generalisasi</a:t>
            </a:r>
            <a:r>
              <a:rPr lang="en-US" dirty="0">
                <a:latin typeface="Calibri" pitchFamily="34" charset="0"/>
              </a:rPr>
              <a:t> </a:t>
            </a:r>
            <a:r>
              <a:rPr lang="en-US" dirty="0" err="1">
                <a:latin typeface="Calibri" pitchFamily="34" charset="0"/>
              </a:rPr>
              <a:t>terhadap</a:t>
            </a:r>
            <a:r>
              <a:rPr lang="en-US" dirty="0">
                <a:latin typeface="Calibri" pitchFamily="34" charset="0"/>
              </a:rPr>
              <a:t> </a:t>
            </a:r>
            <a:r>
              <a:rPr lang="en-US" dirty="0" err="1">
                <a:latin typeface="Calibri" pitchFamily="34" charset="0"/>
              </a:rPr>
              <a:t>kekuatan-kekuatan</a:t>
            </a:r>
            <a:r>
              <a:rPr lang="en-US" dirty="0">
                <a:latin typeface="Calibri" pitchFamily="34" charset="0"/>
              </a:rPr>
              <a:t> (</a:t>
            </a:r>
            <a:r>
              <a:rPr lang="en-US" i="1" dirty="0">
                <a:latin typeface="Calibri" pitchFamily="34" charset="0"/>
              </a:rPr>
              <a:t>forces</a:t>
            </a:r>
            <a:r>
              <a:rPr lang="en-US" dirty="0">
                <a:latin typeface="Calibri" pitchFamily="34" charset="0"/>
              </a:rPr>
              <a:t>) yang </a:t>
            </a:r>
            <a:r>
              <a:rPr lang="en-US" dirty="0" err="1">
                <a:latin typeface="Calibri" pitchFamily="34" charset="0"/>
              </a:rPr>
              <a:t>mendorong</a:t>
            </a:r>
            <a:r>
              <a:rPr lang="en-US" dirty="0">
                <a:latin typeface="Calibri" pitchFamily="34" charset="0"/>
              </a:rPr>
              <a:t> </a:t>
            </a:r>
            <a:r>
              <a:rPr lang="en-US" dirty="0" err="1">
                <a:latin typeface="Calibri" pitchFamily="34" charset="0"/>
              </a:rPr>
              <a:t>kebijakan</a:t>
            </a:r>
            <a:r>
              <a:rPr lang="en-US" dirty="0">
                <a:latin typeface="Calibri" pitchFamily="34" charset="0"/>
              </a:rPr>
              <a:t> </a:t>
            </a:r>
            <a:r>
              <a:rPr lang="en-US" dirty="0" err="1">
                <a:latin typeface="Calibri" pitchFamily="34" charset="0"/>
              </a:rPr>
              <a:t>publik</a:t>
            </a:r>
            <a:r>
              <a:rPr lang="en-US" dirty="0">
                <a:latin typeface="Calibri" pitchFamily="34" charset="0"/>
              </a:rPr>
              <a:t>. </a:t>
            </a:r>
            <a:r>
              <a:rPr lang="en-US" dirty="0" err="1">
                <a:latin typeface="Calibri" pitchFamily="34" charset="0"/>
              </a:rPr>
              <a:t>Seolah-olah</a:t>
            </a:r>
            <a:r>
              <a:rPr lang="en-US" dirty="0">
                <a:latin typeface="Calibri" pitchFamily="34" charset="0"/>
              </a:rPr>
              <a:t> </a:t>
            </a:r>
            <a:r>
              <a:rPr lang="en-US" dirty="0" err="1">
                <a:latin typeface="Calibri" pitchFamily="34" charset="0"/>
              </a:rPr>
              <a:t>semua</a:t>
            </a:r>
            <a:r>
              <a:rPr lang="en-US" dirty="0">
                <a:latin typeface="Calibri" pitchFamily="34" charset="0"/>
              </a:rPr>
              <a:t> elite </a:t>
            </a:r>
            <a:r>
              <a:rPr lang="en-US" dirty="0" err="1" smtClean="0">
                <a:latin typeface="Calibri" pitchFamily="34" charset="0"/>
              </a:rPr>
              <a:t>politik</a:t>
            </a:r>
            <a:r>
              <a:rPr lang="id-ID" dirty="0" smtClean="0">
                <a:latin typeface="Calibri" pitchFamily="34" charset="0"/>
              </a:rPr>
              <a:t> </a:t>
            </a:r>
            <a:r>
              <a:rPr lang="en-US" dirty="0" smtClean="0">
                <a:latin typeface="Calibri" pitchFamily="34" charset="0"/>
              </a:rPr>
              <a:t>yang </a:t>
            </a:r>
            <a:r>
              <a:rPr lang="en-US" dirty="0" err="1">
                <a:latin typeface="Calibri" pitchFamily="34" charset="0"/>
              </a:rPr>
              <a:t>berkuasa</a:t>
            </a:r>
            <a:r>
              <a:rPr lang="en-US" dirty="0">
                <a:latin typeface="Calibri" pitchFamily="34" charset="0"/>
              </a:rPr>
              <a:t> </a:t>
            </a:r>
            <a:r>
              <a:rPr lang="en-US" dirty="0" err="1">
                <a:latin typeface="Calibri" pitchFamily="34" charset="0"/>
              </a:rPr>
              <a:t>akan</a:t>
            </a:r>
            <a:r>
              <a:rPr lang="en-US" dirty="0">
                <a:latin typeface="Calibri" pitchFamily="34" charset="0"/>
              </a:rPr>
              <a:t> </a:t>
            </a:r>
            <a:r>
              <a:rPr lang="en-US" dirty="0" err="1">
                <a:latin typeface="Calibri" pitchFamily="34" charset="0"/>
              </a:rPr>
              <a:t>selalu</a:t>
            </a:r>
            <a:r>
              <a:rPr lang="en-US" dirty="0">
                <a:latin typeface="Calibri" pitchFamily="34" charset="0"/>
              </a:rPr>
              <a:t> </a:t>
            </a:r>
            <a:r>
              <a:rPr lang="en-US" dirty="0" err="1">
                <a:latin typeface="Calibri" pitchFamily="34" charset="0"/>
              </a:rPr>
              <a:t>membuat</a:t>
            </a:r>
            <a:r>
              <a:rPr lang="en-US" dirty="0">
                <a:latin typeface="Calibri" pitchFamily="34" charset="0"/>
              </a:rPr>
              <a:t> </a:t>
            </a:r>
            <a:r>
              <a:rPr lang="en-US" dirty="0" err="1">
                <a:latin typeface="Calibri" pitchFamily="34" charset="0"/>
              </a:rPr>
              <a:t>kebijakan</a:t>
            </a:r>
            <a:r>
              <a:rPr lang="en-US" dirty="0">
                <a:latin typeface="Calibri" pitchFamily="34" charset="0"/>
              </a:rPr>
              <a:t> yang </a:t>
            </a:r>
            <a:r>
              <a:rPr lang="en-US" dirty="0" smtClean="0">
                <a:latin typeface="Calibri" pitchFamily="34" charset="0"/>
              </a:rPr>
              <a:t>me</a:t>
            </a:r>
            <a:r>
              <a:rPr lang="id-ID" dirty="0" smtClean="0">
                <a:latin typeface="Calibri" pitchFamily="34" charset="0"/>
              </a:rPr>
              <a:t>mperkuat </a:t>
            </a:r>
            <a:r>
              <a:rPr lang="en-US" dirty="0" err="1" smtClean="0">
                <a:latin typeface="Calibri" pitchFamily="34" charset="0"/>
              </a:rPr>
              <a:t>kepentingan</a:t>
            </a:r>
            <a:r>
              <a:rPr lang="en-US" dirty="0" smtClean="0">
                <a:latin typeface="Calibri" pitchFamily="34" charset="0"/>
              </a:rPr>
              <a:t> </a:t>
            </a:r>
            <a:r>
              <a:rPr lang="en-US" dirty="0" err="1" smtClean="0">
                <a:latin typeface="Calibri" pitchFamily="34" charset="0"/>
              </a:rPr>
              <a:t>mereka</a:t>
            </a:r>
            <a:r>
              <a:rPr lang="id-ID" dirty="0" smtClean="0">
                <a:latin typeface="Calibri" pitchFamily="34" charset="0"/>
              </a:rPr>
              <a:t> belaka</a:t>
            </a:r>
            <a:r>
              <a:rPr lang="en-US" dirty="0" smtClean="0">
                <a:latin typeface="Calibri" pitchFamily="34" charset="0"/>
              </a:rPr>
              <a:t>. </a:t>
            </a:r>
            <a:r>
              <a:rPr lang="en-US" dirty="0" err="1" smtClean="0">
                <a:latin typeface="Calibri" pitchFamily="34" charset="0"/>
              </a:rPr>
              <a:t>Padahal</a:t>
            </a:r>
            <a:r>
              <a:rPr lang="en-US" dirty="0" smtClean="0">
                <a:latin typeface="Calibri" pitchFamily="34" charset="0"/>
              </a:rPr>
              <a:t> </a:t>
            </a:r>
            <a:r>
              <a:rPr lang="en-US" dirty="0" err="1">
                <a:latin typeface="Calibri" pitchFamily="34" charset="0"/>
              </a:rPr>
              <a:t>dalam</a:t>
            </a:r>
            <a:r>
              <a:rPr lang="en-US" dirty="0">
                <a:latin typeface="Calibri" pitchFamily="34" charset="0"/>
              </a:rPr>
              <a:t> </a:t>
            </a:r>
            <a:r>
              <a:rPr lang="en-US" dirty="0" err="1" smtClean="0">
                <a:latin typeface="Calibri" pitchFamily="34" charset="0"/>
              </a:rPr>
              <a:t>kondisi</a:t>
            </a:r>
            <a:r>
              <a:rPr lang="id-ID" dirty="0" smtClean="0">
                <a:latin typeface="Calibri" pitchFamily="34" charset="0"/>
              </a:rPr>
              <a:t> </a:t>
            </a:r>
            <a:r>
              <a:rPr lang="en-US" dirty="0" err="1" smtClean="0">
                <a:latin typeface="Calibri" pitchFamily="34" charset="0"/>
              </a:rPr>
              <a:t>tertentu</a:t>
            </a:r>
            <a:r>
              <a:rPr lang="id-ID" dirty="0" smtClean="0">
                <a:latin typeface="Calibri" pitchFamily="34" charset="0"/>
              </a:rPr>
              <a:t>,</a:t>
            </a:r>
            <a:r>
              <a:rPr lang="en-US" dirty="0" smtClean="0">
                <a:latin typeface="Calibri" pitchFamily="34" charset="0"/>
              </a:rPr>
              <a:t> </a:t>
            </a:r>
            <a:r>
              <a:rPr lang="en-US" dirty="0" err="1" smtClean="0">
                <a:latin typeface="Calibri" pitchFamily="34" charset="0"/>
              </a:rPr>
              <a:t>ada</a:t>
            </a:r>
            <a:r>
              <a:rPr lang="en-US" dirty="0" smtClean="0">
                <a:latin typeface="Calibri" pitchFamily="34" charset="0"/>
              </a:rPr>
              <a:t> </a:t>
            </a:r>
            <a:r>
              <a:rPr lang="en-US" dirty="0" err="1">
                <a:latin typeface="Calibri" pitchFamily="34" charset="0"/>
              </a:rPr>
              <a:t>situasi</a:t>
            </a:r>
            <a:r>
              <a:rPr lang="en-US" dirty="0">
                <a:latin typeface="Calibri" pitchFamily="34" charset="0"/>
              </a:rPr>
              <a:t> di </a:t>
            </a:r>
            <a:r>
              <a:rPr lang="en-US" dirty="0" err="1">
                <a:latin typeface="Calibri" pitchFamily="34" charset="0"/>
              </a:rPr>
              <a:t>mana</a:t>
            </a:r>
            <a:r>
              <a:rPr lang="en-US" dirty="0">
                <a:latin typeface="Calibri" pitchFamily="34" charset="0"/>
              </a:rPr>
              <a:t> </a:t>
            </a:r>
            <a:r>
              <a:rPr lang="en-US" dirty="0" err="1">
                <a:latin typeface="Calibri" pitchFamily="34" charset="0"/>
              </a:rPr>
              <a:t>seorang</a:t>
            </a:r>
            <a:r>
              <a:rPr lang="en-US" dirty="0">
                <a:latin typeface="Calibri" pitchFamily="34" charset="0"/>
              </a:rPr>
              <a:t> </a:t>
            </a:r>
            <a:r>
              <a:rPr lang="en-US" dirty="0" err="1">
                <a:latin typeface="Calibri" pitchFamily="34" charset="0"/>
              </a:rPr>
              <a:t>politisi</a:t>
            </a:r>
            <a:r>
              <a:rPr lang="en-US" dirty="0">
                <a:latin typeface="Calibri" pitchFamily="34" charset="0"/>
              </a:rPr>
              <a:t> </a:t>
            </a:r>
            <a:r>
              <a:rPr lang="en-US" dirty="0" err="1">
                <a:latin typeface="Calibri" pitchFamily="34" charset="0"/>
              </a:rPr>
              <a:t>akan</a:t>
            </a:r>
            <a:r>
              <a:rPr lang="en-US" dirty="0">
                <a:latin typeface="Calibri" pitchFamily="34" charset="0"/>
              </a:rPr>
              <a:t> </a:t>
            </a:r>
            <a:r>
              <a:rPr lang="en-US" dirty="0" err="1">
                <a:latin typeface="Calibri" pitchFamily="34" charset="0"/>
              </a:rPr>
              <a:t>didorong</a:t>
            </a:r>
            <a:r>
              <a:rPr lang="en-US" dirty="0">
                <a:latin typeface="Calibri" pitchFamily="34" charset="0"/>
              </a:rPr>
              <a:t> </a:t>
            </a:r>
            <a:r>
              <a:rPr lang="en-US" dirty="0" err="1">
                <a:latin typeface="Calibri" pitchFamily="34" charset="0"/>
              </a:rPr>
              <a:t>oleh</a:t>
            </a:r>
            <a:r>
              <a:rPr lang="en-US" dirty="0">
                <a:latin typeface="Calibri" pitchFamily="34" charset="0"/>
              </a:rPr>
              <a:t> </a:t>
            </a:r>
            <a:r>
              <a:rPr lang="en-US" dirty="0" err="1">
                <a:latin typeface="Calibri" pitchFamily="34" charset="0"/>
              </a:rPr>
              <a:t>kekuatan</a:t>
            </a:r>
            <a:r>
              <a:rPr lang="en-US" dirty="0">
                <a:latin typeface="Calibri" pitchFamily="34" charset="0"/>
              </a:rPr>
              <a:t> lain –</a:t>
            </a:r>
            <a:r>
              <a:rPr lang="en-US" dirty="0" err="1">
                <a:latin typeface="Calibri" pitchFamily="34" charset="0"/>
              </a:rPr>
              <a:t>seperti</a:t>
            </a:r>
            <a:r>
              <a:rPr lang="en-US" dirty="0">
                <a:latin typeface="Calibri" pitchFamily="34" charset="0"/>
              </a:rPr>
              <a:t> </a:t>
            </a:r>
            <a:r>
              <a:rPr lang="en-US" dirty="0" err="1">
                <a:latin typeface="Calibri" pitchFamily="34" charset="0"/>
              </a:rPr>
              <a:t>politik</a:t>
            </a:r>
            <a:r>
              <a:rPr lang="en-US" dirty="0">
                <a:latin typeface="Calibri" pitchFamily="34" charset="0"/>
              </a:rPr>
              <a:t> </a:t>
            </a:r>
            <a:r>
              <a:rPr lang="en-US" dirty="0" err="1">
                <a:latin typeface="Calibri" pitchFamily="34" charset="0"/>
              </a:rPr>
              <a:t>murni</a:t>
            </a:r>
            <a:r>
              <a:rPr lang="en-US" dirty="0">
                <a:latin typeface="Calibri" pitchFamily="34" charset="0"/>
              </a:rPr>
              <a:t> (</a:t>
            </a:r>
            <a:r>
              <a:rPr lang="en-US" i="1" dirty="0">
                <a:latin typeface="Calibri" pitchFamily="34" charset="0"/>
              </a:rPr>
              <a:t>pure politics</a:t>
            </a:r>
            <a:r>
              <a:rPr lang="en-US" dirty="0">
                <a:latin typeface="Calibri" pitchFamily="34" charset="0"/>
              </a:rPr>
              <a:t>) yang </a:t>
            </a:r>
            <a:r>
              <a:rPr lang="en-US" dirty="0" err="1">
                <a:latin typeface="Calibri" pitchFamily="34" charset="0"/>
              </a:rPr>
              <a:t>datang</a:t>
            </a:r>
            <a:r>
              <a:rPr lang="en-US" dirty="0">
                <a:latin typeface="Calibri" pitchFamily="34" charset="0"/>
              </a:rPr>
              <a:t> </a:t>
            </a:r>
            <a:r>
              <a:rPr lang="en-US" dirty="0" err="1">
                <a:latin typeface="Calibri" pitchFamily="34" charset="0"/>
              </a:rPr>
              <a:t>dari</a:t>
            </a:r>
            <a:r>
              <a:rPr lang="en-US" dirty="0">
                <a:latin typeface="Calibri" pitchFamily="34" charset="0"/>
              </a:rPr>
              <a:t> </a:t>
            </a:r>
            <a:r>
              <a:rPr lang="en-US" dirty="0" err="1">
                <a:latin typeface="Calibri" pitchFamily="34" charset="0"/>
              </a:rPr>
              <a:t>kekuatan</a:t>
            </a:r>
            <a:r>
              <a:rPr lang="en-US" dirty="0">
                <a:latin typeface="Calibri" pitchFamily="34" charset="0"/>
              </a:rPr>
              <a:t> </a:t>
            </a:r>
            <a:r>
              <a:rPr lang="en-US" dirty="0" err="1">
                <a:latin typeface="Calibri" pitchFamily="34" charset="0"/>
              </a:rPr>
              <a:t>akar</a:t>
            </a:r>
            <a:r>
              <a:rPr lang="en-US" dirty="0">
                <a:latin typeface="Calibri" pitchFamily="34" charset="0"/>
              </a:rPr>
              <a:t> </a:t>
            </a:r>
            <a:r>
              <a:rPr lang="en-US" dirty="0" err="1">
                <a:latin typeface="Calibri" pitchFamily="34" charset="0"/>
              </a:rPr>
              <a:t>rumput</a:t>
            </a:r>
            <a:r>
              <a:rPr lang="en-US" dirty="0">
                <a:latin typeface="Calibri" pitchFamily="34" charset="0"/>
              </a:rPr>
              <a:t> (</a:t>
            </a:r>
            <a:r>
              <a:rPr lang="en-US" i="1" dirty="0" err="1">
                <a:latin typeface="Calibri" pitchFamily="34" charset="0"/>
              </a:rPr>
              <a:t>grassroot</a:t>
            </a:r>
            <a:r>
              <a:rPr lang="en-US" dirty="0">
                <a:latin typeface="Calibri" pitchFamily="34" charset="0"/>
              </a:rPr>
              <a:t>)– yang </a:t>
            </a:r>
            <a:r>
              <a:rPr lang="en-US" dirty="0" err="1">
                <a:latin typeface="Calibri" pitchFamily="34" charset="0"/>
              </a:rPr>
              <a:t>menghendaki</a:t>
            </a:r>
            <a:r>
              <a:rPr lang="en-US" dirty="0">
                <a:latin typeface="Calibri" pitchFamily="34" charset="0"/>
              </a:rPr>
              <a:t> </a:t>
            </a:r>
            <a:r>
              <a:rPr lang="en-US" dirty="0" err="1">
                <a:latin typeface="Calibri" pitchFamily="34" charset="0"/>
              </a:rPr>
              <a:t>mereka</a:t>
            </a:r>
            <a:r>
              <a:rPr lang="en-US" dirty="0">
                <a:latin typeface="Calibri" pitchFamily="34" charset="0"/>
              </a:rPr>
              <a:t> </a:t>
            </a:r>
            <a:r>
              <a:rPr lang="en-US" dirty="0" err="1">
                <a:latin typeface="Calibri" pitchFamily="34" charset="0"/>
              </a:rPr>
              <a:t>harus</a:t>
            </a:r>
            <a:r>
              <a:rPr lang="en-US" dirty="0">
                <a:latin typeface="Calibri" pitchFamily="34" charset="0"/>
              </a:rPr>
              <a:t> </a:t>
            </a:r>
            <a:r>
              <a:rPr lang="en-US" dirty="0" err="1">
                <a:latin typeface="Calibri" pitchFamily="34" charset="0"/>
              </a:rPr>
              <a:t>membuat</a:t>
            </a:r>
            <a:r>
              <a:rPr lang="en-US" dirty="0">
                <a:latin typeface="Calibri" pitchFamily="34" charset="0"/>
              </a:rPr>
              <a:t> </a:t>
            </a:r>
            <a:r>
              <a:rPr lang="en-US" dirty="0" err="1">
                <a:latin typeface="Calibri" pitchFamily="34" charset="0"/>
              </a:rPr>
              <a:t>kebijakan</a:t>
            </a:r>
            <a:r>
              <a:rPr lang="en-US" dirty="0">
                <a:latin typeface="Calibri" pitchFamily="34" charset="0"/>
              </a:rPr>
              <a:t> </a:t>
            </a:r>
            <a:r>
              <a:rPr lang="en-US" dirty="0" err="1">
                <a:latin typeface="Calibri" pitchFamily="34" charset="0"/>
              </a:rPr>
              <a:t>sesuai</a:t>
            </a:r>
            <a:r>
              <a:rPr lang="en-US" dirty="0">
                <a:latin typeface="Calibri" pitchFamily="34" charset="0"/>
              </a:rPr>
              <a:t> </a:t>
            </a:r>
            <a:r>
              <a:rPr lang="en-US" dirty="0" err="1">
                <a:latin typeface="Calibri" pitchFamily="34" charset="0"/>
              </a:rPr>
              <a:t>dengan</a:t>
            </a:r>
            <a:r>
              <a:rPr lang="en-US" dirty="0">
                <a:latin typeface="Calibri" pitchFamily="34" charset="0"/>
              </a:rPr>
              <a:t> </a:t>
            </a:r>
            <a:r>
              <a:rPr lang="en-US" dirty="0" err="1">
                <a:latin typeface="Calibri" pitchFamily="34" charset="0"/>
              </a:rPr>
              <a:t>preferensi</a:t>
            </a:r>
            <a:r>
              <a:rPr lang="en-US" dirty="0">
                <a:latin typeface="Calibri" pitchFamily="34" charset="0"/>
              </a:rPr>
              <a:t> </a:t>
            </a:r>
            <a:r>
              <a:rPr lang="en-US" dirty="0" err="1">
                <a:latin typeface="Calibri" pitchFamily="34" charset="0"/>
              </a:rPr>
              <a:t>publik</a:t>
            </a:r>
            <a:r>
              <a:rPr lang="en-US" dirty="0">
                <a:latin typeface="Calibri" pitchFamily="34" charset="0"/>
              </a:rPr>
              <a:t> </a:t>
            </a:r>
            <a:r>
              <a:rPr lang="en-US" dirty="0" err="1">
                <a:latin typeface="Calibri" pitchFamily="34" charset="0"/>
              </a:rPr>
              <a:t>jika</a:t>
            </a:r>
            <a:r>
              <a:rPr lang="en-US" dirty="0">
                <a:latin typeface="Calibri" pitchFamily="34" charset="0"/>
              </a:rPr>
              <a:t> </a:t>
            </a:r>
            <a:r>
              <a:rPr lang="en-US" dirty="0" err="1">
                <a:latin typeface="Calibri" pitchFamily="34" charset="0"/>
              </a:rPr>
              <a:t>posisi</a:t>
            </a:r>
            <a:r>
              <a:rPr lang="en-US" dirty="0">
                <a:latin typeface="Calibri" pitchFamily="34" charset="0"/>
              </a:rPr>
              <a:t> yang </a:t>
            </a:r>
            <a:r>
              <a:rPr lang="en-US" dirty="0" err="1">
                <a:latin typeface="Calibri" pitchFamily="34" charset="0"/>
              </a:rPr>
              <a:t>berbeda</a:t>
            </a:r>
            <a:r>
              <a:rPr lang="en-US" dirty="0">
                <a:latin typeface="Calibri" pitchFamily="34" charset="0"/>
              </a:rPr>
              <a:t> </a:t>
            </a:r>
            <a:r>
              <a:rPr lang="en-US" dirty="0" err="1">
                <a:latin typeface="Calibri" pitchFamily="34" charset="0"/>
              </a:rPr>
              <a:t>mampu</a:t>
            </a:r>
            <a:r>
              <a:rPr lang="en-US" dirty="0">
                <a:latin typeface="Calibri" pitchFamily="34" charset="0"/>
              </a:rPr>
              <a:t> </a:t>
            </a:r>
            <a:r>
              <a:rPr lang="en-US" dirty="0" err="1">
                <a:latin typeface="Calibri" pitchFamily="34" charset="0"/>
              </a:rPr>
              <a:t>menjatuhkan</a:t>
            </a:r>
            <a:r>
              <a:rPr lang="en-US" dirty="0">
                <a:latin typeface="Calibri" pitchFamily="34" charset="0"/>
              </a:rPr>
              <a:t> </a:t>
            </a:r>
            <a:r>
              <a:rPr lang="en-US" dirty="0" err="1">
                <a:latin typeface="Calibri" pitchFamily="34" charset="0"/>
              </a:rPr>
              <a:t>mereka</a:t>
            </a:r>
            <a:r>
              <a:rPr lang="en-US" dirty="0">
                <a:latin typeface="Calibri" pitchFamily="34" charset="0"/>
              </a:rPr>
              <a:t> </a:t>
            </a:r>
            <a:r>
              <a:rPr lang="en-US" dirty="0" err="1">
                <a:latin typeface="Calibri" pitchFamily="34" charset="0"/>
              </a:rPr>
              <a:t>dari</a:t>
            </a:r>
            <a:r>
              <a:rPr lang="en-US" dirty="0">
                <a:latin typeface="Calibri" pitchFamily="34" charset="0"/>
              </a:rPr>
              <a:t> </a:t>
            </a:r>
            <a:r>
              <a:rPr lang="en-US" dirty="0" err="1">
                <a:latin typeface="Calibri" pitchFamily="34" charset="0"/>
              </a:rPr>
              <a:t>tampuk</a:t>
            </a:r>
            <a:r>
              <a:rPr lang="en-US" dirty="0">
                <a:latin typeface="Calibri" pitchFamily="34" charset="0"/>
              </a:rPr>
              <a:t> </a:t>
            </a:r>
            <a:r>
              <a:rPr lang="en-US" dirty="0" err="1" smtClean="0">
                <a:latin typeface="Calibri" pitchFamily="34" charset="0"/>
              </a:rPr>
              <a:t>kekuasaan</a:t>
            </a:r>
            <a:r>
              <a:rPr lang="id-ID" dirty="0" smtClean="0">
                <a:latin typeface="Calibri" pitchFamily="34" charset="0"/>
              </a:rPr>
              <a:t>. </a:t>
            </a:r>
            <a:r>
              <a:rPr lang="en-US" dirty="0" err="1">
                <a:latin typeface="Calibri" pitchFamily="34" charset="0"/>
              </a:rPr>
              <a:t>Teori</a:t>
            </a:r>
            <a:r>
              <a:rPr lang="en-US" dirty="0">
                <a:latin typeface="Calibri" pitchFamily="34" charset="0"/>
              </a:rPr>
              <a:t> (</a:t>
            </a:r>
            <a:r>
              <a:rPr lang="en-US" dirty="0" err="1">
                <a:latin typeface="Calibri" pitchFamily="34" charset="0"/>
              </a:rPr>
              <a:t>pendekatan</a:t>
            </a:r>
            <a:r>
              <a:rPr lang="en-US" dirty="0">
                <a:latin typeface="Calibri" pitchFamily="34" charset="0"/>
              </a:rPr>
              <a:t>) </a:t>
            </a:r>
            <a:r>
              <a:rPr lang="en-US" dirty="0" err="1">
                <a:latin typeface="Calibri" pitchFamily="34" charset="0"/>
              </a:rPr>
              <a:t>elitis</a:t>
            </a:r>
            <a:r>
              <a:rPr lang="en-US" dirty="0">
                <a:latin typeface="Calibri" pitchFamily="34" charset="0"/>
              </a:rPr>
              <a:t>, </a:t>
            </a:r>
            <a:r>
              <a:rPr lang="en-US" dirty="0" err="1">
                <a:latin typeface="Calibri" pitchFamily="34" charset="0"/>
              </a:rPr>
              <a:t>dalam</a:t>
            </a:r>
            <a:r>
              <a:rPr lang="en-US" dirty="0">
                <a:latin typeface="Calibri" pitchFamily="34" charset="0"/>
              </a:rPr>
              <a:t> </a:t>
            </a:r>
            <a:r>
              <a:rPr lang="en-US" dirty="0" err="1">
                <a:latin typeface="Calibri" pitchFamily="34" charset="0"/>
              </a:rPr>
              <a:t>kasus</a:t>
            </a:r>
            <a:r>
              <a:rPr lang="en-US" dirty="0">
                <a:latin typeface="Calibri" pitchFamily="34" charset="0"/>
              </a:rPr>
              <a:t> </a:t>
            </a:r>
            <a:r>
              <a:rPr lang="en-US" dirty="0" err="1">
                <a:latin typeface="Calibri" pitchFamily="34" charset="0"/>
              </a:rPr>
              <a:t>seperti</a:t>
            </a:r>
            <a:r>
              <a:rPr lang="en-US" dirty="0">
                <a:latin typeface="Calibri" pitchFamily="34" charset="0"/>
              </a:rPr>
              <a:t> </a:t>
            </a:r>
            <a:r>
              <a:rPr lang="en-US" dirty="0" err="1">
                <a:latin typeface="Calibri" pitchFamily="34" charset="0"/>
              </a:rPr>
              <a:t>ini</a:t>
            </a:r>
            <a:r>
              <a:rPr lang="en-US" dirty="0">
                <a:latin typeface="Calibri" pitchFamily="34" charset="0"/>
              </a:rPr>
              <a:t>, </a:t>
            </a:r>
            <a:r>
              <a:rPr lang="en-US" dirty="0" err="1">
                <a:latin typeface="Calibri" pitchFamily="34" charset="0"/>
              </a:rPr>
              <a:t>telah</a:t>
            </a:r>
            <a:r>
              <a:rPr lang="en-US" dirty="0">
                <a:latin typeface="Calibri" pitchFamily="34" charset="0"/>
              </a:rPr>
              <a:t> </a:t>
            </a:r>
            <a:r>
              <a:rPr lang="en-US" dirty="0" err="1">
                <a:latin typeface="Calibri" pitchFamily="34" charset="0"/>
              </a:rPr>
              <a:t>gagal</a:t>
            </a:r>
            <a:r>
              <a:rPr lang="en-US" dirty="0">
                <a:latin typeface="Calibri" pitchFamily="34" charset="0"/>
              </a:rPr>
              <a:t> </a:t>
            </a:r>
            <a:r>
              <a:rPr lang="en-US" dirty="0" err="1">
                <a:latin typeface="Calibri" pitchFamily="34" charset="0"/>
              </a:rPr>
              <a:t>menjelaskan</a:t>
            </a:r>
            <a:r>
              <a:rPr lang="en-US" dirty="0">
                <a:latin typeface="Calibri" pitchFamily="34" charset="0"/>
              </a:rPr>
              <a:t> </a:t>
            </a:r>
            <a:r>
              <a:rPr lang="en-US" dirty="0" err="1">
                <a:latin typeface="Calibri" pitchFamily="34" charset="0"/>
              </a:rPr>
              <a:t>suatu</a:t>
            </a:r>
            <a:r>
              <a:rPr lang="en-US" dirty="0">
                <a:latin typeface="Calibri" pitchFamily="34" charset="0"/>
              </a:rPr>
              <a:t> </a:t>
            </a:r>
            <a:r>
              <a:rPr lang="en-US" dirty="0" err="1">
                <a:latin typeface="Calibri" pitchFamily="34" charset="0"/>
              </a:rPr>
              <a:t>ganguan</a:t>
            </a:r>
            <a:r>
              <a:rPr lang="en-US" dirty="0">
                <a:latin typeface="Calibri" pitchFamily="34" charset="0"/>
              </a:rPr>
              <a:t> </a:t>
            </a:r>
            <a:r>
              <a:rPr lang="en-US" dirty="0" err="1">
                <a:latin typeface="Calibri" pitchFamily="34" charset="0"/>
              </a:rPr>
              <a:t>dan</a:t>
            </a:r>
            <a:r>
              <a:rPr lang="en-US" dirty="0">
                <a:latin typeface="Calibri" pitchFamily="34" charset="0"/>
              </a:rPr>
              <a:t>/</a:t>
            </a:r>
            <a:r>
              <a:rPr lang="en-US" dirty="0" err="1">
                <a:latin typeface="Calibri" pitchFamily="34" charset="0"/>
              </a:rPr>
              <a:t>atau</a:t>
            </a:r>
            <a:r>
              <a:rPr lang="en-US" dirty="0">
                <a:latin typeface="Calibri" pitchFamily="34" charset="0"/>
              </a:rPr>
              <a:t> </a:t>
            </a:r>
            <a:r>
              <a:rPr lang="en-US" dirty="0" err="1"/>
              <a:t>kekuatan</a:t>
            </a:r>
            <a:r>
              <a:rPr lang="en-US" dirty="0"/>
              <a:t> </a:t>
            </a:r>
            <a:r>
              <a:rPr lang="en-US" dirty="0" err="1"/>
              <a:t>massa</a:t>
            </a:r>
            <a:r>
              <a:rPr lang="en-US" dirty="0"/>
              <a:t> yang </a:t>
            </a:r>
            <a:r>
              <a:rPr lang="en-US" dirty="0" err="1"/>
              <a:t>akan</a:t>
            </a:r>
            <a:r>
              <a:rPr lang="en-US" dirty="0"/>
              <a:t> </a:t>
            </a:r>
            <a:r>
              <a:rPr lang="en-US" dirty="0" err="1"/>
              <a:t>datang</a:t>
            </a:r>
            <a:r>
              <a:rPr lang="en-US" dirty="0"/>
              <a:t> </a:t>
            </a:r>
            <a:r>
              <a:rPr lang="en-US" dirty="0" err="1"/>
              <a:t>dari</a:t>
            </a:r>
            <a:r>
              <a:rPr lang="en-US" dirty="0"/>
              <a:t> proses </a:t>
            </a:r>
            <a:r>
              <a:rPr lang="en-US" dirty="0" err="1"/>
              <a:t>pembuatan</a:t>
            </a:r>
            <a:r>
              <a:rPr lang="en-US" dirty="0"/>
              <a:t> </a:t>
            </a:r>
            <a:r>
              <a:rPr lang="en-US" dirty="0" err="1"/>
              <a:t>kebijakan</a:t>
            </a:r>
            <a:r>
              <a:rPr lang="en-US" dirty="0"/>
              <a:t>, </a:t>
            </a:r>
            <a:r>
              <a:rPr lang="en-US" dirty="0" err="1"/>
              <a:t>khususnya</a:t>
            </a:r>
            <a:r>
              <a:rPr lang="en-US" dirty="0"/>
              <a:t> </a:t>
            </a:r>
            <a:r>
              <a:rPr lang="en-US" dirty="0" err="1"/>
              <a:t>dalam</a:t>
            </a:r>
            <a:r>
              <a:rPr lang="en-US" dirty="0"/>
              <a:t> </a:t>
            </a:r>
            <a:r>
              <a:rPr lang="en-US" dirty="0" err="1"/>
              <a:t>negara-negara</a:t>
            </a:r>
            <a:r>
              <a:rPr lang="en-US" dirty="0"/>
              <a:t> yang </a:t>
            </a:r>
            <a:r>
              <a:rPr lang="en-US" dirty="0" err="1"/>
              <a:t>menganut</a:t>
            </a:r>
            <a:r>
              <a:rPr lang="en-US" dirty="0"/>
              <a:t> </a:t>
            </a:r>
            <a:r>
              <a:rPr lang="en-US" dirty="0" err="1"/>
              <a:t>sistem</a:t>
            </a:r>
            <a:r>
              <a:rPr lang="en-US" dirty="0"/>
              <a:t> </a:t>
            </a:r>
            <a:r>
              <a:rPr lang="en-US" dirty="0" err="1"/>
              <a:t>demokrasi</a:t>
            </a:r>
            <a:r>
              <a:rPr lang="en-US" dirty="0" smtClean="0"/>
              <a:t>.</a:t>
            </a:r>
            <a:endParaRPr lang="id-ID" dirty="0" smtClean="0"/>
          </a:p>
          <a:p>
            <a:pPr algn="just"/>
            <a:r>
              <a:rPr lang="en-US" dirty="0" err="1"/>
              <a:t>Keterbatasan</a:t>
            </a:r>
            <a:r>
              <a:rPr lang="en-US" dirty="0"/>
              <a:t> lain </a:t>
            </a:r>
            <a:r>
              <a:rPr lang="en-US" dirty="0" err="1"/>
              <a:t>dari</a:t>
            </a:r>
            <a:r>
              <a:rPr lang="en-US" dirty="0"/>
              <a:t> </a:t>
            </a:r>
            <a:r>
              <a:rPr lang="en-US" dirty="0" err="1"/>
              <a:t>pendekatan</a:t>
            </a:r>
            <a:r>
              <a:rPr lang="en-US" dirty="0"/>
              <a:t> </a:t>
            </a:r>
            <a:r>
              <a:rPr lang="en-US" dirty="0" err="1"/>
              <a:t>elitis</a:t>
            </a:r>
            <a:r>
              <a:rPr lang="en-US" dirty="0"/>
              <a:t> </a:t>
            </a:r>
            <a:r>
              <a:rPr lang="en-US" dirty="0" err="1"/>
              <a:t>adalah</a:t>
            </a:r>
            <a:r>
              <a:rPr lang="en-US" dirty="0"/>
              <a:t> </a:t>
            </a:r>
            <a:r>
              <a:rPr lang="en-US" dirty="0" err="1"/>
              <a:t>terkait</a:t>
            </a:r>
            <a:r>
              <a:rPr lang="en-US" dirty="0"/>
              <a:t> </a:t>
            </a:r>
            <a:r>
              <a:rPr lang="en-US" dirty="0" err="1"/>
              <a:t>dengan</a:t>
            </a:r>
            <a:r>
              <a:rPr lang="en-US" dirty="0"/>
              <a:t> </a:t>
            </a:r>
            <a:r>
              <a:rPr lang="en-US" dirty="0" err="1"/>
              <a:t>preferensi</a:t>
            </a:r>
            <a:r>
              <a:rPr lang="en-US" dirty="0"/>
              <a:t> </a:t>
            </a:r>
            <a:r>
              <a:rPr lang="en-US" dirty="0" err="1"/>
              <a:t>bersama</a:t>
            </a:r>
            <a:r>
              <a:rPr lang="en-US" dirty="0"/>
              <a:t> (</a:t>
            </a:r>
            <a:r>
              <a:rPr lang="en-US" i="1" dirty="0"/>
              <a:t>common preferences</a:t>
            </a:r>
            <a:r>
              <a:rPr lang="en-US" dirty="0"/>
              <a:t>). </a:t>
            </a:r>
            <a:r>
              <a:rPr lang="en-US" dirty="0" err="1"/>
              <a:t>Menurut</a:t>
            </a:r>
            <a:r>
              <a:rPr lang="en-US" dirty="0"/>
              <a:t> Dye </a:t>
            </a:r>
            <a:r>
              <a:rPr lang="en-US" dirty="0" err="1"/>
              <a:t>dan</a:t>
            </a:r>
            <a:r>
              <a:rPr lang="en-US" dirty="0"/>
              <a:t> Ziegler (2006) </a:t>
            </a:r>
            <a:r>
              <a:rPr lang="en-US" dirty="0" err="1"/>
              <a:t>bahwa</a:t>
            </a:r>
            <a:r>
              <a:rPr lang="en-US" dirty="0"/>
              <a:t> elite </a:t>
            </a:r>
            <a:r>
              <a:rPr lang="en-US" dirty="0" err="1"/>
              <a:t>dari</a:t>
            </a:r>
            <a:r>
              <a:rPr lang="en-US" dirty="0"/>
              <a:t> </a:t>
            </a:r>
            <a:r>
              <a:rPr lang="en-US" dirty="0" err="1"/>
              <a:t>institusi</a:t>
            </a:r>
            <a:r>
              <a:rPr lang="en-US" dirty="0"/>
              <a:t> yang </a:t>
            </a:r>
            <a:r>
              <a:rPr lang="en-US" dirty="0" err="1"/>
              <a:t>berbeda</a:t>
            </a:r>
            <a:r>
              <a:rPr lang="en-US" dirty="0"/>
              <a:t> </a:t>
            </a:r>
            <a:r>
              <a:rPr lang="en-US" dirty="0" err="1"/>
              <a:t>berbagi</a:t>
            </a:r>
            <a:r>
              <a:rPr lang="en-US" dirty="0"/>
              <a:t> </a:t>
            </a:r>
            <a:r>
              <a:rPr lang="en-US" dirty="0" err="1"/>
              <a:t>konsensus</a:t>
            </a:r>
            <a:r>
              <a:rPr lang="en-US" dirty="0"/>
              <a:t> </a:t>
            </a:r>
            <a:r>
              <a:rPr lang="en-US" dirty="0" err="1"/>
              <a:t>atas</a:t>
            </a:r>
            <a:r>
              <a:rPr lang="en-US" dirty="0"/>
              <a:t> </a:t>
            </a:r>
            <a:r>
              <a:rPr lang="en-US" dirty="0" err="1"/>
              <a:t>nilai-nilai</a:t>
            </a:r>
            <a:r>
              <a:rPr lang="en-US" dirty="0"/>
              <a:t> (</a:t>
            </a:r>
            <a:r>
              <a:rPr lang="en-US" i="1" dirty="0"/>
              <a:t>values</a:t>
            </a:r>
            <a:r>
              <a:rPr lang="en-US" dirty="0"/>
              <a:t>) </a:t>
            </a:r>
            <a:r>
              <a:rPr lang="en-US" dirty="0" err="1"/>
              <a:t>dan</a:t>
            </a:r>
            <a:r>
              <a:rPr lang="en-US" dirty="0"/>
              <a:t> </a:t>
            </a:r>
            <a:r>
              <a:rPr lang="en-US" dirty="0" err="1"/>
              <a:t>tujuan</a:t>
            </a:r>
            <a:r>
              <a:rPr lang="en-US" dirty="0"/>
              <a:t> </a:t>
            </a:r>
            <a:r>
              <a:rPr lang="en-US" dirty="0" err="1"/>
              <a:t>kepada</a:t>
            </a:r>
            <a:r>
              <a:rPr lang="en-US" dirty="0"/>
              <a:t> </a:t>
            </a:r>
            <a:r>
              <a:rPr lang="en-US" dirty="0" err="1"/>
              <a:t>masyarakat</a:t>
            </a:r>
            <a:r>
              <a:rPr lang="en-US" dirty="0"/>
              <a:t>, </a:t>
            </a:r>
            <a:r>
              <a:rPr lang="en-US" dirty="0" err="1"/>
              <a:t>dengan</a:t>
            </a:r>
            <a:r>
              <a:rPr lang="en-US" dirty="0"/>
              <a:t> </a:t>
            </a:r>
            <a:r>
              <a:rPr lang="en-US" dirty="0" err="1"/>
              <a:t>adanya</a:t>
            </a:r>
            <a:r>
              <a:rPr lang="en-US" dirty="0"/>
              <a:t> </a:t>
            </a:r>
            <a:r>
              <a:rPr lang="en-US" dirty="0" err="1"/>
              <a:t>perbedaan</a:t>
            </a:r>
            <a:r>
              <a:rPr lang="en-US" dirty="0"/>
              <a:t> </a:t>
            </a:r>
            <a:r>
              <a:rPr lang="en-US" dirty="0" err="1"/>
              <a:t>pendapat</a:t>
            </a:r>
            <a:r>
              <a:rPr lang="en-US" dirty="0"/>
              <a:t> </a:t>
            </a:r>
            <a:r>
              <a:rPr lang="en-US" dirty="0" err="1"/>
              <a:t>tentang</a:t>
            </a:r>
            <a:r>
              <a:rPr lang="en-US" dirty="0"/>
              <a:t> </a:t>
            </a:r>
            <a:r>
              <a:rPr lang="en-US" dirty="0" err="1"/>
              <a:t>cara</a:t>
            </a:r>
            <a:r>
              <a:rPr lang="en-US" dirty="0"/>
              <a:t> </a:t>
            </a:r>
            <a:r>
              <a:rPr lang="en-US" dirty="0" err="1"/>
              <a:t>mencapai</a:t>
            </a:r>
            <a:r>
              <a:rPr lang="en-US" dirty="0"/>
              <a:t> </a:t>
            </a:r>
            <a:r>
              <a:rPr lang="en-US" dirty="0" err="1"/>
              <a:t>tujuan</a:t>
            </a:r>
            <a:r>
              <a:rPr lang="en-US" dirty="0"/>
              <a:t> </a:t>
            </a:r>
            <a:r>
              <a:rPr lang="en-US" dirty="0" err="1"/>
              <a:t>bersama</a:t>
            </a:r>
            <a:r>
              <a:rPr lang="en-US" dirty="0"/>
              <a:t>. </a:t>
            </a:r>
            <a:endParaRPr lang="id-ID" dirty="0"/>
          </a:p>
          <a:p>
            <a:pPr algn="just"/>
            <a:endParaRPr lang="id-ID" dirty="0" smtClean="0"/>
          </a:p>
          <a:p>
            <a:endParaRPr lang="id-ID" dirty="0"/>
          </a:p>
        </p:txBody>
      </p:sp>
    </p:spTree>
    <p:extLst>
      <p:ext uri="{BB962C8B-B14F-4D97-AF65-F5344CB8AC3E}">
        <p14:creationId xmlns:p14="http://schemas.microsoft.com/office/powerpoint/2010/main" val="75070641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id-ID" sz="4000" dirty="0"/>
              <a:t>MENIMBANG TEORI ELIT: </a:t>
            </a:r>
            <a:r>
              <a:rPr lang="id-ID" sz="4000" dirty="0" smtClean="0"/>
              <a:t>KEUNGGU</a:t>
            </a:r>
            <a:r>
              <a:rPr lang="id-ID" dirty="0" smtClean="0"/>
              <a:t>LAN</a:t>
            </a:r>
            <a:endParaRPr lang="id-ID" dirty="0"/>
          </a:p>
        </p:txBody>
      </p:sp>
      <p:sp>
        <p:nvSpPr>
          <p:cNvPr id="3" name="Content Placeholder 2"/>
          <p:cNvSpPr>
            <a:spLocks noGrp="1"/>
          </p:cNvSpPr>
          <p:nvPr>
            <p:ph sz="quarter" idx="1"/>
          </p:nvPr>
        </p:nvSpPr>
        <p:spPr/>
        <p:txBody>
          <a:bodyPr>
            <a:normAutofit fontScale="77500" lnSpcReduction="20000"/>
          </a:bodyPr>
          <a:lstStyle/>
          <a:p>
            <a:pPr algn="just"/>
            <a:r>
              <a:rPr lang="id-ID" dirty="0" err="1">
                <a:latin typeface="Calibri" pitchFamily="34" charset="0"/>
              </a:rPr>
              <a:t>P</a:t>
            </a:r>
            <a:r>
              <a:rPr lang="en-US" dirty="0" err="1" smtClean="0">
                <a:latin typeface="Calibri" pitchFamily="34" charset="0"/>
              </a:rPr>
              <a:t>erspektif</a:t>
            </a:r>
            <a:r>
              <a:rPr lang="en-US" dirty="0" smtClean="0">
                <a:latin typeface="Calibri" pitchFamily="34" charset="0"/>
              </a:rPr>
              <a:t> </a:t>
            </a:r>
            <a:r>
              <a:rPr lang="en-US" dirty="0">
                <a:latin typeface="Calibri" pitchFamily="34" charset="0"/>
              </a:rPr>
              <a:t>elite </a:t>
            </a:r>
            <a:r>
              <a:rPr lang="en-US" dirty="0" err="1">
                <a:latin typeface="Calibri" pitchFamily="34" charset="0"/>
              </a:rPr>
              <a:t>dapat</a:t>
            </a:r>
            <a:r>
              <a:rPr lang="en-US" dirty="0">
                <a:latin typeface="Calibri" pitchFamily="34" charset="0"/>
              </a:rPr>
              <a:t> </a:t>
            </a:r>
            <a:r>
              <a:rPr lang="en-US" dirty="0" err="1">
                <a:latin typeface="Calibri" pitchFamily="34" charset="0"/>
              </a:rPr>
              <a:t>menjelaskan</a:t>
            </a:r>
            <a:r>
              <a:rPr lang="en-US" dirty="0">
                <a:latin typeface="Calibri" pitchFamily="34" charset="0"/>
              </a:rPr>
              <a:t> </a:t>
            </a:r>
            <a:r>
              <a:rPr lang="en-US" dirty="0" err="1">
                <a:latin typeface="Calibri" pitchFamily="34" charset="0"/>
              </a:rPr>
              <a:t>pembuatan</a:t>
            </a:r>
            <a:r>
              <a:rPr lang="en-US" dirty="0">
                <a:latin typeface="Calibri" pitchFamily="34" charset="0"/>
              </a:rPr>
              <a:t> </a:t>
            </a:r>
            <a:r>
              <a:rPr lang="en-US" dirty="0" err="1">
                <a:latin typeface="Calibri" pitchFamily="34" charset="0"/>
              </a:rPr>
              <a:t>kebijakan</a:t>
            </a:r>
            <a:r>
              <a:rPr lang="en-US" dirty="0">
                <a:latin typeface="Calibri" pitchFamily="34" charset="0"/>
              </a:rPr>
              <a:t> </a:t>
            </a:r>
            <a:r>
              <a:rPr lang="en-US" dirty="0" err="1">
                <a:latin typeface="Calibri" pitchFamily="34" charset="0"/>
              </a:rPr>
              <a:t>publik</a:t>
            </a:r>
            <a:r>
              <a:rPr lang="en-US" dirty="0">
                <a:latin typeface="Calibri" pitchFamily="34" charset="0"/>
              </a:rPr>
              <a:t> </a:t>
            </a:r>
            <a:r>
              <a:rPr lang="en-US" dirty="0" err="1">
                <a:latin typeface="Calibri" pitchFamily="34" charset="0"/>
              </a:rPr>
              <a:t>dengan</a:t>
            </a:r>
            <a:r>
              <a:rPr lang="en-US" dirty="0">
                <a:latin typeface="Calibri" pitchFamily="34" charset="0"/>
              </a:rPr>
              <a:t> </a:t>
            </a:r>
            <a:r>
              <a:rPr lang="en-US" dirty="0" err="1">
                <a:latin typeface="Calibri" pitchFamily="34" charset="0"/>
              </a:rPr>
              <a:t>menunjukkan</a:t>
            </a:r>
            <a:r>
              <a:rPr lang="en-US" dirty="0">
                <a:latin typeface="Calibri" pitchFamily="34" charset="0"/>
              </a:rPr>
              <a:t> </a:t>
            </a:r>
            <a:r>
              <a:rPr lang="en-US" dirty="0" err="1">
                <a:latin typeface="Calibri" pitchFamily="34" charset="0"/>
              </a:rPr>
              <a:t>interaksi</a:t>
            </a:r>
            <a:r>
              <a:rPr lang="en-US" dirty="0">
                <a:latin typeface="Calibri" pitchFamily="34" charset="0"/>
              </a:rPr>
              <a:t> di </a:t>
            </a:r>
            <a:r>
              <a:rPr lang="en-US" dirty="0" err="1">
                <a:latin typeface="Calibri" pitchFamily="34" charset="0"/>
              </a:rPr>
              <a:t>antara</a:t>
            </a:r>
            <a:r>
              <a:rPr lang="en-US" dirty="0">
                <a:latin typeface="Calibri" pitchFamily="34" charset="0"/>
              </a:rPr>
              <a:t> </a:t>
            </a:r>
            <a:r>
              <a:rPr lang="en-US" dirty="0" err="1">
                <a:latin typeface="Calibri" pitchFamily="34" charset="0"/>
              </a:rPr>
              <a:t>lembaga</a:t>
            </a:r>
            <a:r>
              <a:rPr lang="en-US" dirty="0">
                <a:latin typeface="Calibri" pitchFamily="34" charset="0"/>
              </a:rPr>
              <a:t> yang </a:t>
            </a:r>
            <a:r>
              <a:rPr lang="en-US" dirty="0" err="1">
                <a:latin typeface="Calibri" pitchFamily="34" charset="0"/>
              </a:rPr>
              <a:t>memiliki</a:t>
            </a:r>
            <a:r>
              <a:rPr lang="en-US" dirty="0">
                <a:latin typeface="Calibri" pitchFamily="34" charset="0"/>
              </a:rPr>
              <a:t> </a:t>
            </a:r>
            <a:r>
              <a:rPr lang="en-US" dirty="0" err="1">
                <a:latin typeface="Calibri" pitchFamily="34" charset="0"/>
              </a:rPr>
              <a:t>kekuasaan</a:t>
            </a:r>
            <a:r>
              <a:rPr lang="en-US" dirty="0">
                <a:latin typeface="Calibri" pitchFamily="34" charset="0"/>
              </a:rPr>
              <a:t> </a:t>
            </a:r>
            <a:r>
              <a:rPr lang="en-US" dirty="0" err="1">
                <a:latin typeface="Calibri" pitchFamily="34" charset="0"/>
              </a:rPr>
              <a:t>berbeda</a:t>
            </a:r>
            <a:r>
              <a:rPr lang="en-US" dirty="0">
                <a:latin typeface="Calibri" pitchFamily="34" charset="0"/>
              </a:rPr>
              <a:t> </a:t>
            </a:r>
            <a:r>
              <a:rPr lang="en-US" dirty="0" err="1">
                <a:latin typeface="Calibri" pitchFamily="34" charset="0"/>
              </a:rPr>
              <a:t>dalam</a:t>
            </a:r>
            <a:r>
              <a:rPr lang="en-US" dirty="0">
                <a:latin typeface="Calibri" pitchFamily="34" charset="0"/>
              </a:rPr>
              <a:t> </a:t>
            </a:r>
            <a:r>
              <a:rPr lang="en-US" dirty="0" err="1">
                <a:latin typeface="Calibri" pitchFamily="34" charset="0"/>
              </a:rPr>
              <a:t>masyarakat</a:t>
            </a:r>
            <a:r>
              <a:rPr lang="en-US" dirty="0">
                <a:latin typeface="Calibri" pitchFamily="34" charset="0"/>
              </a:rPr>
              <a:t>. </a:t>
            </a:r>
            <a:r>
              <a:rPr lang="en-US" dirty="0" err="1">
                <a:latin typeface="Calibri" pitchFamily="34" charset="0"/>
              </a:rPr>
              <a:t>Dengan</a:t>
            </a:r>
            <a:r>
              <a:rPr lang="en-US" dirty="0">
                <a:latin typeface="Calibri" pitchFamily="34" charset="0"/>
              </a:rPr>
              <a:t> kata lain, </a:t>
            </a:r>
            <a:r>
              <a:rPr lang="en-US" dirty="0" err="1">
                <a:latin typeface="Calibri" pitchFamily="34" charset="0"/>
              </a:rPr>
              <a:t>perspektif</a:t>
            </a:r>
            <a:r>
              <a:rPr lang="en-US" dirty="0">
                <a:latin typeface="Calibri" pitchFamily="34" charset="0"/>
              </a:rPr>
              <a:t> elite </a:t>
            </a:r>
            <a:r>
              <a:rPr lang="en-US" dirty="0" err="1">
                <a:latin typeface="Calibri" pitchFamily="34" charset="0"/>
              </a:rPr>
              <a:t>dapat</a:t>
            </a:r>
            <a:r>
              <a:rPr lang="en-US" dirty="0">
                <a:latin typeface="Calibri" pitchFamily="34" charset="0"/>
              </a:rPr>
              <a:t> </a:t>
            </a:r>
            <a:r>
              <a:rPr lang="en-US" dirty="0" err="1">
                <a:latin typeface="Calibri" pitchFamily="34" charset="0"/>
              </a:rPr>
              <a:t>digunakan</a:t>
            </a:r>
            <a:r>
              <a:rPr lang="en-US" dirty="0">
                <a:latin typeface="Calibri" pitchFamily="34" charset="0"/>
              </a:rPr>
              <a:t> </a:t>
            </a:r>
            <a:r>
              <a:rPr lang="en-US" dirty="0" err="1">
                <a:latin typeface="Calibri" pitchFamily="34" charset="0"/>
              </a:rPr>
              <a:t>untuk</a:t>
            </a:r>
            <a:r>
              <a:rPr lang="en-US" dirty="0">
                <a:latin typeface="Calibri" pitchFamily="34" charset="0"/>
              </a:rPr>
              <a:t> </a:t>
            </a:r>
            <a:r>
              <a:rPr lang="en-US" dirty="0" err="1">
                <a:latin typeface="Calibri" pitchFamily="34" charset="0"/>
              </a:rPr>
              <a:t>menjelaskan</a:t>
            </a:r>
            <a:r>
              <a:rPr lang="en-US" dirty="0">
                <a:latin typeface="Calibri" pitchFamily="34" charset="0"/>
              </a:rPr>
              <a:t> </a:t>
            </a:r>
            <a:r>
              <a:rPr lang="en-US" dirty="0" err="1">
                <a:latin typeface="Calibri" pitchFamily="34" charset="0"/>
              </a:rPr>
              <a:t>kenapa</a:t>
            </a:r>
            <a:r>
              <a:rPr lang="en-US" dirty="0">
                <a:latin typeface="Calibri" pitchFamily="34" charset="0"/>
              </a:rPr>
              <a:t> </a:t>
            </a:r>
            <a:r>
              <a:rPr lang="en-US" dirty="0" err="1">
                <a:latin typeface="Calibri" pitchFamily="34" charset="0"/>
              </a:rPr>
              <a:t>kebijakan</a:t>
            </a:r>
            <a:r>
              <a:rPr lang="en-US" dirty="0">
                <a:latin typeface="Calibri" pitchFamily="34" charset="0"/>
              </a:rPr>
              <a:t> </a:t>
            </a:r>
            <a:r>
              <a:rPr lang="en-US" dirty="0" err="1">
                <a:latin typeface="Calibri" pitchFamily="34" charset="0"/>
              </a:rPr>
              <a:t>tertentu</a:t>
            </a:r>
            <a:r>
              <a:rPr lang="en-US" dirty="0">
                <a:latin typeface="Calibri" pitchFamily="34" charset="0"/>
              </a:rPr>
              <a:t> yang </a:t>
            </a:r>
            <a:r>
              <a:rPr lang="en-US" dirty="0" err="1">
                <a:latin typeface="Calibri" pitchFamily="34" charset="0"/>
              </a:rPr>
              <a:t>mewakili</a:t>
            </a:r>
            <a:r>
              <a:rPr lang="en-US" dirty="0">
                <a:latin typeface="Calibri" pitchFamily="34" charset="0"/>
              </a:rPr>
              <a:t> </a:t>
            </a:r>
            <a:r>
              <a:rPr lang="en-US" dirty="0" err="1">
                <a:latin typeface="Calibri" pitchFamily="34" charset="0"/>
              </a:rPr>
              <a:t>kepentingan</a:t>
            </a:r>
            <a:r>
              <a:rPr lang="en-US" dirty="0">
                <a:latin typeface="Calibri" pitchFamily="34" charset="0"/>
              </a:rPr>
              <a:t> </a:t>
            </a:r>
            <a:r>
              <a:rPr lang="en-US" dirty="0" err="1">
                <a:latin typeface="Calibri" pitchFamily="34" charset="0"/>
              </a:rPr>
              <a:t>kelompok</a:t>
            </a:r>
            <a:r>
              <a:rPr lang="en-US" dirty="0">
                <a:latin typeface="Calibri" pitchFamily="34" charset="0"/>
              </a:rPr>
              <a:t> </a:t>
            </a:r>
            <a:r>
              <a:rPr lang="en-US" dirty="0" err="1">
                <a:latin typeface="Calibri" pitchFamily="34" charset="0"/>
              </a:rPr>
              <a:t>minoritas</a:t>
            </a:r>
            <a:r>
              <a:rPr lang="en-US" dirty="0">
                <a:latin typeface="Calibri" pitchFamily="34" charset="0"/>
              </a:rPr>
              <a:t> </a:t>
            </a:r>
            <a:r>
              <a:rPr lang="en-US" dirty="0" err="1">
                <a:latin typeface="Calibri" pitchFamily="34" charset="0"/>
              </a:rPr>
              <a:t>lebih</a:t>
            </a:r>
            <a:r>
              <a:rPr lang="en-US" dirty="0">
                <a:latin typeface="Calibri" pitchFamily="34" charset="0"/>
              </a:rPr>
              <a:t> </a:t>
            </a:r>
            <a:r>
              <a:rPr lang="en-US" dirty="0" err="1">
                <a:latin typeface="Calibri" pitchFamily="34" charset="0"/>
              </a:rPr>
              <a:t>dipilih</a:t>
            </a:r>
            <a:r>
              <a:rPr lang="en-US" dirty="0">
                <a:latin typeface="Calibri" pitchFamily="34" charset="0"/>
              </a:rPr>
              <a:t> </a:t>
            </a:r>
            <a:r>
              <a:rPr lang="en-US" dirty="0" err="1">
                <a:latin typeface="Calibri" pitchFamily="34" charset="0"/>
              </a:rPr>
              <a:t>oleh</a:t>
            </a:r>
            <a:r>
              <a:rPr lang="en-US" dirty="0">
                <a:latin typeface="Calibri" pitchFamily="34" charset="0"/>
              </a:rPr>
              <a:t> </a:t>
            </a:r>
            <a:r>
              <a:rPr lang="en-US" dirty="0" err="1">
                <a:latin typeface="Calibri" pitchFamily="34" charset="0"/>
              </a:rPr>
              <a:t>pemerintah</a:t>
            </a:r>
            <a:r>
              <a:rPr lang="en-US" dirty="0">
                <a:latin typeface="Calibri" pitchFamily="34" charset="0"/>
              </a:rPr>
              <a:t> </a:t>
            </a:r>
            <a:r>
              <a:rPr lang="en-US" dirty="0" err="1">
                <a:latin typeface="Calibri" pitchFamily="34" charset="0"/>
              </a:rPr>
              <a:t>dibanding</a:t>
            </a:r>
            <a:r>
              <a:rPr lang="en-US" dirty="0">
                <a:latin typeface="Calibri" pitchFamily="34" charset="0"/>
              </a:rPr>
              <a:t> </a:t>
            </a:r>
            <a:r>
              <a:rPr lang="en-US" dirty="0" err="1">
                <a:latin typeface="Calibri" pitchFamily="34" charset="0"/>
              </a:rPr>
              <a:t>kebijakan</a:t>
            </a:r>
            <a:r>
              <a:rPr lang="en-US" dirty="0">
                <a:latin typeface="Calibri" pitchFamily="34" charset="0"/>
              </a:rPr>
              <a:t> lain yang </a:t>
            </a:r>
            <a:r>
              <a:rPr lang="en-US" dirty="0" err="1">
                <a:latin typeface="Calibri" pitchFamily="34" charset="0"/>
              </a:rPr>
              <a:t>lebih</a:t>
            </a:r>
            <a:r>
              <a:rPr lang="en-US" dirty="0">
                <a:latin typeface="Calibri" pitchFamily="34" charset="0"/>
              </a:rPr>
              <a:t> </a:t>
            </a:r>
            <a:r>
              <a:rPr lang="en-US" dirty="0" err="1">
                <a:latin typeface="Calibri" pitchFamily="34" charset="0"/>
              </a:rPr>
              <a:t>disukai</a:t>
            </a:r>
            <a:r>
              <a:rPr lang="en-US" dirty="0">
                <a:latin typeface="Calibri" pitchFamily="34" charset="0"/>
              </a:rPr>
              <a:t> </a:t>
            </a:r>
            <a:r>
              <a:rPr lang="en-US" dirty="0" err="1">
                <a:latin typeface="Calibri" pitchFamily="34" charset="0"/>
              </a:rPr>
              <a:t>oleh</a:t>
            </a:r>
            <a:r>
              <a:rPr lang="en-US" dirty="0">
                <a:latin typeface="Calibri" pitchFamily="34" charset="0"/>
              </a:rPr>
              <a:t> </a:t>
            </a:r>
            <a:r>
              <a:rPr lang="en-US" dirty="0" err="1">
                <a:latin typeface="Calibri" pitchFamily="34" charset="0"/>
              </a:rPr>
              <a:t>kelompok</a:t>
            </a:r>
            <a:r>
              <a:rPr lang="en-US" dirty="0">
                <a:latin typeface="Calibri" pitchFamily="34" charset="0"/>
              </a:rPr>
              <a:t> </a:t>
            </a:r>
            <a:r>
              <a:rPr lang="en-US" dirty="0" err="1">
                <a:latin typeface="Calibri" pitchFamily="34" charset="0"/>
              </a:rPr>
              <a:t>mayoritas</a:t>
            </a:r>
            <a:r>
              <a:rPr lang="en-US" dirty="0" smtClean="0">
                <a:latin typeface="Calibri" pitchFamily="34" charset="0"/>
              </a:rPr>
              <a:t>.</a:t>
            </a:r>
            <a:endParaRPr lang="id-ID" dirty="0" smtClean="0">
              <a:latin typeface="Calibri" pitchFamily="34" charset="0"/>
            </a:endParaRPr>
          </a:p>
          <a:p>
            <a:pPr algn="just"/>
            <a:r>
              <a:rPr lang="en-US" dirty="0" err="1">
                <a:latin typeface="Calibri" pitchFamily="34" charset="0"/>
              </a:rPr>
              <a:t>Upaya</a:t>
            </a:r>
            <a:r>
              <a:rPr lang="en-US" dirty="0">
                <a:latin typeface="Calibri" pitchFamily="34" charset="0"/>
              </a:rPr>
              <a:t> </a:t>
            </a:r>
            <a:r>
              <a:rPr lang="en-US" dirty="0" err="1">
                <a:latin typeface="Calibri" pitchFamily="34" charset="0"/>
              </a:rPr>
              <a:t>ini</a:t>
            </a:r>
            <a:r>
              <a:rPr lang="en-US" dirty="0">
                <a:latin typeface="Calibri" pitchFamily="34" charset="0"/>
              </a:rPr>
              <a:t> </a:t>
            </a:r>
            <a:r>
              <a:rPr lang="en-US" dirty="0" err="1">
                <a:latin typeface="Calibri" pitchFamily="34" charset="0"/>
              </a:rPr>
              <a:t>dapat</a:t>
            </a:r>
            <a:r>
              <a:rPr lang="en-US" dirty="0">
                <a:latin typeface="Calibri" pitchFamily="34" charset="0"/>
              </a:rPr>
              <a:t> </a:t>
            </a:r>
            <a:r>
              <a:rPr lang="en-US" dirty="0" err="1">
                <a:latin typeface="Calibri" pitchFamily="34" charset="0"/>
              </a:rPr>
              <a:t>dilakukan</a:t>
            </a:r>
            <a:r>
              <a:rPr lang="en-US" dirty="0">
                <a:latin typeface="Calibri" pitchFamily="34" charset="0"/>
              </a:rPr>
              <a:t> </a:t>
            </a:r>
            <a:r>
              <a:rPr lang="en-US" dirty="0" err="1">
                <a:latin typeface="Calibri" pitchFamily="34" charset="0"/>
              </a:rPr>
              <a:t>dengan</a:t>
            </a:r>
            <a:r>
              <a:rPr lang="en-US" dirty="0">
                <a:latin typeface="Calibri" pitchFamily="34" charset="0"/>
              </a:rPr>
              <a:t> </a:t>
            </a:r>
            <a:r>
              <a:rPr lang="en-US" dirty="0" err="1">
                <a:latin typeface="Calibri" pitchFamily="34" charset="0"/>
              </a:rPr>
              <a:t>melakukan</a:t>
            </a:r>
            <a:r>
              <a:rPr lang="en-US" dirty="0">
                <a:latin typeface="Calibri" pitchFamily="34" charset="0"/>
              </a:rPr>
              <a:t> </a:t>
            </a:r>
            <a:r>
              <a:rPr lang="en-US" dirty="0" err="1">
                <a:latin typeface="Calibri" pitchFamily="34" charset="0"/>
              </a:rPr>
              <a:t>penyelidikan</a:t>
            </a:r>
            <a:r>
              <a:rPr lang="en-US" dirty="0">
                <a:latin typeface="Calibri" pitchFamily="34" charset="0"/>
              </a:rPr>
              <a:t> </a:t>
            </a:r>
            <a:r>
              <a:rPr lang="en-US" dirty="0" err="1">
                <a:latin typeface="Calibri" pitchFamily="34" charset="0"/>
              </a:rPr>
              <a:t>atas</a:t>
            </a:r>
            <a:r>
              <a:rPr lang="en-US" dirty="0">
                <a:latin typeface="Calibri" pitchFamily="34" charset="0"/>
              </a:rPr>
              <a:t> </a:t>
            </a:r>
            <a:r>
              <a:rPr lang="en-US" dirty="0" err="1">
                <a:latin typeface="Calibri" pitchFamily="34" charset="0"/>
              </a:rPr>
              <a:t>konsistensi</a:t>
            </a:r>
            <a:r>
              <a:rPr lang="en-US" dirty="0">
                <a:latin typeface="Calibri" pitchFamily="34" charset="0"/>
              </a:rPr>
              <a:t> </a:t>
            </a:r>
            <a:r>
              <a:rPr lang="en-US" dirty="0" err="1">
                <a:latin typeface="Calibri" pitchFamily="34" charset="0"/>
              </a:rPr>
              <a:t>dan</a:t>
            </a:r>
            <a:r>
              <a:rPr lang="en-US" dirty="0">
                <a:latin typeface="Calibri" pitchFamily="34" charset="0"/>
              </a:rPr>
              <a:t> </a:t>
            </a:r>
            <a:r>
              <a:rPr lang="en-US" dirty="0" err="1">
                <a:latin typeface="Calibri" pitchFamily="34" charset="0"/>
              </a:rPr>
              <a:t>inkonsistensi</a:t>
            </a:r>
            <a:r>
              <a:rPr lang="en-US" dirty="0">
                <a:latin typeface="Calibri" pitchFamily="34" charset="0"/>
              </a:rPr>
              <a:t> </a:t>
            </a:r>
            <a:r>
              <a:rPr lang="en-US" dirty="0" err="1">
                <a:latin typeface="Calibri" pitchFamily="34" charset="0"/>
              </a:rPr>
              <a:t>dari</a:t>
            </a:r>
            <a:r>
              <a:rPr lang="en-US" dirty="0">
                <a:latin typeface="Calibri" pitchFamily="34" charset="0"/>
              </a:rPr>
              <a:t> </a:t>
            </a:r>
            <a:r>
              <a:rPr lang="en-US" dirty="0" err="1">
                <a:latin typeface="Calibri" pitchFamily="34" charset="0"/>
              </a:rPr>
              <a:t>para</a:t>
            </a:r>
            <a:r>
              <a:rPr lang="en-US" dirty="0">
                <a:latin typeface="Calibri" pitchFamily="34" charset="0"/>
              </a:rPr>
              <a:t> elite yang </a:t>
            </a:r>
            <a:r>
              <a:rPr lang="en-US" dirty="0" err="1">
                <a:latin typeface="Calibri" pitchFamily="34" charset="0"/>
              </a:rPr>
              <a:t>berkuasa</a:t>
            </a:r>
            <a:r>
              <a:rPr lang="en-US" dirty="0">
                <a:latin typeface="Calibri" pitchFamily="34" charset="0"/>
              </a:rPr>
              <a:t> </a:t>
            </a:r>
            <a:r>
              <a:rPr lang="en-US" dirty="0" err="1">
                <a:latin typeface="Calibri" pitchFamily="34" charset="0"/>
              </a:rPr>
              <a:t>terkait</a:t>
            </a:r>
            <a:r>
              <a:rPr lang="en-US" dirty="0">
                <a:latin typeface="Calibri" pitchFamily="34" charset="0"/>
              </a:rPr>
              <a:t> </a:t>
            </a:r>
            <a:r>
              <a:rPr lang="en-US" dirty="0" err="1">
                <a:latin typeface="Calibri" pitchFamily="34" charset="0"/>
              </a:rPr>
              <a:t>apa-apa</a:t>
            </a:r>
            <a:r>
              <a:rPr lang="en-US" dirty="0">
                <a:latin typeface="Calibri" pitchFamily="34" charset="0"/>
              </a:rPr>
              <a:t> yang </a:t>
            </a:r>
            <a:r>
              <a:rPr lang="en-US" dirty="0" err="1">
                <a:latin typeface="Calibri" pitchFamily="34" charset="0"/>
              </a:rPr>
              <a:t>mereka</a:t>
            </a:r>
            <a:r>
              <a:rPr lang="en-US" dirty="0">
                <a:latin typeface="Calibri" pitchFamily="34" charset="0"/>
              </a:rPr>
              <a:t> </a:t>
            </a:r>
            <a:r>
              <a:rPr lang="en-US" dirty="0" err="1">
                <a:latin typeface="Calibri" pitchFamily="34" charset="0"/>
              </a:rPr>
              <a:t>janjikan</a:t>
            </a:r>
            <a:r>
              <a:rPr lang="en-US" dirty="0">
                <a:latin typeface="Calibri" pitchFamily="34" charset="0"/>
              </a:rPr>
              <a:t> </a:t>
            </a:r>
            <a:r>
              <a:rPr lang="en-US" dirty="0" err="1">
                <a:latin typeface="Calibri" pitchFamily="34" charset="0"/>
              </a:rPr>
              <a:t>ke</a:t>
            </a:r>
            <a:r>
              <a:rPr lang="en-US" dirty="0">
                <a:latin typeface="Calibri" pitchFamily="34" charset="0"/>
              </a:rPr>
              <a:t> </a:t>
            </a:r>
            <a:r>
              <a:rPr lang="en-US" dirty="0" err="1">
                <a:latin typeface="Calibri" pitchFamily="34" charset="0"/>
              </a:rPr>
              <a:t>publik</a:t>
            </a:r>
            <a:r>
              <a:rPr lang="en-US" dirty="0">
                <a:latin typeface="Calibri" pitchFamily="34" charset="0"/>
              </a:rPr>
              <a:t> </a:t>
            </a:r>
            <a:r>
              <a:rPr lang="en-US" dirty="0" err="1">
                <a:latin typeface="Calibri" pitchFamily="34" charset="0"/>
              </a:rPr>
              <a:t>dan</a:t>
            </a:r>
            <a:r>
              <a:rPr lang="en-US" dirty="0">
                <a:latin typeface="Calibri" pitchFamily="34" charset="0"/>
              </a:rPr>
              <a:t> </a:t>
            </a:r>
            <a:r>
              <a:rPr lang="en-US" dirty="0" err="1">
                <a:latin typeface="Calibri" pitchFamily="34" charset="0"/>
              </a:rPr>
              <a:t>mendapat</a:t>
            </a:r>
            <a:r>
              <a:rPr lang="en-US" dirty="0">
                <a:latin typeface="Calibri" pitchFamily="34" charset="0"/>
              </a:rPr>
              <a:t> </a:t>
            </a:r>
            <a:r>
              <a:rPr lang="en-US" dirty="0" err="1">
                <a:latin typeface="Calibri" pitchFamily="34" charset="0"/>
              </a:rPr>
              <a:t>dukungan</a:t>
            </a:r>
            <a:r>
              <a:rPr lang="en-US" dirty="0">
                <a:latin typeface="Calibri" pitchFamily="34" charset="0"/>
              </a:rPr>
              <a:t> </a:t>
            </a:r>
            <a:r>
              <a:rPr lang="en-US" dirty="0" err="1">
                <a:latin typeface="Calibri" pitchFamily="34" charset="0"/>
              </a:rPr>
              <a:t>dari</a:t>
            </a:r>
            <a:r>
              <a:rPr lang="en-US" dirty="0">
                <a:latin typeface="Calibri" pitchFamily="34" charset="0"/>
              </a:rPr>
              <a:t> </a:t>
            </a:r>
            <a:r>
              <a:rPr lang="en-US" dirty="0" err="1">
                <a:latin typeface="Calibri" pitchFamily="34" charset="0"/>
              </a:rPr>
              <a:t>publik</a:t>
            </a:r>
            <a:r>
              <a:rPr lang="en-US" dirty="0">
                <a:latin typeface="Calibri" pitchFamily="34" charset="0"/>
              </a:rPr>
              <a:t>  di </a:t>
            </a:r>
            <a:r>
              <a:rPr lang="en-US" dirty="0" err="1">
                <a:latin typeface="Calibri" pitchFamily="34" charset="0"/>
              </a:rPr>
              <a:t>saat</a:t>
            </a:r>
            <a:r>
              <a:rPr lang="en-US" dirty="0">
                <a:latin typeface="Calibri" pitchFamily="34" charset="0"/>
              </a:rPr>
              <a:t> </a:t>
            </a:r>
            <a:r>
              <a:rPr lang="en-US" dirty="0" err="1">
                <a:latin typeface="Calibri" pitchFamily="34" charset="0"/>
              </a:rPr>
              <a:t>pemilihan</a:t>
            </a:r>
            <a:r>
              <a:rPr lang="en-US" dirty="0">
                <a:latin typeface="Calibri" pitchFamily="34" charset="0"/>
              </a:rPr>
              <a:t> </a:t>
            </a:r>
            <a:r>
              <a:rPr lang="en-US" dirty="0" err="1">
                <a:latin typeface="Calibri" pitchFamily="34" charset="0"/>
              </a:rPr>
              <a:t>umum</a:t>
            </a:r>
            <a:r>
              <a:rPr lang="en-US" dirty="0">
                <a:latin typeface="Calibri" pitchFamily="34" charset="0"/>
              </a:rPr>
              <a:t> </a:t>
            </a:r>
            <a:r>
              <a:rPr lang="en-US" dirty="0" err="1">
                <a:latin typeface="Calibri" pitchFamily="34" charset="0"/>
              </a:rPr>
              <a:t>dengan</a:t>
            </a:r>
            <a:r>
              <a:rPr lang="en-US" dirty="0">
                <a:latin typeface="Calibri" pitchFamily="34" charset="0"/>
              </a:rPr>
              <a:t> </a:t>
            </a:r>
            <a:r>
              <a:rPr lang="en-US" dirty="0" err="1">
                <a:latin typeface="Calibri" pitchFamily="34" charset="0"/>
              </a:rPr>
              <a:t>produk-produk</a:t>
            </a:r>
            <a:r>
              <a:rPr lang="en-US" dirty="0">
                <a:latin typeface="Calibri" pitchFamily="34" charset="0"/>
              </a:rPr>
              <a:t> </a:t>
            </a:r>
            <a:r>
              <a:rPr lang="en-US" dirty="0" err="1">
                <a:latin typeface="Calibri" pitchFamily="34" charset="0"/>
              </a:rPr>
              <a:t>kebijakan</a:t>
            </a:r>
            <a:r>
              <a:rPr lang="en-US" dirty="0">
                <a:latin typeface="Calibri" pitchFamily="34" charset="0"/>
              </a:rPr>
              <a:t> yang </a:t>
            </a:r>
            <a:r>
              <a:rPr lang="en-US" dirty="0" err="1">
                <a:latin typeface="Calibri" pitchFamily="34" charset="0"/>
              </a:rPr>
              <a:t>telah</a:t>
            </a:r>
            <a:r>
              <a:rPr lang="en-US" dirty="0">
                <a:latin typeface="Calibri" pitchFamily="34" charset="0"/>
              </a:rPr>
              <a:t> </a:t>
            </a:r>
            <a:r>
              <a:rPr lang="en-US" dirty="0" err="1">
                <a:latin typeface="Calibri" pitchFamily="34" charset="0"/>
              </a:rPr>
              <a:t>dibuat</a:t>
            </a:r>
            <a:r>
              <a:rPr lang="en-US" dirty="0">
                <a:latin typeface="Calibri" pitchFamily="34" charset="0"/>
              </a:rPr>
              <a:t> di </a:t>
            </a:r>
            <a:r>
              <a:rPr lang="en-US" dirty="0" err="1">
                <a:latin typeface="Calibri" pitchFamily="34" charset="0"/>
              </a:rPr>
              <a:t>saat</a:t>
            </a:r>
            <a:r>
              <a:rPr lang="en-US" dirty="0">
                <a:latin typeface="Calibri" pitchFamily="34" charset="0"/>
              </a:rPr>
              <a:t> </a:t>
            </a:r>
            <a:r>
              <a:rPr lang="en-US" dirty="0" err="1">
                <a:latin typeface="Calibri" pitchFamily="34" charset="0"/>
              </a:rPr>
              <a:t>mereka</a:t>
            </a:r>
            <a:r>
              <a:rPr lang="en-US" dirty="0">
                <a:latin typeface="Calibri" pitchFamily="34" charset="0"/>
              </a:rPr>
              <a:t> </a:t>
            </a:r>
            <a:r>
              <a:rPr lang="en-US" dirty="0" err="1">
                <a:latin typeface="Calibri" pitchFamily="34" charset="0"/>
              </a:rPr>
              <a:t>berada</a:t>
            </a:r>
            <a:r>
              <a:rPr lang="en-US" dirty="0">
                <a:latin typeface="Calibri" pitchFamily="34" charset="0"/>
              </a:rPr>
              <a:t> </a:t>
            </a:r>
            <a:r>
              <a:rPr lang="en-US" dirty="0" err="1">
                <a:latin typeface="Calibri" pitchFamily="34" charset="0"/>
              </a:rPr>
              <a:t>dalam</a:t>
            </a:r>
            <a:r>
              <a:rPr lang="en-US" dirty="0">
                <a:latin typeface="Calibri" pitchFamily="34" charset="0"/>
              </a:rPr>
              <a:t> </a:t>
            </a:r>
            <a:r>
              <a:rPr lang="en-US" dirty="0" err="1">
                <a:latin typeface="Calibri" pitchFamily="34" charset="0"/>
              </a:rPr>
              <a:t>kekuasaan</a:t>
            </a:r>
            <a:r>
              <a:rPr lang="en-US" dirty="0">
                <a:latin typeface="Calibri" pitchFamily="34" charset="0"/>
              </a:rPr>
              <a:t>. </a:t>
            </a:r>
            <a:r>
              <a:rPr lang="en-US" dirty="0" err="1">
                <a:latin typeface="Calibri" pitchFamily="34" charset="0"/>
              </a:rPr>
              <a:t>Kegiatan</a:t>
            </a:r>
            <a:r>
              <a:rPr lang="en-US" dirty="0">
                <a:latin typeface="Calibri" pitchFamily="34" charset="0"/>
              </a:rPr>
              <a:t> </a:t>
            </a:r>
            <a:r>
              <a:rPr lang="en-US" dirty="0" err="1">
                <a:latin typeface="Calibri" pitchFamily="34" charset="0"/>
              </a:rPr>
              <a:t>ini</a:t>
            </a:r>
            <a:r>
              <a:rPr lang="en-US" dirty="0">
                <a:latin typeface="Calibri" pitchFamily="34" charset="0"/>
              </a:rPr>
              <a:t> </a:t>
            </a:r>
            <a:r>
              <a:rPr lang="en-US" dirty="0" err="1">
                <a:latin typeface="Calibri" pitchFamily="34" charset="0"/>
              </a:rPr>
              <a:t>sekaligus</a:t>
            </a:r>
            <a:r>
              <a:rPr lang="en-US" dirty="0">
                <a:latin typeface="Calibri" pitchFamily="34" charset="0"/>
              </a:rPr>
              <a:t> </a:t>
            </a:r>
            <a:r>
              <a:rPr lang="en-US" dirty="0" err="1">
                <a:latin typeface="Calibri" pitchFamily="34" charset="0"/>
              </a:rPr>
              <a:t>bagian</a:t>
            </a:r>
            <a:r>
              <a:rPr lang="en-US" dirty="0">
                <a:latin typeface="Calibri" pitchFamily="34" charset="0"/>
              </a:rPr>
              <a:t> </a:t>
            </a:r>
            <a:r>
              <a:rPr lang="en-US" dirty="0" err="1">
                <a:latin typeface="Calibri" pitchFamily="34" charset="0"/>
              </a:rPr>
              <a:t>dari</a:t>
            </a:r>
            <a:r>
              <a:rPr lang="en-US" dirty="0">
                <a:latin typeface="Calibri" pitchFamily="34" charset="0"/>
              </a:rPr>
              <a:t> </a:t>
            </a:r>
            <a:r>
              <a:rPr lang="en-US" dirty="0" err="1">
                <a:latin typeface="Calibri" pitchFamily="34" charset="0"/>
              </a:rPr>
              <a:t>uapaya</a:t>
            </a:r>
            <a:r>
              <a:rPr lang="en-US" dirty="0">
                <a:latin typeface="Calibri" pitchFamily="34" charset="0"/>
              </a:rPr>
              <a:t> </a:t>
            </a:r>
            <a:r>
              <a:rPr lang="en-US" dirty="0" err="1">
                <a:latin typeface="Calibri" pitchFamily="34" charset="0"/>
              </a:rPr>
              <a:t>menguji</a:t>
            </a:r>
            <a:r>
              <a:rPr lang="en-US" dirty="0">
                <a:latin typeface="Calibri" pitchFamily="34" charset="0"/>
              </a:rPr>
              <a:t> </a:t>
            </a:r>
            <a:r>
              <a:rPr lang="en-US" dirty="0" err="1">
                <a:latin typeface="Calibri" pitchFamily="34" charset="0"/>
              </a:rPr>
              <a:t>keabsahan</a:t>
            </a:r>
            <a:r>
              <a:rPr lang="en-US" dirty="0">
                <a:latin typeface="Calibri" pitchFamily="34" charset="0"/>
              </a:rPr>
              <a:t> </a:t>
            </a:r>
            <a:r>
              <a:rPr lang="en-US" dirty="0" err="1">
                <a:latin typeface="Calibri" pitchFamily="34" charset="0"/>
              </a:rPr>
              <a:t>dari</a:t>
            </a:r>
            <a:r>
              <a:rPr lang="en-US" dirty="0">
                <a:latin typeface="Calibri" pitchFamily="34" charset="0"/>
              </a:rPr>
              <a:t> </a:t>
            </a:r>
            <a:r>
              <a:rPr lang="en-US" dirty="0" err="1">
                <a:latin typeface="Calibri" pitchFamily="34" charset="0"/>
              </a:rPr>
              <a:t>sebuah</a:t>
            </a:r>
            <a:r>
              <a:rPr lang="en-US" dirty="0">
                <a:latin typeface="Calibri" pitchFamily="34" charset="0"/>
              </a:rPr>
              <a:t> </a:t>
            </a:r>
            <a:r>
              <a:rPr lang="en-US" dirty="0" err="1">
                <a:latin typeface="Calibri" pitchFamily="34" charset="0"/>
              </a:rPr>
              <a:t>teori</a:t>
            </a:r>
            <a:r>
              <a:rPr lang="en-US" dirty="0">
                <a:latin typeface="Calibri" pitchFamily="34" charset="0"/>
              </a:rPr>
              <a:t> –</a:t>
            </a:r>
            <a:r>
              <a:rPr lang="en-US" dirty="0" err="1">
                <a:latin typeface="Calibri" pitchFamily="34" charset="0"/>
              </a:rPr>
              <a:t>yaitu</a:t>
            </a:r>
            <a:r>
              <a:rPr lang="en-US" dirty="0">
                <a:latin typeface="Calibri" pitchFamily="34" charset="0"/>
              </a:rPr>
              <a:t> </a:t>
            </a:r>
            <a:r>
              <a:rPr lang="en-US" dirty="0" err="1">
                <a:latin typeface="Calibri" pitchFamily="34" charset="0"/>
              </a:rPr>
              <a:t>teori</a:t>
            </a:r>
            <a:r>
              <a:rPr lang="en-US" dirty="0">
                <a:latin typeface="Calibri" pitchFamily="34" charset="0"/>
              </a:rPr>
              <a:t> elite. </a:t>
            </a:r>
            <a:endParaRPr lang="id-ID" dirty="0">
              <a:latin typeface="Calibri" pitchFamily="34" charset="0"/>
            </a:endParaRPr>
          </a:p>
        </p:txBody>
      </p:sp>
    </p:spTree>
    <p:extLst>
      <p:ext uri="{BB962C8B-B14F-4D97-AF65-F5344CB8AC3E}">
        <p14:creationId xmlns:p14="http://schemas.microsoft.com/office/powerpoint/2010/main" val="354400905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TEORI ELIT: REVIEW</a:t>
            </a:r>
            <a:endParaRPr lang="id-ID" dirty="0"/>
          </a:p>
        </p:txBody>
      </p:sp>
      <p:sp>
        <p:nvSpPr>
          <p:cNvPr id="3" name="Content Placeholder 2"/>
          <p:cNvSpPr>
            <a:spLocks noGrp="1"/>
          </p:cNvSpPr>
          <p:nvPr>
            <p:ph sz="quarter" idx="1"/>
          </p:nvPr>
        </p:nvSpPr>
        <p:spPr>
          <a:xfrm>
            <a:off x="612648" y="1600200"/>
            <a:ext cx="8153400" cy="5069160"/>
          </a:xfrm>
        </p:spPr>
        <p:txBody>
          <a:bodyPr>
            <a:normAutofit fontScale="70000" lnSpcReduction="20000"/>
          </a:bodyPr>
          <a:lstStyle/>
          <a:p>
            <a:pPr algn="just"/>
            <a:r>
              <a:rPr lang="id-ID" dirty="0" err="1">
                <a:latin typeface="Calibri" pitchFamily="34" charset="0"/>
              </a:rPr>
              <a:t>P</a:t>
            </a:r>
            <a:r>
              <a:rPr lang="en-US" dirty="0" err="1" smtClean="0">
                <a:latin typeface="Calibri" pitchFamily="34" charset="0"/>
              </a:rPr>
              <a:t>endekatan</a:t>
            </a:r>
            <a:r>
              <a:rPr lang="en-US" dirty="0" smtClean="0">
                <a:latin typeface="Calibri" pitchFamily="34" charset="0"/>
              </a:rPr>
              <a:t> </a:t>
            </a:r>
            <a:r>
              <a:rPr lang="en-US" dirty="0" err="1">
                <a:latin typeface="Calibri" pitchFamily="34" charset="0"/>
              </a:rPr>
              <a:t>elitis</a:t>
            </a:r>
            <a:r>
              <a:rPr lang="en-US" dirty="0">
                <a:latin typeface="Calibri" pitchFamily="34" charset="0"/>
              </a:rPr>
              <a:t> </a:t>
            </a:r>
            <a:r>
              <a:rPr lang="en-US" dirty="0" err="1">
                <a:latin typeface="Calibri" pitchFamily="34" charset="0"/>
              </a:rPr>
              <a:t>dalam</a:t>
            </a:r>
            <a:r>
              <a:rPr lang="en-US" dirty="0">
                <a:latin typeface="Calibri" pitchFamily="34" charset="0"/>
              </a:rPr>
              <a:t> </a:t>
            </a:r>
            <a:r>
              <a:rPr lang="en-US" dirty="0" err="1">
                <a:latin typeface="Calibri" pitchFamily="34" charset="0"/>
              </a:rPr>
              <a:t>studi</a:t>
            </a:r>
            <a:r>
              <a:rPr lang="en-US" dirty="0">
                <a:latin typeface="Calibri" pitchFamily="34" charset="0"/>
              </a:rPr>
              <a:t> </a:t>
            </a:r>
            <a:r>
              <a:rPr lang="en-US" dirty="0" err="1">
                <a:latin typeface="Calibri" pitchFamily="34" charset="0"/>
              </a:rPr>
              <a:t>negara</a:t>
            </a:r>
            <a:r>
              <a:rPr lang="en-US" dirty="0">
                <a:latin typeface="Calibri" pitchFamily="34" charset="0"/>
              </a:rPr>
              <a:t> </a:t>
            </a:r>
            <a:r>
              <a:rPr lang="en-US" dirty="0" err="1">
                <a:latin typeface="Calibri" pitchFamily="34" charset="0"/>
              </a:rPr>
              <a:t>lebih</a:t>
            </a:r>
            <a:r>
              <a:rPr lang="en-US" dirty="0">
                <a:latin typeface="Calibri" pitchFamily="34" charset="0"/>
              </a:rPr>
              <a:t> </a:t>
            </a:r>
            <a:r>
              <a:rPr lang="en-US" dirty="0" err="1">
                <a:latin typeface="Calibri" pitchFamily="34" charset="0"/>
              </a:rPr>
              <a:t>memberikan</a:t>
            </a:r>
            <a:r>
              <a:rPr lang="en-US" dirty="0">
                <a:latin typeface="Calibri" pitchFamily="34" charset="0"/>
              </a:rPr>
              <a:t> </a:t>
            </a:r>
            <a:r>
              <a:rPr lang="en-US" dirty="0" err="1">
                <a:latin typeface="Calibri" pitchFamily="34" charset="0"/>
              </a:rPr>
              <a:t>fokus</a:t>
            </a:r>
            <a:r>
              <a:rPr lang="en-US" dirty="0">
                <a:latin typeface="Calibri" pitchFamily="34" charset="0"/>
              </a:rPr>
              <a:t> </a:t>
            </a:r>
            <a:r>
              <a:rPr lang="en-US" dirty="0" err="1">
                <a:latin typeface="Calibri" pitchFamily="34" charset="0"/>
              </a:rPr>
              <a:t>perhatian</a:t>
            </a:r>
            <a:r>
              <a:rPr lang="en-US" dirty="0">
                <a:latin typeface="Calibri" pitchFamily="34" charset="0"/>
              </a:rPr>
              <a:t> </a:t>
            </a:r>
            <a:r>
              <a:rPr lang="en-US" dirty="0" err="1">
                <a:latin typeface="Calibri" pitchFamily="34" charset="0"/>
              </a:rPr>
              <a:t>pada</a:t>
            </a:r>
            <a:r>
              <a:rPr lang="en-US" dirty="0">
                <a:latin typeface="Calibri" pitchFamily="34" charset="0"/>
              </a:rPr>
              <a:t> </a:t>
            </a:r>
            <a:r>
              <a:rPr lang="en-US" dirty="0" err="1">
                <a:latin typeface="Calibri" pitchFamily="34" charset="0"/>
              </a:rPr>
              <a:t>peranan</a:t>
            </a:r>
            <a:r>
              <a:rPr lang="en-US" dirty="0">
                <a:latin typeface="Calibri" pitchFamily="34" charset="0"/>
              </a:rPr>
              <a:t> </a:t>
            </a:r>
            <a:r>
              <a:rPr lang="en-US" dirty="0" err="1">
                <a:latin typeface="Calibri" pitchFamily="34" charset="0"/>
              </a:rPr>
              <a:t>kepemimpinan</a:t>
            </a:r>
            <a:r>
              <a:rPr lang="en-US" dirty="0">
                <a:latin typeface="Calibri" pitchFamily="34" charset="0"/>
              </a:rPr>
              <a:t> </a:t>
            </a:r>
            <a:r>
              <a:rPr lang="en-US" dirty="0" err="1">
                <a:latin typeface="Calibri" pitchFamily="34" charset="0"/>
              </a:rPr>
              <a:t>atau</a:t>
            </a:r>
            <a:r>
              <a:rPr lang="en-US" dirty="0">
                <a:latin typeface="Calibri" pitchFamily="34" charset="0"/>
              </a:rPr>
              <a:t> </a:t>
            </a:r>
            <a:r>
              <a:rPr lang="en-US" dirty="0" err="1">
                <a:latin typeface="Calibri" pitchFamily="34" charset="0"/>
              </a:rPr>
              <a:t>penguasa</a:t>
            </a:r>
            <a:r>
              <a:rPr lang="en-US" dirty="0">
                <a:latin typeface="Calibri" pitchFamily="34" charset="0"/>
              </a:rPr>
              <a:t> </a:t>
            </a:r>
            <a:r>
              <a:rPr lang="en-US" dirty="0" err="1">
                <a:latin typeface="Calibri" pitchFamily="34" charset="0"/>
              </a:rPr>
              <a:t>dalam</a:t>
            </a:r>
            <a:r>
              <a:rPr lang="en-US" dirty="0">
                <a:latin typeface="Calibri" pitchFamily="34" charset="0"/>
              </a:rPr>
              <a:t> </a:t>
            </a:r>
            <a:r>
              <a:rPr lang="en-US" dirty="0" err="1">
                <a:latin typeface="Calibri" pitchFamily="34" charset="0"/>
              </a:rPr>
              <a:t>pembentukan</a:t>
            </a:r>
            <a:r>
              <a:rPr lang="en-US" dirty="0">
                <a:latin typeface="Calibri" pitchFamily="34" charset="0"/>
              </a:rPr>
              <a:t> </a:t>
            </a:r>
            <a:r>
              <a:rPr lang="en-US" dirty="0" err="1">
                <a:latin typeface="Calibri" pitchFamily="34" charset="0"/>
              </a:rPr>
              <a:t>kebijakan</a:t>
            </a:r>
            <a:r>
              <a:rPr lang="en-US" dirty="0">
                <a:latin typeface="Calibri" pitchFamily="34" charset="0"/>
              </a:rPr>
              <a:t> </a:t>
            </a:r>
            <a:r>
              <a:rPr lang="en-US" dirty="0" err="1">
                <a:latin typeface="Calibri" pitchFamily="34" charset="0"/>
              </a:rPr>
              <a:t>publik</a:t>
            </a:r>
            <a:r>
              <a:rPr lang="en-US" dirty="0">
                <a:latin typeface="Calibri" pitchFamily="34" charset="0"/>
              </a:rPr>
              <a:t>. Hal </a:t>
            </a:r>
            <a:r>
              <a:rPr lang="en-US" dirty="0" err="1">
                <a:latin typeface="Calibri" pitchFamily="34" charset="0"/>
              </a:rPr>
              <a:t>ini</a:t>
            </a:r>
            <a:r>
              <a:rPr lang="en-US" dirty="0">
                <a:latin typeface="Calibri" pitchFamily="34" charset="0"/>
              </a:rPr>
              <a:t> </a:t>
            </a:r>
            <a:r>
              <a:rPr lang="en-US" dirty="0" err="1">
                <a:latin typeface="Calibri" pitchFamily="34" charset="0"/>
              </a:rPr>
              <a:t>didasarkan</a:t>
            </a:r>
            <a:r>
              <a:rPr lang="en-US" dirty="0">
                <a:latin typeface="Calibri" pitchFamily="34" charset="0"/>
              </a:rPr>
              <a:t> </a:t>
            </a:r>
            <a:r>
              <a:rPr lang="en-US" dirty="0" err="1">
                <a:latin typeface="Calibri" pitchFamily="34" charset="0"/>
              </a:rPr>
              <a:t>pada</a:t>
            </a:r>
            <a:r>
              <a:rPr lang="en-US" dirty="0">
                <a:latin typeface="Calibri" pitchFamily="34" charset="0"/>
              </a:rPr>
              <a:t> </a:t>
            </a:r>
            <a:r>
              <a:rPr lang="en-US" dirty="0" err="1">
                <a:latin typeface="Calibri" pitchFamily="34" charset="0"/>
              </a:rPr>
              <a:t>kenyataan</a:t>
            </a:r>
            <a:r>
              <a:rPr lang="en-US" dirty="0">
                <a:latin typeface="Calibri" pitchFamily="34" charset="0"/>
              </a:rPr>
              <a:t> </a:t>
            </a:r>
            <a:r>
              <a:rPr lang="en-US" dirty="0" err="1">
                <a:latin typeface="Calibri" pitchFamily="34" charset="0"/>
              </a:rPr>
              <a:t>bahwa</a:t>
            </a:r>
            <a:r>
              <a:rPr lang="en-US" dirty="0">
                <a:latin typeface="Calibri" pitchFamily="34" charset="0"/>
              </a:rPr>
              <a:t> </a:t>
            </a:r>
            <a:r>
              <a:rPr lang="en-US" dirty="0" err="1">
                <a:latin typeface="Calibri" pitchFamily="34" charset="0"/>
              </a:rPr>
              <a:t>dalam</a:t>
            </a:r>
            <a:r>
              <a:rPr lang="en-US" dirty="0">
                <a:latin typeface="Calibri" pitchFamily="34" charset="0"/>
              </a:rPr>
              <a:t> </a:t>
            </a:r>
            <a:r>
              <a:rPr lang="en-US" dirty="0" err="1">
                <a:latin typeface="Calibri" pitchFamily="34" charset="0"/>
              </a:rPr>
              <a:t>suatu</a:t>
            </a:r>
            <a:r>
              <a:rPr lang="en-US" dirty="0">
                <a:latin typeface="Calibri" pitchFamily="34" charset="0"/>
              </a:rPr>
              <a:t> </a:t>
            </a:r>
            <a:r>
              <a:rPr lang="en-US" dirty="0" err="1">
                <a:latin typeface="Calibri" pitchFamily="34" charset="0"/>
              </a:rPr>
              <a:t>sistem</a:t>
            </a:r>
            <a:r>
              <a:rPr lang="en-US" dirty="0">
                <a:latin typeface="Calibri" pitchFamily="34" charset="0"/>
              </a:rPr>
              <a:t> </a:t>
            </a:r>
            <a:r>
              <a:rPr lang="en-US" dirty="0" err="1">
                <a:latin typeface="Calibri" pitchFamily="34" charset="0"/>
              </a:rPr>
              <a:t>politik</a:t>
            </a:r>
            <a:r>
              <a:rPr lang="en-US" dirty="0">
                <a:latin typeface="Calibri" pitchFamily="34" charset="0"/>
              </a:rPr>
              <a:t> </a:t>
            </a:r>
            <a:r>
              <a:rPr lang="en-US" dirty="0" err="1">
                <a:latin typeface="Calibri" pitchFamily="34" charset="0"/>
              </a:rPr>
              <a:t>beberapa</a:t>
            </a:r>
            <a:r>
              <a:rPr lang="en-US" dirty="0">
                <a:latin typeface="Calibri" pitchFamily="34" charset="0"/>
              </a:rPr>
              <a:t> orang </a:t>
            </a:r>
            <a:r>
              <a:rPr lang="en-US" dirty="0" err="1">
                <a:latin typeface="Calibri" pitchFamily="34" charset="0"/>
              </a:rPr>
              <a:t>memerintah</a:t>
            </a:r>
            <a:r>
              <a:rPr lang="en-US" dirty="0">
                <a:latin typeface="Calibri" pitchFamily="34" charset="0"/>
              </a:rPr>
              <a:t> orang </a:t>
            </a:r>
            <a:r>
              <a:rPr lang="en-US" dirty="0" err="1">
                <a:latin typeface="Calibri" pitchFamily="34" charset="0"/>
              </a:rPr>
              <a:t>banyak</a:t>
            </a:r>
            <a:r>
              <a:rPr lang="en-US" dirty="0">
                <a:latin typeface="Calibri" pitchFamily="34" charset="0"/>
              </a:rPr>
              <a:t>, </a:t>
            </a:r>
            <a:r>
              <a:rPr lang="en-US" dirty="0" err="1">
                <a:latin typeface="Calibri" pitchFamily="34" charset="0"/>
              </a:rPr>
              <a:t>para</a:t>
            </a:r>
            <a:r>
              <a:rPr lang="en-US" dirty="0">
                <a:latin typeface="Calibri" pitchFamily="34" charset="0"/>
              </a:rPr>
              <a:t> </a:t>
            </a:r>
            <a:r>
              <a:rPr lang="en-US" dirty="0" err="1">
                <a:latin typeface="Calibri" pitchFamily="34" charset="0"/>
              </a:rPr>
              <a:t>elit</a:t>
            </a:r>
            <a:r>
              <a:rPr lang="en-US" dirty="0">
                <a:latin typeface="Calibri" pitchFamily="34" charset="0"/>
              </a:rPr>
              <a:t> </a:t>
            </a:r>
            <a:r>
              <a:rPr lang="en-US" dirty="0" err="1">
                <a:latin typeface="Calibri" pitchFamily="34" charset="0"/>
              </a:rPr>
              <a:t>politik</a:t>
            </a:r>
            <a:r>
              <a:rPr lang="en-US" dirty="0">
                <a:latin typeface="Calibri" pitchFamily="34" charset="0"/>
              </a:rPr>
              <a:t> yang </a:t>
            </a:r>
            <a:r>
              <a:rPr lang="en-US" dirty="0" err="1">
                <a:latin typeface="Calibri" pitchFamily="34" charset="0"/>
              </a:rPr>
              <a:t>mempengaruhi</a:t>
            </a:r>
            <a:r>
              <a:rPr lang="en-US" dirty="0">
                <a:latin typeface="Calibri" pitchFamily="34" charset="0"/>
              </a:rPr>
              <a:t> </a:t>
            </a:r>
            <a:r>
              <a:rPr lang="en-US" dirty="0" err="1">
                <a:latin typeface="Calibri" pitchFamily="34" charset="0"/>
              </a:rPr>
              <a:t>massa</a:t>
            </a:r>
            <a:r>
              <a:rPr lang="en-US" dirty="0">
                <a:latin typeface="Calibri" pitchFamily="34" charset="0"/>
              </a:rPr>
              <a:t> </a:t>
            </a:r>
            <a:r>
              <a:rPr lang="en-US" dirty="0" err="1">
                <a:latin typeface="Calibri" pitchFamily="34" charset="0"/>
              </a:rPr>
              <a:t>atau</a:t>
            </a:r>
            <a:r>
              <a:rPr lang="en-US" dirty="0">
                <a:latin typeface="Calibri" pitchFamily="34" charset="0"/>
              </a:rPr>
              <a:t> </a:t>
            </a:r>
            <a:r>
              <a:rPr lang="en-US" dirty="0" err="1">
                <a:latin typeface="Calibri" pitchFamily="34" charset="0"/>
              </a:rPr>
              <a:t>rakyat</a:t>
            </a:r>
            <a:r>
              <a:rPr lang="en-US" dirty="0">
                <a:latin typeface="Calibri" pitchFamily="34" charset="0"/>
              </a:rPr>
              <a:t> </a:t>
            </a:r>
            <a:r>
              <a:rPr lang="en-US" dirty="0" err="1">
                <a:latin typeface="Calibri" pitchFamily="34" charset="0"/>
              </a:rPr>
              <a:t>dan</a:t>
            </a:r>
            <a:r>
              <a:rPr lang="en-US" dirty="0">
                <a:latin typeface="Calibri" pitchFamily="34" charset="0"/>
              </a:rPr>
              <a:t> </a:t>
            </a:r>
            <a:r>
              <a:rPr lang="en-US" dirty="0" err="1">
                <a:latin typeface="Calibri" pitchFamily="34" charset="0"/>
              </a:rPr>
              <a:t>bukan</a:t>
            </a:r>
            <a:r>
              <a:rPr lang="en-US" dirty="0">
                <a:latin typeface="Calibri" pitchFamily="34" charset="0"/>
              </a:rPr>
              <a:t> </a:t>
            </a:r>
            <a:r>
              <a:rPr lang="en-US" dirty="0" err="1">
                <a:latin typeface="Calibri" pitchFamily="34" charset="0"/>
              </a:rPr>
              <a:t>sebaliknya</a:t>
            </a:r>
            <a:r>
              <a:rPr lang="en-US" dirty="0">
                <a:latin typeface="Calibri" pitchFamily="34" charset="0"/>
              </a:rPr>
              <a:t> (Evan, 2006). </a:t>
            </a:r>
            <a:endParaRPr lang="id-ID" dirty="0" smtClean="0">
              <a:latin typeface="Calibri" pitchFamily="34" charset="0"/>
            </a:endParaRPr>
          </a:p>
          <a:p>
            <a:pPr algn="just"/>
            <a:r>
              <a:rPr lang="en-US" dirty="0" err="1">
                <a:latin typeface="Calibri" pitchFamily="34" charset="0"/>
              </a:rPr>
              <a:t>Pendekatan</a:t>
            </a:r>
            <a:r>
              <a:rPr lang="en-US" dirty="0">
                <a:latin typeface="Calibri" pitchFamily="34" charset="0"/>
              </a:rPr>
              <a:t> </a:t>
            </a:r>
            <a:r>
              <a:rPr lang="en-US" dirty="0" err="1">
                <a:latin typeface="Calibri" pitchFamily="34" charset="0"/>
              </a:rPr>
              <a:t>ini</a:t>
            </a:r>
            <a:r>
              <a:rPr lang="en-US" dirty="0">
                <a:latin typeface="Calibri" pitchFamily="34" charset="0"/>
              </a:rPr>
              <a:t> </a:t>
            </a:r>
            <a:r>
              <a:rPr lang="en-US" dirty="0" err="1" smtClean="0">
                <a:latin typeface="Calibri" pitchFamily="34" charset="0"/>
              </a:rPr>
              <a:t>menentang</a:t>
            </a:r>
            <a:r>
              <a:rPr lang="en-US" dirty="0" smtClean="0">
                <a:latin typeface="Calibri" pitchFamily="34" charset="0"/>
              </a:rPr>
              <a:t> </a:t>
            </a:r>
            <a:r>
              <a:rPr lang="en-US" dirty="0" err="1">
                <a:latin typeface="Calibri" pitchFamily="34" charset="0"/>
              </a:rPr>
              <a:t>keras</a:t>
            </a:r>
            <a:r>
              <a:rPr lang="en-US" dirty="0">
                <a:latin typeface="Calibri" pitchFamily="34" charset="0"/>
              </a:rPr>
              <a:t> </a:t>
            </a:r>
            <a:r>
              <a:rPr lang="en-US" dirty="0" err="1">
                <a:latin typeface="Calibri" pitchFamily="34" charset="0"/>
              </a:rPr>
              <a:t>pandangan</a:t>
            </a:r>
            <a:r>
              <a:rPr lang="en-US" dirty="0">
                <a:latin typeface="Calibri" pitchFamily="34" charset="0"/>
              </a:rPr>
              <a:t> </a:t>
            </a:r>
            <a:r>
              <a:rPr lang="en-US" dirty="0" err="1">
                <a:latin typeface="Calibri" pitchFamily="34" charset="0"/>
              </a:rPr>
              <a:t>bahwa</a:t>
            </a:r>
            <a:r>
              <a:rPr lang="en-US" dirty="0">
                <a:latin typeface="Calibri" pitchFamily="34" charset="0"/>
              </a:rPr>
              <a:t> </a:t>
            </a:r>
            <a:r>
              <a:rPr lang="en-US" dirty="0" err="1">
                <a:latin typeface="Calibri" pitchFamily="34" charset="0"/>
              </a:rPr>
              <a:t>kekuasaan</a:t>
            </a:r>
            <a:r>
              <a:rPr lang="en-US" dirty="0">
                <a:latin typeface="Calibri" pitchFamily="34" charset="0"/>
              </a:rPr>
              <a:t> </a:t>
            </a:r>
            <a:r>
              <a:rPr lang="en-US" dirty="0" err="1">
                <a:latin typeface="Calibri" pitchFamily="34" charset="0"/>
              </a:rPr>
              <a:t>dalam</a:t>
            </a:r>
            <a:r>
              <a:rPr lang="en-US" dirty="0">
                <a:latin typeface="Calibri" pitchFamily="34" charset="0"/>
              </a:rPr>
              <a:t> </a:t>
            </a:r>
            <a:r>
              <a:rPr lang="en-US" dirty="0" err="1">
                <a:latin typeface="Calibri" pitchFamily="34" charset="0"/>
              </a:rPr>
              <a:t>masyarakat</a:t>
            </a:r>
            <a:r>
              <a:rPr lang="en-US" dirty="0">
                <a:latin typeface="Calibri" pitchFamily="34" charset="0"/>
              </a:rPr>
              <a:t> </a:t>
            </a:r>
            <a:r>
              <a:rPr lang="en-US" dirty="0" err="1">
                <a:latin typeface="Calibri" pitchFamily="34" charset="0"/>
              </a:rPr>
              <a:t>itu</a:t>
            </a:r>
            <a:r>
              <a:rPr lang="en-US" dirty="0">
                <a:latin typeface="Calibri" pitchFamily="34" charset="0"/>
              </a:rPr>
              <a:t> </a:t>
            </a:r>
            <a:r>
              <a:rPr lang="en-US" dirty="0" err="1">
                <a:latin typeface="Calibri" pitchFamily="34" charset="0"/>
              </a:rPr>
              <a:t>terdistribusi</a:t>
            </a:r>
            <a:r>
              <a:rPr lang="en-US" dirty="0">
                <a:latin typeface="Calibri" pitchFamily="34" charset="0"/>
              </a:rPr>
              <a:t> </a:t>
            </a:r>
            <a:r>
              <a:rPr lang="en-US" dirty="0" err="1">
                <a:latin typeface="Calibri" pitchFamily="34" charset="0"/>
              </a:rPr>
              <a:t>secara</a:t>
            </a:r>
            <a:r>
              <a:rPr lang="en-US" dirty="0">
                <a:latin typeface="Calibri" pitchFamily="34" charset="0"/>
              </a:rPr>
              <a:t> </a:t>
            </a:r>
            <a:r>
              <a:rPr lang="en-US" dirty="0" err="1" smtClean="0">
                <a:latin typeface="Calibri" pitchFamily="34" charset="0"/>
              </a:rPr>
              <a:t>merata</a:t>
            </a:r>
            <a:r>
              <a:rPr lang="en-US" dirty="0" smtClean="0">
                <a:latin typeface="Calibri" pitchFamily="34" charset="0"/>
              </a:rPr>
              <a:t>.</a:t>
            </a:r>
            <a:r>
              <a:rPr lang="id-ID" dirty="0" smtClean="0">
                <a:latin typeface="Calibri" pitchFamily="34" charset="0"/>
              </a:rPr>
              <a:t> </a:t>
            </a:r>
            <a:r>
              <a:rPr lang="en-US" dirty="0" err="1" smtClean="0">
                <a:latin typeface="Calibri" pitchFamily="34" charset="0"/>
              </a:rPr>
              <a:t>Sebaliknya</a:t>
            </a:r>
            <a:r>
              <a:rPr lang="en-US" dirty="0">
                <a:latin typeface="Calibri" pitchFamily="34" charset="0"/>
              </a:rPr>
              <a:t>, </a:t>
            </a:r>
            <a:r>
              <a:rPr lang="en-US" dirty="0" err="1">
                <a:latin typeface="Calibri" pitchFamily="34" charset="0"/>
              </a:rPr>
              <a:t>kekuasaan</a:t>
            </a:r>
            <a:r>
              <a:rPr lang="en-US" dirty="0">
                <a:latin typeface="Calibri" pitchFamily="34" charset="0"/>
              </a:rPr>
              <a:t> </a:t>
            </a:r>
            <a:r>
              <a:rPr lang="en-US" dirty="0" err="1">
                <a:latin typeface="Calibri" pitchFamily="34" charset="0"/>
              </a:rPr>
              <a:t>itu</a:t>
            </a:r>
            <a:r>
              <a:rPr lang="en-US" dirty="0">
                <a:latin typeface="Calibri" pitchFamily="34" charset="0"/>
              </a:rPr>
              <a:t> </a:t>
            </a:r>
            <a:r>
              <a:rPr lang="en-US" dirty="0" err="1">
                <a:latin typeface="Calibri" pitchFamily="34" charset="0"/>
              </a:rPr>
              <a:t>hanya</a:t>
            </a:r>
            <a:r>
              <a:rPr lang="en-US" dirty="0">
                <a:latin typeface="Calibri" pitchFamily="34" charset="0"/>
              </a:rPr>
              <a:t> </a:t>
            </a:r>
            <a:r>
              <a:rPr lang="en-US" dirty="0" err="1">
                <a:latin typeface="Calibri" pitchFamily="34" charset="0"/>
              </a:rPr>
              <a:t>terkonsentrasi</a:t>
            </a:r>
            <a:r>
              <a:rPr lang="en-US" dirty="0">
                <a:latin typeface="Calibri" pitchFamily="34" charset="0"/>
              </a:rPr>
              <a:t> </a:t>
            </a:r>
            <a:r>
              <a:rPr lang="en-US" dirty="0" err="1">
                <a:latin typeface="Calibri" pitchFamily="34" charset="0"/>
              </a:rPr>
              <a:t>pada</a:t>
            </a:r>
            <a:r>
              <a:rPr lang="en-US" dirty="0">
                <a:latin typeface="Calibri" pitchFamily="34" charset="0"/>
              </a:rPr>
              <a:t> </a:t>
            </a:r>
            <a:r>
              <a:rPr lang="en-US" dirty="0" err="1">
                <a:latin typeface="Calibri" pitchFamily="34" charset="0"/>
              </a:rPr>
              <a:t>sekelompok</a:t>
            </a:r>
            <a:r>
              <a:rPr lang="en-US" dirty="0">
                <a:latin typeface="Calibri" pitchFamily="34" charset="0"/>
              </a:rPr>
              <a:t> </a:t>
            </a:r>
            <a:r>
              <a:rPr lang="en-US" dirty="0" err="1">
                <a:latin typeface="Calibri" pitchFamily="34" charset="0"/>
              </a:rPr>
              <a:t>kecil</a:t>
            </a:r>
            <a:r>
              <a:rPr lang="en-US" dirty="0">
                <a:latin typeface="Calibri" pitchFamily="34" charset="0"/>
              </a:rPr>
              <a:t> elite. </a:t>
            </a:r>
            <a:r>
              <a:rPr lang="id-ID" dirty="0" smtClean="0">
                <a:latin typeface="Calibri" pitchFamily="34" charset="0"/>
              </a:rPr>
              <a:t>Elit </a:t>
            </a:r>
            <a:r>
              <a:rPr lang="en-US" dirty="0" err="1" smtClean="0">
                <a:latin typeface="Calibri" pitchFamily="34" charset="0"/>
              </a:rPr>
              <a:t>menentukan</a:t>
            </a:r>
            <a:r>
              <a:rPr lang="en-US" dirty="0" smtClean="0">
                <a:latin typeface="Calibri" pitchFamily="34" charset="0"/>
              </a:rPr>
              <a:t> </a:t>
            </a:r>
            <a:r>
              <a:rPr lang="en-US" dirty="0" err="1">
                <a:latin typeface="Calibri" pitchFamily="34" charset="0"/>
              </a:rPr>
              <a:t>dan</a:t>
            </a:r>
            <a:r>
              <a:rPr lang="en-US" dirty="0">
                <a:latin typeface="Calibri" pitchFamily="34" charset="0"/>
              </a:rPr>
              <a:t> </a:t>
            </a:r>
            <a:r>
              <a:rPr lang="en-US" dirty="0" err="1">
                <a:latin typeface="Calibri" pitchFamily="34" charset="0"/>
              </a:rPr>
              <a:t>menanamkan</a:t>
            </a:r>
            <a:r>
              <a:rPr lang="en-US" dirty="0">
                <a:latin typeface="Calibri" pitchFamily="34" charset="0"/>
              </a:rPr>
              <a:t> </a:t>
            </a:r>
            <a:r>
              <a:rPr lang="en-US" dirty="0" err="1">
                <a:latin typeface="Calibri" pitchFamily="34" charset="0"/>
              </a:rPr>
              <a:t>nilai-nilai</a:t>
            </a:r>
            <a:r>
              <a:rPr lang="en-US" dirty="0">
                <a:latin typeface="Calibri" pitchFamily="34" charset="0"/>
              </a:rPr>
              <a:t> </a:t>
            </a:r>
            <a:r>
              <a:rPr lang="en-US" dirty="0" err="1">
                <a:latin typeface="Calibri" pitchFamily="34" charset="0"/>
              </a:rPr>
              <a:t>kepada</a:t>
            </a:r>
            <a:r>
              <a:rPr lang="en-US" dirty="0">
                <a:latin typeface="Calibri" pitchFamily="34" charset="0"/>
              </a:rPr>
              <a:t> </a:t>
            </a:r>
            <a:r>
              <a:rPr lang="en-US" dirty="0" err="1">
                <a:latin typeface="Calibri" pitchFamily="34" charset="0"/>
              </a:rPr>
              <a:t>komunitas</a:t>
            </a:r>
            <a:r>
              <a:rPr lang="en-US" dirty="0">
                <a:latin typeface="Calibri" pitchFamily="34" charset="0"/>
              </a:rPr>
              <a:t> </a:t>
            </a:r>
            <a:r>
              <a:rPr lang="en-US" dirty="0" err="1">
                <a:latin typeface="Calibri" pitchFamily="34" charset="0"/>
              </a:rPr>
              <a:t>masyarakat</a:t>
            </a:r>
            <a:r>
              <a:rPr lang="en-US" dirty="0">
                <a:latin typeface="Calibri" pitchFamily="34" charset="0"/>
              </a:rPr>
              <a:t> </a:t>
            </a:r>
            <a:r>
              <a:rPr lang="en-US" dirty="0" err="1">
                <a:latin typeface="Calibri" pitchFamily="34" charset="0"/>
              </a:rPr>
              <a:t>melalui</a:t>
            </a:r>
            <a:r>
              <a:rPr lang="en-US" dirty="0">
                <a:latin typeface="Calibri" pitchFamily="34" charset="0"/>
              </a:rPr>
              <a:t> </a:t>
            </a:r>
            <a:r>
              <a:rPr lang="en-US" dirty="0" err="1" smtClean="0">
                <a:latin typeface="Calibri" pitchFamily="34" charset="0"/>
              </a:rPr>
              <a:t>kebijakan</a:t>
            </a:r>
            <a:r>
              <a:rPr lang="en-US" dirty="0" smtClean="0">
                <a:latin typeface="Calibri" pitchFamily="34" charset="0"/>
              </a:rPr>
              <a:t> </a:t>
            </a:r>
            <a:r>
              <a:rPr lang="en-US" dirty="0">
                <a:latin typeface="Calibri" pitchFamily="34" charset="0"/>
              </a:rPr>
              <a:t>yang </a:t>
            </a:r>
            <a:r>
              <a:rPr lang="en-US" dirty="0" err="1">
                <a:latin typeface="Calibri" pitchFamily="34" charset="0"/>
              </a:rPr>
              <a:t>mereka</a:t>
            </a:r>
            <a:r>
              <a:rPr lang="en-US" dirty="0">
                <a:latin typeface="Calibri" pitchFamily="34" charset="0"/>
              </a:rPr>
              <a:t> </a:t>
            </a:r>
            <a:r>
              <a:rPr lang="en-US" dirty="0" err="1">
                <a:latin typeface="Calibri" pitchFamily="34" charset="0"/>
              </a:rPr>
              <a:t>produksi</a:t>
            </a:r>
            <a:r>
              <a:rPr lang="en-US" dirty="0">
                <a:latin typeface="Calibri" pitchFamily="34" charset="0"/>
              </a:rPr>
              <a:t> </a:t>
            </a:r>
            <a:r>
              <a:rPr lang="en-US" dirty="0" err="1">
                <a:latin typeface="Calibri" pitchFamily="34" charset="0"/>
              </a:rPr>
              <a:t>berdasarkan</a:t>
            </a:r>
            <a:r>
              <a:rPr lang="en-US" dirty="0">
                <a:latin typeface="Calibri" pitchFamily="34" charset="0"/>
              </a:rPr>
              <a:t> </a:t>
            </a:r>
            <a:r>
              <a:rPr lang="en-US" dirty="0" err="1">
                <a:latin typeface="Calibri" pitchFamily="34" charset="0"/>
              </a:rPr>
              <a:t>nilai</a:t>
            </a:r>
            <a:r>
              <a:rPr lang="en-US" dirty="0">
                <a:latin typeface="Calibri" pitchFamily="34" charset="0"/>
              </a:rPr>
              <a:t> </a:t>
            </a:r>
            <a:r>
              <a:rPr lang="en-US" dirty="0" err="1">
                <a:latin typeface="Calibri" pitchFamily="34" charset="0"/>
              </a:rPr>
              <a:t>dan</a:t>
            </a:r>
            <a:r>
              <a:rPr lang="en-US" dirty="0">
                <a:latin typeface="Calibri" pitchFamily="34" charset="0"/>
              </a:rPr>
              <a:t> </a:t>
            </a:r>
            <a:r>
              <a:rPr lang="en-US" dirty="0" err="1">
                <a:latin typeface="Calibri" pitchFamily="34" charset="0"/>
              </a:rPr>
              <a:t>preferensi</a:t>
            </a:r>
            <a:r>
              <a:rPr lang="en-US" dirty="0">
                <a:latin typeface="Calibri" pitchFamily="34" charset="0"/>
              </a:rPr>
              <a:t> </a:t>
            </a:r>
            <a:r>
              <a:rPr lang="en-US" dirty="0" err="1">
                <a:latin typeface="Calibri" pitchFamily="34" charset="0"/>
              </a:rPr>
              <a:t>mereka</a:t>
            </a:r>
            <a:r>
              <a:rPr lang="en-US" dirty="0">
                <a:latin typeface="Calibri" pitchFamily="34" charset="0"/>
              </a:rPr>
              <a:t> </a:t>
            </a:r>
            <a:r>
              <a:rPr lang="en-US" dirty="0" err="1">
                <a:latin typeface="Calibri" pitchFamily="34" charset="0"/>
              </a:rPr>
              <a:t>sendiri</a:t>
            </a:r>
            <a:r>
              <a:rPr lang="en-US" dirty="0">
                <a:latin typeface="Calibri" pitchFamily="34" charset="0"/>
              </a:rPr>
              <a:t>. </a:t>
            </a:r>
            <a:endParaRPr lang="id-ID" dirty="0" smtClean="0">
              <a:latin typeface="Calibri" pitchFamily="34" charset="0"/>
            </a:endParaRPr>
          </a:p>
          <a:p>
            <a:pPr algn="just"/>
            <a:r>
              <a:rPr lang="en-US" dirty="0" err="1">
                <a:latin typeface="Calibri" pitchFamily="34" charset="0"/>
              </a:rPr>
              <a:t>Dengan</a:t>
            </a:r>
            <a:r>
              <a:rPr lang="en-US" dirty="0">
                <a:latin typeface="Calibri" pitchFamily="34" charset="0"/>
              </a:rPr>
              <a:t> </a:t>
            </a:r>
            <a:r>
              <a:rPr lang="en-US" dirty="0" err="1">
                <a:latin typeface="Calibri" pitchFamily="34" charset="0"/>
              </a:rPr>
              <a:t>demikian</a:t>
            </a:r>
            <a:r>
              <a:rPr lang="en-US" dirty="0">
                <a:latin typeface="Calibri" pitchFamily="34" charset="0"/>
              </a:rPr>
              <a:t>, </a:t>
            </a:r>
            <a:r>
              <a:rPr lang="en-US" dirty="0" err="1">
                <a:latin typeface="Calibri" pitchFamily="34" charset="0"/>
              </a:rPr>
              <a:t>dalam</a:t>
            </a:r>
            <a:r>
              <a:rPr lang="en-US" dirty="0">
                <a:latin typeface="Calibri" pitchFamily="34" charset="0"/>
              </a:rPr>
              <a:t> </a:t>
            </a:r>
            <a:r>
              <a:rPr lang="en-US" dirty="0" err="1">
                <a:latin typeface="Calibri" pitchFamily="34" charset="0"/>
              </a:rPr>
              <a:t>konsepsi</a:t>
            </a:r>
            <a:r>
              <a:rPr lang="en-US" dirty="0">
                <a:latin typeface="Calibri" pitchFamily="34" charset="0"/>
              </a:rPr>
              <a:t> elite </a:t>
            </a:r>
            <a:r>
              <a:rPr lang="en-US" dirty="0" err="1">
                <a:latin typeface="Calibri" pitchFamily="34" charset="0"/>
              </a:rPr>
              <a:t>ini</a:t>
            </a:r>
            <a:r>
              <a:rPr lang="en-US" dirty="0">
                <a:latin typeface="Calibri" pitchFamily="34" charset="0"/>
              </a:rPr>
              <a:t> </a:t>
            </a:r>
            <a:r>
              <a:rPr lang="en-US" dirty="0" err="1">
                <a:latin typeface="Calibri" pitchFamily="34" charset="0"/>
              </a:rPr>
              <a:t>suatu</a:t>
            </a:r>
            <a:r>
              <a:rPr lang="en-US" dirty="0">
                <a:latin typeface="Calibri" pitchFamily="34" charset="0"/>
              </a:rPr>
              <a:t> </a:t>
            </a:r>
            <a:r>
              <a:rPr lang="en-US" dirty="0" err="1">
                <a:latin typeface="Calibri" pitchFamily="34" charset="0"/>
              </a:rPr>
              <a:t>kebijakan</a:t>
            </a:r>
            <a:r>
              <a:rPr lang="en-US" dirty="0">
                <a:latin typeface="Calibri" pitchFamily="34" charset="0"/>
              </a:rPr>
              <a:t> </a:t>
            </a:r>
            <a:r>
              <a:rPr lang="en-US" dirty="0" err="1">
                <a:latin typeface="Calibri" pitchFamily="34" charset="0"/>
              </a:rPr>
              <a:t>publik</a:t>
            </a:r>
            <a:r>
              <a:rPr lang="en-US" dirty="0">
                <a:latin typeface="Calibri" pitchFamily="34" charset="0"/>
              </a:rPr>
              <a:t> </a:t>
            </a:r>
            <a:r>
              <a:rPr lang="en-US" dirty="0" err="1">
                <a:latin typeface="Calibri" pitchFamily="34" charset="0"/>
              </a:rPr>
              <a:t>selalu</a:t>
            </a:r>
            <a:r>
              <a:rPr lang="en-US" dirty="0">
                <a:latin typeface="Calibri" pitchFamily="34" charset="0"/>
              </a:rPr>
              <a:t> </a:t>
            </a:r>
            <a:r>
              <a:rPr lang="en-US" dirty="0" err="1">
                <a:latin typeface="Calibri" pitchFamily="34" charset="0"/>
              </a:rPr>
              <a:t>mengalir</a:t>
            </a:r>
            <a:r>
              <a:rPr lang="en-US" dirty="0">
                <a:latin typeface="Calibri" pitchFamily="34" charset="0"/>
              </a:rPr>
              <a:t> </a:t>
            </a:r>
            <a:r>
              <a:rPr lang="en-US" dirty="0" err="1">
                <a:latin typeface="Calibri" pitchFamily="34" charset="0"/>
              </a:rPr>
              <a:t>dari</a:t>
            </a:r>
            <a:r>
              <a:rPr lang="en-US" dirty="0">
                <a:latin typeface="Calibri" pitchFamily="34" charset="0"/>
              </a:rPr>
              <a:t> </a:t>
            </a:r>
            <a:r>
              <a:rPr lang="en-US" dirty="0" err="1">
                <a:latin typeface="Calibri" pitchFamily="34" charset="0"/>
              </a:rPr>
              <a:t>atas</a:t>
            </a:r>
            <a:r>
              <a:rPr lang="en-US" dirty="0">
                <a:latin typeface="Calibri" pitchFamily="34" charset="0"/>
              </a:rPr>
              <a:t> </a:t>
            </a:r>
            <a:r>
              <a:rPr lang="en-US" dirty="0" err="1">
                <a:latin typeface="Calibri" pitchFamily="34" charset="0"/>
              </a:rPr>
              <a:t>ke</a:t>
            </a:r>
            <a:r>
              <a:rPr lang="en-US" dirty="0">
                <a:latin typeface="Calibri" pitchFamily="34" charset="0"/>
              </a:rPr>
              <a:t> </a:t>
            </a:r>
            <a:r>
              <a:rPr lang="en-US" dirty="0" err="1">
                <a:latin typeface="Calibri" pitchFamily="34" charset="0"/>
              </a:rPr>
              <a:t>bawah</a:t>
            </a:r>
            <a:r>
              <a:rPr lang="en-US" dirty="0">
                <a:latin typeface="Calibri" pitchFamily="34" charset="0"/>
              </a:rPr>
              <a:t>, </a:t>
            </a:r>
            <a:r>
              <a:rPr lang="en-US" dirty="0" err="1">
                <a:latin typeface="Calibri" pitchFamily="34" charset="0"/>
              </a:rPr>
              <a:t>yaitu</a:t>
            </a:r>
            <a:r>
              <a:rPr lang="en-US" dirty="0">
                <a:latin typeface="Calibri" pitchFamily="34" charset="0"/>
              </a:rPr>
              <a:t> </a:t>
            </a:r>
            <a:r>
              <a:rPr lang="en-US" dirty="0" err="1">
                <a:latin typeface="Calibri" pitchFamily="34" charset="0"/>
              </a:rPr>
              <a:t>dari</a:t>
            </a:r>
            <a:r>
              <a:rPr lang="en-US" dirty="0">
                <a:latin typeface="Calibri" pitchFamily="34" charset="0"/>
              </a:rPr>
              <a:t> </a:t>
            </a:r>
            <a:r>
              <a:rPr lang="en-US" dirty="0" err="1">
                <a:latin typeface="Calibri" pitchFamily="34" charset="0"/>
              </a:rPr>
              <a:t>kaum</a:t>
            </a:r>
            <a:r>
              <a:rPr lang="en-US" dirty="0">
                <a:latin typeface="Calibri" pitchFamily="34" charset="0"/>
              </a:rPr>
              <a:t> </a:t>
            </a:r>
            <a:r>
              <a:rPr lang="en-US" dirty="0" err="1">
                <a:latin typeface="Calibri" pitchFamily="34" charset="0"/>
              </a:rPr>
              <a:t>elit</a:t>
            </a:r>
            <a:r>
              <a:rPr lang="en-US" dirty="0">
                <a:latin typeface="Calibri" pitchFamily="34" charset="0"/>
              </a:rPr>
              <a:t> </a:t>
            </a:r>
            <a:r>
              <a:rPr lang="en-US" dirty="0" err="1">
                <a:latin typeface="Calibri" pitchFamily="34" charset="0"/>
              </a:rPr>
              <a:t>ke</a:t>
            </a:r>
            <a:r>
              <a:rPr lang="en-US" dirty="0">
                <a:latin typeface="Calibri" pitchFamily="34" charset="0"/>
              </a:rPr>
              <a:t> </a:t>
            </a:r>
            <a:r>
              <a:rPr lang="en-US" dirty="0" err="1">
                <a:latin typeface="Calibri" pitchFamily="34" charset="0"/>
              </a:rPr>
              <a:t>massa</a:t>
            </a:r>
            <a:r>
              <a:rPr lang="en-US" dirty="0">
                <a:latin typeface="Calibri" pitchFamily="34" charset="0"/>
              </a:rPr>
              <a:t> </a:t>
            </a:r>
            <a:r>
              <a:rPr lang="en-US" dirty="0" err="1">
                <a:latin typeface="Calibri" pitchFamily="34" charset="0"/>
              </a:rPr>
              <a:t>atau</a:t>
            </a:r>
            <a:r>
              <a:rPr lang="en-US" dirty="0">
                <a:latin typeface="Calibri" pitchFamily="34" charset="0"/>
              </a:rPr>
              <a:t> </a:t>
            </a:r>
            <a:r>
              <a:rPr lang="en-US" dirty="0" err="1">
                <a:latin typeface="Calibri" pitchFamily="34" charset="0"/>
              </a:rPr>
              <a:t>rakyat</a:t>
            </a:r>
            <a:r>
              <a:rPr lang="en-US" dirty="0">
                <a:latin typeface="Calibri" pitchFamily="34" charset="0"/>
              </a:rPr>
              <a:t>, </a:t>
            </a:r>
            <a:r>
              <a:rPr lang="en-US" dirty="0" err="1">
                <a:latin typeface="Calibri" pitchFamily="34" charset="0"/>
              </a:rPr>
              <a:t>dan</a:t>
            </a:r>
            <a:r>
              <a:rPr lang="en-US" dirty="0">
                <a:latin typeface="Calibri" pitchFamily="34" charset="0"/>
              </a:rPr>
              <a:t> </a:t>
            </a:r>
            <a:r>
              <a:rPr lang="en-US" dirty="0" err="1">
                <a:latin typeface="Calibri" pitchFamily="34" charset="0"/>
              </a:rPr>
              <a:t>bukan</a:t>
            </a:r>
            <a:r>
              <a:rPr lang="en-US" dirty="0">
                <a:latin typeface="Calibri" pitchFamily="34" charset="0"/>
              </a:rPr>
              <a:t> </a:t>
            </a:r>
            <a:r>
              <a:rPr lang="en-US" dirty="0" err="1">
                <a:latin typeface="Calibri" pitchFamily="34" charset="0"/>
              </a:rPr>
              <a:t>sebaliknya</a:t>
            </a:r>
            <a:r>
              <a:rPr lang="en-US" dirty="0">
                <a:latin typeface="Calibri" pitchFamily="34" charset="0"/>
              </a:rPr>
              <a:t> </a:t>
            </a:r>
            <a:r>
              <a:rPr lang="en-US" dirty="0" err="1">
                <a:latin typeface="Calibri" pitchFamily="34" charset="0"/>
              </a:rPr>
              <a:t>dari</a:t>
            </a:r>
            <a:r>
              <a:rPr lang="en-US" dirty="0">
                <a:latin typeface="Calibri" pitchFamily="34" charset="0"/>
              </a:rPr>
              <a:t> </a:t>
            </a:r>
            <a:r>
              <a:rPr lang="en-US" dirty="0" err="1">
                <a:latin typeface="Calibri" pitchFamily="34" charset="0"/>
              </a:rPr>
              <a:t>bawah</a:t>
            </a:r>
            <a:r>
              <a:rPr lang="en-US" dirty="0">
                <a:latin typeface="Calibri" pitchFamily="34" charset="0"/>
              </a:rPr>
              <a:t> (</a:t>
            </a:r>
            <a:r>
              <a:rPr lang="en-US" dirty="0" err="1">
                <a:latin typeface="Calibri" pitchFamily="34" charset="0"/>
              </a:rPr>
              <a:t>massa</a:t>
            </a:r>
            <a:r>
              <a:rPr lang="en-US" dirty="0">
                <a:latin typeface="Calibri" pitchFamily="34" charset="0"/>
              </a:rPr>
              <a:t>) </a:t>
            </a:r>
            <a:r>
              <a:rPr lang="en-US" dirty="0" err="1">
                <a:latin typeface="Calibri" pitchFamily="34" charset="0"/>
              </a:rPr>
              <a:t>ke</a:t>
            </a:r>
            <a:r>
              <a:rPr lang="en-US" dirty="0">
                <a:latin typeface="Calibri" pitchFamily="34" charset="0"/>
              </a:rPr>
              <a:t> </a:t>
            </a:r>
            <a:r>
              <a:rPr lang="en-US" dirty="0" err="1">
                <a:latin typeface="Calibri" pitchFamily="34" charset="0"/>
              </a:rPr>
              <a:t>atas</a:t>
            </a:r>
            <a:r>
              <a:rPr lang="en-US" dirty="0">
                <a:latin typeface="Calibri" pitchFamily="34" charset="0"/>
              </a:rPr>
              <a:t> (elite) </a:t>
            </a:r>
            <a:r>
              <a:rPr lang="en-US" dirty="0" err="1">
                <a:latin typeface="Calibri" pitchFamily="34" charset="0"/>
              </a:rPr>
              <a:t>seperti</a:t>
            </a:r>
            <a:r>
              <a:rPr lang="en-US" dirty="0">
                <a:latin typeface="Calibri" pitchFamily="34" charset="0"/>
              </a:rPr>
              <a:t> yang </a:t>
            </a:r>
            <a:r>
              <a:rPr lang="en-US" dirty="0" err="1">
                <a:latin typeface="Calibri" pitchFamily="34" charset="0"/>
              </a:rPr>
              <a:t>diandaikan</a:t>
            </a:r>
            <a:r>
              <a:rPr lang="en-US" dirty="0">
                <a:latin typeface="Calibri" pitchFamily="34" charset="0"/>
              </a:rPr>
              <a:t> </a:t>
            </a:r>
            <a:r>
              <a:rPr lang="en-US" dirty="0" err="1">
                <a:latin typeface="Calibri" pitchFamily="34" charset="0"/>
              </a:rPr>
              <a:t>oleh</a:t>
            </a:r>
            <a:r>
              <a:rPr lang="en-US" dirty="0">
                <a:latin typeface="Calibri" pitchFamily="34" charset="0"/>
              </a:rPr>
              <a:t> </a:t>
            </a:r>
            <a:r>
              <a:rPr lang="en-US" dirty="0" err="1">
                <a:latin typeface="Calibri" pitchFamily="34" charset="0"/>
              </a:rPr>
              <a:t>kelompok</a:t>
            </a:r>
            <a:r>
              <a:rPr lang="en-US" dirty="0">
                <a:latin typeface="Calibri" pitchFamily="34" charset="0"/>
              </a:rPr>
              <a:t> </a:t>
            </a:r>
            <a:r>
              <a:rPr lang="en-US" dirty="0" err="1">
                <a:latin typeface="Calibri" pitchFamily="34" charset="0"/>
              </a:rPr>
              <a:t>pluralis</a:t>
            </a:r>
            <a:r>
              <a:rPr lang="en-US" dirty="0">
                <a:latin typeface="Calibri" pitchFamily="34" charset="0"/>
              </a:rPr>
              <a:t>. </a:t>
            </a:r>
            <a:r>
              <a:rPr lang="en-US" dirty="0" err="1">
                <a:latin typeface="Calibri" pitchFamily="34" charset="0"/>
              </a:rPr>
              <a:t>Karena</a:t>
            </a:r>
            <a:r>
              <a:rPr lang="en-US" dirty="0">
                <a:latin typeface="Calibri" pitchFamily="34" charset="0"/>
              </a:rPr>
              <a:t> </a:t>
            </a:r>
            <a:r>
              <a:rPr lang="en-US" dirty="0" err="1">
                <a:latin typeface="Calibri" pitchFamily="34" charset="0"/>
              </a:rPr>
              <a:t>pada</a:t>
            </a:r>
            <a:r>
              <a:rPr lang="en-US" dirty="0">
                <a:latin typeface="Calibri" pitchFamily="34" charset="0"/>
              </a:rPr>
              <a:t> </a:t>
            </a:r>
            <a:r>
              <a:rPr lang="en-US" dirty="0" err="1">
                <a:latin typeface="Calibri" pitchFamily="34" charset="0"/>
              </a:rPr>
              <a:t>dasarnya</a:t>
            </a:r>
            <a:r>
              <a:rPr lang="en-US" dirty="0">
                <a:latin typeface="Calibri" pitchFamily="34" charset="0"/>
              </a:rPr>
              <a:t> </a:t>
            </a:r>
            <a:r>
              <a:rPr lang="en-US" dirty="0" err="1">
                <a:latin typeface="Calibri" pitchFamily="34" charset="0"/>
              </a:rPr>
              <a:t>sebuah</a:t>
            </a:r>
            <a:r>
              <a:rPr lang="en-US" dirty="0">
                <a:latin typeface="Calibri" pitchFamily="34" charset="0"/>
              </a:rPr>
              <a:t> </a:t>
            </a:r>
            <a:r>
              <a:rPr lang="en-US" dirty="0" err="1">
                <a:latin typeface="Calibri" pitchFamily="34" charset="0"/>
              </a:rPr>
              <a:t>kebijakan</a:t>
            </a:r>
            <a:r>
              <a:rPr lang="en-US" dirty="0">
                <a:latin typeface="Calibri" pitchFamily="34" charset="0"/>
              </a:rPr>
              <a:t> </a:t>
            </a:r>
            <a:r>
              <a:rPr lang="en-US" dirty="0" err="1">
                <a:latin typeface="Calibri" pitchFamily="34" charset="0"/>
              </a:rPr>
              <a:t>dibuat</a:t>
            </a:r>
            <a:r>
              <a:rPr lang="en-US" dirty="0">
                <a:latin typeface="Calibri" pitchFamily="34" charset="0"/>
              </a:rPr>
              <a:t> </a:t>
            </a:r>
            <a:r>
              <a:rPr lang="en-US" dirty="0" err="1">
                <a:latin typeface="Calibri" pitchFamily="34" charset="0"/>
              </a:rPr>
              <a:t>adalah</a:t>
            </a:r>
            <a:r>
              <a:rPr lang="en-US" dirty="0">
                <a:latin typeface="Calibri" pitchFamily="34" charset="0"/>
              </a:rPr>
              <a:t> </a:t>
            </a:r>
            <a:r>
              <a:rPr lang="en-US" dirty="0" err="1">
                <a:latin typeface="Calibri" pitchFamily="34" charset="0"/>
              </a:rPr>
              <a:t>untuk</a:t>
            </a:r>
            <a:r>
              <a:rPr lang="en-US" dirty="0">
                <a:latin typeface="Calibri" pitchFamily="34" charset="0"/>
              </a:rPr>
              <a:t> </a:t>
            </a:r>
            <a:r>
              <a:rPr lang="en-US" dirty="0" err="1">
                <a:latin typeface="Calibri" pitchFamily="34" charset="0"/>
              </a:rPr>
              <a:t>mewakili</a:t>
            </a:r>
            <a:r>
              <a:rPr lang="en-US" dirty="0">
                <a:latin typeface="Calibri" pitchFamily="34" charset="0"/>
              </a:rPr>
              <a:t> </a:t>
            </a:r>
            <a:r>
              <a:rPr lang="en-US" dirty="0" err="1">
                <a:latin typeface="Calibri" pitchFamily="34" charset="0"/>
              </a:rPr>
              <a:t>preferensi</a:t>
            </a:r>
            <a:r>
              <a:rPr lang="en-US" dirty="0">
                <a:latin typeface="Calibri" pitchFamily="34" charset="0"/>
              </a:rPr>
              <a:t> elite, </a:t>
            </a:r>
            <a:r>
              <a:rPr lang="en-US" dirty="0" err="1">
                <a:latin typeface="Calibri" pitchFamily="34" charset="0"/>
              </a:rPr>
              <a:t>bukan</a:t>
            </a:r>
            <a:r>
              <a:rPr lang="en-US" dirty="0">
                <a:latin typeface="Calibri" pitchFamily="34" charset="0"/>
              </a:rPr>
              <a:t> </a:t>
            </a:r>
            <a:r>
              <a:rPr lang="en-US" dirty="0" err="1">
                <a:latin typeface="Calibri" pitchFamily="34" charset="0"/>
              </a:rPr>
              <a:t>untuk</a:t>
            </a:r>
            <a:r>
              <a:rPr lang="en-US" dirty="0">
                <a:latin typeface="Calibri" pitchFamily="34" charset="0"/>
              </a:rPr>
              <a:t> </a:t>
            </a:r>
            <a:r>
              <a:rPr lang="en-US" dirty="0" err="1">
                <a:latin typeface="Calibri" pitchFamily="34" charset="0"/>
              </a:rPr>
              <a:t>mewakili</a:t>
            </a:r>
            <a:r>
              <a:rPr lang="en-US" dirty="0">
                <a:latin typeface="Calibri" pitchFamily="34" charset="0"/>
              </a:rPr>
              <a:t> </a:t>
            </a:r>
            <a:r>
              <a:rPr lang="en-US" dirty="0" err="1">
                <a:latin typeface="Calibri" pitchFamily="34" charset="0"/>
              </a:rPr>
              <a:t>kepentingan</a:t>
            </a:r>
            <a:r>
              <a:rPr lang="en-US" dirty="0">
                <a:latin typeface="Calibri" pitchFamily="34" charset="0"/>
              </a:rPr>
              <a:t> </a:t>
            </a:r>
            <a:r>
              <a:rPr lang="en-US" dirty="0" err="1">
                <a:latin typeface="Calibri" pitchFamily="34" charset="0"/>
              </a:rPr>
              <a:t>publik</a:t>
            </a:r>
            <a:r>
              <a:rPr lang="en-US" dirty="0">
                <a:latin typeface="Calibri" pitchFamily="34" charset="0"/>
              </a:rPr>
              <a:t>. </a:t>
            </a:r>
            <a:endParaRPr lang="id-ID" dirty="0">
              <a:latin typeface="Calibri" pitchFamily="34" charset="0"/>
            </a:endParaRPr>
          </a:p>
        </p:txBody>
      </p:sp>
    </p:spTree>
    <p:extLst>
      <p:ext uri="{BB962C8B-B14F-4D97-AF65-F5344CB8AC3E}">
        <p14:creationId xmlns:p14="http://schemas.microsoft.com/office/powerpoint/2010/main" val="174227645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a:p>
        </p:txBody>
      </p:sp>
      <p:sp>
        <p:nvSpPr>
          <p:cNvPr id="3" name="Content Placeholder 2"/>
          <p:cNvSpPr>
            <a:spLocks noGrp="1"/>
          </p:cNvSpPr>
          <p:nvPr>
            <p:ph sz="quarter" idx="1"/>
          </p:nvPr>
        </p:nvSpPr>
        <p:spPr/>
        <p:txBody>
          <a:bodyPr/>
          <a:lstStyle/>
          <a:p>
            <a:pPr marL="0" indent="0">
              <a:buNone/>
            </a:pPr>
            <a:endParaRPr lang="id-ID" dirty="0" smtClean="0"/>
          </a:p>
          <a:p>
            <a:pPr marL="0" indent="0">
              <a:buNone/>
            </a:pPr>
            <a:endParaRPr lang="id-ID" dirty="0"/>
          </a:p>
          <a:p>
            <a:pPr marL="0" indent="0">
              <a:buNone/>
            </a:pPr>
            <a:endParaRPr lang="id-ID" dirty="0" smtClean="0"/>
          </a:p>
          <a:p>
            <a:pPr marL="0" indent="0" algn="ctr">
              <a:buNone/>
            </a:pPr>
            <a:r>
              <a:rPr lang="id-ID" sz="4000" dirty="0" smtClean="0"/>
              <a:t>MARI DISKUSI</a:t>
            </a:r>
            <a:endParaRPr lang="id-ID" sz="4000" dirty="0"/>
          </a:p>
        </p:txBody>
      </p:sp>
    </p:spTree>
    <p:extLst>
      <p:ext uri="{BB962C8B-B14F-4D97-AF65-F5344CB8AC3E}">
        <p14:creationId xmlns:p14="http://schemas.microsoft.com/office/powerpoint/2010/main" val="253879587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id-ID" dirty="0" smtClean="0"/>
              <a:t>Sejarah Pendekatan Elit</a:t>
            </a:r>
            <a:endParaRPr lang="id-ID" dirty="0"/>
          </a:p>
        </p:txBody>
      </p:sp>
      <p:sp>
        <p:nvSpPr>
          <p:cNvPr id="3" name="Content Placeholder 2"/>
          <p:cNvSpPr>
            <a:spLocks noGrp="1"/>
          </p:cNvSpPr>
          <p:nvPr>
            <p:ph sz="quarter" idx="1"/>
          </p:nvPr>
        </p:nvSpPr>
        <p:spPr>
          <a:xfrm>
            <a:off x="251520" y="1600200"/>
            <a:ext cx="4248472" cy="5141168"/>
          </a:xfrm>
        </p:spPr>
        <p:txBody>
          <a:bodyPr>
            <a:normAutofit fontScale="92500"/>
          </a:bodyPr>
          <a:lstStyle/>
          <a:p>
            <a:pPr algn="just">
              <a:buFont typeface="Arial" pitchFamily="34" charset="0"/>
              <a:buChar char="•"/>
            </a:pPr>
            <a:r>
              <a:rPr lang="id-ID" sz="2000" dirty="0">
                <a:latin typeface="Calibri" pitchFamily="34" charset="0"/>
              </a:rPr>
              <a:t>S</a:t>
            </a:r>
            <a:r>
              <a:rPr lang="id-ID" sz="2000" dirty="0" smtClean="0">
                <a:latin typeface="Calibri" pitchFamily="34" charset="0"/>
              </a:rPr>
              <a:t>tudi tentang elit dapat dilacak dari </a:t>
            </a:r>
            <a:r>
              <a:rPr lang="en-US" sz="2000" dirty="0" err="1">
                <a:latin typeface="Calibri" pitchFamily="34" charset="0"/>
              </a:rPr>
              <a:t>pemikir</a:t>
            </a:r>
            <a:r>
              <a:rPr lang="en-US" sz="2000" dirty="0">
                <a:latin typeface="Calibri" pitchFamily="34" charset="0"/>
              </a:rPr>
              <a:t> </a:t>
            </a:r>
            <a:r>
              <a:rPr lang="en-US" sz="2000" dirty="0" err="1">
                <a:latin typeface="Calibri" pitchFamily="34" charset="0"/>
              </a:rPr>
              <a:t>Eropa</a:t>
            </a:r>
            <a:r>
              <a:rPr lang="en-US" sz="2000" dirty="0">
                <a:latin typeface="Calibri" pitchFamily="34" charset="0"/>
              </a:rPr>
              <a:t> </a:t>
            </a:r>
            <a:r>
              <a:rPr lang="en-US" sz="2000" dirty="0" err="1">
                <a:latin typeface="Calibri" pitchFamily="34" charset="0"/>
              </a:rPr>
              <a:t>masa</a:t>
            </a:r>
            <a:r>
              <a:rPr lang="en-US" sz="2000" dirty="0">
                <a:latin typeface="Calibri" pitchFamily="34" charset="0"/>
              </a:rPr>
              <a:t> </a:t>
            </a:r>
            <a:r>
              <a:rPr lang="en-US" sz="2000" dirty="0" err="1">
                <a:latin typeface="Calibri" pitchFamily="34" charset="0"/>
              </a:rPr>
              <a:t>awal</a:t>
            </a:r>
            <a:r>
              <a:rPr lang="en-US" sz="2000" dirty="0">
                <a:latin typeface="Calibri" pitchFamily="34" charset="0"/>
              </a:rPr>
              <a:t> (</a:t>
            </a:r>
            <a:r>
              <a:rPr lang="en-US" sz="2000" dirty="0" err="1">
                <a:latin typeface="Calibri" pitchFamily="34" charset="0"/>
              </a:rPr>
              <a:t>teoritisi</a:t>
            </a:r>
            <a:r>
              <a:rPr lang="en-US" sz="2000" dirty="0">
                <a:latin typeface="Calibri" pitchFamily="34" charset="0"/>
              </a:rPr>
              <a:t> elite </a:t>
            </a:r>
            <a:r>
              <a:rPr lang="en-US" sz="2000" dirty="0" err="1">
                <a:latin typeface="Calibri" pitchFamily="34" charset="0"/>
              </a:rPr>
              <a:t>klasik</a:t>
            </a:r>
            <a:r>
              <a:rPr lang="en-US" sz="2000" dirty="0">
                <a:latin typeface="Calibri" pitchFamily="34" charset="0"/>
              </a:rPr>
              <a:t>), </a:t>
            </a:r>
            <a:r>
              <a:rPr lang="en-US" sz="2000" dirty="0" err="1">
                <a:latin typeface="Calibri" pitchFamily="34" charset="0"/>
              </a:rPr>
              <a:t>seperti</a:t>
            </a:r>
            <a:r>
              <a:rPr lang="en-US" sz="2000" dirty="0">
                <a:latin typeface="Calibri" pitchFamily="34" charset="0"/>
              </a:rPr>
              <a:t> </a:t>
            </a:r>
            <a:r>
              <a:rPr lang="id-ID" sz="2000" dirty="0" smtClean="0">
                <a:latin typeface="Calibri" pitchFamily="34" charset="0"/>
              </a:rPr>
              <a:t>Robe</a:t>
            </a:r>
            <a:r>
              <a:rPr lang="en-US" sz="2000" dirty="0" err="1" smtClean="0">
                <a:latin typeface="Calibri" pitchFamily="34" charset="0"/>
              </a:rPr>
              <a:t>rt</a:t>
            </a:r>
            <a:r>
              <a:rPr lang="en-US" sz="2000" dirty="0" smtClean="0">
                <a:latin typeface="Calibri" pitchFamily="34" charset="0"/>
              </a:rPr>
              <a:t> </a:t>
            </a:r>
            <a:r>
              <a:rPr lang="en-US" sz="2000" dirty="0" err="1">
                <a:latin typeface="Calibri" pitchFamily="34" charset="0"/>
              </a:rPr>
              <a:t>Michels</a:t>
            </a:r>
            <a:r>
              <a:rPr lang="en-US" sz="2000" dirty="0">
                <a:latin typeface="Calibri" pitchFamily="34" charset="0"/>
              </a:rPr>
              <a:t> (1876-1936), </a:t>
            </a:r>
            <a:r>
              <a:rPr lang="en-US" sz="2000" dirty="0" err="1">
                <a:latin typeface="Calibri" pitchFamily="34" charset="0"/>
              </a:rPr>
              <a:t>seorang</a:t>
            </a:r>
            <a:r>
              <a:rPr lang="en-US" sz="2000" dirty="0">
                <a:latin typeface="Calibri" pitchFamily="34" charset="0"/>
              </a:rPr>
              <a:t> </a:t>
            </a:r>
            <a:r>
              <a:rPr lang="en-US" sz="2000" dirty="0" err="1">
                <a:latin typeface="Calibri" pitchFamily="34" charset="0"/>
              </a:rPr>
              <a:t>Jerman</a:t>
            </a:r>
            <a:r>
              <a:rPr lang="en-US" sz="2000" dirty="0">
                <a:latin typeface="Calibri" pitchFamily="34" charset="0"/>
              </a:rPr>
              <a:t> </a:t>
            </a:r>
            <a:r>
              <a:rPr lang="en-US" sz="2000" dirty="0" err="1">
                <a:latin typeface="Calibri" pitchFamily="34" charset="0"/>
              </a:rPr>
              <a:t>keturunan</a:t>
            </a:r>
            <a:r>
              <a:rPr lang="en-US" sz="2000" dirty="0">
                <a:latin typeface="Calibri" pitchFamily="34" charset="0"/>
              </a:rPr>
              <a:t> Swiss, Gaetano </a:t>
            </a:r>
            <a:r>
              <a:rPr lang="en-US" sz="2000" dirty="0" err="1">
                <a:latin typeface="Calibri" pitchFamily="34" charset="0"/>
              </a:rPr>
              <a:t>Mosca</a:t>
            </a:r>
            <a:r>
              <a:rPr lang="en-US" sz="2000" dirty="0">
                <a:latin typeface="Calibri" pitchFamily="34" charset="0"/>
              </a:rPr>
              <a:t> (1858-1941) </a:t>
            </a:r>
            <a:r>
              <a:rPr lang="en-US" sz="2000" dirty="0" err="1">
                <a:latin typeface="Calibri" pitchFamily="34" charset="0"/>
              </a:rPr>
              <a:t>dan</a:t>
            </a:r>
            <a:r>
              <a:rPr lang="en-US" sz="2000" dirty="0">
                <a:latin typeface="Calibri" pitchFamily="34" charset="0"/>
              </a:rPr>
              <a:t> </a:t>
            </a:r>
            <a:r>
              <a:rPr lang="en-US" sz="2000" dirty="0" err="1">
                <a:latin typeface="Calibri" pitchFamily="34" charset="0"/>
              </a:rPr>
              <a:t>Vilfredo</a:t>
            </a:r>
            <a:r>
              <a:rPr lang="en-US" sz="2000" dirty="0">
                <a:latin typeface="Calibri" pitchFamily="34" charset="0"/>
              </a:rPr>
              <a:t> Pareto (1848-1923) </a:t>
            </a:r>
            <a:r>
              <a:rPr lang="en-US" sz="2000" dirty="0" err="1">
                <a:latin typeface="Calibri" pitchFamily="34" charset="0"/>
              </a:rPr>
              <a:t>dari</a:t>
            </a:r>
            <a:r>
              <a:rPr lang="en-US" sz="2000" dirty="0">
                <a:latin typeface="Calibri" pitchFamily="34" charset="0"/>
              </a:rPr>
              <a:t> Italia. </a:t>
            </a:r>
            <a:endParaRPr lang="id-ID" sz="2000" dirty="0" smtClean="0">
              <a:latin typeface="Calibri" pitchFamily="34" charset="0"/>
            </a:endParaRPr>
          </a:p>
          <a:p>
            <a:pPr algn="just">
              <a:buFont typeface="Arial" pitchFamily="34" charset="0"/>
              <a:buChar char="•"/>
            </a:pPr>
            <a:r>
              <a:rPr lang="en-US" sz="2000" dirty="0" err="1">
                <a:latin typeface="Calibri" pitchFamily="34" charset="0"/>
              </a:rPr>
              <a:t>Gagasan</a:t>
            </a:r>
            <a:r>
              <a:rPr lang="en-US" sz="2000" dirty="0">
                <a:latin typeface="Calibri" pitchFamily="34" charset="0"/>
              </a:rPr>
              <a:t> </a:t>
            </a:r>
            <a:r>
              <a:rPr lang="en-US" sz="2000" dirty="0" err="1">
                <a:latin typeface="Calibri" pitchFamily="34" charset="0"/>
              </a:rPr>
              <a:t>utama</a:t>
            </a:r>
            <a:r>
              <a:rPr lang="en-US" sz="2000" dirty="0">
                <a:latin typeface="Calibri" pitchFamily="34" charset="0"/>
              </a:rPr>
              <a:t> yang </a:t>
            </a:r>
            <a:r>
              <a:rPr lang="en-US" sz="2000" dirty="0" err="1">
                <a:latin typeface="Calibri" pitchFamily="34" charset="0"/>
              </a:rPr>
              <a:t>mereka</a:t>
            </a:r>
            <a:r>
              <a:rPr lang="en-US" sz="2000" dirty="0">
                <a:latin typeface="Calibri" pitchFamily="34" charset="0"/>
              </a:rPr>
              <a:t> </a:t>
            </a:r>
            <a:r>
              <a:rPr lang="en-US" sz="2000" dirty="0" err="1">
                <a:latin typeface="Calibri" pitchFamily="34" charset="0"/>
              </a:rPr>
              <a:t>usung</a:t>
            </a:r>
            <a:r>
              <a:rPr lang="en-US" sz="2000" dirty="0">
                <a:latin typeface="Calibri" pitchFamily="34" charset="0"/>
              </a:rPr>
              <a:t> </a:t>
            </a:r>
            <a:r>
              <a:rPr lang="en-US" sz="2000" dirty="0" err="1">
                <a:latin typeface="Calibri" pitchFamily="34" charset="0"/>
              </a:rPr>
              <a:t>adalah</a:t>
            </a:r>
            <a:r>
              <a:rPr lang="en-US" sz="2000" dirty="0">
                <a:latin typeface="Calibri" pitchFamily="34" charset="0"/>
              </a:rPr>
              <a:t> </a:t>
            </a:r>
            <a:r>
              <a:rPr lang="en-US" sz="2000" dirty="0" err="1">
                <a:latin typeface="Calibri" pitchFamily="34" charset="0"/>
              </a:rPr>
              <a:t>terkait</a:t>
            </a:r>
            <a:r>
              <a:rPr lang="en-US" sz="2000" dirty="0">
                <a:latin typeface="Calibri" pitchFamily="34" charset="0"/>
              </a:rPr>
              <a:t> </a:t>
            </a:r>
            <a:r>
              <a:rPr lang="en-US" sz="2000" dirty="0" err="1">
                <a:latin typeface="Calibri" pitchFamily="34" charset="0"/>
              </a:rPr>
              <a:t>dengan</a:t>
            </a:r>
            <a:r>
              <a:rPr lang="en-US" sz="2000" dirty="0">
                <a:latin typeface="Calibri" pitchFamily="34" charset="0"/>
              </a:rPr>
              <a:t> </a:t>
            </a:r>
            <a:r>
              <a:rPr lang="id-ID" sz="2000" dirty="0" smtClean="0">
                <a:latin typeface="Calibri" pitchFamily="34" charset="0"/>
              </a:rPr>
              <a:t>fenomena </a:t>
            </a:r>
            <a:r>
              <a:rPr lang="en-US" sz="2000" dirty="0" err="1" smtClean="0">
                <a:latin typeface="Calibri" pitchFamily="34" charset="0"/>
              </a:rPr>
              <a:t>konsentrasi</a:t>
            </a:r>
            <a:r>
              <a:rPr lang="en-US" sz="2000" dirty="0" smtClean="0">
                <a:latin typeface="Calibri" pitchFamily="34" charset="0"/>
              </a:rPr>
              <a:t> </a:t>
            </a:r>
            <a:r>
              <a:rPr lang="en-US" sz="2000" dirty="0" err="1">
                <a:latin typeface="Calibri" pitchFamily="34" charset="0"/>
              </a:rPr>
              <a:t>kekuasaan</a:t>
            </a:r>
            <a:r>
              <a:rPr lang="en-US" sz="2000" dirty="0">
                <a:latin typeface="Calibri" pitchFamily="34" charset="0"/>
              </a:rPr>
              <a:t> </a:t>
            </a:r>
            <a:r>
              <a:rPr lang="en-US" sz="2000" dirty="0" err="1">
                <a:latin typeface="Calibri" pitchFamily="34" charset="0"/>
              </a:rPr>
              <a:t>sosial</a:t>
            </a:r>
            <a:r>
              <a:rPr lang="en-US" sz="2000" dirty="0">
                <a:latin typeface="Calibri" pitchFamily="34" charset="0"/>
              </a:rPr>
              <a:t> yang </a:t>
            </a:r>
            <a:r>
              <a:rPr lang="en-US" sz="2000" dirty="0" err="1">
                <a:latin typeface="Calibri" pitchFamily="34" charset="0"/>
              </a:rPr>
              <a:t>berada</a:t>
            </a:r>
            <a:r>
              <a:rPr lang="en-US" sz="2000" dirty="0">
                <a:latin typeface="Calibri" pitchFamily="34" charset="0"/>
              </a:rPr>
              <a:t> </a:t>
            </a:r>
            <a:r>
              <a:rPr lang="en-US" sz="2000" dirty="0" err="1">
                <a:latin typeface="Calibri" pitchFamily="34" charset="0"/>
              </a:rPr>
              <a:t>dalam</a:t>
            </a:r>
            <a:r>
              <a:rPr lang="en-US" sz="2000" dirty="0">
                <a:latin typeface="Calibri" pitchFamily="34" charset="0"/>
              </a:rPr>
              <a:t> </a:t>
            </a:r>
            <a:r>
              <a:rPr lang="en-US" sz="2000" dirty="0" err="1">
                <a:latin typeface="Calibri" pitchFamily="34" charset="0"/>
              </a:rPr>
              <a:t>kontrol</a:t>
            </a:r>
            <a:r>
              <a:rPr lang="en-US" sz="2000" dirty="0">
                <a:latin typeface="Calibri" pitchFamily="34" charset="0"/>
              </a:rPr>
              <a:t> </a:t>
            </a:r>
            <a:r>
              <a:rPr lang="en-US" sz="2000" dirty="0" err="1">
                <a:latin typeface="Calibri" pitchFamily="34" charset="0"/>
              </a:rPr>
              <a:t>segelintir</a:t>
            </a:r>
            <a:r>
              <a:rPr lang="en-US" sz="2000" dirty="0">
                <a:latin typeface="Calibri" pitchFamily="34" charset="0"/>
              </a:rPr>
              <a:t> elite. </a:t>
            </a:r>
            <a:r>
              <a:rPr lang="en-US" sz="2000" dirty="0" err="1">
                <a:latin typeface="Calibri" pitchFamily="34" charset="0"/>
              </a:rPr>
              <a:t>Gagasan</a:t>
            </a:r>
            <a:r>
              <a:rPr lang="en-US" sz="2000" dirty="0">
                <a:latin typeface="Calibri" pitchFamily="34" charset="0"/>
              </a:rPr>
              <a:t> </a:t>
            </a:r>
            <a:r>
              <a:rPr lang="en-US" sz="2000" dirty="0" err="1" smtClean="0">
                <a:latin typeface="Calibri" pitchFamily="34" charset="0"/>
              </a:rPr>
              <a:t>ini</a:t>
            </a:r>
            <a:r>
              <a:rPr lang="en-US" sz="2000" dirty="0" smtClean="0">
                <a:latin typeface="Calibri" pitchFamily="34" charset="0"/>
              </a:rPr>
              <a:t> </a:t>
            </a:r>
            <a:r>
              <a:rPr lang="en-US" sz="2000" dirty="0" err="1">
                <a:latin typeface="Calibri" pitchFamily="34" charset="0"/>
              </a:rPr>
              <a:t>hadir</a:t>
            </a:r>
            <a:r>
              <a:rPr lang="en-US" sz="2000" dirty="0">
                <a:latin typeface="Calibri" pitchFamily="34" charset="0"/>
              </a:rPr>
              <a:t> </a:t>
            </a:r>
            <a:r>
              <a:rPr lang="en-US" sz="2000" dirty="0" err="1">
                <a:latin typeface="Calibri" pitchFamily="34" charset="0"/>
              </a:rPr>
              <a:t>sebagai</a:t>
            </a:r>
            <a:r>
              <a:rPr lang="en-US" sz="2000" dirty="0">
                <a:latin typeface="Calibri" pitchFamily="34" charset="0"/>
              </a:rPr>
              <a:t> </a:t>
            </a:r>
            <a:r>
              <a:rPr lang="en-US" sz="2000" dirty="0" err="1">
                <a:latin typeface="Calibri" pitchFamily="34" charset="0"/>
              </a:rPr>
              <a:t>kritik</a:t>
            </a:r>
            <a:r>
              <a:rPr lang="en-US" sz="2000" dirty="0">
                <a:latin typeface="Calibri" pitchFamily="34" charset="0"/>
              </a:rPr>
              <a:t> </a:t>
            </a:r>
            <a:r>
              <a:rPr lang="en-US" sz="2000" dirty="0" err="1">
                <a:latin typeface="Calibri" pitchFamily="34" charset="0"/>
              </a:rPr>
              <a:t>atas</a:t>
            </a:r>
            <a:r>
              <a:rPr lang="en-US" sz="2000" dirty="0">
                <a:latin typeface="Calibri" pitchFamily="34" charset="0"/>
              </a:rPr>
              <a:t> </a:t>
            </a:r>
            <a:r>
              <a:rPr lang="en-US" sz="2000" dirty="0" err="1">
                <a:latin typeface="Calibri" pitchFamily="34" charset="0"/>
              </a:rPr>
              <a:t>marxisme</a:t>
            </a:r>
            <a:r>
              <a:rPr lang="en-US" sz="2000" dirty="0">
                <a:latin typeface="Calibri" pitchFamily="34" charset="0"/>
              </a:rPr>
              <a:t> </a:t>
            </a:r>
            <a:r>
              <a:rPr lang="id-ID" sz="2000" dirty="0" smtClean="0">
                <a:latin typeface="Calibri" pitchFamily="34" charset="0"/>
              </a:rPr>
              <a:t>(</a:t>
            </a:r>
            <a:r>
              <a:rPr lang="en-US" sz="2000" dirty="0">
                <a:latin typeface="Calibri" pitchFamily="34" charset="0"/>
              </a:rPr>
              <a:t>yang </a:t>
            </a:r>
            <a:r>
              <a:rPr lang="en-US" sz="2000" dirty="0" err="1">
                <a:latin typeface="Calibri" pitchFamily="34" charset="0"/>
              </a:rPr>
              <a:t>menekankan</a:t>
            </a:r>
            <a:r>
              <a:rPr lang="en-US" sz="2000" dirty="0">
                <a:latin typeface="Calibri" pitchFamily="34" charset="0"/>
              </a:rPr>
              <a:t> </a:t>
            </a:r>
            <a:r>
              <a:rPr lang="en-US" sz="2000" dirty="0" err="1">
                <a:latin typeface="Calibri" pitchFamily="34" charset="0"/>
              </a:rPr>
              <a:t>penolakan</a:t>
            </a:r>
            <a:r>
              <a:rPr lang="en-US" sz="2000" dirty="0">
                <a:latin typeface="Calibri" pitchFamily="34" charset="0"/>
              </a:rPr>
              <a:t> </a:t>
            </a:r>
            <a:r>
              <a:rPr lang="en-US" sz="2000" dirty="0" err="1">
                <a:latin typeface="Calibri" pitchFamily="34" charset="0"/>
              </a:rPr>
              <a:t>pada</a:t>
            </a:r>
            <a:r>
              <a:rPr lang="en-US" sz="2000" dirty="0">
                <a:latin typeface="Calibri" pitchFamily="34" charset="0"/>
              </a:rPr>
              <a:t> </a:t>
            </a:r>
            <a:r>
              <a:rPr lang="en-US" sz="2000" dirty="0" err="1">
                <a:latin typeface="Calibri" pitchFamily="34" charset="0"/>
              </a:rPr>
              <a:t>konsep</a:t>
            </a:r>
            <a:r>
              <a:rPr lang="en-US" sz="2000" dirty="0">
                <a:latin typeface="Calibri" pitchFamily="34" charset="0"/>
              </a:rPr>
              <a:t> </a:t>
            </a:r>
            <a:r>
              <a:rPr lang="en-US" sz="2000" dirty="0" err="1">
                <a:latin typeface="Calibri" pitchFamily="34" charset="0"/>
              </a:rPr>
              <a:t>dominasi</a:t>
            </a:r>
            <a:r>
              <a:rPr lang="en-US" sz="2000" dirty="0">
                <a:latin typeface="Calibri" pitchFamily="34" charset="0"/>
              </a:rPr>
              <a:t> </a:t>
            </a:r>
            <a:r>
              <a:rPr lang="en-US" sz="2000" dirty="0" err="1" smtClean="0">
                <a:latin typeface="Calibri" pitchFamily="34" charset="0"/>
              </a:rPr>
              <a:t>kelas</a:t>
            </a:r>
            <a:r>
              <a:rPr lang="id-ID" sz="2000" dirty="0" smtClean="0">
                <a:latin typeface="Calibri" pitchFamily="34" charset="0"/>
              </a:rPr>
              <a:t>)</a:t>
            </a:r>
            <a:r>
              <a:rPr lang="en-US" sz="2000" dirty="0" smtClean="0">
                <a:latin typeface="Calibri" pitchFamily="34" charset="0"/>
              </a:rPr>
              <a:t> </a:t>
            </a:r>
            <a:r>
              <a:rPr lang="en-US" sz="2000" dirty="0" err="1" smtClean="0">
                <a:latin typeface="Calibri" pitchFamily="34" charset="0"/>
              </a:rPr>
              <a:t>dan</a:t>
            </a:r>
            <a:r>
              <a:rPr lang="en-US" sz="2000" dirty="0" smtClean="0">
                <a:latin typeface="Calibri" pitchFamily="34" charset="0"/>
              </a:rPr>
              <a:t> </a:t>
            </a:r>
            <a:r>
              <a:rPr lang="en-US" sz="2000" dirty="0" err="1" smtClean="0">
                <a:latin typeface="Calibri" pitchFamily="34" charset="0"/>
              </a:rPr>
              <a:t>pluralisme</a:t>
            </a:r>
            <a:r>
              <a:rPr lang="id-ID" sz="2000" dirty="0" smtClean="0">
                <a:latin typeface="Calibri" pitchFamily="34" charset="0"/>
              </a:rPr>
              <a:t> liberal (</a:t>
            </a:r>
            <a:r>
              <a:rPr lang="en-US" sz="2000" dirty="0" err="1" smtClean="0">
                <a:latin typeface="Calibri" pitchFamily="34" charset="0"/>
              </a:rPr>
              <a:t>difusi</a:t>
            </a:r>
            <a:r>
              <a:rPr lang="en-US" sz="2000" dirty="0" smtClean="0">
                <a:latin typeface="Calibri" pitchFamily="34" charset="0"/>
              </a:rPr>
              <a:t> </a:t>
            </a:r>
            <a:r>
              <a:rPr lang="id-ID" sz="2000" dirty="0">
                <a:latin typeface="Calibri" pitchFamily="34" charset="0"/>
              </a:rPr>
              <a:t>/</a:t>
            </a:r>
            <a:r>
              <a:rPr lang="en-US" sz="2000" dirty="0" err="1" smtClean="0">
                <a:latin typeface="Calibri" pitchFamily="34" charset="0"/>
              </a:rPr>
              <a:t>penyebaran</a:t>
            </a:r>
            <a:r>
              <a:rPr lang="en-US" sz="2000" dirty="0" smtClean="0">
                <a:latin typeface="Calibri" pitchFamily="34" charset="0"/>
              </a:rPr>
              <a:t> </a:t>
            </a:r>
            <a:r>
              <a:rPr lang="en-US" sz="2000" dirty="0" err="1">
                <a:latin typeface="Calibri" pitchFamily="34" charset="0"/>
              </a:rPr>
              <a:t>kekuasaan</a:t>
            </a:r>
            <a:r>
              <a:rPr lang="en-US" sz="2000" dirty="0">
                <a:latin typeface="Calibri" pitchFamily="34" charset="0"/>
              </a:rPr>
              <a:t> </a:t>
            </a:r>
            <a:r>
              <a:rPr lang="en-US" sz="2000" dirty="0" err="1">
                <a:latin typeface="Calibri" pitchFamily="34" charset="0"/>
              </a:rPr>
              <a:t>pada</a:t>
            </a:r>
            <a:r>
              <a:rPr lang="en-US" sz="2000" dirty="0">
                <a:latin typeface="Calibri" pitchFamily="34" charset="0"/>
              </a:rPr>
              <a:t> </a:t>
            </a:r>
            <a:r>
              <a:rPr lang="en-US" sz="2000" dirty="0" err="1">
                <a:latin typeface="Calibri" pitchFamily="34" charset="0"/>
              </a:rPr>
              <a:t>gagasan</a:t>
            </a:r>
            <a:r>
              <a:rPr lang="en-US" sz="2000" dirty="0">
                <a:latin typeface="Calibri" pitchFamily="34" charset="0"/>
              </a:rPr>
              <a:t> </a:t>
            </a:r>
            <a:r>
              <a:rPr lang="en-US" sz="2000" dirty="0" err="1" smtClean="0">
                <a:latin typeface="Calibri" pitchFamily="34" charset="0"/>
              </a:rPr>
              <a:t>pluralisme</a:t>
            </a:r>
            <a:r>
              <a:rPr lang="id-ID" sz="2000" dirty="0" smtClean="0">
                <a:latin typeface="Calibri" pitchFamily="34" charset="0"/>
              </a:rPr>
              <a:t>)</a:t>
            </a:r>
            <a:r>
              <a:rPr lang="en-US" sz="2000" dirty="0" smtClean="0">
                <a:latin typeface="Calibri" pitchFamily="34" charset="0"/>
              </a:rPr>
              <a:t> </a:t>
            </a:r>
            <a:r>
              <a:rPr lang="en-US" sz="2000" dirty="0">
                <a:latin typeface="Calibri" pitchFamily="34" charset="0"/>
              </a:rPr>
              <a:t>(Evan, 2006: 41). </a:t>
            </a:r>
            <a:endParaRPr lang="id-ID" sz="2000" dirty="0">
              <a:latin typeface="Calibri" pitchFamily="34" charset="0"/>
            </a:endParaRPr>
          </a:p>
        </p:txBody>
      </p:sp>
      <p:sp>
        <p:nvSpPr>
          <p:cNvPr id="4" name="Rectangle 3"/>
          <p:cNvSpPr/>
          <p:nvPr/>
        </p:nvSpPr>
        <p:spPr>
          <a:xfrm>
            <a:off x="4644008" y="2636912"/>
            <a:ext cx="3960440" cy="295232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sz="2000" dirty="0" smtClean="0">
              <a:latin typeface="Calibri" pitchFamily="34" charset="0"/>
            </a:endParaRPr>
          </a:p>
          <a:p>
            <a:pPr algn="ctr"/>
            <a:r>
              <a:rPr lang="en-US" sz="2000" dirty="0" err="1" smtClean="0">
                <a:latin typeface="Calibri" pitchFamily="34" charset="0"/>
              </a:rPr>
              <a:t>Istilah</a:t>
            </a:r>
            <a:r>
              <a:rPr lang="en-US" sz="2000" dirty="0" smtClean="0">
                <a:latin typeface="Calibri" pitchFamily="34" charset="0"/>
              </a:rPr>
              <a:t> </a:t>
            </a:r>
            <a:r>
              <a:rPr lang="en-US" sz="2000" dirty="0">
                <a:latin typeface="Calibri" pitchFamily="34" charset="0"/>
              </a:rPr>
              <a:t>Elite </a:t>
            </a:r>
            <a:r>
              <a:rPr lang="en-US" sz="2000" dirty="0" err="1">
                <a:latin typeface="Calibri" pitchFamily="34" charset="0"/>
              </a:rPr>
              <a:t>secara</a:t>
            </a:r>
            <a:r>
              <a:rPr lang="en-US" sz="2000" dirty="0">
                <a:latin typeface="Calibri" pitchFamily="34" charset="0"/>
              </a:rPr>
              <a:t> </a:t>
            </a:r>
            <a:r>
              <a:rPr lang="en-US" sz="2000" dirty="0" err="1">
                <a:latin typeface="Calibri" pitchFamily="34" charset="0"/>
              </a:rPr>
              <a:t>sederhana</a:t>
            </a:r>
            <a:r>
              <a:rPr lang="en-US" sz="2000" dirty="0">
                <a:latin typeface="Calibri" pitchFamily="34" charset="0"/>
              </a:rPr>
              <a:t> </a:t>
            </a:r>
            <a:r>
              <a:rPr lang="en-US" sz="2000" dirty="0" err="1">
                <a:latin typeface="Calibri" pitchFamily="34" charset="0"/>
              </a:rPr>
              <a:t>dapat</a:t>
            </a:r>
            <a:r>
              <a:rPr lang="en-US" sz="2000" dirty="0">
                <a:latin typeface="Calibri" pitchFamily="34" charset="0"/>
              </a:rPr>
              <a:t> </a:t>
            </a:r>
            <a:r>
              <a:rPr lang="en-US" sz="2000" dirty="0" err="1">
                <a:latin typeface="Calibri" pitchFamily="34" charset="0"/>
              </a:rPr>
              <a:t>didefinisikan</a:t>
            </a:r>
            <a:r>
              <a:rPr lang="en-US" sz="2000" dirty="0">
                <a:latin typeface="Calibri" pitchFamily="34" charset="0"/>
              </a:rPr>
              <a:t> </a:t>
            </a:r>
            <a:r>
              <a:rPr lang="en-US" sz="2000" dirty="0" err="1">
                <a:latin typeface="Calibri" pitchFamily="34" charset="0"/>
              </a:rPr>
              <a:t>sebagai</a:t>
            </a:r>
            <a:r>
              <a:rPr lang="en-US" sz="2000" dirty="0">
                <a:latin typeface="Calibri" pitchFamily="34" charset="0"/>
              </a:rPr>
              <a:t> </a:t>
            </a:r>
            <a:r>
              <a:rPr lang="en-US" sz="2000" dirty="0" err="1">
                <a:latin typeface="Calibri" pitchFamily="34" charset="0"/>
              </a:rPr>
              <a:t>sekelompok</a:t>
            </a:r>
            <a:r>
              <a:rPr lang="en-US" sz="2000" dirty="0">
                <a:latin typeface="Calibri" pitchFamily="34" charset="0"/>
              </a:rPr>
              <a:t> </a:t>
            </a:r>
            <a:r>
              <a:rPr lang="en-US" sz="2000" dirty="0" err="1">
                <a:latin typeface="Calibri" pitchFamily="34" charset="0"/>
              </a:rPr>
              <a:t>kecil</a:t>
            </a:r>
            <a:r>
              <a:rPr lang="en-US" sz="2000" dirty="0">
                <a:latin typeface="Calibri" pitchFamily="34" charset="0"/>
              </a:rPr>
              <a:t> orang yang, </a:t>
            </a:r>
            <a:r>
              <a:rPr lang="en-US" sz="2000" dirty="0" err="1">
                <a:latin typeface="Calibri" pitchFamily="34" charset="0"/>
              </a:rPr>
              <a:t>berdasarkan</a:t>
            </a:r>
            <a:r>
              <a:rPr lang="en-US" sz="2000" dirty="0">
                <a:latin typeface="Calibri" pitchFamily="34" charset="0"/>
              </a:rPr>
              <a:t> </a:t>
            </a:r>
            <a:r>
              <a:rPr lang="en-US" sz="2000" dirty="0" err="1">
                <a:latin typeface="Calibri" pitchFamily="34" charset="0"/>
              </a:rPr>
              <a:t>posisi</a:t>
            </a:r>
            <a:r>
              <a:rPr lang="en-US" sz="2000" dirty="0">
                <a:latin typeface="Calibri" pitchFamily="34" charset="0"/>
              </a:rPr>
              <a:t> </a:t>
            </a:r>
            <a:r>
              <a:rPr lang="en-US" sz="2000" dirty="0" err="1">
                <a:latin typeface="Calibri" pitchFamily="34" charset="0"/>
              </a:rPr>
              <a:t>strategis</a:t>
            </a:r>
            <a:r>
              <a:rPr lang="en-US" sz="2000" dirty="0">
                <a:latin typeface="Calibri" pitchFamily="34" charset="0"/>
              </a:rPr>
              <a:t> </a:t>
            </a:r>
            <a:r>
              <a:rPr lang="en-US" sz="2000" dirty="0" err="1">
                <a:latin typeface="Calibri" pitchFamily="34" charset="0"/>
              </a:rPr>
              <a:t>mereka</a:t>
            </a:r>
            <a:r>
              <a:rPr lang="en-US" sz="2000" dirty="0">
                <a:latin typeface="Calibri" pitchFamily="34" charset="0"/>
              </a:rPr>
              <a:t> </a:t>
            </a:r>
            <a:r>
              <a:rPr lang="en-US" sz="2000" dirty="0" err="1">
                <a:latin typeface="Calibri" pitchFamily="34" charset="0"/>
              </a:rPr>
              <a:t>lebih</a:t>
            </a:r>
            <a:r>
              <a:rPr lang="en-US" sz="2000" dirty="0">
                <a:latin typeface="Calibri" pitchFamily="34" charset="0"/>
              </a:rPr>
              <a:t> </a:t>
            </a:r>
            <a:r>
              <a:rPr lang="en-US" sz="2000" dirty="0" err="1">
                <a:latin typeface="Calibri" pitchFamily="34" charset="0"/>
              </a:rPr>
              <a:t>baik</a:t>
            </a:r>
            <a:r>
              <a:rPr lang="en-US" sz="2000" dirty="0">
                <a:latin typeface="Calibri" pitchFamily="34" charset="0"/>
              </a:rPr>
              <a:t> </a:t>
            </a:r>
            <a:r>
              <a:rPr lang="en-US" sz="2000" dirty="0" err="1">
                <a:latin typeface="Calibri" pitchFamily="34" charset="0"/>
              </a:rPr>
              <a:t>dalam</a:t>
            </a:r>
            <a:r>
              <a:rPr lang="en-US" sz="2000" dirty="0">
                <a:latin typeface="Calibri" pitchFamily="34" charset="0"/>
              </a:rPr>
              <a:t> </a:t>
            </a:r>
            <a:r>
              <a:rPr lang="en-US" sz="2000" dirty="0" err="1">
                <a:latin typeface="Calibri" pitchFamily="34" charset="0"/>
              </a:rPr>
              <a:t>kelompok</a:t>
            </a:r>
            <a:r>
              <a:rPr lang="en-US" sz="2000" dirty="0">
                <a:latin typeface="Calibri" pitchFamily="34" charset="0"/>
              </a:rPr>
              <a:t>, </a:t>
            </a:r>
            <a:r>
              <a:rPr lang="en-US" sz="2000" dirty="0" err="1">
                <a:latin typeface="Calibri" pitchFamily="34" charset="0"/>
              </a:rPr>
              <a:t>organisasi</a:t>
            </a:r>
            <a:r>
              <a:rPr lang="en-US" sz="2000" dirty="0">
                <a:latin typeface="Calibri" pitchFamily="34" charset="0"/>
              </a:rPr>
              <a:t> (</a:t>
            </a:r>
            <a:r>
              <a:rPr lang="en-US" sz="2000" dirty="0" err="1">
                <a:latin typeface="Calibri" pitchFamily="34" charset="0"/>
              </a:rPr>
              <a:t>negara</a:t>
            </a:r>
            <a:r>
              <a:rPr lang="en-US" sz="2000" dirty="0">
                <a:latin typeface="Calibri" pitchFamily="34" charset="0"/>
              </a:rPr>
              <a:t> </a:t>
            </a:r>
            <a:r>
              <a:rPr lang="en-US" sz="2000" dirty="0" err="1">
                <a:latin typeface="Calibri" pitchFamily="34" charset="0"/>
              </a:rPr>
              <a:t>atau</a:t>
            </a:r>
            <a:r>
              <a:rPr lang="en-US" sz="2000" dirty="0">
                <a:latin typeface="Calibri" pitchFamily="34" charset="0"/>
              </a:rPr>
              <a:t> non-</a:t>
            </a:r>
            <a:r>
              <a:rPr lang="en-US" sz="2000" dirty="0" err="1">
                <a:latin typeface="Calibri" pitchFamily="34" charset="0"/>
              </a:rPr>
              <a:t>negara</a:t>
            </a:r>
            <a:r>
              <a:rPr lang="en-US" sz="2000" dirty="0">
                <a:latin typeface="Calibri" pitchFamily="34" charset="0"/>
              </a:rPr>
              <a:t>) </a:t>
            </a:r>
            <a:r>
              <a:rPr lang="en-US" sz="2000" dirty="0" err="1">
                <a:latin typeface="Calibri" pitchFamily="34" charset="0"/>
              </a:rPr>
              <a:t>ataupun</a:t>
            </a:r>
            <a:r>
              <a:rPr lang="en-US" sz="2000" dirty="0">
                <a:latin typeface="Calibri" pitchFamily="34" charset="0"/>
              </a:rPr>
              <a:t> </a:t>
            </a:r>
            <a:r>
              <a:rPr lang="en-US" sz="2000" dirty="0" err="1">
                <a:latin typeface="Calibri" pitchFamily="34" charset="0"/>
              </a:rPr>
              <a:t>gerakan</a:t>
            </a:r>
            <a:r>
              <a:rPr lang="en-US" sz="2000" dirty="0">
                <a:latin typeface="Calibri" pitchFamily="34" charset="0"/>
              </a:rPr>
              <a:t>, yang </a:t>
            </a:r>
            <a:r>
              <a:rPr lang="en-US" sz="2000" dirty="0" err="1">
                <a:latin typeface="Calibri" pitchFamily="34" charset="0"/>
              </a:rPr>
              <a:t>dapat</a:t>
            </a:r>
            <a:r>
              <a:rPr lang="en-US" sz="2000" dirty="0">
                <a:latin typeface="Calibri" pitchFamily="34" charset="0"/>
              </a:rPr>
              <a:t> </a:t>
            </a:r>
            <a:r>
              <a:rPr lang="en-US" sz="2000" dirty="0" err="1">
                <a:latin typeface="Calibri" pitchFamily="34" charset="0"/>
              </a:rPr>
              <a:t>mempengaruhi</a:t>
            </a:r>
            <a:r>
              <a:rPr lang="en-US" sz="2000" dirty="0">
                <a:latin typeface="Calibri" pitchFamily="34" charset="0"/>
              </a:rPr>
              <a:t> </a:t>
            </a:r>
            <a:r>
              <a:rPr lang="en-US" sz="2000" dirty="0" err="1">
                <a:latin typeface="Calibri" pitchFamily="34" charset="0"/>
              </a:rPr>
              <a:t>hasil</a:t>
            </a:r>
            <a:r>
              <a:rPr lang="en-US" sz="2000" dirty="0">
                <a:latin typeface="Calibri" pitchFamily="34" charset="0"/>
              </a:rPr>
              <a:t> </a:t>
            </a:r>
            <a:r>
              <a:rPr lang="en-US" sz="2000" dirty="0" err="1">
                <a:latin typeface="Calibri" pitchFamily="34" charset="0"/>
              </a:rPr>
              <a:t>atau</a:t>
            </a:r>
            <a:r>
              <a:rPr lang="en-US" sz="2000" dirty="0">
                <a:latin typeface="Calibri" pitchFamily="34" charset="0"/>
              </a:rPr>
              <a:t> </a:t>
            </a:r>
            <a:r>
              <a:rPr lang="en-US" sz="2000" dirty="0" err="1">
                <a:latin typeface="Calibri" pitchFamily="34" charset="0"/>
              </a:rPr>
              <a:t>produk</a:t>
            </a:r>
            <a:r>
              <a:rPr lang="en-US" sz="2000" dirty="0">
                <a:latin typeface="Calibri" pitchFamily="34" charset="0"/>
              </a:rPr>
              <a:t> </a:t>
            </a:r>
            <a:r>
              <a:rPr lang="en-US" sz="2000" dirty="0" err="1">
                <a:latin typeface="Calibri" pitchFamily="34" charset="0"/>
              </a:rPr>
              <a:t>politik</a:t>
            </a:r>
            <a:r>
              <a:rPr lang="en-US" sz="2000" dirty="0">
                <a:latin typeface="Calibri" pitchFamily="34" charset="0"/>
              </a:rPr>
              <a:t> </a:t>
            </a:r>
            <a:r>
              <a:rPr lang="en-US" sz="2000" dirty="0" err="1">
                <a:latin typeface="Calibri" pitchFamily="34" charset="0"/>
              </a:rPr>
              <a:t>secara</a:t>
            </a:r>
            <a:r>
              <a:rPr lang="en-US" sz="2000" dirty="0">
                <a:latin typeface="Calibri" pitchFamily="34" charset="0"/>
              </a:rPr>
              <a:t> </a:t>
            </a:r>
            <a:r>
              <a:rPr lang="en-US" sz="2000" dirty="0" err="1">
                <a:latin typeface="Calibri" pitchFamily="34" charset="0"/>
              </a:rPr>
              <a:t>teratur</a:t>
            </a:r>
            <a:r>
              <a:rPr lang="en-US" sz="2000" dirty="0">
                <a:latin typeface="Calibri" pitchFamily="34" charset="0"/>
              </a:rPr>
              <a:t> </a:t>
            </a:r>
            <a:r>
              <a:rPr lang="en-US" sz="2000" dirty="0" err="1">
                <a:latin typeface="Calibri" pitchFamily="34" charset="0"/>
              </a:rPr>
              <a:t>dan</a:t>
            </a:r>
            <a:r>
              <a:rPr lang="en-US" sz="2000" dirty="0">
                <a:latin typeface="Calibri" pitchFamily="34" charset="0"/>
              </a:rPr>
              <a:t> </a:t>
            </a:r>
            <a:r>
              <a:rPr lang="en-US" sz="2000" dirty="0" err="1">
                <a:latin typeface="Calibri" pitchFamily="34" charset="0"/>
              </a:rPr>
              <a:t>substansial</a:t>
            </a:r>
            <a:r>
              <a:rPr lang="en-US" sz="2000" dirty="0"/>
              <a:t>.</a:t>
            </a:r>
            <a:endParaRPr lang="id-ID" sz="2000" dirty="0"/>
          </a:p>
          <a:p>
            <a:pPr algn="ctr"/>
            <a:endParaRPr lang="id-ID" sz="2000" dirty="0"/>
          </a:p>
        </p:txBody>
      </p:sp>
    </p:spTree>
    <p:extLst>
      <p:ext uri="{BB962C8B-B14F-4D97-AF65-F5344CB8AC3E}">
        <p14:creationId xmlns:p14="http://schemas.microsoft.com/office/powerpoint/2010/main" val="142602098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id-ID" dirty="0" smtClean="0"/>
              <a:t>ROBERT MICHELS:</a:t>
            </a:r>
            <a:br>
              <a:rPr lang="id-ID" dirty="0" smtClean="0"/>
            </a:br>
            <a:r>
              <a:rPr lang="id-ID" dirty="0"/>
              <a:t>IRON LAW OF OLIGARCHY</a:t>
            </a:r>
          </a:p>
        </p:txBody>
      </p:sp>
      <p:sp>
        <p:nvSpPr>
          <p:cNvPr id="3" name="Content Placeholder 2"/>
          <p:cNvSpPr>
            <a:spLocks noGrp="1"/>
          </p:cNvSpPr>
          <p:nvPr>
            <p:ph sz="quarter" idx="1"/>
          </p:nvPr>
        </p:nvSpPr>
        <p:spPr>
          <a:xfrm>
            <a:off x="251520" y="1600200"/>
            <a:ext cx="5688632" cy="4997152"/>
          </a:xfrm>
        </p:spPr>
        <p:txBody>
          <a:bodyPr>
            <a:noAutofit/>
          </a:bodyPr>
          <a:lstStyle/>
          <a:p>
            <a:pPr algn="just"/>
            <a:r>
              <a:rPr lang="id-ID" sz="2000" dirty="0" smtClean="0">
                <a:latin typeface="Calibri" pitchFamily="34" charset="0"/>
              </a:rPr>
              <a:t>Dalam karyanya </a:t>
            </a:r>
            <a:r>
              <a:rPr lang="en-US" sz="2000" i="1" dirty="0" smtClean="0">
                <a:latin typeface="Calibri" pitchFamily="34" charset="0"/>
              </a:rPr>
              <a:t>iron </a:t>
            </a:r>
            <a:r>
              <a:rPr lang="en-US" sz="2000" i="1" dirty="0">
                <a:latin typeface="Calibri" pitchFamily="34" charset="0"/>
              </a:rPr>
              <a:t>law of oligarchy </a:t>
            </a:r>
            <a:r>
              <a:rPr lang="en-US" sz="2000" dirty="0">
                <a:latin typeface="Calibri" pitchFamily="34" charset="0"/>
              </a:rPr>
              <a:t>(</a:t>
            </a:r>
            <a:r>
              <a:rPr lang="en-US" sz="2000" dirty="0" err="1">
                <a:latin typeface="Calibri" pitchFamily="34" charset="0"/>
              </a:rPr>
              <a:t>hukum</a:t>
            </a:r>
            <a:r>
              <a:rPr lang="en-US" sz="2000" dirty="0">
                <a:latin typeface="Calibri" pitchFamily="34" charset="0"/>
              </a:rPr>
              <a:t> </a:t>
            </a:r>
            <a:r>
              <a:rPr lang="en-US" sz="2000" dirty="0" err="1">
                <a:latin typeface="Calibri" pitchFamily="34" charset="0"/>
              </a:rPr>
              <a:t>besi</a:t>
            </a:r>
            <a:r>
              <a:rPr lang="en-US" sz="2000" dirty="0">
                <a:latin typeface="Calibri" pitchFamily="34" charset="0"/>
              </a:rPr>
              <a:t> </a:t>
            </a:r>
            <a:r>
              <a:rPr lang="en-US" sz="2000" dirty="0" err="1">
                <a:latin typeface="Calibri" pitchFamily="34" charset="0"/>
              </a:rPr>
              <a:t>oligarki</a:t>
            </a:r>
            <a:r>
              <a:rPr lang="en-US" sz="2000" dirty="0" smtClean="0">
                <a:latin typeface="Calibri" pitchFamily="34" charset="0"/>
              </a:rPr>
              <a:t>)</a:t>
            </a:r>
            <a:r>
              <a:rPr lang="id-ID" sz="2000" dirty="0" smtClean="0">
                <a:latin typeface="Calibri" pitchFamily="34" charset="0"/>
              </a:rPr>
              <a:t>, Michels menyatakan</a:t>
            </a:r>
            <a:r>
              <a:rPr lang="en-US" sz="2000" dirty="0" smtClean="0">
                <a:latin typeface="Calibri" pitchFamily="34" charset="0"/>
              </a:rPr>
              <a:t> </a:t>
            </a:r>
            <a:r>
              <a:rPr lang="en-US" sz="2000" dirty="0" err="1">
                <a:latin typeface="Calibri" pitchFamily="34" charset="0"/>
              </a:rPr>
              <a:t>bahwa</a:t>
            </a:r>
            <a:r>
              <a:rPr lang="en-US" sz="2000" dirty="0">
                <a:latin typeface="Calibri" pitchFamily="34" charset="0"/>
              </a:rPr>
              <a:t> </a:t>
            </a:r>
            <a:r>
              <a:rPr lang="en-US" sz="2000" dirty="0" err="1">
                <a:latin typeface="Calibri" pitchFamily="34" charset="0"/>
              </a:rPr>
              <a:t>dalam</a:t>
            </a:r>
            <a:r>
              <a:rPr lang="en-US" sz="2000" dirty="0">
                <a:latin typeface="Calibri" pitchFamily="34" charset="0"/>
              </a:rPr>
              <a:t> </a:t>
            </a:r>
            <a:r>
              <a:rPr lang="en-US" sz="2000" dirty="0" err="1">
                <a:latin typeface="Calibri" pitchFamily="34" charset="0"/>
              </a:rPr>
              <a:t>masyarakat</a:t>
            </a:r>
            <a:r>
              <a:rPr lang="en-US" sz="2000" dirty="0">
                <a:latin typeface="Calibri" pitchFamily="34" charset="0"/>
              </a:rPr>
              <a:t> </a:t>
            </a:r>
            <a:r>
              <a:rPr lang="en-US" sz="2000" dirty="0" err="1">
                <a:latin typeface="Calibri" pitchFamily="34" charset="0"/>
              </a:rPr>
              <a:t>demokratis</a:t>
            </a:r>
            <a:r>
              <a:rPr lang="en-US" sz="2000" dirty="0">
                <a:latin typeface="Calibri" pitchFamily="34" charset="0"/>
              </a:rPr>
              <a:t> modern, </a:t>
            </a:r>
            <a:r>
              <a:rPr lang="en-US" sz="2000" dirty="0" err="1">
                <a:latin typeface="Calibri" pitchFamily="34" charset="0"/>
              </a:rPr>
              <a:t>partai-partai</a:t>
            </a:r>
            <a:r>
              <a:rPr lang="en-US" sz="2000" dirty="0">
                <a:latin typeface="Calibri" pitchFamily="34" charset="0"/>
              </a:rPr>
              <a:t> </a:t>
            </a:r>
            <a:r>
              <a:rPr lang="en-US" sz="2000" dirty="0" err="1">
                <a:latin typeface="Calibri" pitchFamily="34" charset="0"/>
              </a:rPr>
              <a:t>politik</a:t>
            </a:r>
            <a:r>
              <a:rPr lang="en-US" sz="2000" dirty="0">
                <a:latin typeface="Calibri" pitchFamily="34" charset="0"/>
              </a:rPr>
              <a:t> yang </a:t>
            </a:r>
            <a:r>
              <a:rPr lang="en-US" sz="2000" dirty="0" err="1">
                <a:latin typeface="Calibri" pitchFamily="34" charset="0"/>
              </a:rPr>
              <a:t>juga</a:t>
            </a:r>
            <a:r>
              <a:rPr lang="en-US" sz="2000" dirty="0">
                <a:latin typeface="Calibri" pitchFamily="34" charset="0"/>
              </a:rPr>
              <a:t> </a:t>
            </a:r>
            <a:r>
              <a:rPr lang="en-US" sz="2000" dirty="0" err="1">
                <a:latin typeface="Calibri" pitchFamily="34" charset="0"/>
              </a:rPr>
              <a:t>berkembang</a:t>
            </a:r>
            <a:r>
              <a:rPr lang="en-US" sz="2000" dirty="0">
                <a:latin typeface="Calibri" pitchFamily="34" charset="0"/>
              </a:rPr>
              <a:t> di </a:t>
            </a:r>
            <a:r>
              <a:rPr lang="en-US" sz="2000" dirty="0" err="1">
                <a:latin typeface="Calibri" pitchFamily="34" charset="0"/>
              </a:rPr>
              <a:t>dalamnya</a:t>
            </a:r>
            <a:r>
              <a:rPr lang="en-US" sz="2000" dirty="0">
                <a:latin typeface="Calibri" pitchFamily="34" charset="0"/>
              </a:rPr>
              <a:t>, </a:t>
            </a:r>
            <a:r>
              <a:rPr lang="en-US" sz="2000" dirty="0" err="1">
                <a:latin typeface="Calibri" pitchFamily="34" charset="0"/>
              </a:rPr>
              <a:t>tidak</a:t>
            </a:r>
            <a:r>
              <a:rPr lang="en-US" sz="2000" dirty="0">
                <a:latin typeface="Calibri" pitchFamily="34" charset="0"/>
              </a:rPr>
              <a:t> </a:t>
            </a:r>
            <a:r>
              <a:rPr lang="en-US" sz="2000" dirty="0" err="1">
                <a:latin typeface="Calibri" pitchFamily="34" charset="0"/>
              </a:rPr>
              <a:t>dapat</a:t>
            </a:r>
            <a:r>
              <a:rPr lang="en-US" sz="2000" dirty="0">
                <a:latin typeface="Calibri" pitchFamily="34" charset="0"/>
              </a:rPr>
              <a:t> </a:t>
            </a:r>
            <a:r>
              <a:rPr lang="en-US" sz="2000" dirty="0" err="1">
                <a:latin typeface="Calibri" pitchFamily="34" charset="0"/>
              </a:rPr>
              <a:t>lagi</a:t>
            </a:r>
            <a:r>
              <a:rPr lang="en-US" sz="2000" dirty="0">
                <a:latin typeface="Calibri" pitchFamily="34" charset="0"/>
              </a:rPr>
              <a:t> </a:t>
            </a:r>
            <a:r>
              <a:rPr lang="en-US" sz="2000" dirty="0" err="1">
                <a:latin typeface="Calibri" pitchFamily="34" charset="0"/>
              </a:rPr>
              <a:t>terlepas</a:t>
            </a:r>
            <a:r>
              <a:rPr lang="en-US" sz="2000" dirty="0">
                <a:latin typeface="Calibri" pitchFamily="34" charset="0"/>
              </a:rPr>
              <a:t> </a:t>
            </a:r>
            <a:r>
              <a:rPr lang="en-US" sz="2000" dirty="0" err="1">
                <a:latin typeface="Calibri" pitchFamily="34" charset="0"/>
              </a:rPr>
              <a:t>dari</a:t>
            </a:r>
            <a:r>
              <a:rPr lang="en-US" sz="2000" dirty="0">
                <a:latin typeface="Calibri" pitchFamily="34" charset="0"/>
              </a:rPr>
              <a:t> </a:t>
            </a:r>
            <a:r>
              <a:rPr lang="en-US" sz="2000" dirty="0" err="1">
                <a:latin typeface="Calibri" pitchFamily="34" charset="0"/>
              </a:rPr>
              <a:t>oligarki</a:t>
            </a:r>
            <a:r>
              <a:rPr lang="en-US" sz="2000" dirty="0">
                <a:latin typeface="Calibri" pitchFamily="34" charset="0"/>
              </a:rPr>
              <a:t> (Evan, 2006: 42). </a:t>
            </a:r>
            <a:r>
              <a:rPr lang="id-ID" sz="2000" dirty="0">
                <a:latin typeface="Calibri" pitchFamily="34" charset="0"/>
              </a:rPr>
              <a:t>H</a:t>
            </a:r>
            <a:r>
              <a:rPr lang="en-US" sz="2000" dirty="0" err="1" smtClean="0">
                <a:latin typeface="Calibri" pitchFamily="34" charset="0"/>
              </a:rPr>
              <a:t>anya</a:t>
            </a:r>
            <a:r>
              <a:rPr lang="en-US" sz="2000" dirty="0" smtClean="0">
                <a:latin typeface="Calibri" pitchFamily="34" charset="0"/>
              </a:rPr>
              <a:t> </a:t>
            </a:r>
            <a:r>
              <a:rPr lang="en-US" sz="2000" dirty="0" err="1">
                <a:latin typeface="Calibri" pitchFamily="34" charset="0"/>
              </a:rPr>
              <a:t>ada</a:t>
            </a:r>
            <a:r>
              <a:rPr lang="en-US" sz="2000" dirty="0">
                <a:latin typeface="Calibri" pitchFamily="34" charset="0"/>
              </a:rPr>
              <a:t> </a:t>
            </a:r>
            <a:r>
              <a:rPr lang="en-US" sz="2000" dirty="0" err="1">
                <a:latin typeface="Calibri" pitchFamily="34" charset="0"/>
              </a:rPr>
              <a:t>segelintir</a:t>
            </a:r>
            <a:r>
              <a:rPr lang="en-US" sz="2000" dirty="0">
                <a:latin typeface="Calibri" pitchFamily="34" charset="0"/>
              </a:rPr>
              <a:t> elite yang </a:t>
            </a:r>
            <a:r>
              <a:rPr lang="en-US" sz="2000" dirty="0" err="1">
                <a:latin typeface="Calibri" pitchFamily="34" charset="0"/>
              </a:rPr>
              <a:t>menguasai</a:t>
            </a:r>
            <a:r>
              <a:rPr lang="en-US" sz="2000" dirty="0">
                <a:latin typeface="Calibri" pitchFamily="34" charset="0"/>
              </a:rPr>
              <a:t> </a:t>
            </a:r>
            <a:r>
              <a:rPr lang="en-US" sz="2000" dirty="0" err="1">
                <a:latin typeface="Calibri" pitchFamily="34" charset="0"/>
              </a:rPr>
              <a:t>organisasi</a:t>
            </a:r>
            <a:r>
              <a:rPr lang="en-US" sz="2000" dirty="0">
                <a:latin typeface="Calibri" pitchFamily="34" charset="0"/>
              </a:rPr>
              <a:t> </a:t>
            </a:r>
            <a:r>
              <a:rPr lang="en-US" sz="2000" dirty="0" err="1">
                <a:latin typeface="Calibri" pitchFamily="34" charset="0"/>
              </a:rPr>
              <a:t>masyarakat</a:t>
            </a:r>
            <a:r>
              <a:rPr lang="en-US" sz="2000" dirty="0">
                <a:latin typeface="Calibri" pitchFamily="34" charset="0"/>
              </a:rPr>
              <a:t>, </a:t>
            </a:r>
            <a:r>
              <a:rPr lang="en-US" sz="2000" dirty="0" err="1">
                <a:latin typeface="Calibri" pitchFamily="34" charset="0"/>
              </a:rPr>
              <a:t>seperti</a:t>
            </a:r>
            <a:r>
              <a:rPr lang="en-US" sz="2000" dirty="0">
                <a:latin typeface="Calibri" pitchFamily="34" charset="0"/>
              </a:rPr>
              <a:t> </a:t>
            </a:r>
            <a:r>
              <a:rPr lang="en-US" sz="2000" dirty="0" err="1">
                <a:latin typeface="Calibri" pitchFamily="34" charset="0"/>
              </a:rPr>
              <a:t>partai</a:t>
            </a:r>
            <a:r>
              <a:rPr lang="en-US" sz="2000" dirty="0">
                <a:latin typeface="Calibri" pitchFamily="34" charset="0"/>
              </a:rPr>
              <a:t> </a:t>
            </a:r>
            <a:r>
              <a:rPr lang="en-US" sz="2000" dirty="0" err="1">
                <a:latin typeface="Calibri" pitchFamily="34" charset="0"/>
              </a:rPr>
              <a:t>politik</a:t>
            </a:r>
            <a:r>
              <a:rPr lang="en-US" sz="2000" dirty="0">
                <a:latin typeface="Calibri" pitchFamily="34" charset="0"/>
              </a:rPr>
              <a:t> </a:t>
            </a:r>
            <a:r>
              <a:rPr lang="en-US" sz="2000" dirty="0" err="1">
                <a:latin typeface="Calibri" pitchFamily="34" charset="0"/>
              </a:rPr>
              <a:t>dan</a:t>
            </a:r>
            <a:r>
              <a:rPr lang="en-US" sz="2000" dirty="0">
                <a:latin typeface="Calibri" pitchFamily="34" charset="0"/>
              </a:rPr>
              <a:t> </a:t>
            </a:r>
            <a:r>
              <a:rPr lang="en-US" sz="2000" dirty="0" err="1">
                <a:latin typeface="Calibri" pitchFamily="34" charset="0"/>
              </a:rPr>
              <a:t>negara</a:t>
            </a:r>
            <a:r>
              <a:rPr lang="en-US" sz="2000" dirty="0">
                <a:latin typeface="Calibri" pitchFamily="34" charset="0"/>
              </a:rPr>
              <a:t> (</a:t>
            </a:r>
            <a:r>
              <a:rPr lang="en-US" sz="2000" dirty="0" err="1">
                <a:latin typeface="Calibri" pitchFamily="34" charset="0"/>
              </a:rPr>
              <a:t>termasuk</a:t>
            </a:r>
            <a:r>
              <a:rPr lang="en-US" sz="2000" dirty="0">
                <a:latin typeface="Calibri" pitchFamily="34" charset="0"/>
              </a:rPr>
              <a:t> </a:t>
            </a:r>
            <a:r>
              <a:rPr lang="en-US" sz="2000" dirty="0" err="1">
                <a:latin typeface="Calibri" pitchFamily="34" charset="0"/>
              </a:rPr>
              <a:t>dalam</a:t>
            </a:r>
            <a:r>
              <a:rPr lang="en-US" sz="2000" dirty="0">
                <a:latin typeface="Calibri" pitchFamily="34" charset="0"/>
              </a:rPr>
              <a:t> proses </a:t>
            </a:r>
            <a:r>
              <a:rPr lang="en-US" sz="2000" dirty="0" err="1">
                <a:latin typeface="Calibri" pitchFamily="34" charset="0"/>
              </a:rPr>
              <a:t>pembuatan</a:t>
            </a:r>
            <a:r>
              <a:rPr lang="en-US" sz="2000" dirty="0">
                <a:latin typeface="Calibri" pitchFamily="34" charset="0"/>
              </a:rPr>
              <a:t> </a:t>
            </a:r>
            <a:r>
              <a:rPr lang="en-US" sz="2000" dirty="0" err="1">
                <a:latin typeface="Calibri" pitchFamily="34" charset="0"/>
              </a:rPr>
              <a:t>kebijakan</a:t>
            </a:r>
            <a:r>
              <a:rPr lang="en-US" sz="2000" dirty="0" smtClean="0">
                <a:latin typeface="Calibri" pitchFamily="34" charset="0"/>
              </a:rPr>
              <a:t>)</a:t>
            </a:r>
            <a:r>
              <a:rPr lang="id-ID" sz="2000" dirty="0" smtClean="0">
                <a:latin typeface="Calibri" pitchFamily="34" charset="0"/>
              </a:rPr>
              <a:t>.</a:t>
            </a:r>
          </a:p>
          <a:p>
            <a:pPr algn="just"/>
            <a:r>
              <a:rPr lang="en-US" sz="2000" dirty="0" err="1">
                <a:latin typeface="Calibri" pitchFamily="34" charset="0"/>
              </a:rPr>
              <a:t>Tidak</a:t>
            </a:r>
            <a:r>
              <a:rPr lang="en-US" sz="2000" dirty="0">
                <a:latin typeface="Calibri" pitchFamily="34" charset="0"/>
              </a:rPr>
              <a:t> </a:t>
            </a:r>
            <a:r>
              <a:rPr lang="en-US" sz="2000" dirty="0" err="1">
                <a:latin typeface="Calibri" pitchFamily="34" charset="0"/>
              </a:rPr>
              <a:t>ada</a:t>
            </a:r>
            <a:r>
              <a:rPr lang="en-US" sz="2000" dirty="0">
                <a:latin typeface="Calibri" pitchFamily="34" charset="0"/>
              </a:rPr>
              <a:t> </a:t>
            </a:r>
            <a:r>
              <a:rPr lang="en-US" sz="2000" dirty="0" err="1">
                <a:latin typeface="Calibri" pitchFamily="34" charset="0"/>
              </a:rPr>
              <a:t>gerakan</a:t>
            </a:r>
            <a:r>
              <a:rPr lang="en-US" sz="2000" dirty="0">
                <a:latin typeface="Calibri" pitchFamily="34" charset="0"/>
              </a:rPr>
              <a:t> </a:t>
            </a:r>
            <a:r>
              <a:rPr lang="en-US" sz="2000" dirty="0" err="1">
                <a:latin typeface="Calibri" pitchFamily="34" charset="0"/>
              </a:rPr>
              <a:t>atau</a:t>
            </a:r>
            <a:r>
              <a:rPr lang="en-US" sz="2000" dirty="0">
                <a:latin typeface="Calibri" pitchFamily="34" charset="0"/>
              </a:rPr>
              <a:t> </a:t>
            </a:r>
            <a:r>
              <a:rPr lang="en-US" sz="2000" dirty="0" err="1">
                <a:latin typeface="Calibri" pitchFamily="34" charset="0"/>
              </a:rPr>
              <a:t>partai</a:t>
            </a:r>
            <a:r>
              <a:rPr lang="en-US" sz="2000" dirty="0">
                <a:latin typeface="Calibri" pitchFamily="34" charset="0"/>
              </a:rPr>
              <a:t> yang </a:t>
            </a:r>
            <a:r>
              <a:rPr lang="en-US" sz="2000" dirty="0" err="1">
                <a:latin typeface="Calibri" pitchFamily="34" charset="0"/>
              </a:rPr>
              <a:t>berharap</a:t>
            </a:r>
            <a:r>
              <a:rPr lang="en-US" sz="2000" dirty="0">
                <a:latin typeface="Calibri" pitchFamily="34" charset="0"/>
              </a:rPr>
              <a:t> </a:t>
            </a:r>
            <a:r>
              <a:rPr lang="en-US" sz="2000" dirty="0" err="1">
                <a:latin typeface="Calibri" pitchFamily="34" charset="0"/>
              </a:rPr>
              <a:t>akan</a:t>
            </a:r>
            <a:r>
              <a:rPr lang="en-US" sz="2000" dirty="0">
                <a:latin typeface="Calibri" pitchFamily="34" charset="0"/>
              </a:rPr>
              <a:t> </a:t>
            </a:r>
            <a:r>
              <a:rPr lang="en-US" sz="2000" dirty="0" err="1">
                <a:latin typeface="Calibri" pitchFamily="34" charset="0"/>
              </a:rPr>
              <a:t>bisa</a:t>
            </a:r>
            <a:r>
              <a:rPr lang="en-US" sz="2000" dirty="0">
                <a:latin typeface="Calibri" pitchFamily="34" charset="0"/>
              </a:rPr>
              <a:t> </a:t>
            </a:r>
            <a:r>
              <a:rPr lang="en-US" sz="2000" dirty="0" err="1">
                <a:latin typeface="Calibri" pitchFamily="34" charset="0"/>
              </a:rPr>
              <a:t>memperoleh</a:t>
            </a:r>
            <a:r>
              <a:rPr lang="en-US" sz="2000" dirty="0">
                <a:latin typeface="Calibri" pitchFamily="34" charset="0"/>
              </a:rPr>
              <a:t> </a:t>
            </a:r>
            <a:r>
              <a:rPr lang="en-US" sz="2000" dirty="0" err="1">
                <a:latin typeface="Calibri" pitchFamily="34" charset="0"/>
              </a:rPr>
              <a:t>hasil</a:t>
            </a:r>
            <a:r>
              <a:rPr lang="en-US" sz="2000" dirty="0">
                <a:latin typeface="Calibri" pitchFamily="34" charset="0"/>
              </a:rPr>
              <a:t> di era modern </a:t>
            </a:r>
            <a:r>
              <a:rPr lang="en-US" sz="2000" dirty="0" err="1">
                <a:latin typeface="Calibri" pitchFamily="34" charset="0"/>
              </a:rPr>
              <a:t>ini</a:t>
            </a:r>
            <a:r>
              <a:rPr lang="en-US" sz="2000" dirty="0">
                <a:latin typeface="Calibri" pitchFamily="34" charset="0"/>
              </a:rPr>
              <a:t> </a:t>
            </a:r>
            <a:r>
              <a:rPr lang="en-US" sz="2000" dirty="0" err="1">
                <a:latin typeface="Calibri" pitchFamily="34" charset="0"/>
              </a:rPr>
              <a:t>tanpa</a:t>
            </a:r>
            <a:r>
              <a:rPr lang="en-US" sz="2000" dirty="0">
                <a:latin typeface="Calibri" pitchFamily="34" charset="0"/>
              </a:rPr>
              <a:t> </a:t>
            </a:r>
            <a:r>
              <a:rPr lang="en-US" sz="2000" dirty="0" err="1">
                <a:latin typeface="Calibri" pitchFamily="34" charset="0"/>
              </a:rPr>
              <a:t>organisasi</a:t>
            </a:r>
            <a:r>
              <a:rPr lang="en-US" sz="2000" dirty="0">
                <a:latin typeface="Calibri" pitchFamily="34" charset="0"/>
              </a:rPr>
              <a:t>. </a:t>
            </a:r>
            <a:r>
              <a:rPr lang="en-US" sz="2000" dirty="0" err="1">
                <a:latin typeface="Calibri" pitchFamily="34" charset="0"/>
              </a:rPr>
              <a:t>Singkatnya</a:t>
            </a:r>
            <a:r>
              <a:rPr lang="en-US" sz="2000" dirty="0">
                <a:latin typeface="Calibri" pitchFamily="34" charset="0"/>
              </a:rPr>
              <a:t>, “</a:t>
            </a:r>
            <a:r>
              <a:rPr lang="en-US" sz="2000" dirty="0" err="1">
                <a:latin typeface="Calibri" pitchFamily="34" charset="0"/>
              </a:rPr>
              <a:t>organisasi</a:t>
            </a:r>
            <a:r>
              <a:rPr lang="en-US" sz="2000" dirty="0">
                <a:latin typeface="Calibri" pitchFamily="34" charset="0"/>
              </a:rPr>
              <a:t>” </a:t>
            </a:r>
            <a:r>
              <a:rPr lang="en-US" sz="2000" dirty="0" err="1">
                <a:latin typeface="Calibri" pitchFamily="34" charset="0"/>
              </a:rPr>
              <a:t>merupakan</a:t>
            </a:r>
            <a:r>
              <a:rPr lang="en-US" sz="2000" dirty="0">
                <a:latin typeface="Calibri" pitchFamily="34" charset="0"/>
              </a:rPr>
              <a:t> </a:t>
            </a:r>
            <a:r>
              <a:rPr lang="en-US" sz="2000" dirty="0" err="1">
                <a:latin typeface="Calibri" pitchFamily="34" charset="0"/>
              </a:rPr>
              <a:t>cara</a:t>
            </a:r>
            <a:r>
              <a:rPr lang="en-US" sz="2000" dirty="0">
                <a:latin typeface="Calibri" pitchFamily="34" charset="0"/>
              </a:rPr>
              <a:t> lain </a:t>
            </a:r>
            <a:r>
              <a:rPr lang="en-US" sz="2000" dirty="0" err="1">
                <a:latin typeface="Calibri" pitchFamily="34" charset="0"/>
              </a:rPr>
              <a:t>untuk</a:t>
            </a:r>
            <a:r>
              <a:rPr lang="en-US" sz="2000" dirty="0">
                <a:latin typeface="Calibri" pitchFamily="34" charset="0"/>
              </a:rPr>
              <a:t> </a:t>
            </a:r>
            <a:r>
              <a:rPr lang="en-US" sz="2000" dirty="0" err="1">
                <a:latin typeface="Calibri" pitchFamily="34" charset="0"/>
              </a:rPr>
              <a:t>mengeja</a:t>
            </a:r>
            <a:r>
              <a:rPr lang="en-US" sz="2000" dirty="0">
                <a:latin typeface="Calibri" pitchFamily="34" charset="0"/>
              </a:rPr>
              <a:t> “</a:t>
            </a:r>
            <a:r>
              <a:rPr lang="en-US" sz="2000" dirty="0" err="1">
                <a:latin typeface="Calibri" pitchFamily="34" charset="0"/>
              </a:rPr>
              <a:t>oligarki</a:t>
            </a:r>
            <a:r>
              <a:rPr lang="en-US" sz="2000" dirty="0" smtClean="0">
                <a:latin typeface="Calibri" pitchFamily="34" charset="0"/>
              </a:rPr>
              <a:t>”</a:t>
            </a:r>
            <a:r>
              <a:rPr lang="id-ID" sz="2000" dirty="0" smtClean="0">
                <a:latin typeface="Calibri" pitchFamily="34" charset="0"/>
              </a:rPr>
              <a:t>. </a:t>
            </a:r>
            <a:r>
              <a:rPr lang="en-US" sz="2000" dirty="0" err="1">
                <a:latin typeface="Calibri" pitchFamily="34" charset="0"/>
              </a:rPr>
              <a:t>Artinya</a:t>
            </a:r>
            <a:r>
              <a:rPr lang="en-US" sz="2000" dirty="0">
                <a:latin typeface="Calibri" pitchFamily="34" charset="0"/>
              </a:rPr>
              <a:t>, </a:t>
            </a:r>
            <a:r>
              <a:rPr lang="en-US" sz="2000" dirty="0" err="1">
                <a:latin typeface="Calibri" pitchFamily="34" charset="0"/>
              </a:rPr>
              <a:t>pemerintahan</a:t>
            </a:r>
            <a:r>
              <a:rPr lang="en-US" sz="2000" dirty="0">
                <a:latin typeface="Calibri" pitchFamily="34" charset="0"/>
              </a:rPr>
              <a:t> </a:t>
            </a:r>
            <a:r>
              <a:rPr lang="en-US" sz="2000" dirty="0" err="1">
                <a:latin typeface="Calibri" pitchFamily="34" charset="0"/>
              </a:rPr>
              <a:t>langsung</a:t>
            </a:r>
            <a:r>
              <a:rPr lang="en-US" sz="2000" dirty="0">
                <a:latin typeface="Calibri" pitchFamily="34" charset="0"/>
              </a:rPr>
              <a:t> </a:t>
            </a:r>
            <a:r>
              <a:rPr lang="en-US" sz="2000" dirty="0" err="1">
                <a:latin typeface="Calibri" pitchFamily="34" charset="0"/>
              </a:rPr>
              <a:t>oleh</a:t>
            </a:r>
            <a:r>
              <a:rPr lang="en-US" sz="2000" dirty="0">
                <a:latin typeface="Calibri" pitchFamily="34" charset="0"/>
              </a:rPr>
              <a:t> </a:t>
            </a:r>
            <a:r>
              <a:rPr lang="en-US" sz="2000" dirty="0" err="1">
                <a:latin typeface="Calibri" pitchFamily="34" charset="0"/>
              </a:rPr>
              <a:t>massa</a:t>
            </a:r>
            <a:r>
              <a:rPr lang="en-US" sz="2000" dirty="0">
                <a:latin typeface="Calibri" pitchFamily="34" charset="0"/>
              </a:rPr>
              <a:t>, </a:t>
            </a:r>
            <a:r>
              <a:rPr lang="en-US" sz="2000" dirty="0" err="1">
                <a:latin typeface="Calibri" pitchFamily="34" charset="0"/>
              </a:rPr>
              <a:t>seperti</a:t>
            </a:r>
            <a:r>
              <a:rPr lang="en-US" sz="2000" dirty="0">
                <a:latin typeface="Calibri" pitchFamily="34" charset="0"/>
              </a:rPr>
              <a:t> yang </a:t>
            </a:r>
            <a:r>
              <a:rPr lang="en-US" sz="2000" dirty="0" err="1">
                <a:latin typeface="Calibri" pitchFamily="34" charset="0"/>
              </a:rPr>
              <a:t>diandaikan</a:t>
            </a:r>
            <a:r>
              <a:rPr lang="en-US" sz="2000" dirty="0">
                <a:latin typeface="Calibri" pitchFamily="34" charset="0"/>
              </a:rPr>
              <a:t> </a:t>
            </a:r>
            <a:r>
              <a:rPr lang="en-US" sz="2000" dirty="0" err="1">
                <a:latin typeface="Calibri" pitchFamily="34" charset="0"/>
              </a:rPr>
              <a:t>kelompok</a:t>
            </a:r>
            <a:r>
              <a:rPr lang="en-US" sz="2000" dirty="0">
                <a:latin typeface="Calibri" pitchFamily="34" charset="0"/>
              </a:rPr>
              <a:t> </a:t>
            </a:r>
            <a:r>
              <a:rPr lang="en-US" sz="2000" dirty="0" err="1">
                <a:latin typeface="Calibri" pitchFamily="34" charset="0"/>
              </a:rPr>
              <a:t>pluralis</a:t>
            </a:r>
            <a:r>
              <a:rPr lang="en-US" sz="2000" dirty="0">
                <a:latin typeface="Calibri" pitchFamily="34" charset="0"/>
              </a:rPr>
              <a:t>, </a:t>
            </a:r>
            <a:r>
              <a:rPr lang="en-US" sz="2000" dirty="0" err="1">
                <a:latin typeface="Calibri" pitchFamily="34" charset="0"/>
              </a:rPr>
              <a:t>adalah</a:t>
            </a:r>
            <a:r>
              <a:rPr lang="en-US" sz="2000" dirty="0">
                <a:latin typeface="Calibri" pitchFamily="34" charset="0"/>
              </a:rPr>
              <a:t> </a:t>
            </a:r>
            <a:r>
              <a:rPr lang="en-US" sz="2000" dirty="0" err="1">
                <a:latin typeface="Calibri" pitchFamily="34" charset="0"/>
              </a:rPr>
              <a:t>hal</a:t>
            </a:r>
            <a:r>
              <a:rPr lang="en-US" sz="2000" dirty="0">
                <a:latin typeface="Calibri" pitchFamily="34" charset="0"/>
              </a:rPr>
              <a:t> yang </a:t>
            </a:r>
            <a:r>
              <a:rPr lang="en-US" sz="2000" dirty="0" err="1">
                <a:latin typeface="Calibri" pitchFamily="34" charset="0"/>
              </a:rPr>
              <a:t>mustahil</a:t>
            </a:r>
            <a:r>
              <a:rPr lang="en-US" sz="2000" dirty="0">
                <a:latin typeface="Calibri" pitchFamily="34" charset="0"/>
              </a:rPr>
              <a:t> </a:t>
            </a:r>
            <a:r>
              <a:rPr lang="en-US" sz="2000" dirty="0" err="1">
                <a:latin typeface="Calibri" pitchFamily="34" charset="0"/>
              </a:rPr>
              <a:t>untuk</a:t>
            </a:r>
            <a:r>
              <a:rPr lang="en-US" sz="2000" dirty="0">
                <a:latin typeface="Calibri" pitchFamily="34" charset="0"/>
              </a:rPr>
              <a:t> </a:t>
            </a:r>
            <a:r>
              <a:rPr lang="en-US" sz="2000" dirty="0" err="1">
                <a:latin typeface="Calibri" pitchFamily="34" charset="0"/>
              </a:rPr>
              <a:t>dapat</a:t>
            </a:r>
            <a:r>
              <a:rPr lang="en-US" sz="2000" dirty="0">
                <a:latin typeface="Calibri" pitchFamily="34" charset="0"/>
              </a:rPr>
              <a:t> </a:t>
            </a:r>
            <a:r>
              <a:rPr lang="en-US" sz="2000" dirty="0" err="1">
                <a:latin typeface="Calibri" pitchFamily="34" charset="0"/>
              </a:rPr>
              <a:t>terwujud</a:t>
            </a:r>
            <a:r>
              <a:rPr lang="en-US" sz="2000" dirty="0">
                <a:latin typeface="Calibri" pitchFamily="34" charset="0"/>
              </a:rPr>
              <a:t>. </a:t>
            </a:r>
            <a:endParaRPr lang="id-ID" sz="2000" dirty="0">
              <a:latin typeface="Calibri" pitchFamily="34" charset="0"/>
            </a:endParaRPr>
          </a:p>
          <a:p>
            <a:pPr algn="just"/>
            <a:endParaRPr lang="id-ID" sz="2000" dirty="0" smtClean="0">
              <a:latin typeface="Calibri" pitchFamily="34" charset="0"/>
            </a:endParaRPr>
          </a:p>
        </p:txBody>
      </p:sp>
      <p:pic>
        <p:nvPicPr>
          <p:cNvPr id="2050" name="Picture 2" descr="Hasil gambar untuk robert michels oligarchy">
            <a:hlinkClick r:id="rId2"/>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012160" y="1772816"/>
            <a:ext cx="2952328" cy="28803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8773988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id-ID" dirty="0" smtClean="0"/>
              <a:t>ROBERT MICHELS: </a:t>
            </a:r>
            <a:br>
              <a:rPr lang="id-ID" dirty="0" smtClean="0"/>
            </a:br>
            <a:r>
              <a:rPr lang="id-ID" dirty="0" smtClean="0"/>
              <a:t>IRON LAW OF OLIGARCHY </a:t>
            </a:r>
            <a:endParaRPr lang="id-ID" dirty="0"/>
          </a:p>
        </p:txBody>
      </p:sp>
      <p:sp>
        <p:nvSpPr>
          <p:cNvPr id="3" name="Content Placeholder 2"/>
          <p:cNvSpPr>
            <a:spLocks noGrp="1"/>
          </p:cNvSpPr>
          <p:nvPr>
            <p:ph sz="quarter" idx="1"/>
          </p:nvPr>
        </p:nvSpPr>
        <p:spPr>
          <a:xfrm>
            <a:off x="4285520" y="1628800"/>
            <a:ext cx="4678968" cy="5069160"/>
          </a:xfrm>
        </p:spPr>
        <p:txBody>
          <a:bodyPr>
            <a:noAutofit/>
          </a:bodyPr>
          <a:lstStyle/>
          <a:p>
            <a:pPr algn="just"/>
            <a:r>
              <a:rPr lang="id-ID" sz="2000" dirty="0" smtClean="0">
                <a:latin typeface="Calibri" pitchFamily="34" charset="0"/>
              </a:rPr>
              <a:t>A</a:t>
            </a:r>
            <a:r>
              <a:rPr lang="en-US" sz="2000" dirty="0" err="1" smtClean="0">
                <a:latin typeface="Calibri" pitchFamily="34" charset="0"/>
              </a:rPr>
              <a:t>rgumen</a:t>
            </a:r>
            <a:r>
              <a:rPr lang="id-ID" sz="2000" dirty="0" smtClean="0">
                <a:latin typeface="Calibri" pitchFamily="34" charset="0"/>
              </a:rPr>
              <a:t>nya:</a:t>
            </a:r>
            <a:r>
              <a:rPr lang="en-US" sz="2000" dirty="0" smtClean="0">
                <a:latin typeface="Calibri" pitchFamily="34" charset="0"/>
              </a:rPr>
              <a:t> </a:t>
            </a:r>
            <a:r>
              <a:rPr lang="en-US" sz="2000" dirty="0" err="1" smtClean="0">
                <a:latin typeface="Calibri" pitchFamily="34" charset="0"/>
              </a:rPr>
              <a:t>jika</a:t>
            </a:r>
            <a:r>
              <a:rPr lang="en-US" sz="2000" dirty="0" smtClean="0">
                <a:latin typeface="Calibri" pitchFamily="34" charset="0"/>
              </a:rPr>
              <a:t> </a:t>
            </a:r>
            <a:r>
              <a:rPr lang="en-US" sz="2000" dirty="0" err="1">
                <a:latin typeface="Calibri" pitchFamily="34" charset="0"/>
              </a:rPr>
              <a:t>organisasi</a:t>
            </a:r>
            <a:r>
              <a:rPr lang="en-US" sz="2000" dirty="0">
                <a:latin typeface="Calibri" pitchFamily="34" charset="0"/>
              </a:rPr>
              <a:t> </a:t>
            </a:r>
            <a:r>
              <a:rPr lang="en-US" sz="2000" dirty="0" err="1" smtClean="0">
                <a:latin typeface="Calibri" pitchFamily="34" charset="0"/>
              </a:rPr>
              <a:t>tumbuh</a:t>
            </a:r>
            <a:r>
              <a:rPr lang="en-US" sz="2000" dirty="0" smtClean="0">
                <a:latin typeface="Calibri" pitchFamily="34" charset="0"/>
              </a:rPr>
              <a:t> </a:t>
            </a:r>
            <a:r>
              <a:rPr lang="en-US" sz="2000" dirty="0" err="1">
                <a:latin typeface="Calibri" pitchFamily="34" charset="0"/>
              </a:rPr>
              <a:t>semakin</a:t>
            </a:r>
            <a:r>
              <a:rPr lang="en-US" sz="2000" dirty="0">
                <a:latin typeface="Calibri" pitchFamily="34" charset="0"/>
              </a:rPr>
              <a:t> </a:t>
            </a:r>
            <a:r>
              <a:rPr lang="en-US" sz="2000" dirty="0" err="1" smtClean="0">
                <a:latin typeface="Calibri" pitchFamily="34" charset="0"/>
              </a:rPr>
              <a:t>besar</a:t>
            </a:r>
            <a:r>
              <a:rPr lang="id-ID" sz="2000" dirty="0" smtClean="0">
                <a:latin typeface="Calibri" pitchFamily="34" charset="0"/>
              </a:rPr>
              <a:t> dan </a:t>
            </a:r>
            <a:r>
              <a:rPr lang="en-US" sz="2000" dirty="0" err="1" smtClean="0">
                <a:latin typeface="Calibri" pitchFamily="34" charset="0"/>
              </a:rPr>
              <a:t>memiliki</a:t>
            </a:r>
            <a:r>
              <a:rPr lang="en-US" sz="2000" dirty="0" smtClean="0">
                <a:latin typeface="Calibri" pitchFamily="34" charset="0"/>
              </a:rPr>
              <a:t> </a:t>
            </a:r>
            <a:r>
              <a:rPr lang="en-US" sz="2000" dirty="0" err="1">
                <a:latin typeface="Calibri" pitchFamily="34" charset="0"/>
              </a:rPr>
              <a:t>fungsi</a:t>
            </a:r>
            <a:r>
              <a:rPr lang="en-US" sz="2000" dirty="0">
                <a:latin typeface="Calibri" pitchFamily="34" charset="0"/>
              </a:rPr>
              <a:t> yang </a:t>
            </a:r>
            <a:r>
              <a:rPr lang="en-US" sz="2000" dirty="0" err="1">
                <a:latin typeface="Calibri" pitchFamily="34" charset="0"/>
              </a:rPr>
              <a:t>luas</a:t>
            </a:r>
            <a:r>
              <a:rPr lang="en-US" sz="2000" dirty="0">
                <a:latin typeface="Calibri" pitchFamily="34" charset="0"/>
              </a:rPr>
              <a:t> </a:t>
            </a:r>
            <a:r>
              <a:rPr lang="en-US" sz="2000" dirty="0" smtClean="0">
                <a:latin typeface="Calibri" pitchFamily="34" charset="0"/>
              </a:rPr>
              <a:t>yang </a:t>
            </a:r>
            <a:r>
              <a:rPr lang="en-US" sz="2000" dirty="0" err="1">
                <a:latin typeface="Calibri" pitchFamily="34" charset="0"/>
              </a:rPr>
              <a:t>harus</a:t>
            </a:r>
            <a:r>
              <a:rPr lang="en-US" sz="2000" dirty="0">
                <a:latin typeface="Calibri" pitchFamily="34" charset="0"/>
              </a:rPr>
              <a:t> </a:t>
            </a:r>
            <a:r>
              <a:rPr lang="en-US" sz="2000" dirty="0" err="1">
                <a:latin typeface="Calibri" pitchFamily="34" charset="0"/>
              </a:rPr>
              <a:t>diserahkan</a:t>
            </a:r>
            <a:r>
              <a:rPr lang="en-US" sz="2000" dirty="0">
                <a:latin typeface="Calibri" pitchFamily="34" charset="0"/>
              </a:rPr>
              <a:t> </a:t>
            </a:r>
            <a:r>
              <a:rPr lang="en-US" sz="2000" dirty="0" err="1">
                <a:latin typeface="Calibri" pitchFamily="34" charset="0"/>
              </a:rPr>
              <a:t>kepada</a:t>
            </a:r>
            <a:r>
              <a:rPr lang="en-US" sz="2000" dirty="0">
                <a:latin typeface="Calibri" pitchFamily="34" charset="0"/>
              </a:rPr>
              <a:t> </a:t>
            </a:r>
            <a:r>
              <a:rPr lang="en-US" sz="2000" dirty="0" err="1">
                <a:latin typeface="Calibri" pitchFamily="34" charset="0"/>
              </a:rPr>
              <a:t>pimpinan</a:t>
            </a:r>
            <a:r>
              <a:rPr lang="en-US" sz="2000" dirty="0">
                <a:latin typeface="Calibri" pitchFamily="34" charset="0"/>
              </a:rPr>
              <a:t>, </a:t>
            </a:r>
            <a:r>
              <a:rPr lang="id-ID" sz="2000" dirty="0" smtClean="0">
                <a:latin typeface="Calibri" pitchFamily="34" charset="0"/>
              </a:rPr>
              <a:t>maka </a:t>
            </a:r>
            <a:r>
              <a:rPr lang="en-US" sz="2000" dirty="0" err="1" smtClean="0">
                <a:latin typeface="Calibri" pitchFamily="34" charset="0"/>
              </a:rPr>
              <a:t>kewenangan</a:t>
            </a:r>
            <a:r>
              <a:rPr lang="en-US" sz="2000" dirty="0" smtClean="0">
                <a:latin typeface="Calibri" pitchFamily="34" charset="0"/>
              </a:rPr>
              <a:t> </a:t>
            </a:r>
            <a:r>
              <a:rPr lang="en-US" sz="2000" dirty="0" err="1">
                <a:latin typeface="Calibri" pitchFamily="34" charset="0"/>
              </a:rPr>
              <a:t>untuk</a:t>
            </a:r>
            <a:r>
              <a:rPr lang="en-US" sz="2000" dirty="0">
                <a:latin typeface="Calibri" pitchFamily="34" charset="0"/>
              </a:rPr>
              <a:t> </a:t>
            </a:r>
            <a:r>
              <a:rPr lang="en-US" sz="2000" dirty="0" err="1">
                <a:latin typeface="Calibri" pitchFamily="34" charset="0"/>
              </a:rPr>
              <a:t>mengatur</a:t>
            </a:r>
            <a:r>
              <a:rPr lang="en-US" sz="2000" dirty="0">
                <a:latin typeface="Calibri" pitchFamily="34" charset="0"/>
              </a:rPr>
              <a:t> </a:t>
            </a:r>
            <a:r>
              <a:rPr lang="en-US" sz="2000" dirty="0" err="1" smtClean="0">
                <a:latin typeface="Calibri" pitchFamily="34" charset="0"/>
              </a:rPr>
              <a:t>anggota</a:t>
            </a:r>
            <a:r>
              <a:rPr lang="en-US" sz="2000" dirty="0" smtClean="0">
                <a:latin typeface="Calibri" pitchFamily="34" charset="0"/>
              </a:rPr>
              <a:t> </a:t>
            </a:r>
            <a:r>
              <a:rPr lang="en-US" sz="2000" dirty="0" err="1">
                <a:latin typeface="Calibri" pitchFamily="34" charset="0"/>
              </a:rPr>
              <a:t>organisasi</a:t>
            </a:r>
            <a:r>
              <a:rPr lang="en-US" sz="2000" dirty="0">
                <a:latin typeface="Calibri" pitchFamily="34" charset="0"/>
              </a:rPr>
              <a:t> </a:t>
            </a:r>
            <a:r>
              <a:rPr lang="en-US" sz="2000" dirty="0" err="1">
                <a:latin typeface="Calibri" pitchFamily="34" charset="0"/>
              </a:rPr>
              <a:t>tersebut</a:t>
            </a:r>
            <a:r>
              <a:rPr lang="en-US" sz="2000" dirty="0">
                <a:latin typeface="Calibri" pitchFamily="34" charset="0"/>
              </a:rPr>
              <a:t> </a:t>
            </a:r>
            <a:r>
              <a:rPr lang="en-US" sz="2000" dirty="0" err="1">
                <a:latin typeface="Calibri" pitchFamily="34" charset="0"/>
              </a:rPr>
              <a:t>semakin</a:t>
            </a:r>
            <a:r>
              <a:rPr lang="en-US" sz="2000" dirty="0">
                <a:latin typeface="Calibri" pitchFamily="34" charset="0"/>
              </a:rPr>
              <a:t> </a:t>
            </a:r>
            <a:r>
              <a:rPr lang="en-US" sz="2000" dirty="0" err="1">
                <a:latin typeface="Calibri" pitchFamily="34" charset="0"/>
              </a:rPr>
              <a:t>berkurang</a:t>
            </a:r>
            <a:r>
              <a:rPr lang="en-US" sz="2000" dirty="0">
                <a:latin typeface="Calibri" pitchFamily="34" charset="0"/>
              </a:rPr>
              <a:t>, </a:t>
            </a:r>
            <a:r>
              <a:rPr lang="en-US" sz="2000" dirty="0" err="1">
                <a:latin typeface="Calibri" pitchFamily="34" charset="0"/>
              </a:rPr>
              <a:t>sehingga</a:t>
            </a:r>
            <a:r>
              <a:rPr lang="en-US" sz="2000" dirty="0">
                <a:latin typeface="Calibri" pitchFamily="34" charset="0"/>
              </a:rPr>
              <a:t> </a:t>
            </a:r>
            <a:r>
              <a:rPr lang="en-US" sz="2000" dirty="0" err="1">
                <a:latin typeface="Calibri" pitchFamily="34" charset="0"/>
              </a:rPr>
              <a:t>berakibat</a:t>
            </a:r>
            <a:r>
              <a:rPr lang="en-US" sz="2000" dirty="0">
                <a:latin typeface="Calibri" pitchFamily="34" charset="0"/>
              </a:rPr>
              <a:t> </a:t>
            </a:r>
            <a:r>
              <a:rPr lang="en-US" sz="2000" dirty="0" err="1">
                <a:latin typeface="Calibri" pitchFamily="34" charset="0"/>
              </a:rPr>
              <a:t>pada</a:t>
            </a:r>
            <a:r>
              <a:rPr lang="en-US" sz="2000" dirty="0">
                <a:latin typeface="Calibri" pitchFamily="34" charset="0"/>
              </a:rPr>
              <a:t> </a:t>
            </a:r>
            <a:r>
              <a:rPr lang="en-US" sz="2000" dirty="0" err="1" smtClean="0">
                <a:latin typeface="Calibri" pitchFamily="34" charset="0"/>
              </a:rPr>
              <a:t>pimpinan</a:t>
            </a:r>
            <a:r>
              <a:rPr lang="en-US" sz="2000" dirty="0" smtClean="0">
                <a:latin typeface="Calibri" pitchFamily="34" charset="0"/>
              </a:rPr>
              <a:t> </a:t>
            </a:r>
            <a:r>
              <a:rPr lang="en-US" sz="2000" dirty="0" err="1">
                <a:latin typeface="Calibri" pitchFamily="34" charset="0"/>
              </a:rPr>
              <a:t>organisasi</a:t>
            </a:r>
            <a:r>
              <a:rPr lang="en-US" sz="2000" dirty="0">
                <a:latin typeface="Calibri" pitchFamily="34" charset="0"/>
              </a:rPr>
              <a:t> </a:t>
            </a:r>
            <a:r>
              <a:rPr lang="en-US" sz="2000" dirty="0" err="1">
                <a:latin typeface="Calibri" pitchFamily="34" charset="0"/>
              </a:rPr>
              <a:t>memiliki</a:t>
            </a:r>
            <a:r>
              <a:rPr lang="en-US" sz="2000" dirty="0">
                <a:latin typeface="Calibri" pitchFamily="34" charset="0"/>
              </a:rPr>
              <a:t> </a:t>
            </a:r>
            <a:r>
              <a:rPr lang="en-US" sz="2000" dirty="0" err="1">
                <a:latin typeface="Calibri" pitchFamily="34" charset="0"/>
              </a:rPr>
              <a:t>kebebasan</a:t>
            </a:r>
            <a:r>
              <a:rPr lang="en-US" sz="2000" dirty="0">
                <a:latin typeface="Calibri" pitchFamily="34" charset="0"/>
              </a:rPr>
              <a:t> </a:t>
            </a:r>
            <a:r>
              <a:rPr lang="en-US" sz="2000" dirty="0" err="1">
                <a:latin typeface="Calibri" pitchFamily="34" charset="0"/>
              </a:rPr>
              <a:t>dan</a:t>
            </a:r>
            <a:r>
              <a:rPr lang="en-US" sz="2000" dirty="0">
                <a:latin typeface="Calibri" pitchFamily="34" charset="0"/>
              </a:rPr>
              <a:t> </a:t>
            </a:r>
            <a:r>
              <a:rPr lang="en-US" sz="2000" dirty="0" err="1">
                <a:latin typeface="Calibri" pitchFamily="34" charset="0"/>
              </a:rPr>
              <a:t>keleluasaan</a:t>
            </a:r>
            <a:r>
              <a:rPr lang="en-US" sz="2000" dirty="0">
                <a:latin typeface="Calibri" pitchFamily="34" charset="0"/>
              </a:rPr>
              <a:t> </a:t>
            </a:r>
            <a:r>
              <a:rPr lang="en-US" sz="2000" dirty="0" err="1">
                <a:latin typeface="Calibri" pitchFamily="34" charset="0"/>
              </a:rPr>
              <a:t>untuk</a:t>
            </a:r>
            <a:r>
              <a:rPr lang="en-US" sz="2000" dirty="0">
                <a:latin typeface="Calibri" pitchFamily="34" charset="0"/>
              </a:rPr>
              <a:t> </a:t>
            </a:r>
            <a:r>
              <a:rPr lang="en-US" sz="2000" dirty="0" err="1">
                <a:latin typeface="Calibri" pitchFamily="34" charset="0"/>
              </a:rPr>
              <a:t>bertindak</a:t>
            </a:r>
            <a:r>
              <a:rPr lang="en-US" sz="2000" dirty="0">
                <a:latin typeface="Calibri" pitchFamily="34" charset="0"/>
              </a:rPr>
              <a:t> </a:t>
            </a:r>
            <a:r>
              <a:rPr lang="en-US" sz="2000" dirty="0" err="1">
                <a:latin typeface="Calibri" pitchFamily="34" charset="0"/>
              </a:rPr>
              <a:t>dan</a:t>
            </a:r>
            <a:r>
              <a:rPr lang="en-US" sz="2000" dirty="0">
                <a:latin typeface="Calibri" pitchFamily="34" charset="0"/>
              </a:rPr>
              <a:t> </a:t>
            </a:r>
            <a:r>
              <a:rPr lang="en-US" sz="2000" dirty="0" err="1">
                <a:latin typeface="Calibri" pitchFamily="34" charset="0"/>
              </a:rPr>
              <a:t>mewujudkan</a:t>
            </a:r>
            <a:r>
              <a:rPr lang="en-US" sz="2000" dirty="0">
                <a:latin typeface="Calibri" pitchFamily="34" charset="0"/>
              </a:rPr>
              <a:t> </a:t>
            </a:r>
            <a:r>
              <a:rPr lang="en-US" sz="2000" dirty="0" err="1">
                <a:latin typeface="Calibri" pitchFamily="34" charset="0"/>
              </a:rPr>
              <a:t>kepentingan</a:t>
            </a:r>
            <a:r>
              <a:rPr lang="en-US" sz="2000" dirty="0">
                <a:latin typeface="Calibri" pitchFamily="34" charset="0"/>
              </a:rPr>
              <a:t> </a:t>
            </a:r>
            <a:r>
              <a:rPr lang="en-US" sz="2000" dirty="0" err="1">
                <a:latin typeface="Calibri" pitchFamily="34" charset="0"/>
              </a:rPr>
              <a:t>pribadi</a:t>
            </a:r>
            <a:r>
              <a:rPr lang="en-US" sz="2000" dirty="0">
                <a:latin typeface="Calibri" pitchFamily="34" charset="0"/>
              </a:rPr>
              <a:t> </a:t>
            </a:r>
            <a:r>
              <a:rPr lang="en-US" sz="2000" dirty="0" err="1">
                <a:latin typeface="Calibri" pitchFamily="34" charset="0"/>
              </a:rPr>
              <a:t>dalam</a:t>
            </a:r>
            <a:r>
              <a:rPr lang="en-US" sz="2000" dirty="0">
                <a:latin typeface="Calibri" pitchFamily="34" charset="0"/>
              </a:rPr>
              <a:t> </a:t>
            </a:r>
            <a:r>
              <a:rPr lang="en-US" sz="2000" dirty="0" err="1">
                <a:latin typeface="Calibri" pitchFamily="34" charset="0"/>
              </a:rPr>
              <a:t>posisi</a:t>
            </a:r>
            <a:r>
              <a:rPr lang="en-US" sz="2000" dirty="0">
                <a:latin typeface="Calibri" pitchFamily="34" charset="0"/>
              </a:rPr>
              <a:t> </a:t>
            </a:r>
            <a:r>
              <a:rPr lang="en-US" sz="2000" dirty="0" err="1" smtClean="0">
                <a:latin typeface="Calibri" pitchFamily="34" charset="0"/>
              </a:rPr>
              <a:t>mereka</a:t>
            </a:r>
            <a:r>
              <a:rPr lang="en-US" sz="2000" dirty="0" smtClean="0">
                <a:latin typeface="Calibri" pitchFamily="34" charset="0"/>
              </a:rPr>
              <a:t>.</a:t>
            </a:r>
            <a:endParaRPr lang="id-ID" sz="2000" dirty="0" smtClean="0">
              <a:latin typeface="Calibri" pitchFamily="34" charset="0"/>
            </a:endParaRPr>
          </a:p>
          <a:p>
            <a:pPr algn="just"/>
            <a:r>
              <a:rPr lang="en-US" sz="2000" dirty="0" err="1" smtClean="0">
                <a:latin typeface="Calibri" pitchFamily="34" charset="0"/>
              </a:rPr>
              <a:t>Argumen</a:t>
            </a:r>
            <a:r>
              <a:rPr lang="en-US" sz="2000" dirty="0" smtClean="0">
                <a:latin typeface="Calibri" pitchFamily="34" charset="0"/>
              </a:rPr>
              <a:t> </a:t>
            </a:r>
            <a:r>
              <a:rPr lang="en-US" sz="2000" dirty="0" err="1">
                <a:latin typeface="Calibri" pitchFamily="34" charset="0"/>
              </a:rPr>
              <a:t>ini</a:t>
            </a:r>
            <a:r>
              <a:rPr lang="en-US" sz="2000" dirty="0">
                <a:latin typeface="Calibri" pitchFamily="34" charset="0"/>
              </a:rPr>
              <a:t> </a:t>
            </a:r>
            <a:r>
              <a:rPr lang="en-US" sz="2000" dirty="0" err="1">
                <a:latin typeface="Calibri" pitchFamily="34" charset="0"/>
              </a:rPr>
              <a:t>oleh</a:t>
            </a:r>
            <a:r>
              <a:rPr lang="en-US" sz="2000" dirty="0">
                <a:latin typeface="Calibri" pitchFamily="34" charset="0"/>
              </a:rPr>
              <a:t> </a:t>
            </a:r>
            <a:r>
              <a:rPr lang="en-US" sz="2000" dirty="0" err="1">
                <a:latin typeface="Calibri" pitchFamily="34" charset="0"/>
              </a:rPr>
              <a:t>Michels</a:t>
            </a:r>
            <a:r>
              <a:rPr lang="en-US" sz="2000" dirty="0">
                <a:latin typeface="Calibri" pitchFamily="34" charset="0"/>
              </a:rPr>
              <a:t> </a:t>
            </a:r>
            <a:r>
              <a:rPr lang="en-US" sz="2000" dirty="0" err="1">
                <a:latin typeface="Calibri" pitchFamily="34" charset="0"/>
              </a:rPr>
              <a:t>didukung</a:t>
            </a:r>
            <a:r>
              <a:rPr lang="en-US" sz="2000" dirty="0">
                <a:latin typeface="Calibri" pitchFamily="34" charset="0"/>
              </a:rPr>
              <a:t> </a:t>
            </a:r>
            <a:r>
              <a:rPr lang="en-US" sz="2000" dirty="0" err="1">
                <a:latin typeface="Calibri" pitchFamily="34" charset="0"/>
              </a:rPr>
              <a:t>oleh</a:t>
            </a:r>
            <a:r>
              <a:rPr lang="en-US" sz="2000" dirty="0">
                <a:latin typeface="Calibri" pitchFamily="34" charset="0"/>
              </a:rPr>
              <a:t> </a:t>
            </a:r>
            <a:r>
              <a:rPr lang="en-US" sz="2000" dirty="0" err="1">
                <a:latin typeface="Calibri" pitchFamily="34" charset="0"/>
              </a:rPr>
              <a:t>konsepsinya</a:t>
            </a:r>
            <a:r>
              <a:rPr lang="en-US" sz="2000" dirty="0">
                <a:latin typeface="Calibri" pitchFamily="34" charset="0"/>
              </a:rPr>
              <a:t> </a:t>
            </a:r>
            <a:r>
              <a:rPr lang="en-US" sz="2000" dirty="0" err="1">
                <a:latin typeface="Calibri" pitchFamily="34" charset="0"/>
              </a:rPr>
              <a:t>tentang</a:t>
            </a:r>
            <a:r>
              <a:rPr lang="en-US" sz="2000" dirty="0">
                <a:latin typeface="Calibri" pitchFamily="34" charset="0"/>
              </a:rPr>
              <a:t> </a:t>
            </a:r>
            <a:r>
              <a:rPr lang="en-US" sz="2000" dirty="0" err="1">
                <a:latin typeface="Calibri" pitchFamily="34" charset="0"/>
              </a:rPr>
              <a:t>masyarakat</a:t>
            </a:r>
            <a:r>
              <a:rPr lang="en-US" sz="2000" dirty="0">
                <a:latin typeface="Calibri" pitchFamily="34" charset="0"/>
              </a:rPr>
              <a:t>. Di </a:t>
            </a:r>
            <a:r>
              <a:rPr lang="en-US" sz="2000" dirty="0" err="1">
                <a:latin typeface="Calibri" pitchFamily="34" charset="0"/>
              </a:rPr>
              <a:t>mana</a:t>
            </a:r>
            <a:r>
              <a:rPr lang="en-US" sz="2000" dirty="0">
                <a:latin typeface="Calibri" pitchFamily="34" charset="0"/>
              </a:rPr>
              <a:t> </a:t>
            </a:r>
            <a:r>
              <a:rPr lang="en-US" sz="2000" dirty="0" err="1">
                <a:latin typeface="Calibri" pitchFamily="34" charset="0"/>
              </a:rPr>
              <a:t>mayoritas</a:t>
            </a:r>
            <a:r>
              <a:rPr lang="en-US" sz="2000" dirty="0">
                <a:latin typeface="Calibri" pitchFamily="34" charset="0"/>
              </a:rPr>
              <a:t> </a:t>
            </a:r>
            <a:r>
              <a:rPr lang="en-US" sz="2000" dirty="0" err="1">
                <a:latin typeface="Calibri" pitchFamily="34" charset="0"/>
              </a:rPr>
              <a:t>masyarakat</a:t>
            </a:r>
            <a:r>
              <a:rPr lang="en-US" sz="2000" dirty="0">
                <a:latin typeface="Calibri" pitchFamily="34" charset="0"/>
              </a:rPr>
              <a:t> </a:t>
            </a:r>
            <a:r>
              <a:rPr lang="en-US" sz="2000" dirty="0" err="1">
                <a:latin typeface="Calibri" pitchFamily="34" charset="0"/>
              </a:rPr>
              <a:t>menurut</a:t>
            </a:r>
            <a:r>
              <a:rPr lang="en-US" sz="2000" dirty="0">
                <a:latin typeface="Calibri" pitchFamily="34" charset="0"/>
              </a:rPr>
              <a:t> </a:t>
            </a:r>
            <a:r>
              <a:rPr lang="en-US" sz="2000" dirty="0" err="1">
                <a:latin typeface="Calibri" pitchFamily="34" charset="0"/>
              </a:rPr>
              <a:t>Michels</a:t>
            </a:r>
            <a:r>
              <a:rPr lang="en-US" sz="2000" dirty="0">
                <a:latin typeface="Calibri" pitchFamily="34" charset="0"/>
              </a:rPr>
              <a:t> </a:t>
            </a:r>
            <a:r>
              <a:rPr lang="en-US" sz="2000" dirty="0" err="1">
                <a:latin typeface="Calibri" pitchFamily="34" charset="0"/>
              </a:rPr>
              <a:t>adalah</a:t>
            </a:r>
            <a:r>
              <a:rPr lang="en-US" sz="2000" dirty="0">
                <a:latin typeface="Calibri" pitchFamily="34" charset="0"/>
              </a:rPr>
              <a:t> </a:t>
            </a:r>
            <a:r>
              <a:rPr lang="en-US" sz="2000" dirty="0" err="1">
                <a:latin typeface="Calibri" pitchFamily="34" charset="0"/>
              </a:rPr>
              <a:t>apatis</a:t>
            </a:r>
            <a:r>
              <a:rPr lang="en-US" sz="2000" dirty="0">
                <a:latin typeface="Calibri" pitchFamily="34" charset="0"/>
              </a:rPr>
              <a:t>, </a:t>
            </a:r>
            <a:r>
              <a:rPr lang="en-US" sz="2000" dirty="0" err="1">
                <a:latin typeface="Calibri" pitchFamily="34" charset="0"/>
              </a:rPr>
              <a:t>malas</a:t>
            </a:r>
            <a:r>
              <a:rPr lang="en-US" sz="2000" dirty="0">
                <a:latin typeface="Calibri" pitchFamily="34" charset="0"/>
              </a:rPr>
              <a:t>, </a:t>
            </a:r>
            <a:r>
              <a:rPr lang="en-US" sz="2000" dirty="0" err="1">
                <a:latin typeface="Calibri" pitchFamily="34" charset="0"/>
              </a:rPr>
              <a:t>dan</a:t>
            </a:r>
            <a:r>
              <a:rPr lang="en-US" sz="2000" dirty="0">
                <a:latin typeface="Calibri" pitchFamily="34" charset="0"/>
              </a:rPr>
              <a:t> </a:t>
            </a:r>
            <a:r>
              <a:rPr lang="en-US" sz="2000" dirty="0" err="1">
                <a:latin typeface="Calibri" pitchFamily="34" charset="0"/>
              </a:rPr>
              <a:t>berjiwa</a:t>
            </a:r>
            <a:r>
              <a:rPr lang="en-US" sz="2000" dirty="0">
                <a:latin typeface="Calibri" pitchFamily="34" charset="0"/>
              </a:rPr>
              <a:t> </a:t>
            </a:r>
            <a:r>
              <a:rPr lang="en-US" sz="2000" dirty="0" err="1">
                <a:latin typeface="Calibri" pitchFamily="34" charset="0"/>
              </a:rPr>
              <a:t>budak</a:t>
            </a:r>
            <a:r>
              <a:rPr lang="en-US" sz="2000" dirty="0">
                <a:latin typeface="Calibri" pitchFamily="34" charset="0"/>
              </a:rPr>
              <a:t>, </a:t>
            </a:r>
            <a:r>
              <a:rPr lang="en-US" sz="2000" dirty="0" err="1">
                <a:latin typeface="Calibri" pitchFamily="34" charset="0"/>
              </a:rPr>
              <a:t>serta</a:t>
            </a:r>
            <a:r>
              <a:rPr lang="en-US" sz="2000" dirty="0">
                <a:latin typeface="Calibri" pitchFamily="34" charset="0"/>
              </a:rPr>
              <a:t> </a:t>
            </a:r>
            <a:r>
              <a:rPr lang="en-US" sz="2000" dirty="0" err="1">
                <a:latin typeface="Calibri" pitchFamily="34" charset="0"/>
              </a:rPr>
              <a:t>senantiasa</a:t>
            </a:r>
            <a:r>
              <a:rPr lang="en-US" sz="2000" dirty="0">
                <a:latin typeface="Calibri" pitchFamily="34" charset="0"/>
              </a:rPr>
              <a:t> </a:t>
            </a:r>
            <a:r>
              <a:rPr lang="en-US" sz="2000" dirty="0" err="1">
                <a:latin typeface="Calibri" pitchFamily="34" charset="0"/>
              </a:rPr>
              <a:t>tidak</a:t>
            </a:r>
            <a:r>
              <a:rPr lang="en-US" sz="2000" dirty="0">
                <a:latin typeface="Calibri" pitchFamily="34" charset="0"/>
              </a:rPr>
              <a:t> </a:t>
            </a:r>
            <a:r>
              <a:rPr lang="en-US" sz="2000" dirty="0" err="1">
                <a:latin typeface="Calibri" pitchFamily="34" charset="0"/>
              </a:rPr>
              <a:t>mampu</a:t>
            </a:r>
            <a:r>
              <a:rPr lang="en-US" sz="2000" dirty="0">
                <a:latin typeface="Calibri" pitchFamily="34" charset="0"/>
              </a:rPr>
              <a:t> </a:t>
            </a:r>
            <a:r>
              <a:rPr lang="en-US" sz="2000" dirty="0" err="1">
                <a:latin typeface="Calibri" pitchFamily="34" charset="0"/>
              </a:rPr>
              <a:t>untuk</a:t>
            </a:r>
            <a:r>
              <a:rPr lang="en-US" sz="2000" dirty="0">
                <a:latin typeface="Calibri" pitchFamily="34" charset="0"/>
              </a:rPr>
              <a:t> </a:t>
            </a:r>
            <a:r>
              <a:rPr lang="en-US" sz="2000" dirty="0" err="1">
                <a:latin typeface="Calibri" pitchFamily="34" charset="0"/>
              </a:rPr>
              <a:t>memerintah</a:t>
            </a:r>
            <a:r>
              <a:rPr lang="en-US" sz="2000" dirty="0">
                <a:latin typeface="Calibri" pitchFamily="34" charset="0"/>
              </a:rPr>
              <a:t> </a:t>
            </a:r>
            <a:r>
              <a:rPr lang="en-US" sz="2000" dirty="0" err="1">
                <a:latin typeface="Calibri" pitchFamily="34" charset="0"/>
              </a:rPr>
              <a:t>diri</a:t>
            </a:r>
            <a:r>
              <a:rPr lang="en-US" sz="2000" dirty="0">
                <a:latin typeface="Calibri" pitchFamily="34" charset="0"/>
              </a:rPr>
              <a:t> </a:t>
            </a:r>
            <a:r>
              <a:rPr lang="en-US" sz="2000" dirty="0" err="1">
                <a:latin typeface="Calibri" pitchFamily="34" charset="0"/>
              </a:rPr>
              <a:t>sendiri</a:t>
            </a:r>
            <a:endParaRPr lang="id-ID" sz="2000" dirty="0">
              <a:latin typeface="Calibri" pitchFamily="34" charset="0"/>
            </a:endParaRPr>
          </a:p>
        </p:txBody>
      </p:sp>
      <p:pic>
        <p:nvPicPr>
          <p:cNvPr id="3074" name="Picture 2" descr="Hasil gambar untuk robert michels oligarchy"/>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1520" y="1772816"/>
            <a:ext cx="3960440" cy="489654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8479117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MOSCA: RULLING CLASS</a:t>
            </a:r>
            <a:endParaRPr lang="id-ID" dirty="0"/>
          </a:p>
        </p:txBody>
      </p:sp>
      <p:sp>
        <p:nvSpPr>
          <p:cNvPr id="3" name="Content Placeholder 2"/>
          <p:cNvSpPr>
            <a:spLocks noGrp="1"/>
          </p:cNvSpPr>
          <p:nvPr>
            <p:ph sz="quarter" idx="1"/>
          </p:nvPr>
        </p:nvSpPr>
        <p:spPr>
          <a:xfrm>
            <a:off x="251520" y="1700808"/>
            <a:ext cx="6480720" cy="2664297"/>
          </a:xfrm>
        </p:spPr>
        <p:txBody>
          <a:bodyPr>
            <a:normAutofit fontScale="77500" lnSpcReduction="20000"/>
          </a:bodyPr>
          <a:lstStyle/>
          <a:p>
            <a:pPr marL="0" lvl="0" indent="0" algn="just">
              <a:buNone/>
            </a:pPr>
            <a:r>
              <a:rPr lang="id-ID" sz="2400" dirty="0">
                <a:latin typeface="Calibri" pitchFamily="34" charset="0"/>
              </a:rPr>
              <a:t>Dalam masyarakat pasti muncul dua kelas: Kelas Berkuasa dan Kelas yang dikuasai.</a:t>
            </a:r>
          </a:p>
          <a:p>
            <a:pPr marL="285750" lvl="0" indent="-285750" algn="just">
              <a:buFont typeface="Arial" pitchFamily="34" charset="0"/>
              <a:buChar char="•"/>
            </a:pPr>
            <a:r>
              <a:rPr lang="id-ID" sz="2400" dirty="0">
                <a:latin typeface="Calibri" pitchFamily="34" charset="0"/>
              </a:rPr>
              <a:t>Kelas berkuasa: sedikit jumlahnya, memonopoli kekuasaan, menyelenggarakan semua fungsi politik, dan menikmati previlese dan keuntungan karena kekuasaannya. </a:t>
            </a:r>
          </a:p>
          <a:p>
            <a:pPr marL="285750" lvl="0" indent="-285750" algn="just">
              <a:buFont typeface="Arial" pitchFamily="34" charset="0"/>
              <a:buChar char="•"/>
            </a:pPr>
            <a:r>
              <a:rPr lang="id-ID" sz="2400" dirty="0">
                <a:latin typeface="Calibri" pitchFamily="34" charset="0"/>
              </a:rPr>
              <a:t>Kelas yang dikuasai: jauh lebih banyak jumlahnya, diarahkan&amp; </a:t>
            </a:r>
            <a:r>
              <a:rPr lang="id-ID" sz="2400" dirty="0" smtClean="0">
                <a:latin typeface="Calibri" pitchFamily="34" charset="0"/>
              </a:rPr>
              <a:t>dikendalikan </a:t>
            </a:r>
            <a:r>
              <a:rPr lang="id-ID" sz="2400" dirty="0">
                <a:latin typeface="Calibri" pitchFamily="34" charset="0"/>
              </a:rPr>
              <a:t>oleh yang berkuasa, dengan cara yang sedikit banyak sah, dan terkadang sewenang-wenang dan keras.</a:t>
            </a:r>
          </a:p>
          <a:p>
            <a:endParaRPr lang="id-ID" dirty="0"/>
          </a:p>
        </p:txBody>
      </p:sp>
      <p:sp>
        <p:nvSpPr>
          <p:cNvPr id="6" name="Rectangle 5"/>
          <p:cNvSpPr/>
          <p:nvPr/>
        </p:nvSpPr>
        <p:spPr>
          <a:xfrm>
            <a:off x="323528" y="4581128"/>
            <a:ext cx="8640960" cy="2088232"/>
          </a:xfrm>
          <a:prstGeom prst="rect">
            <a:avLst/>
          </a:prstGeom>
          <a:solidFill>
            <a:schemeClr val="accent6">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endParaRPr lang="id-ID" sz="2000" dirty="0" smtClean="0">
              <a:latin typeface="Calibri" pitchFamily="34" charset="0"/>
            </a:endParaRPr>
          </a:p>
          <a:p>
            <a:pPr algn="just"/>
            <a:r>
              <a:rPr lang="en-US" sz="2000" dirty="0" err="1" smtClean="0">
                <a:solidFill>
                  <a:schemeClr val="accent6">
                    <a:lumMod val="20000"/>
                    <a:lumOff val="80000"/>
                  </a:schemeClr>
                </a:solidFill>
                <a:latin typeface="Calibri" pitchFamily="34" charset="0"/>
              </a:rPr>
              <a:t>Dalam</a:t>
            </a:r>
            <a:r>
              <a:rPr lang="en-US" sz="2000" dirty="0" smtClean="0">
                <a:solidFill>
                  <a:schemeClr val="accent6">
                    <a:lumMod val="20000"/>
                    <a:lumOff val="80000"/>
                  </a:schemeClr>
                </a:solidFill>
                <a:latin typeface="Calibri" pitchFamily="34" charset="0"/>
              </a:rPr>
              <a:t> </a:t>
            </a:r>
            <a:r>
              <a:rPr lang="en-US" sz="2000" dirty="0" err="1" smtClean="0">
                <a:solidFill>
                  <a:schemeClr val="accent6">
                    <a:lumMod val="20000"/>
                    <a:lumOff val="80000"/>
                  </a:schemeClr>
                </a:solidFill>
                <a:latin typeface="Calibri" pitchFamily="34" charset="0"/>
              </a:rPr>
              <a:t>konsep</a:t>
            </a:r>
            <a:r>
              <a:rPr lang="id-ID" sz="2000" dirty="0" smtClean="0">
                <a:solidFill>
                  <a:schemeClr val="accent6">
                    <a:lumMod val="20000"/>
                    <a:lumOff val="80000"/>
                  </a:schemeClr>
                </a:solidFill>
                <a:latin typeface="Calibri" pitchFamily="34" charset="0"/>
              </a:rPr>
              <a:t>nya,</a:t>
            </a:r>
            <a:r>
              <a:rPr lang="en-US" sz="2000" dirty="0" smtClean="0">
                <a:solidFill>
                  <a:schemeClr val="accent6">
                    <a:lumMod val="20000"/>
                    <a:lumOff val="80000"/>
                  </a:schemeClr>
                </a:solidFill>
                <a:latin typeface="Calibri" pitchFamily="34" charset="0"/>
              </a:rPr>
              <a:t> </a:t>
            </a:r>
            <a:r>
              <a:rPr lang="en-US" sz="2000" dirty="0" err="1" smtClean="0">
                <a:solidFill>
                  <a:schemeClr val="accent6">
                    <a:lumMod val="20000"/>
                    <a:lumOff val="80000"/>
                  </a:schemeClr>
                </a:solidFill>
                <a:latin typeface="Calibri" pitchFamily="34" charset="0"/>
              </a:rPr>
              <a:t>Mos</a:t>
            </a:r>
            <a:r>
              <a:rPr lang="id-ID" sz="2000" dirty="0" smtClean="0">
                <a:solidFill>
                  <a:schemeClr val="accent6">
                    <a:lumMod val="20000"/>
                    <a:lumOff val="80000"/>
                  </a:schemeClr>
                </a:solidFill>
                <a:latin typeface="Calibri" pitchFamily="34" charset="0"/>
              </a:rPr>
              <a:t>c</a:t>
            </a:r>
            <a:r>
              <a:rPr lang="en-US" sz="2000" dirty="0" smtClean="0">
                <a:solidFill>
                  <a:schemeClr val="accent6">
                    <a:lumMod val="20000"/>
                    <a:lumOff val="80000"/>
                  </a:schemeClr>
                </a:solidFill>
                <a:latin typeface="Calibri" pitchFamily="34" charset="0"/>
              </a:rPr>
              <a:t>a</a:t>
            </a:r>
            <a:r>
              <a:rPr lang="id-ID" sz="2000" dirty="0" smtClean="0">
                <a:solidFill>
                  <a:schemeClr val="accent6">
                    <a:lumMod val="20000"/>
                    <a:lumOff val="80000"/>
                  </a:schemeClr>
                </a:solidFill>
                <a:latin typeface="Calibri" pitchFamily="34" charset="0"/>
              </a:rPr>
              <a:t> </a:t>
            </a:r>
            <a:r>
              <a:rPr lang="en-US" sz="2000" dirty="0" err="1" smtClean="0">
                <a:solidFill>
                  <a:schemeClr val="accent6">
                    <a:lumMod val="20000"/>
                    <a:lumOff val="80000"/>
                  </a:schemeClr>
                </a:solidFill>
                <a:latin typeface="Calibri" pitchFamily="34" charset="0"/>
              </a:rPr>
              <a:t>mengembangkan</a:t>
            </a:r>
            <a:r>
              <a:rPr lang="en-US" sz="2000" dirty="0" smtClean="0">
                <a:solidFill>
                  <a:schemeClr val="accent6">
                    <a:lumMod val="20000"/>
                    <a:lumOff val="80000"/>
                  </a:schemeClr>
                </a:solidFill>
                <a:latin typeface="Calibri" pitchFamily="34" charset="0"/>
              </a:rPr>
              <a:t> </a:t>
            </a:r>
            <a:r>
              <a:rPr lang="en-US" sz="2000" dirty="0" err="1">
                <a:solidFill>
                  <a:schemeClr val="accent6">
                    <a:lumMod val="20000"/>
                    <a:lumOff val="80000"/>
                  </a:schemeClr>
                </a:solidFill>
                <a:latin typeface="Calibri" pitchFamily="34" charset="0"/>
              </a:rPr>
              <a:t>apa</a:t>
            </a:r>
            <a:r>
              <a:rPr lang="en-US" sz="2000" dirty="0">
                <a:solidFill>
                  <a:schemeClr val="accent6">
                    <a:lumMod val="20000"/>
                    <a:lumOff val="80000"/>
                  </a:schemeClr>
                </a:solidFill>
                <a:latin typeface="Calibri" pitchFamily="34" charset="0"/>
              </a:rPr>
              <a:t> yang </a:t>
            </a:r>
            <a:r>
              <a:rPr lang="en-US" sz="2000" dirty="0" err="1">
                <a:solidFill>
                  <a:schemeClr val="accent6">
                    <a:lumMod val="20000"/>
                    <a:lumOff val="80000"/>
                  </a:schemeClr>
                </a:solidFill>
                <a:latin typeface="Calibri" pitchFamily="34" charset="0"/>
              </a:rPr>
              <a:t>disebut</a:t>
            </a:r>
            <a:r>
              <a:rPr lang="en-US" sz="2000" dirty="0">
                <a:solidFill>
                  <a:schemeClr val="accent6">
                    <a:lumMod val="20000"/>
                    <a:lumOff val="80000"/>
                  </a:schemeClr>
                </a:solidFill>
                <a:latin typeface="Calibri" pitchFamily="34" charset="0"/>
              </a:rPr>
              <a:t> </a:t>
            </a:r>
            <a:r>
              <a:rPr lang="en-US" sz="2000" dirty="0" err="1">
                <a:solidFill>
                  <a:schemeClr val="accent6">
                    <a:lumMod val="20000"/>
                    <a:lumOff val="80000"/>
                  </a:schemeClr>
                </a:solidFill>
                <a:latin typeface="Calibri" pitchFamily="34" charset="0"/>
              </a:rPr>
              <a:t>sebagai</a:t>
            </a:r>
            <a:r>
              <a:rPr lang="en-US" sz="2000" dirty="0">
                <a:solidFill>
                  <a:schemeClr val="accent6">
                    <a:lumMod val="20000"/>
                    <a:lumOff val="80000"/>
                  </a:schemeClr>
                </a:solidFill>
                <a:latin typeface="Calibri" pitchFamily="34" charset="0"/>
              </a:rPr>
              <a:t> ‘formula </a:t>
            </a:r>
            <a:r>
              <a:rPr lang="en-US" sz="2000" dirty="0" err="1">
                <a:solidFill>
                  <a:schemeClr val="accent6">
                    <a:lumMod val="20000"/>
                    <a:lumOff val="80000"/>
                  </a:schemeClr>
                </a:solidFill>
                <a:latin typeface="Calibri" pitchFamily="34" charset="0"/>
              </a:rPr>
              <a:t>politik</a:t>
            </a:r>
            <a:r>
              <a:rPr lang="en-US" sz="2000" dirty="0">
                <a:solidFill>
                  <a:schemeClr val="accent6">
                    <a:lumMod val="20000"/>
                    <a:lumOff val="80000"/>
                  </a:schemeClr>
                </a:solidFill>
                <a:latin typeface="Calibri" pitchFamily="34" charset="0"/>
              </a:rPr>
              <a:t>’ yang </a:t>
            </a:r>
            <a:r>
              <a:rPr lang="en-US" sz="2000" dirty="0" err="1">
                <a:solidFill>
                  <a:schemeClr val="accent6">
                    <a:lumMod val="20000"/>
                    <a:lumOff val="80000"/>
                  </a:schemeClr>
                </a:solidFill>
                <a:latin typeface="Calibri" pitchFamily="34" charset="0"/>
              </a:rPr>
              <a:t>akan</a:t>
            </a:r>
            <a:r>
              <a:rPr lang="en-US" sz="2000" dirty="0">
                <a:solidFill>
                  <a:schemeClr val="accent6">
                    <a:lumMod val="20000"/>
                    <a:lumOff val="80000"/>
                  </a:schemeClr>
                </a:solidFill>
                <a:latin typeface="Calibri" pitchFamily="34" charset="0"/>
              </a:rPr>
              <a:t> </a:t>
            </a:r>
            <a:r>
              <a:rPr lang="en-US" sz="2000" dirty="0" err="1">
                <a:solidFill>
                  <a:schemeClr val="accent6">
                    <a:lumMod val="20000"/>
                    <a:lumOff val="80000"/>
                  </a:schemeClr>
                </a:solidFill>
                <a:latin typeface="Calibri" pitchFamily="34" charset="0"/>
              </a:rPr>
              <a:t>menjaga</a:t>
            </a:r>
            <a:r>
              <a:rPr lang="en-US" sz="2000" dirty="0">
                <a:solidFill>
                  <a:schemeClr val="accent6">
                    <a:lumMod val="20000"/>
                    <a:lumOff val="80000"/>
                  </a:schemeClr>
                </a:solidFill>
                <a:latin typeface="Calibri" pitchFamily="34" charset="0"/>
              </a:rPr>
              <a:t> </a:t>
            </a:r>
            <a:r>
              <a:rPr lang="en-US" sz="2000" dirty="0" err="1">
                <a:solidFill>
                  <a:schemeClr val="accent6">
                    <a:lumMod val="20000"/>
                    <a:lumOff val="80000"/>
                  </a:schemeClr>
                </a:solidFill>
                <a:latin typeface="Calibri" pitchFamily="34" charset="0"/>
              </a:rPr>
              <a:t>dan</a:t>
            </a:r>
            <a:r>
              <a:rPr lang="en-US" sz="2000" dirty="0">
                <a:solidFill>
                  <a:schemeClr val="accent6">
                    <a:lumMod val="20000"/>
                    <a:lumOff val="80000"/>
                  </a:schemeClr>
                </a:solidFill>
                <a:latin typeface="Calibri" pitchFamily="34" charset="0"/>
              </a:rPr>
              <a:t> </a:t>
            </a:r>
            <a:r>
              <a:rPr lang="en-US" sz="2000" dirty="0" err="1">
                <a:solidFill>
                  <a:schemeClr val="accent6">
                    <a:lumMod val="20000"/>
                    <a:lumOff val="80000"/>
                  </a:schemeClr>
                </a:solidFill>
                <a:latin typeface="Calibri" pitchFamily="34" charset="0"/>
              </a:rPr>
              <a:t>meligitimasi</a:t>
            </a:r>
            <a:r>
              <a:rPr lang="en-US" sz="2000" dirty="0">
                <a:solidFill>
                  <a:schemeClr val="accent6">
                    <a:lumMod val="20000"/>
                    <a:lumOff val="80000"/>
                  </a:schemeClr>
                </a:solidFill>
                <a:latin typeface="Calibri" pitchFamily="34" charset="0"/>
              </a:rPr>
              <a:t> </a:t>
            </a:r>
            <a:r>
              <a:rPr lang="en-US" sz="2000" dirty="0" err="1">
                <a:solidFill>
                  <a:schemeClr val="accent6">
                    <a:lumMod val="20000"/>
                    <a:lumOff val="80000"/>
                  </a:schemeClr>
                </a:solidFill>
                <a:latin typeface="Calibri" pitchFamily="34" charset="0"/>
              </a:rPr>
              <a:t>kekuasaanya</a:t>
            </a:r>
            <a:r>
              <a:rPr lang="en-US" sz="2000" dirty="0">
                <a:solidFill>
                  <a:schemeClr val="accent6">
                    <a:lumMod val="20000"/>
                    <a:lumOff val="80000"/>
                  </a:schemeClr>
                </a:solidFill>
                <a:latin typeface="Calibri" pitchFamily="34" charset="0"/>
              </a:rPr>
              <a:t> </a:t>
            </a:r>
            <a:r>
              <a:rPr lang="en-US" sz="2000" dirty="0" err="1">
                <a:solidFill>
                  <a:schemeClr val="accent6">
                    <a:lumMod val="20000"/>
                    <a:lumOff val="80000"/>
                  </a:schemeClr>
                </a:solidFill>
                <a:latin typeface="Calibri" pitchFamily="34" charset="0"/>
              </a:rPr>
              <a:t>untuk</a:t>
            </a:r>
            <a:r>
              <a:rPr lang="en-US" sz="2000" dirty="0">
                <a:solidFill>
                  <a:schemeClr val="accent6">
                    <a:lumMod val="20000"/>
                    <a:lumOff val="80000"/>
                  </a:schemeClr>
                </a:solidFill>
                <a:latin typeface="Calibri" pitchFamily="34" charset="0"/>
              </a:rPr>
              <a:t> </a:t>
            </a:r>
            <a:r>
              <a:rPr lang="en-US" sz="2000" dirty="0" err="1">
                <a:solidFill>
                  <a:schemeClr val="accent6">
                    <a:lumMod val="20000"/>
                    <a:lumOff val="80000"/>
                  </a:schemeClr>
                </a:solidFill>
                <a:latin typeface="Calibri" pitchFamily="34" charset="0"/>
              </a:rPr>
              <a:t>mengendalikan</a:t>
            </a:r>
            <a:r>
              <a:rPr lang="en-US" sz="2000" dirty="0">
                <a:solidFill>
                  <a:schemeClr val="accent6">
                    <a:lumMod val="20000"/>
                    <a:lumOff val="80000"/>
                  </a:schemeClr>
                </a:solidFill>
                <a:latin typeface="Calibri" pitchFamily="34" charset="0"/>
              </a:rPr>
              <a:t> </a:t>
            </a:r>
            <a:r>
              <a:rPr lang="en-US" sz="2000" dirty="0" err="1">
                <a:solidFill>
                  <a:schemeClr val="accent6">
                    <a:lumMod val="20000"/>
                    <a:lumOff val="80000"/>
                  </a:schemeClr>
                </a:solidFill>
                <a:latin typeface="Calibri" pitchFamily="34" charset="0"/>
              </a:rPr>
              <a:t>masyarakat</a:t>
            </a:r>
            <a:r>
              <a:rPr lang="en-US" sz="2000" dirty="0">
                <a:solidFill>
                  <a:schemeClr val="accent6">
                    <a:lumMod val="20000"/>
                    <a:lumOff val="80000"/>
                  </a:schemeClr>
                </a:solidFill>
                <a:latin typeface="Calibri" pitchFamily="34" charset="0"/>
              </a:rPr>
              <a:t>. </a:t>
            </a:r>
            <a:r>
              <a:rPr lang="en-US" sz="2000" dirty="0" err="1">
                <a:solidFill>
                  <a:schemeClr val="accent6">
                    <a:lumMod val="20000"/>
                    <a:lumOff val="80000"/>
                  </a:schemeClr>
                </a:solidFill>
                <a:latin typeface="Calibri" pitchFamily="34" charset="0"/>
              </a:rPr>
              <a:t>Dengan</a:t>
            </a:r>
            <a:r>
              <a:rPr lang="en-US" sz="2000" dirty="0">
                <a:solidFill>
                  <a:schemeClr val="accent6">
                    <a:lumMod val="20000"/>
                    <a:lumOff val="80000"/>
                  </a:schemeClr>
                </a:solidFill>
                <a:latin typeface="Calibri" pitchFamily="34" charset="0"/>
              </a:rPr>
              <a:t> kata lain, elite yang </a:t>
            </a:r>
            <a:r>
              <a:rPr lang="en-US" sz="2000" dirty="0" err="1">
                <a:solidFill>
                  <a:schemeClr val="accent6">
                    <a:lumMod val="20000"/>
                    <a:lumOff val="80000"/>
                  </a:schemeClr>
                </a:solidFill>
                <a:latin typeface="Calibri" pitchFamily="34" charset="0"/>
              </a:rPr>
              <a:t>berkuasa</a:t>
            </a:r>
            <a:r>
              <a:rPr lang="en-US" sz="2000" dirty="0">
                <a:solidFill>
                  <a:schemeClr val="accent6">
                    <a:lumMod val="20000"/>
                    <a:lumOff val="80000"/>
                  </a:schemeClr>
                </a:solidFill>
                <a:latin typeface="Calibri" pitchFamily="34" charset="0"/>
              </a:rPr>
              <a:t> </a:t>
            </a:r>
            <a:r>
              <a:rPr lang="en-US" sz="2000" dirty="0" err="1" smtClean="0">
                <a:solidFill>
                  <a:schemeClr val="accent6">
                    <a:lumMod val="20000"/>
                    <a:lumOff val="80000"/>
                  </a:schemeClr>
                </a:solidFill>
                <a:latin typeface="Calibri" pitchFamily="34" charset="0"/>
              </a:rPr>
              <a:t>berusaha</a:t>
            </a:r>
            <a:r>
              <a:rPr lang="en-US" sz="2000" dirty="0" smtClean="0">
                <a:solidFill>
                  <a:schemeClr val="accent6">
                    <a:lumMod val="20000"/>
                    <a:lumOff val="80000"/>
                  </a:schemeClr>
                </a:solidFill>
                <a:latin typeface="Calibri" pitchFamily="34" charset="0"/>
              </a:rPr>
              <a:t> </a:t>
            </a:r>
            <a:r>
              <a:rPr lang="en-US" sz="2000" dirty="0" err="1">
                <a:solidFill>
                  <a:schemeClr val="accent6">
                    <a:lumMod val="20000"/>
                    <a:lumOff val="80000"/>
                  </a:schemeClr>
                </a:solidFill>
                <a:latin typeface="Calibri" pitchFamily="34" charset="0"/>
              </a:rPr>
              <a:t>untuk</a:t>
            </a:r>
            <a:r>
              <a:rPr lang="en-US" sz="2000" dirty="0">
                <a:solidFill>
                  <a:schemeClr val="accent6">
                    <a:lumMod val="20000"/>
                    <a:lumOff val="80000"/>
                  </a:schemeClr>
                </a:solidFill>
                <a:latin typeface="Calibri" pitchFamily="34" charset="0"/>
              </a:rPr>
              <a:t> </a:t>
            </a:r>
            <a:r>
              <a:rPr lang="en-US" sz="2000" dirty="0" smtClean="0">
                <a:solidFill>
                  <a:schemeClr val="accent6">
                    <a:lumMod val="20000"/>
                    <a:lumOff val="80000"/>
                  </a:schemeClr>
                </a:solidFill>
                <a:latin typeface="Calibri" pitchFamily="34" charset="0"/>
              </a:rPr>
              <a:t>m</a:t>
            </a:r>
            <a:r>
              <a:rPr lang="id-ID" sz="2000" dirty="0" smtClean="0">
                <a:solidFill>
                  <a:schemeClr val="accent6">
                    <a:lumMod val="20000"/>
                    <a:lumOff val="80000"/>
                  </a:schemeClr>
                </a:solidFill>
                <a:latin typeface="Calibri" pitchFamily="34" charset="0"/>
              </a:rPr>
              <a:t>embangun </a:t>
            </a:r>
            <a:r>
              <a:rPr lang="en-US" sz="2000" dirty="0" smtClean="0">
                <a:solidFill>
                  <a:schemeClr val="accent6">
                    <a:lumMod val="20000"/>
                    <a:lumOff val="80000"/>
                  </a:schemeClr>
                </a:solidFill>
                <a:latin typeface="Calibri" pitchFamily="34" charset="0"/>
              </a:rPr>
              <a:t>basis </a:t>
            </a:r>
            <a:r>
              <a:rPr lang="en-US" sz="2000" dirty="0">
                <a:solidFill>
                  <a:schemeClr val="accent6">
                    <a:lumMod val="20000"/>
                    <a:lumOff val="80000"/>
                  </a:schemeClr>
                </a:solidFill>
                <a:latin typeface="Calibri" pitchFamily="34" charset="0"/>
              </a:rPr>
              <a:t>moral, </a:t>
            </a:r>
            <a:r>
              <a:rPr lang="en-US" sz="2000" dirty="0" err="1">
                <a:solidFill>
                  <a:schemeClr val="accent6">
                    <a:lumMod val="20000"/>
                    <a:lumOff val="80000"/>
                  </a:schemeClr>
                </a:solidFill>
                <a:latin typeface="Calibri" pitchFamily="34" charset="0"/>
              </a:rPr>
              <a:t>norma</a:t>
            </a:r>
            <a:r>
              <a:rPr lang="en-US" sz="2000" dirty="0">
                <a:solidFill>
                  <a:schemeClr val="accent6">
                    <a:lumMod val="20000"/>
                    <a:lumOff val="80000"/>
                  </a:schemeClr>
                </a:solidFill>
                <a:latin typeface="Calibri" pitchFamily="34" charset="0"/>
              </a:rPr>
              <a:t> </a:t>
            </a:r>
            <a:r>
              <a:rPr lang="en-US" sz="2000" dirty="0" err="1">
                <a:solidFill>
                  <a:schemeClr val="accent6">
                    <a:lumMod val="20000"/>
                    <a:lumOff val="80000"/>
                  </a:schemeClr>
                </a:solidFill>
                <a:latin typeface="Calibri" pitchFamily="34" charset="0"/>
              </a:rPr>
              <a:t>dan</a:t>
            </a:r>
            <a:r>
              <a:rPr lang="en-US" sz="2000" dirty="0">
                <a:solidFill>
                  <a:schemeClr val="accent6">
                    <a:lumMod val="20000"/>
                    <a:lumOff val="80000"/>
                  </a:schemeClr>
                </a:solidFill>
                <a:latin typeface="Calibri" pitchFamily="34" charset="0"/>
              </a:rPr>
              <a:t> </a:t>
            </a:r>
            <a:r>
              <a:rPr lang="en-US" sz="2000" dirty="0" err="1">
                <a:solidFill>
                  <a:schemeClr val="accent6">
                    <a:lumMod val="20000"/>
                    <a:lumOff val="80000"/>
                  </a:schemeClr>
                </a:solidFill>
                <a:latin typeface="Calibri" pitchFamily="34" charset="0"/>
              </a:rPr>
              <a:t>hukum</a:t>
            </a:r>
            <a:r>
              <a:rPr lang="en-US" sz="2000" dirty="0">
                <a:solidFill>
                  <a:schemeClr val="accent6">
                    <a:lumMod val="20000"/>
                    <a:lumOff val="80000"/>
                  </a:schemeClr>
                </a:solidFill>
                <a:latin typeface="Calibri" pitchFamily="34" charset="0"/>
              </a:rPr>
              <a:t> yang </a:t>
            </a:r>
            <a:r>
              <a:rPr lang="en-US" sz="2000" dirty="0" err="1">
                <a:solidFill>
                  <a:schemeClr val="accent6">
                    <a:lumMod val="20000"/>
                    <a:lumOff val="80000"/>
                  </a:schemeClr>
                </a:solidFill>
                <a:latin typeface="Calibri" pitchFamily="34" charset="0"/>
              </a:rPr>
              <a:t>dapat</a:t>
            </a:r>
            <a:r>
              <a:rPr lang="en-US" sz="2000" dirty="0">
                <a:solidFill>
                  <a:schemeClr val="accent6">
                    <a:lumMod val="20000"/>
                    <a:lumOff val="80000"/>
                  </a:schemeClr>
                </a:solidFill>
                <a:latin typeface="Calibri" pitchFamily="34" charset="0"/>
              </a:rPr>
              <a:t> </a:t>
            </a:r>
            <a:r>
              <a:rPr lang="en-US" sz="2000" dirty="0" err="1">
                <a:solidFill>
                  <a:schemeClr val="accent6">
                    <a:lumMod val="20000"/>
                    <a:lumOff val="80000"/>
                  </a:schemeClr>
                </a:solidFill>
                <a:latin typeface="Calibri" pitchFamily="34" charset="0"/>
              </a:rPr>
              <a:t>membentengi</a:t>
            </a:r>
            <a:r>
              <a:rPr lang="en-US" sz="2000" dirty="0">
                <a:solidFill>
                  <a:schemeClr val="accent6">
                    <a:lumMod val="20000"/>
                    <a:lumOff val="80000"/>
                  </a:schemeClr>
                </a:solidFill>
                <a:latin typeface="Calibri" pitchFamily="34" charset="0"/>
              </a:rPr>
              <a:t> </a:t>
            </a:r>
            <a:r>
              <a:rPr lang="en-US" sz="2000" dirty="0" err="1">
                <a:solidFill>
                  <a:schemeClr val="accent6">
                    <a:lumMod val="20000"/>
                    <a:lumOff val="80000"/>
                  </a:schemeClr>
                </a:solidFill>
                <a:latin typeface="Calibri" pitchFamily="34" charset="0"/>
              </a:rPr>
              <a:t>kekuasaanya</a:t>
            </a:r>
            <a:r>
              <a:rPr lang="en-US" sz="2000" dirty="0">
                <a:solidFill>
                  <a:schemeClr val="accent6">
                    <a:lumMod val="20000"/>
                    <a:lumOff val="80000"/>
                  </a:schemeClr>
                </a:solidFill>
                <a:latin typeface="Calibri" pitchFamily="34" charset="0"/>
              </a:rPr>
              <a:t>, </a:t>
            </a:r>
            <a:r>
              <a:rPr lang="en-US" sz="2000" dirty="0" err="1">
                <a:solidFill>
                  <a:schemeClr val="accent6">
                    <a:lumMod val="20000"/>
                    <a:lumOff val="80000"/>
                  </a:schemeClr>
                </a:solidFill>
                <a:latin typeface="Calibri" pitchFamily="34" charset="0"/>
              </a:rPr>
              <a:t>serta</a:t>
            </a:r>
            <a:r>
              <a:rPr lang="en-US" sz="2000" dirty="0">
                <a:solidFill>
                  <a:schemeClr val="accent6">
                    <a:lumMod val="20000"/>
                    <a:lumOff val="80000"/>
                  </a:schemeClr>
                </a:solidFill>
                <a:latin typeface="Calibri" pitchFamily="34" charset="0"/>
              </a:rPr>
              <a:t> </a:t>
            </a:r>
            <a:r>
              <a:rPr lang="en-US" sz="2000" dirty="0" err="1">
                <a:solidFill>
                  <a:schemeClr val="accent6">
                    <a:lumMod val="20000"/>
                    <a:lumOff val="80000"/>
                  </a:schemeClr>
                </a:solidFill>
                <a:latin typeface="Calibri" pitchFamily="34" charset="0"/>
              </a:rPr>
              <a:t>mewakilinya</a:t>
            </a:r>
            <a:r>
              <a:rPr lang="en-US" sz="2000" dirty="0">
                <a:solidFill>
                  <a:schemeClr val="accent6">
                    <a:lumMod val="20000"/>
                    <a:lumOff val="80000"/>
                  </a:schemeClr>
                </a:solidFill>
                <a:latin typeface="Calibri" pitchFamily="34" charset="0"/>
              </a:rPr>
              <a:t> </a:t>
            </a:r>
            <a:r>
              <a:rPr lang="en-US" sz="2000" dirty="0" err="1">
                <a:solidFill>
                  <a:schemeClr val="accent6">
                    <a:lumMod val="20000"/>
                    <a:lumOff val="80000"/>
                  </a:schemeClr>
                </a:solidFill>
                <a:latin typeface="Calibri" pitchFamily="34" charset="0"/>
              </a:rPr>
              <a:t>sebagai</a:t>
            </a:r>
            <a:r>
              <a:rPr lang="en-US" sz="2000" dirty="0">
                <a:solidFill>
                  <a:schemeClr val="accent6">
                    <a:lumMod val="20000"/>
                    <a:lumOff val="80000"/>
                  </a:schemeClr>
                </a:solidFill>
                <a:latin typeface="Calibri" pitchFamily="34" charset="0"/>
              </a:rPr>
              <a:t> “</a:t>
            </a:r>
            <a:r>
              <a:rPr lang="en-US" sz="2000" dirty="0" err="1">
                <a:solidFill>
                  <a:schemeClr val="accent6">
                    <a:lumMod val="20000"/>
                    <a:lumOff val="80000"/>
                  </a:schemeClr>
                </a:solidFill>
                <a:latin typeface="Calibri" pitchFamily="34" charset="0"/>
              </a:rPr>
              <a:t>konsekuensi</a:t>
            </a:r>
            <a:r>
              <a:rPr lang="en-US" sz="2000" dirty="0">
                <a:solidFill>
                  <a:schemeClr val="accent6">
                    <a:lumMod val="20000"/>
                    <a:lumOff val="80000"/>
                  </a:schemeClr>
                </a:solidFill>
                <a:latin typeface="Calibri" pitchFamily="34" charset="0"/>
              </a:rPr>
              <a:t> yang </a:t>
            </a:r>
            <a:r>
              <a:rPr lang="en-US" sz="2000" dirty="0" err="1">
                <a:solidFill>
                  <a:schemeClr val="accent6">
                    <a:lumMod val="20000"/>
                    <a:lumOff val="80000"/>
                  </a:schemeClr>
                </a:solidFill>
                <a:latin typeface="Calibri" pitchFamily="34" charset="0"/>
              </a:rPr>
              <a:t>perlu</a:t>
            </a:r>
            <a:r>
              <a:rPr lang="en-US" sz="2000" dirty="0">
                <a:solidFill>
                  <a:schemeClr val="accent6">
                    <a:lumMod val="20000"/>
                    <a:lumOff val="80000"/>
                  </a:schemeClr>
                </a:solidFill>
                <a:latin typeface="Calibri" pitchFamily="34" charset="0"/>
              </a:rPr>
              <a:t> </a:t>
            </a:r>
            <a:r>
              <a:rPr lang="en-US" sz="2000" dirty="0" err="1">
                <a:solidFill>
                  <a:schemeClr val="accent6">
                    <a:lumMod val="20000"/>
                    <a:lumOff val="80000"/>
                  </a:schemeClr>
                </a:solidFill>
                <a:latin typeface="Calibri" pitchFamily="34" charset="0"/>
              </a:rPr>
              <a:t>dan</a:t>
            </a:r>
            <a:r>
              <a:rPr lang="en-US" sz="2000" dirty="0">
                <a:solidFill>
                  <a:schemeClr val="accent6">
                    <a:lumMod val="20000"/>
                    <a:lumOff val="80000"/>
                  </a:schemeClr>
                </a:solidFill>
                <a:latin typeface="Calibri" pitchFamily="34" charset="0"/>
              </a:rPr>
              <a:t> </a:t>
            </a:r>
            <a:r>
              <a:rPr lang="en-US" sz="2000" dirty="0" err="1">
                <a:solidFill>
                  <a:schemeClr val="accent6">
                    <a:lumMod val="20000"/>
                    <a:lumOff val="80000"/>
                  </a:schemeClr>
                </a:solidFill>
                <a:latin typeface="Calibri" pitchFamily="34" charset="0"/>
              </a:rPr>
              <a:t>logis</a:t>
            </a:r>
            <a:r>
              <a:rPr lang="en-US" sz="2000" dirty="0">
                <a:solidFill>
                  <a:schemeClr val="accent6">
                    <a:lumMod val="20000"/>
                    <a:lumOff val="80000"/>
                  </a:schemeClr>
                </a:solidFill>
                <a:latin typeface="Calibri" pitchFamily="34" charset="0"/>
              </a:rPr>
              <a:t> </a:t>
            </a:r>
            <a:r>
              <a:rPr lang="en-US" sz="2000" dirty="0" err="1">
                <a:solidFill>
                  <a:schemeClr val="accent6">
                    <a:lumMod val="20000"/>
                    <a:lumOff val="80000"/>
                  </a:schemeClr>
                </a:solidFill>
                <a:latin typeface="Calibri" pitchFamily="34" charset="0"/>
              </a:rPr>
              <a:t>atas</a:t>
            </a:r>
            <a:r>
              <a:rPr lang="en-US" sz="2000" dirty="0">
                <a:solidFill>
                  <a:schemeClr val="accent6">
                    <a:lumMod val="20000"/>
                    <a:lumOff val="80000"/>
                  </a:schemeClr>
                </a:solidFill>
                <a:latin typeface="Calibri" pitchFamily="34" charset="0"/>
              </a:rPr>
              <a:t> </a:t>
            </a:r>
            <a:r>
              <a:rPr lang="en-US" sz="2000" dirty="0" err="1">
                <a:solidFill>
                  <a:schemeClr val="accent6">
                    <a:lumMod val="20000"/>
                    <a:lumOff val="80000"/>
                  </a:schemeClr>
                </a:solidFill>
                <a:latin typeface="Calibri" pitchFamily="34" charset="0"/>
              </a:rPr>
              <a:t>doktrin-doktrin</a:t>
            </a:r>
            <a:r>
              <a:rPr lang="en-US" sz="2000" dirty="0">
                <a:solidFill>
                  <a:schemeClr val="accent6">
                    <a:lumMod val="20000"/>
                    <a:lumOff val="80000"/>
                  </a:schemeClr>
                </a:solidFill>
                <a:latin typeface="Calibri" pitchFamily="34" charset="0"/>
              </a:rPr>
              <a:t> </a:t>
            </a:r>
            <a:r>
              <a:rPr lang="en-US" sz="2000" dirty="0" err="1">
                <a:solidFill>
                  <a:schemeClr val="accent6">
                    <a:lumMod val="20000"/>
                    <a:lumOff val="80000"/>
                  </a:schemeClr>
                </a:solidFill>
                <a:latin typeface="Calibri" pitchFamily="34" charset="0"/>
              </a:rPr>
              <a:t>dan</a:t>
            </a:r>
            <a:r>
              <a:rPr lang="en-US" sz="2000" dirty="0">
                <a:solidFill>
                  <a:schemeClr val="accent6">
                    <a:lumMod val="20000"/>
                    <a:lumOff val="80000"/>
                  </a:schemeClr>
                </a:solidFill>
                <a:latin typeface="Calibri" pitchFamily="34" charset="0"/>
              </a:rPr>
              <a:t> </a:t>
            </a:r>
            <a:r>
              <a:rPr lang="en-US" sz="2000" dirty="0" err="1">
                <a:solidFill>
                  <a:schemeClr val="accent6">
                    <a:lumMod val="20000"/>
                    <a:lumOff val="80000"/>
                  </a:schemeClr>
                </a:solidFill>
                <a:latin typeface="Calibri" pitchFamily="34" charset="0"/>
              </a:rPr>
              <a:t>kepercayaan-kepercayaan</a:t>
            </a:r>
            <a:r>
              <a:rPr lang="en-US" sz="2000" dirty="0">
                <a:solidFill>
                  <a:schemeClr val="accent6">
                    <a:lumMod val="20000"/>
                    <a:lumOff val="80000"/>
                  </a:schemeClr>
                </a:solidFill>
                <a:latin typeface="Calibri" pitchFamily="34" charset="0"/>
              </a:rPr>
              <a:t> yang </a:t>
            </a:r>
            <a:r>
              <a:rPr lang="en-US" sz="2000" dirty="0" err="1">
                <a:solidFill>
                  <a:schemeClr val="accent6">
                    <a:lumMod val="20000"/>
                    <a:lumOff val="80000"/>
                  </a:schemeClr>
                </a:solidFill>
                <a:latin typeface="Calibri" pitchFamily="34" charset="0"/>
              </a:rPr>
              <a:t>jamak</a:t>
            </a:r>
            <a:r>
              <a:rPr lang="en-US" sz="2000" dirty="0">
                <a:solidFill>
                  <a:schemeClr val="accent6">
                    <a:lumMod val="20000"/>
                    <a:lumOff val="80000"/>
                  </a:schemeClr>
                </a:solidFill>
                <a:latin typeface="Calibri" pitchFamily="34" charset="0"/>
              </a:rPr>
              <a:t> </a:t>
            </a:r>
            <a:r>
              <a:rPr lang="en-US" sz="2000" dirty="0" err="1">
                <a:solidFill>
                  <a:schemeClr val="accent6">
                    <a:lumMod val="20000"/>
                    <a:lumOff val="80000"/>
                  </a:schemeClr>
                </a:solidFill>
                <a:latin typeface="Calibri" pitchFamily="34" charset="0"/>
              </a:rPr>
              <a:t>telah</a:t>
            </a:r>
            <a:r>
              <a:rPr lang="en-US" sz="2000" dirty="0">
                <a:solidFill>
                  <a:schemeClr val="accent6">
                    <a:lumMod val="20000"/>
                    <a:lumOff val="80000"/>
                  </a:schemeClr>
                </a:solidFill>
                <a:latin typeface="Calibri" pitchFamily="34" charset="0"/>
              </a:rPr>
              <a:t> </a:t>
            </a:r>
            <a:r>
              <a:rPr lang="en-US" sz="2000" dirty="0" err="1">
                <a:solidFill>
                  <a:schemeClr val="accent6">
                    <a:lumMod val="20000"/>
                    <a:lumOff val="80000"/>
                  </a:schemeClr>
                </a:solidFill>
                <a:latin typeface="Calibri" pitchFamily="34" charset="0"/>
              </a:rPr>
              <a:t>dikenal</a:t>
            </a:r>
            <a:r>
              <a:rPr lang="en-US" sz="2000" dirty="0">
                <a:solidFill>
                  <a:schemeClr val="accent6">
                    <a:lumMod val="20000"/>
                    <a:lumOff val="80000"/>
                  </a:schemeClr>
                </a:solidFill>
                <a:latin typeface="Calibri" pitchFamily="34" charset="0"/>
              </a:rPr>
              <a:t> </a:t>
            </a:r>
            <a:r>
              <a:rPr lang="en-US" sz="2000" dirty="0" err="1">
                <a:solidFill>
                  <a:schemeClr val="accent6">
                    <a:lumMod val="20000"/>
                    <a:lumOff val="80000"/>
                  </a:schemeClr>
                </a:solidFill>
                <a:latin typeface="Calibri" pitchFamily="34" charset="0"/>
              </a:rPr>
              <a:t>dan</a:t>
            </a:r>
            <a:r>
              <a:rPr lang="en-US" sz="2000" dirty="0">
                <a:solidFill>
                  <a:schemeClr val="accent6">
                    <a:lumMod val="20000"/>
                    <a:lumOff val="80000"/>
                  </a:schemeClr>
                </a:solidFill>
                <a:latin typeface="Calibri" pitchFamily="34" charset="0"/>
              </a:rPr>
              <a:t> </a:t>
            </a:r>
            <a:r>
              <a:rPr lang="en-US" sz="2000" dirty="0" err="1">
                <a:solidFill>
                  <a:schemeClr val="accent6">
                    <a:lumMod val="20000"/>
                    <a:lumOff val="80000"/>
                  </a:schemeClr>
                </a:solidFill>
                <a:latin typeface="Calibri" pitchFamily="34" charset="0"/>
              </a:rPr>
              <a:t>diterima</a:t>
            </a:r>
            <a:r>
              <a:rPr lang="en-US" sz="2000" dirty="0">
                <a:solidFill>
                  <a:schemeClr val="accent6">
                    <a:lumMod val="20000"/>
                    <a:lumOff val="80000"/>
                  </a:schemeClr>
                </a:solidFill>
                <a:latin typeface="Calibri" pitchFamily="34" charset="0"/>
              </a:rPr>
              <a:t>” (</a:t>
            </a:r>
            <a:r>
              <a:rPr lang="en-US" sz="2000" dirty="0" err="1">
                <a:solidFill>
                  <a:schemeClr val="accent6">
                    <a:lumMod val="20000"/>
                    <a:lumOff val="80000"/>
                  </a:schemeClr>
                </a:solidFill>
                <a:latin typeface="Calibri" pitchFamily="34" charset="0"/>
              </a:rPr>
              <a:t>Mosca</a:t>
            </a:r>
            <a:r>
              <a:rPr lang="en-US" sz="2000" dirty="0">
                <a:solidFill>
                  <a:schemeClr val="accent6">
                    <a:lumMod val="20000"/>
                    <a:lumOff val="80000"/>
                  </a:schemeClr>
                </a:solidFill>
                <a:latin typeface="Calibri" pitchFamily="34" charset="0"/>
              </a:rPr>
              <a:t>, 1939).</a:t>
            </a:r>
            <a:endParaRPr lang="id-ID" sz="2000" dirty="0">
              <a:solidFill>
                <a:schemeClr val="accent6">
                  <a:lumMod val="20000"/>
                  <a:lumOff val="80000"/>
                </a:schemeClr>
              </a:solidFill>
              <a:latin typeface="Calibri" pitchFamily="34" charset="0"/>
            </a:endParaRPr>
          </a:p>
          <a:p>
            <a:pPr algn="ctr"/>
            <a:endParaRPr lang="id-ID" dirty="0">
              <a:solidFill>
                <a:schemeClr val="accent6">
                  <a:lumMod val="20000"/>
                  <a:lumOff val="80000"/>
                </a:schemeClr>
              </a:solidFill>
            </a:endParaRPr>
          </a:p>
        </p:txBody>
      </p:sp>
      <p:pic>
        <p:nvPicPr>
          <p:cNvPr id="4098" name="Picture 2" descr="Hasil gambar untuk mosca ruling class">
            <a:hlinkClick r:id="rId2"/>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859496" y="1628800"/>
            <a:ext cx="2104992" cy="280831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99294001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id-ID" dirty="0"/>
              <a:t>MOSCA: RULLING CLASS</a:t>
            </a:r>
          </a:p>
        </p:txBody>
      </p:sp>
      <p:sp>
        <p:nvSpPr>
          <p:cNvPr id="3" name="Content Placeholder 2"/>
          <p:cNvSpPr>
            <a:spLocks noGrp="1"/>
          </p:cNvSpPr>
          <p:nvPr>
            <p:ph sz="quarter" idx="1"/>
          </p:nvPr>
        </p:nvSpPr>
        <p:spPr>
          <a:xfrm>
            <a:off x="3923928" y="1556792"/>
            <a:ext cx="4967464" cy="5301208"/>
          </a:xfrm>
        </p:spPr>
        <p:txBody>
          <a:bodyPr>
            <a:normAutofit fontScale="55000" lnSpcReduction="20000"/>
          </a:bodyPr>
          <a:lstStyle/>
          <a:p>
            <a:pPr marL="0" indent="0" algn="just">
              <a:buNone/>
            </a:pPr>
            <a:endParaRPr lang="id-ID" dirty="0" smtClean="0">
              <a:latin typeface="Calibri" pitchFamily="34" charset="0"/>
            </a:endParaRPr>
          </a:p>
          <a:p>
            <a:pPr algn="just"/>
            <a:r>
              <a:rPr lang="id-ID" sz="3600" dirty="0" smtClean="0">
                <a:latin typeface="Calibri" pitchFamily="34" charset="0"/>
              </a:rPr>
              <a:t>Sirkulasi </a:t>
            </a:r>
            <a:r>
              <a:rPr lang="en-US" sz="3600" dirty="0" smtClean="0">
                <a:latin typeface="Calibri" pitchFamily="34" charset="0"/>
              </a:rPr>
              <a:t>elite </a:t>
            </a:r>
            <a:r>
              <a:rPr lang="id-ID" sz="3600" dirty="0" smtClean="0">
                <a:latin typeface="Calibri" pitchFamily="34" charset="0"/>
              </a:rPr>
              <a:t>yang </a:t>
            </a:r>
            <a:r>
              <a:rPr lang="en-US" sz="3600" dirty="0" err="1" smtClean="0">
                <a:latin typeface="Calibri" pitchFamily="34" charset="0"/>
              </a:rPr>
              <a:t>biasanya</a:t>
            </a:r>
            <a:r>
              <a:rPr lang="en-US" sz="3600" dirty="0" smtClean="0">
                <a:latin typeface="Calibri" pitchFamily="34" charset="0"/>
              </a:rPr>
              <a:t> </a:t>
            </a:r>
            <a:r>
              <a:rPr lang="en-US" sz="3600" dirty="0" err="1">
                <a:latin typeface="Calibri" pitchFamily="34" charset="0"/>
              </a:rPr>
              <a:t>terjadi</a:t>
            </a:r>
            <a:r>
              <a:rPr lang="en-US" sz="3600" dirty="0">
                <a:latin typeface="Calibri" pitchFamily="34" charset="0"/>
              </a:rPr>
              <a:t> </a:t>
            </a:r>
            <a:r>
              <a:rPr lang="en-US" sz="3600" dirty="0" err="1">
                <a:latin typeface="Calibri" pitchFamily="34" charset="0"/>
              </a:rPr>
              <a:t>melalui</a:t>
            </a:r>
            <a:r>
              <a:rPr lang="en-US" sz="3600" dirty="0">
                <a:latin typeface="Calibri" pitchFamily="34" charset="0"/>
              </a:rPr>
              <a:t> </a:t>
            </a:r>
            <a:r>
              <a:rPr lang="en-US" sz="3600" dirty="0" err="1">
                <a:latin typeface="Calibri" pitchFamily="34" charset="0"/>
              </a:rPr>
              <a:t>warisan</a:t>
            </a:r>
            <a:r>
              <a:rPr lang="en-US" sz="3600" dirty="0">
                <a:latin typeface="Calibri" pitchFamily="34" charset="0"/>
              </a:rPr>
              <a:t>, </a:t>
            </a:r>
            <a:r>
              <a:rPr lang="en-US" sz="3600" dirty="0" err="1" smtClean="0">
                <a:latin typeface="Calibri" pitchFamily="34" charset="0"/>
              </a:rPr>
              <a:t>akan</a:t>
            </a:r>
            <a:r>
              <a:rPr lang="en-US" sz="3600" dirty="0" smtClean="0">
                <a:latin typeface="Calibri" pitchFamily="34" charset="0"/>
              </a:rPr>
              <a:t> </a:t>
            </a:r>
            <a:r>
              <a:rPr lang="en-US" sz="3600" dirty="0" err="1">
                <a:latin typeface="Calibri" pitchFamily="34" charset="0"/>
              </a:rPr>
              <a:t>berpindah</a:t>
            </a:r>
            <a:r>
              <a:rPr lang="en-US" sz="3600" dirty="0">
                <a:latin typeface="Calibri" pitchFamily="34" charset="0"/>
              </a:rPr>
              <a:t> </a:t>
            </a:r>
            <a:r>
              <a:rPr lang="en-US" sz="3600" dirty="0" err="1">
                <a:latin typeface="Calibri" pitchFamily="34" charset="0"/>
              </a:rPr>
              <a:t>dari</a:t>
            </a:r>
            <a:r>
              <a:rPr lang="en-US" sz="3600" dirty="0">
                <a:latin typeface="Calibri" pitchFamily="34" charset="0"/>
              </a:rPr>
              <a:t> </a:t>
            </a:r>
            <a:r>
              <a:rPr lang="en-US" sz="3600" dirty="0" err="1">
                <a:latin typeface="Calibri" pitchFamily="34" charset="0"/>
              </a:rPr>
              <a:t>satu</a:t>
            </a:r>
            <a:r>
              <a:rPr lang="en-US" sz="3600" dirty="0">
                <a:latin typeface="Calibri" pitchFamily="34" charset="0"/>
              </a:rPr>
              <a:t> </a:t>
            </a:r>
            <a:r>
              <a:rPr lang="en-US" sz="3600" dirty="0" err="1">
                <a:latin typeface="Calibri" pitchFamily="34" charset="0"/>
              </a:rPr>
              <a:t>tangan</a:t>
            </a:r>
            <a:r>
              <a:rPr lang="en-US" sz="3600" dirty="0">
                <a:latin typeface="Calibri" pitchFamily="34" charset="0"/>
              </a:rPr>
              <a:t> </a:t>
            </a:r>
            <a:r>
              <a:rPr lang="en-US" sz="3600" dirty="0" err="1">
                <a:latin typeface="Calibri" pitchFamily="34" charset="0"/>
              </a:rPr>
              <a:t>ke</a:t>
            </a:r>
            <a:r>
              <a:rPr lang="en-US" sz="3600" dirty="0">
                <a:latin typeface="Calibri" pitchFamily="34" charset="0"/>
              </a:rPr>
              <a:t> </a:t>
            </a:r>
            <a:r>
              <a:rPr lang="en-US" sz="3600" dirty="0" err="1">
                <a:latin typeface="Calibri" pitchFamily="34" charset="0"/>
              </a:rPr>
              <a:t>tangan</a:t>
            </a:r>
            <a:r>
              <a:rPr lang="en-US" sz="3600" dirty="0">
                <a:latin typeface="Calibri" pitchFamily="34" charset="0"/>
              </a:rPr>
              <a:t> yang lain </a:t>
            </a:r>
            <a:r>
              <a:rPr lang="en-US" sz="3600" dirty="0" err="1">
                <a:latin typeface="Calibri" pitchFamily="34" charset="0"/>
              </a:rPr>
              <a:t>dikarenakan</a:t>
            </a:r>
            <a:r>
              <a:rPr lang="en-US" sz="3600" dirty="0">
                <a:latin typeface="Calibri" pitchFamily="34" charset="0"/>
              </a:rPr>
              <a:t> </a:t>
            </a:r>
            <a:r>
              <a:rPr lang="en-US" sz="3600" dirty="0" err="1">
                <a:latin typeface="Calibri" pitchFamily="34" charset="0"/>
              </a:rPr>
              <a:t>kegagalan</a:t>
            </a:r>
            <a:r>
              <a:rPr lang="en-US" sz="3600" dirty="0">
                <a:latin typeface="Calibri" pitchFamily="34" charset="0"/>
              </a:rPr>
              <a:t> </a:t>
            </a:r>
            <a:r>
              <a:rPr lang="en-US" sz="3600" dirty="0" err="1">
                <a:latin typeface="Calibri" pitchFamily="34" charset="0"/>
              </a:rPr>
              <a:t>dan</a:t>
            </a:r>
            <a:r>
              <a:rPr lang="en-US" sz="3600" dirty="0">
                <a:latin typeface="Calibri" pitchFamily="34" charset="0"/>
              </a:rPr>
              <a:t> </a:t>
            </a:r>
            <a:r>
              <a:rPr lang="en-US" sz="3600" dirty="0" err="1">
                <a:latin typeface="Calibri" pitchFamily="34" charset="0"/>
              </a:rPr>
              <a:t>runtuhnya</a:t>
            </a:r>
            <a:r>
              <a:rPr lang="en-US" sz="3600" dirty="0">
                <a:latin typeface="Calibri" pitchFamily="34" charset="0"/>
              </a:rPr>
              <a:t> </a:t>
            </a:r>
            <a:r>
              <a:rPr lang="en-US" sz="3600" dirty="0" smtClean="0">
                <a:latin typeface="Calibri" pitchFamily="34" charset="0"/>
              </a:rPr>
              <a:t>formula </a:t>
            </a:r>
            <a:r>
              <a:rPr lang="en-US" sz="3600" dirty="0" err="1">
                <a:latin typeface="Calibri" pitchFamily="34" charset="0"/>
              </a:rPr>
              <a:t>politik</a:t>
            </a:r>
            <a:r>
              <a:rPr lang="en-US" sz="3600" dirty="0">
                <a:latin typeface="Calibri" pitchFamily="34" charset="0"/>
              </a:rPr>
              <a:t> yang </a:t>
            </a:r>
            <a:r>
              <a:rPr lang="en-US" sz="3600" dirty="0" err="1">
                <a:latin typeface="Calibri" pitchFamily="34" charset="0"/>
              </a:rPr>
              <a:t>dibangun</a:t>
            </a:r>
            <a:r>
              <a:rPr lang="en-US" sz="3600" dirty="0">
                <a:latin typeface="Calibri" pitchFamily="34" charset="0"/>
              </a:rPr>
              <a:t>. </a:t>
            </a:r>
            <a:r>
              <a:rPr lang="en-US" sz="3600" dirty="0" err="1">
                <a:latin typeface="Calibri" pitchFamily="34" charset="0"/>
              </a:rPr>
              <a:t>Dengan</a:t>
            </a:r>
            <a:r>
              <a:rPr lang="en-US" sz="3600" dirty="0">
                <a:latin typeface="Calibri" pitchFamily="34" charset="0"/>
              </a:rPr>
              <a:t> kata lain, </a:t>
            </a:r>
            <a:r>
              <a:rPr lang="en-US" sz="3600" dirty="0" err="1">
                <a:latin typeface="Calibri" pitchFamily="34" charset="0"/>
              </a:rPr>
              <a:t>merujuk</a:t>
            </a:r>
            <a:r>
              <a:rPr lang="en-US" sz="3600" dirty="0">
                <a:latin typeface="Calibri" pitchFamily="34" charset="0"/>
              </a:rPr>
              <a:t> </a:t>
            </a:r>
            <a:r>
              <a:rPr lang="en-US" sz="3600" dirty="0" err="1">
                <a:latin typeface="Calibri" pitchFamily="34" charset="0"/>
              </a:rPr>
              <a:t>Varma</a:t>
            </a:r>
            <a:r>
              <a:rPr lang="en-US" sz="3600" dirty="0">
                <a:latin typeface="Calibri" pitchFamily="34" charset="0"/>
              </a:rPr>
              <a:t> (2010: 203), </a:t>
            </a:r>
            <a:r>
              <a:rPr lang="en-US" sz="3600" dirty="0" smtClean="0">
                <a:latin typeface="Calibri" pitchFamily="34" charset="0"/>
              </a:rPr>
              <a:t>elite </a:t>
            </a:r>
            <a:r>
              <a:rPr lang="id-ID" sz="3600" dirty="0" smtClean="0">
                <a:latin typeface="Calibri" pitchFamily="34" charset="0"/>
              </a:rPr>
              <a:t>dibedakan karena </a:t>
            </a:r>
            <a:r>
              <a:rPr lang="en-US" sz="3600" dirty="0" err="1" smtClean="0">
                <a:latin typeface="Calibri" pitchFamily="34" charset="0"/>
              </a:rPr>
              <a:t>kecakapan</a:t>
            </a:r>
            <a:r>
              <a:rPr lang="en-US" sz="3600" dirty="0" smtClean="0">
                <a:latin typeface="Calibri" pitchFamily="34" charset="0"/>
              </a:rPr>
              <a:t> </a:t>
            </a:r>
            <a:r>
              <a:rPr lang="en-US" sz="3600" dirty="0" err="1">
                <a:latin typeface="Calibri" pitchFamily="34" charset="0"/>
              </a:rPr>
              <a:t>untuk</a:t>
            </a:r>
            <a:r>
              <a:rPr lang="en-US" sz="3600" dirty="0">
                <a:latin typeface="Calibri" pitchFamily="34" charset="0"/>
              </a:rPr>
              <a:t> </a:t>
            </a:r>
            <a:r>
              <a:rPr lang="en-US" sz="3600" dirty="0" err="1">
                <a:latin typeface="Calibri" pitchFamily="34" charset="0"/>
              </a:rPr>
              <a:t>memimpin</a:t>
            </a:r>
            <a:r>
              <a:rPr lang="en-US" sz="3600" dirty="0">
                <a:latin typeface="Calibri" pitchFamily="34" charset="0"/>
              </a:rPr>
              <a:t> </a:t>
            </a:r>
            <a:r>
              <a:rPr lang="en-US" sz="3600" dirty="0" err="1">
                <a:latin typeface="Calibri" pitchFamily="34" charset="0"/>
              </a:rPr>
              <a:t>dan</a:t>
            </a:r>
            <a:r>
              <a:rPr lang="en-US" sz="3600" dirty="0">
                <a:latin typeface="Calibri" pitchFamily="34" charset="0"/>
              </a:rPr>
              <a:t> </a:t>
            </a:r>
            <a:r>
              <a:rPr lang="en-US" sz="3600" dirty="0" err="1">
                <a:latin typeface="Calibri" pitchFamily="34" charset="0"/>
              </a:rPr>
              <a:t>menjalankan</a:t>
            </a:r>
            <a:r>
              <a:rPr lang="en-US" sz="3600" dirty="0">
                <a:latin typeface="Calibri" pitchFamily="34" charset="0"/>
              </a:rPr>
              <a:t> </a:t>
            </a:r>
            <a:r>
              <a:rPr lang="en-US" sz="3600" dirty="0" err="1">
                <a:latin typeface="Calibri" pitchFamily="34" charset="0"/>
              </a:rPr>
              <a:t>kontrol</a:t>
            </a:r>
            <a:r>
              <a:rPr lang="en-US" sz="3600" dirty="0">
                <a:latin typeface="Calibri" pitchFamily="34" charset="0"/>
              </a:rPr>
              <a:t> </a:t>
            </a:r>
            <a:r>
              <a:rPr lang="en-US" sz="3600" dirty="0" err="1" smtClean="0">
                <a:latin typeface="Calibri" pitchFamily="34" charset="0"/>
              </a:rPr>
              <a:t>politik</a:t>
            </a:r>
            <a:r>
              <a:rPr lang="id-ID" sz="3600" dirty="0" smtClean="0">
                <a:latin typeface="Calibri" pitchFamily="34" charset="0"/>
              </a:rPr>
              <a:t>.</a:t>
            </a:r>
            <a:r>
              <a:rPr lang="en-US" sz="3600" dirty="0" smtClean="0">
                <a:latin typeface="Calibri" pitchFamily="34" charset="0"/>
              </a:rPr>
              <a:t> </a:t>
            </a:r>
            <a:endParaRPr lang="id-ID" sz="3600" dirty="0" smtClean="0">
              <a:latin typeface="Calibri" pitchFamily="34" charset="0"/>
            </a:endParaRPr>
          </a:p>
          <a:p>
            <a:pPr algn="just"/>
            <a:r>
              <a:rPr lang="en-US" sz="3600" dirty="0" err="1" smtClean="0">
                <a:latin typeface="Calibri" pitchFamily="34" charset="0"/>
              </a:rPr>
              <a:t>Selain</a:t>
            </a:r>
            <a:r>
              <a:rPr lang="en-US" sz="3600" dirty="0" smtClean="0">
                <a:latin typeface="Calibri" pitchFamily="34" charset="0"/>
              </a:rPr>
              <a:t> </a:t>
            </a:r>
            <a:r>
              <a:rPr lang="en-US" sz="3600" dirty="0" err="1">
                <a:latin typeface="Calibri" pitchFamily="34" charset="0"/>
              </a:rPr>
              <a:t>itu</a:t>
            </a:r>
            <a:r>
              <a:rPr lang="en-US" sz="3600" dirty="0">
                <a:latin typeface="Calibri" pitchFamily="34" charset="0"/>
              </a:rPr>
              <a:t>, </a:t>
            </a:r>
            <a:r>
              <a:rPr lang="en-US" sz="3600" dirty="0" err="1">
                <a:latin typeface="Calibri" pitchFamily="34" charset="0"/>
              </a:rPr>
              <a:t>Mosca</a:t>
            </a:r>
            <a:r>
              <a:rPr lang="en-US" sz="3600" dirty="0">
                <a:latin typeface="Calibri" pitchFamily="34" charset="0"/>
              </a:rPr>
              <a:t> </a:t>
            </a:r>
            <a:r>
              <a:rPr lang="en-US" sz="3600" dirty="0" err="1">
                <a:latin typeface="Calibri" pitchFamily="34" charset="0"/>
              </a:rPr>
              <a:t>juga</a:t>
            </a:r>
            <a:r>
              <a:rPr lang="en-US" sz="3600" dirty="0">
                <a:latin typeface="Calibri" pitchFamily="34" charset="0"/>
              </a:rPr>
              <a:t> </a:t>
            </a:r>
            <a:r>
              <a:rPr lang="en-US" sz="3600" dirty="0" err="1">
                <a:latin typeface="Calibri" pitchFamily="34" charset="0"/>
              </a:rPr>
              <a:t>percaya</a:t>
            </a:r>
            <a:r>
              <a:rPr lang="en-US" sz="3600" dirty="0">
                <a:latin typeface="Calibri" pitchFamily="34" charset="0"/>
              </a:rPr>
              <a:t> </a:t>
            </a:r>
            <a:r>
              <a:rPr lang="en-US" sz="3600" dirty="0" err="1">
                <a:latin typeface="Calibri" pitchFamily="34" charset="0"/>
              </a:rPr>
              <a:t>pada</a:t>
            </a:r>
            <a:r>
              <a:rPr lang="en-US" sz="3600" dirty="0">
                <a:latin typeface="Calibri" pitchFamily="34" charset="0"/>
              </a:rPr>
              <a:t> </a:t>
            </a:r>
            <a:r>
              <a:rPr lang="en-US" sz="3600" dirty="0" err="1">
                <a:latin typeface="Calibri" pitchFamily="34" charset="0"/>
              </a:rPr>
              <a:t>hukum</a:t>
            </a:r>
            <a:r>
              <a:rPr lang="en-US" sz="3600" dirty="0">
                <a:latin typeface="Calibri" pitchFamily="34" charset="0"/>
              </a:rPr>
              <a:t>, yang </a:t>
            </a:r>
            <a:r>
              <a:rPr lang="en-US" sz="3600" dirty="0" err="1">
                <a:latin typeface="Calibri" pitchFamily="34" charset="0"/>
              </a:rPr>
              <a:t>mengatakan</a:t>
            </a:r>
            <a:r>
              <a:rPr lang="en-US" sz="3600" dirty="0">
                <a:latin typeface="Calibri" pitchFamily="34" charset="0"/>
              </a:rPr>
              <a:t> </a:t>
            </a:r>
            <a:r>
              <a:rPr lang="en-US" sz="3600" dirty="0" err="1">
                <a:latin typeface="Calibri" pitchFamily="34" charset="0"/>
              </a:rPr>
              <a:t>bahwa</a:t>
            </a:r>
            <a:r>
              <a:rPr lang="en-US" sz="3600" dirty="0">
                <a:latin typeface="Calibri" pitchFamily="34" charset="0"/>
              </a:rPr>
              <a:t> </a:t>
            </a:r>
            <a:r>
              <a:rPr lang="en-US" sz="3600" dirty="0" err="1">
                <a:latin typeface="Calibri" pitchFamily="34" charset="0"/>
              </a:rPr>
              <a:t>ketika</a:t>
            </a:r>
            <a:r>
              <a:rPr lang="en-US" sz="3600" dirty="0">
                <a:latin typeface="Calibri" pitchFamily="34" charset="0"/>
              </a:rPr>
              <a:t> </a:t>
            </a:r>
            <a:r>
              <a:rPr lang="en-US" sz="3600" dirty="0" err="1">
                <a:latin typeface="Calibri" pitchFamily="34" charset="0"/>
              </a:rPr>
              <a:t>kelas</a:t>
            </a:r>
            <a:r>
              <a:rPr lang="en-US" sz="3600" dirty="0">
                <a:latin typeface="Calibri" pitchFamily="34" charset="0"/>
              </a:rPr>
              <a:t> </a:t>
            </a:r>
            <a:r>
              <a:rPr lang="en-US" sz="3600" dirty="0" err="1">
                <a:latin typeface="Calibri" pitchFamily="34" charset="0"/>
              </a:rPr>
              <a:t>penguasa</a:t>
            </a:r>
            <a:r>
              <a:rPr lang="en-US" sz="3600" dirty="0">
                <a:latin typeface="Calibri" pitchFamily="34" charset="0"/>
              </a:rPr>
              <a:t> </a:t>
            </a:r>
            <a:r>
              <a:rPr lang="en-US" sz="3600" dirty="0" err="1">
                <a:latin typeface="Calibri" pitchFamily="34" charset="0"/>
              </a:rPr>
              <a:t>tidak</a:t>
            </a:r>
            <a:r>
              <a:rPr lang="en-US" sz="3600" dirty="0">
                <a:latin typeface="Calibri" pitchFamily="34" charset="0"/>
              </a:rPr>
              <a:t> </a:t>
            </a:r>
            <a:r>
              <a:rPr lang="en-US" sz="3600" dirty="0" err="1">
                <a:latin typeface="Calibri" pitchFamily="34" charset="0"/>
              </a:rPr>
              <a:t>lagi</a:t>
            </a:r>
            <a:r>
              <a:rPr lang="en-US" sz="3600" dirty="0">
                <a:latin typeface="Calibri" pitchFamily="34" charset="0"/>
              </a:rPr>
              <a:t> </a:t>
            </a:r>
            <a:r>
              <a:rPr lang="en-US" sz="3600" dirty="0" err="1">
                <a:latin typeface="Calibri" pitchFamily="34" charset="0"/>
              </a:rPr>
              <a:t>dapat</a:t>
            </a:r>
            <a:r>
              <a:rPr lang="en-US" sz="3600" dirty="0">
                <a:latin typeface="Calibri" pitchFamily="34" charset="0"/>
              </a:rPr>
              <a:t> </a:t>
            </a:r>
            <a:r>
              <a:rPr lang="en-US" sz="3600" dirty="0" err="1">
                <a:latin typeface="Calibri" pitchFamily="34" charset="0"/>
              </a:rPr>
              <a:t>memberikan</a:t>
            </a:r>
            <a:r>
              <a:rPr lang="en-US" sz="3600" dirty="0">
                <a:latin typeface="Calibri" pitchFamily="34" charset="0"/>
              </a:rPr>
              <a:t> </a:t>
            </a:r>
            <a:r>
              <a:rPr lang="en-US" sz="3600" dirty="0" err="1">
                <a:latin typeface="Calibri" pitchFamily="34" charset="0"/>
              </a:rPr>
              <a:t>pelayanan</a:t>
            </a:r>
            <a:r>
              <a:rPr lang="en-US" sz="3600" dirty="0">
                <a:latin typeface="Calibri" pitchFamily="34" charset="0"/>
              </a:rPr>
              <a:t> </a:t>
            </a:r>
            <a:r>
              <a:rPr lang="en-US" sz="3600" dirty="0" err="1">
                <a:latin typeface="Calibri" pitchFamily="34" charset="0"/>
              </a:rPr>
              <a:t>kepada</a:t>
            </a:r>
            <a:r>
              <a:rPr lang="en-US" sz="3600" dirty="0">
                <a:latin typeface="Calibri" pitchFamily="34" charset="0"/>
              </a:rPr>
              <a:t> </a:t>
            </a:r>
            <a:r>
              <a:rPr lang="en-US" sz="3600" dirty="0" err="1">
                <a:latin typeface="Calibri" pitchFamily="34" charset="0"/>
              </a:rPr>
              <a:t>massa</a:t>
            </a:r>
            <a:r>
              <a:rPr lang="en-US" sz="3600" dirty="0">
                <a:latin typeface="Calibri" pitchFamily="34" charset="0"/>
              </a:rPr>
              <a:t> </a:t>
            </a:r>
            <a:r>
              <a:rPr lang="en-US" sz="3600" dirty="0" err="1">
                <a:latin typeface="Calibri" pitchFamily="34" charset="0"/>
              </a:rPr>
              <a:t>atas</a:t>
            </a:r>
            <a:r>
              <a:rPr lang="en-US" sz="3600" dirty="0">
                <a:latin typeface="Calibri" pitchFamily="34" charset="0"/>
              </a:rPr>
              <a:t> </a:t>
            </a:r>
            <a:r>
              <a:rPr lang="en-US" sz="3600" dirty="0" err="1">
                <a:latin typeface="Calibri" pitchFamily="34" charset="0"/>
              </a:rPr>
              <a:t>kebutuhan-kebutuhan</a:t>
            </a:r>
            <a:r>
              <a:rPr lang="en-US" sz="3600" dirty="0">
                <a:latin typeface="Calibri" pitchFamily="34" charset="0"/>
              </a:rPr>
              <a:t> yang </a:t>
            </a:r>
            <a:r>
              <a:rPr lang="en-US" sz="3600" dirty="0" err="1">
                <a:latin typeface="Calibri" pitchFamily="34" charset="0"/>
              </a:rPr>
              <a:t>diinginkan</a:t>
            </a:r>
            <a:r>
              <a:rPr lang="en-US" sz="3600" dirty="0">
                <a:latin typeface="Calibri" pitchFamily="34" charset="0"/>
              </a:rPr>
              <a:t>, </a:t>
            </a:r>
            <a:r>
              <a:rPr lang="en-US" sz="3600" dirty="0" err="1">
                <a:latin typeface="Calibri" pitchFamily="34" charset="0"/>
              </a:rPr>
              <a:t>atau</a:t>
            </a:r>
            <a:r>
              <a:rPr lang="en-US" sz="3600" dirty="0">
                <a:latin typeface="Calibri" pitchFamily="34" charset="0"/>
              </a:rPr>
              <a:t> </a:t>
            </a:r>
            <a:r>
              <a:rPr lang="en-US" sz="3600" dirty="0" err="1">
                <a:latin typeface="Calibri" pitchFamily="34" charset="0"/>
              </a:rPr>
              <a:t>layanan</a:t>
            </a:r>
            <a:r>
              <a:rPr lang="en-US" sz="3600" dirty="0">
                <a:latin typeface="Calibri" pitchFamily="34" charset="0"/>
              </a:rPr>
              <a:t> yang </a:t>
            </a:r>
            <a:r>
              <a:rPr lang="en-US" sz="3600" dirty="0" err="1">
                <a:latin typeface="Calibri" pitchFamily="34" charset="0"/>
              </a:rPr>
              <a:t>diberikan</a:t>
            </a:r>
            <a:r>
              <a:rPr lang="en-US" sz="3600" dirty="0">
                <a:latin typeface="Calibri" pitchFamily="34" charset="0"/>
              </a:rPr>
              <a:t> elite </a:t>
            </a:r>
            <a:r>
              <a:rPr lang="en-US" sz="3600" dirty="0" err="1">
                <a:latin typeface="Calibri" pitchFamily="34" charset="0"/>
              </a:rPr>
              <a:t>penguasa</a:t>
            </a:r>
            <a:r>
              <a:rPr lang="en-US" sz="3600" dirty="0">
                <a:latin typeface="Calibri" pitchFamily="34" charset="0"/>
              </a:rPr>
              <a:t> </a:t>
            </a:r>
            <a:r>
              <a:rPr lang="en-US" sz="3600" dirty="0" err="1">
                <a:latin typeface="Calibri" pitchFamily="34" charset="0"/>
              </a:rPr>
              <a:t>tidak</a:t>
            </a:r>
            <a:r>
              <a:rPr lang="en-US" sz="3600" dirty="0">
                <a:latin typeface="Calibri" pitchFamily="34" charset="0"/>
              </a:rPr>
              <a:t> </a:t>
            </a:r>
            <a:r>
              <a:rPr lang="en-US" sz="3600" dirty="0" err="1">
                <a:latin typeface="Calibri" pitchFamily="34" charset="0"/>
              </a:rPr>
              <a:t>lagi</a:t>
            </a:r>
            <a:r>
              <a:rPr lang="en-US" sz="3600" dirty="0">
                <a:latin typeface="Calibri" pitchFamily="34" charset="0"/>
              </a:rPr>
              <a:t> </a:t>
            </a:r>
            <a:r>
              <a:rPr lang="en-US" sz="3600" dirty="0" err="1">
                <a:latin typeface="Calibri" pitchFamily="34" charset="0"/>
              </a:rPr>
              <a:t>dianggap</a:t>
            </a:r>
            <a:r>
              <a:rPr lang="en-US" sz="3600" dirty="0">
                <a:latin typeface="Calibri" pitchFamily="34" charset="0"/>
              </a:rPr>
              <a:t> </a:t>
            </a:r>
            <a:r>
              <a:rPr lang="en-US" sz="3600" dirty="0" err="1">
                <a:latin typeface="Calibri" pitchFamily="34" charset="0"/>
              </a:rPr>
              <a:t>bernilai</a:t>
            </a:r>
            <a:r>
              <a:rPr lang="en-US" sz="3600" dirty="0">
                <a:latin typeface="Calibri" pitchFamily="34" charset="0"/>
              </a:rPr>
              <a:t>, </a:t>
            </a:r>
            <a:r>
              <a:rPr lang="en-US" sz="3600" dirty="0" err="1">
                <a:latin typeface="Calibri" pitchFamily="34" charset="0"/>
              </a:rPr>
              <a:t>dan</a:t>
            </a:r>
            <a:r>
              <a:rPr lang="en-US" sz="3600" dirty="0">
                <a:latin typeface="Calibri" pitchFamily="34" charset="0"/>
              </a:rPr>
              <a:t>/</a:t>
            </a:r>
            <a:r>
              <a:rPr lang="en-US" sz="3600" dirty="0" err="1">
                <a:latin typeface="Calibri" pitchFamily="34" charset="0"/>
              </a:rPr>
              <a:t>atau</a:t>
            </a:r>
            <a:r>
              <a:rPr lang="en-US" sz="3600" dirty="0">
                <a:latin typeface="Calibri" pitchFamily="34" charset="0"/>
              </a:rPr>
              <a:t> </a:t>
            </a:r>
            <a:r>
              <a:rPr lang="en-US" sz="3600" dirty="0" err="1">
                <a:latin typeface="Calibri" pitchFamily="34" charset="0"/>
              </a:rPr>
              <a:t>terjadi</a:t>
            </a:r>
            <a:r>
              <a:rPr lang="en-US" sz="3600" dirty="0">
                <a:latin typeface="Calibri" pitchFamily="34" charset="0"/>
              </a:rPr>
              <a:t> </a:t>
            </a:r>
            <a:r>
              <a:rPr lang="en-US" sz="3600" dirty="0" err="1">
                <a:latin typeface="Calibri" pitchFamily="34" charset="0"/>
              </a:rPr>
              <a:t>perubahan</a:t>
            </a:r>
            <a:r>
              <a:rPr lang="en-US" sz="3600" dirty="0">
                <a:latin typeface="Calibri" pitchFamily="34" charset="0"/>
              </a:rPr>
              <a:t> </a:t>
            </a:r>
            <a:r>
              <a:rPr lang="en-US" sz="3600" dirty="0" err="1">
                <a:latin typeface="Calibri" pitchFamily="34" charset="0"/>
              </a:rPr>
              <a:t>kekuatan-kekuatan</a:t>
            </a:r>
            <a:r>
              <a:rPr lang="en-US" sz="3600" dirty="0">
                <a:latin typeface="Calibri" pitchFamily="34" charset="0"/>
              </a:rPr>
              <a:t> </a:t>
            </a:r>
            <a:r>
              <a:rPr lang="en-US" sz="3600" dirty="0" err="1">
                <a:latin typeface="Calibri" pitchFamily="34" charset="0"/>
              </a:rPr>
              <a:t>sosial</a:t>
            </a:r>
            <a:r>
              <a:rPr lang="en-US" sz="3600" dirty="0">
                <a:latin typeface="Calibri" pitchFamily="34" charset="0"/>
              </a:rPr>
              <a:t> </a:t>
            </a:r>
            <a:r>
              <a:rPr lang="en-US" sz="3600" dirty="0" err="1">
                <a:latin typeface="Calibri" pitchFamily="34" charset="0"/>
              </a:rPr>
              <a:t>pada</a:t>
            </a:r>
            <a:r>
              <a:rPr lang="en-US" sz="3600" dirty="0">
                <a:latin typeface="Calibri" pitchFamily="34" charset="0"/>
              </a:rPr>
              <a:t> </a:t>
            </a:r>
            <a:r>
              <a:rPr lang="en-US" sz="3600" dirty="0" err="1">
                <a:latin typeface="Calibri" pitchFamily="34" charset="0"/>
              </a:rPr>
              <a:t>masyarakat</a:t>
            </a:r>
            <a:r>
              <a:rPr lang="en-US" sz="3600" dirty="0">
                <a:latin typeface="Calibri" pitchFamily="34" charset="0"/>
              </a:rPr>
              <a:t>, </a:t>
            </a:r>
            <a:r>
              <a:rPr lang="en-US" sz="3600" dirty="0" err="1">
                <a:latin typeface="Calibri" pitchFamily="34" charset="0"/>
              </a:rPr>
              <a:t>maka</a:t>
            </a:r>
            <a:r>
              <a:rPr lang="en-US" sz="3600" dirty="0">
                <a:latin typeface="Calibri" pitchFamily="34" charset="0"/>
              </a:rPr>
              <a:t> </a:t>
            </a:r>
            <a:r>
              <a:rPr lang="en-US" sz="3600" dirty="0" err="1">
                <a:latin typeface="Calibri" pitchFamily="34" charset="0"/>
              </a:rPr>
              <a:t>perubahan</a:t>
            </a:r>
            <a:r>
              <a:rPr lang="en-US" sz="3600" dirty="0">
                <a:latin typeface="Calibri" pitchFamily="34" charset="0"/>
              </a:rPr>
              <a:t> </a:t>
            </a:r>
            <a:r>
              <a:rPr lang="en-US" sz="3600" dirty="0" err="1">
                <a:latin typeface="Calibri" pitchFamily="34" charset="0"/>
              </a:rPr>
              <a:t>dan</a:t>
            </a:r>
            <a:r>
              <a:rPr lang="en-US" sz="3600" dirty="0">
                <a:latin typeface="Calibri" pitchFamily="34" charset="0"/>
              </a:rPr>
              <a:t> </a:t>
            </a:r>
            <a:r>
              <a:rPr lang="en-US" sz="3600" dirty="0" err="1">
                <a:latin typeface="Calibri" pitchFamily="34" charset="0"/>
              </a:rPr>
              <a:t>pergantian</a:t>
            </a:r>
            <a:r>
              <a:rPr lang="en-US" sz="3600" dirty="0">
                <a:latin typeface="Calibri" pitchFamily="34" charset="0"/>
              </a:rPr>
              <a:t> elite </a:t>
            </a:r>
            <a:r>
              <a:rPr lang="en-US" sz="3600" dirty="0" err="1">
                <a:latin typeface="Calibri" pitchFamily="34" charset="0"/>
              </a:rPr>
              <a:t>penguasa</a:t>
            </a:r>
            <a:r>
              <a:rPr lang="en-US" sz="3600" dirty="0">
                <a:latin typeface="Calibri" pitchFamily="34" charset="0"/>
              </a:rPr>
              <a:t> </a:t>
            </a:r>
            <a:r>
              <a:rPr lang="en-US" sz="3600" dirty="0" err="1">
                <a:latin typeface="Calibri" pitchFamily="34" charset="0"/>
              </a:rPr>
              <a:t>adalah</a:t>
            </a:r>
            <a:r>
              <a:rPr lang="en-US" sz="3600" dirty="0">
                <a:latin typeface="Calibri" pitchFamily="34" charset="0"/>
              </a:rPr>
              <a:t> </a:t>
            </a:r>
            <a:r>
              <a:rPr lang="en-US" sz="3600" dirty="0" err="1">
                <a:latin typeface="Calibri" pitchFamily="34" charset="0"/>
              </a:rPr>
              <a:t>suatu</a:t>
            </a:r>
            <a:r>
              <a:rPr lang="en-US" sz="3600" dirty="0">
                <a:latin typeface="Calibri" pitchFamily="34" charset="0"/>
              </a:rPr>
              <a:t> </a:t>
            </a:r>
            <a:r>
              <a:rPr lang="en-US" sz="3600" dirty="0" err="1">
                <a:latin typeface="Calibri" pitchFamily="34" charset="0"/>
              </a:rPr>
              <a:t>hal</a:t>
            </a:r>
            <a:r>
              <a:rPr lang="en-US" sz="3600" dirty="0">
                <a:latin typeface="Calibri" pitchFamily="34" charset="0"/>
              </a:rPr>
              <a:t> yang </a:t>
            </a:r>
            <a:r>
              <a:rPr lang="en-US" sz="3600" dirty="0" err="1">
                <a:latin typeface="Calibri" pitchFamily="34" charset="0"/>
              </a:rPr>
              <a:t>sulit</a:t>
            </a:r>
            <a:r>
              <a:rPr lang="en-US" sz="3600" dirty="0">
                <a:latin typeface="Calibri" pitchFamily="34" charset="0"/>
              </a:rPr>
              <a:t> </a:t>
            </a:r>
            <a:r>
              <a:rPr lang="en-US" sz="3600" dirty="0" err="1">
                <a:latin typeface="Calibri" pitchFamily="34" charset="0"/>
              </a:rPr>
              <a:t>untuk</a:t>
            </a:r>
            <a:r>
              <a:rPr lang="en-US" sz="3600" dirty="0">
                <a:latin typeface="Calibri" pitchFamily="34" charset="0"/>
              </a:rPr>
              <a:t> </a:t>
            </a:r>
            <a:r>
              <a:rPr lang="en-US" sz="3600" dirty="0" err="1">
                <a:latin typeface="Calibri" pitchFamily="34" charset="0"/>
              </a:rPr>
              <a:t>dihindarkan</a:t>
            </a:r>
            <a:r>
              <a:rPr lang="en-US" sz="3600" dirty="0"/>
              <a:t>.</a:t>
            </a:r>
            <a:endParaRPr lang="id-ID" sz="3600" dirty="0"/>
          </a:p>
          <a:p>
            <a:endParaRPr lang="id-ID" dirty="0"/>
          </a:p>
        </p:txBody>
      </p:sp>
      <p:pic>
        <p:nvPicPr>
          <p:cNvPr id="6146" name="Picture 2" descr="Hasil gambar untuk pergantian elit mosca">
            <a:hlinkClick r:id="rId2"/>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51521" y="1700808"/>
            <a:ext cx="3744415" cy="2280613"/>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3"/>
          <p:cNvSpPr/>
          <p:nvPr/>
        </p:nvSpPr>
        <p:spPr>
          <a:xfrm>
            <a:off x="251521" y="4149080"/>
            <a:ext cx="3744415" cy="2592288"/>
          </a:xfrm>
          <a:prstGeom prst="rect">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dirty="0"/>
          </a:p>
          <a:p>
            <a:pPr algn="ctr"/>
            <a:r>
              <a:rPr lang="en-US" dirty="0" smtClean="0">
                <a:solidFill>
                  <a:schemeClr val="bg2">
                    <a:lumMod val="10000"/>
                  </a:schemeClr>
                </a:solidFill>
                <a:latin typeface="Calibri" pitchFamily="34" charset="0"/>
              </a:rPr>
              <a:t> </a:t>
            </a:r>
            <a:r>
              <a:rPr lang="id-ID" dirty="0" smtClean="0">
                <a:solidFill>
                  <a:schemeClr val="bg2">
                    <a:lumMod val="10000"/>
                  </a:schemeClr>
                </a:solidFill>
                <a:latin typeface="Calibri" pitchFamily="34" charset="0"/>
              </a:rPr>
              <a:t>I</a:t>
            </a:r>
            <a:r>
              <a:rPr lang="en-US" dirty="0" smtClean="0">
                <a:solidFill>
                  <a:schemeClr val="bg2">
                    <a:lumMod val="10000"/>
                  </a:schemeClr>
                </a:solidFill>
                <a:latin typeface="Calibri" pitchFamily="34" charset="0"/>
              </a:rPr>
              <a:t>de </a:t>
            </a:r>
            <a:r>
              <a:rPr lang="en-US" i="1" dirty="0" smtClean="0">
                <a:solidFill>
                  <a:schemeClr val="bg2">
                    <a:lumMod val="10000"/>
                  </a:schemeClr>
                </a:solidFill>
                <a:latin typeface="Calibri" pitchFamily="34" charset="0"/>
              </a:rPr>
              <a:t>the </a:t>
            </a:r>
            <a:r>
              <a:rPr lang="en-US" i="1" dirty="0">
                <a:solidFill>
                  <a:schemeClr val="bg2">
                    <a:lumMod val="10000"/>
                  </a:schemeClr>
                </a:solidFill>
                <a:latin typeface="Calibri" pitchFamily="34" charset="0"/>
              </a:rPr>
              <a:t>ruling </a:t>
            </a:r>
            <a:r>
              <a:rPr lang="en-US" i="1" dirty="0" smtClean="0">
                <a:solidFill>
                  <a:schemeClr val="bg2">
                    <a:lumMod val="10000"/>
                  </a:schemeClr>
                </a:solidFill>
                <a:latin typeface="Calibri" pitchFamily="34" charset="0"/>
              </a:rPr>
              <a:t>class</a:t>
            </a:r>
            <a:r>
              <a:rPr lang="en-US" dirty="0" smtClean="0">
                <a:solidFill>
                  <a:schemeClr val="bg2">
                    <a:lumMod val="10000"/>
                  </a:schemeClr>
                </a:solidFill>
                <a:latin typeface="Calibri" pitchFamily="34" charset="0"/>
              </a:rPr>
              <a:t> </a:t>
            </a:r>
            <a:r>
              <a:rPr lang="en-US" dirty="0" err="1">
                <a:solidFill>
                  <a:schemeClr val="bg2">
                    <a:lumMod val="10000"/>
                  </a:schemeClr>
                </a:solidFill>
                <a:latin typeface="Calibri" pitchFamily="34" charset="0"/>
              </a:rPr>
              <a:t>berada</a:t>
            </a:r>
            <a:r>
              <a:rPr lang="en-US" dirty="0">
                <a:solidFill>
                  <a:schemeClr val="bg2">
                    <a:lumMod val="10000"/>
                  </a:schemeClr>
                </a:solidFill>
                <a:latin typeface="Calibri" pitchFamily="34" charset="0"/>
              </a:rPr>
              <a:t> </a:t>
            </a:r>
            <a:r>
              <a:rPr lang="en-US" dirty="0" err="1">
                <a:solidFill>
                  <a:schemeClr val="bg2">
                    <a:lumMod val="10000"/>
                  </a:schemeClr>
                </a:solidFill>
                <a:latin typeface="Calibri" pitchFamily="34" charset="0"/>
              </a:rPr>
              <a:t>dalam</a:t>
            </a:r>
            <a:r>
              <a:rPr lang="en-US" dirty="0">
                <a:solidFill>
                  <a:schemeClr val="bg2">
                    <a:lumMod val="10000"/>
                  </a:schemeClr>
                </a:solidFill>
                <a:latin typeface="Calibri" pitchFamily="34" charset="0"/>
              </a:rPr>
              <a:t> </a:t>
            </a:r>
            <a:r>
              <a:rPr lang="en-US" dirty="0" err="1">
                <a:solidFill>
                  <a:schemeClr val="bg2">
                    <a:lumMod val="10000"/>
                  </a:schemeClr>
                </a:solidFill>
                <a:latin typeface="Calibri" pitchFamily="34" charset="0"/>
              </a:rPr>
              <a:t>setiap</a:t>
            </a:r>
            <a:r>
              <a:rPr lang="en-US" dirty="0">
                <a:solidFill>
                  <a:schemeClr val="bg2">
                    <a:lumMod val="10000"/>
                  </a:schemeClr>
                </a:solidFill>
                <a:latin typeface="Calibri" pitchFamily="34" charset="0"/>
              </a:rPr>
              <a:t> </a:t>
            </a:r>
            <a:r>
              <a:rPr lang="en-US" dirty="0" err="1">
                <a:solidFill>
                  <a:schemeClr val="bg2">
                    <a:lumMod val="10000"/>
                  </a:schemeClr>
                </a:solidFill>
                <a:latin typeface="Calibri" pitchFamily="34" charset="0"/>
              </a:rPr>
              <a:t>tahapan</a:t>
            </a:r>
            <a:r>
              <a:rPr lang="en-US" dirty="0">
                <a:solidFill>
                  <a:schemeClr val="bg2">
                    <a:lumMod val="10000"/>
                  </a:schemeClr>
                </a:solidFill>
                <a:latin typeface="Calibri" pitchFamily="34" charset="0"/>
              </a:rPr>
              <a:t> </a:t>
            </a:r>
            <a:r>
              <a:rPr lang="en-US" dirty="0" err="1">
                <a:solidFill>
                  <a:schemeClr val="bg2">
                    <a:lumMod val="10000"/>
                  </a:schemeClr>
                </a:solidFill>
                <a:latin typeface="Calibri" pitchFamily="34" charset="0"/>
              </a:rPr>
              <a:t>sejarah</a:t>
            </a:r>
            <a:r>
              <a:rPr lang="en-US" dirty="0">
                <a:solidFill>
                  <a:schemeClr val="bg2">
                    <a:lumMod val="10000"/>
                  </a:schemeClr>
                </a:solidFill>
                <a:latin typeface="Calibri" pitchFamily="34" charset="0"/>
              </a:rPr>
              <a:t> ide-ide </a:t>
            </a:r>
            <a:r>
              <a:rPr lang="en-US" dirty="0" err="1">
                <a:solidFill>
                  <a:schemeClr val="bg2">
                    <a:lumMod val="10000"/>
                  </a:schemeClr>
                </a:solidFill>
                <a:latin typeface="Calibri" pitchFamily="34" charset="0"/>
              </a:rPr>
              <a:t>kekuasaan</a:t>
            </a:r>
            <a:r>
              <a:rPr lang="en-US" dirty="0">
                <a:solidFill>
                  <a:schemeClr val="bg2">
                    <a:lumMod val="10000"/>
                  </a:schemeClr>
                </a:solidFill>
                <a:latin typeface="Calibri" pitchFamily="34" charset="0"/>
              </a:rPr>
              <a:t>. </a:t>
            </a:r>
            <a:r>
              <a:rPr lang="en-US" dirty="0" err="1">
                <a:solidFill>
                  <a:schemeClr val="bg2">
                    <a:lumMod val="10000"/>
                  </a:schemeClr>
                </a:solidFill>
                <a:latin typeface="Calibri" pitchFamily="34" charset="0"/>
              </a:rPr>
              <a:t>Oleh</a:t>
            </a:r>
            <a:r>
              <a:rPr lang="en-US" dirty="0">
                <a:solidFill>
                  <a:schemeClr val="bg2">
                    <a:lumMod val="10000"/>
                  </a:schemeClr>
                </a:solidFill>
                <a:latin typeface="Calibri" pitchFamily="34" charset="0"/>
              </a:rPr>
              <a:t> </a:t>
            </a:r>
            <a:r>
              <a:rPr lang="en-US" dirty="0" err="1">
                <a:solidFill>
                  <a:schemeClr val="bg2">
                    <a:lumMod val="10000"/>
                  </a:schemeClr>
                </a:solidFill>
                <a:latin typeface="Calibri" pitchFamily="34" charset="0"/>
              </a:rPr>
              <a:t>karena</a:t>
            </a:r>
            <a:r>
              <a:rPr lang="en-US" dirty="0">
                <a:solidFill>
                  <a:schemeClr val="bg2">
                    <a:lumMod val="10000"/>
                  </a:schemeClr>
                </a:solidFill>
                <a:latin typeface="Calibri" pitchFamily="34" charset="0"/>
              </a:rPr>
              <a:t> </a:t>
            </a:r>
            <a:r>
              <a:rPr lang="en-US" dirty="0" err="1">
                <a:solidFill>
                  <a:schemeClr val="bg2">
                    <a:lumMod val="10000"/>
                  </a:schemeClr>
                </a:solidFill>
                <a:latin typeface="Calibri" pitchFamily="34" charset="0"/>
              </a:rPr>
              <a:t>itu</a:t>
            </a:r>
            <a:r>
              <a:rPr lang="en-US" dirty="0">
                <a:solidFill>
                  <a:schemeClr val="bg2">
                    <a:lumMod val="10000"/>
                  </a:schemeClr>
                </a:solidFill>
                <a:latin typeface="Calibri" pitchFamily="34" charset="0"/>
              </a:rPr>
              <a:t>, </a:t>
            </a:r>
            <a:r>
              <a:rPr lang="en-US" dirty="0" err="1">
                <a:solidFill>
                  <a:schemeClr val="bg2">
                    <a:lumMod val="10000"/>
                  </a:schemeClr>
                </a:solidFill>
                <a:latin typeface="Calibri" pitchFamily="34" charset="0"/>
              </a:rPr>
              <a:t>kelas</a:t>
            </a:r>
            <a:r>
              <a:rPr lang="en-US" dirty="0">
                <a:solidFill>
                  <a:schemeClr val="bg2">
                    <a:lumMod val="10000"/>
                  </a:schemeClr>
                </a:solidFill>
                <a:latin typeface="Calibri" pitchFamily="34" charset="0"/>
              </a:rPr>
              <a:t> </a:t>
            </a:r>
            <a:r>
              <a:rPr lang="en-US" dirty="0" err="1" smtClean="0">
                <a:solidFill>
                  <a:schemeClr val="bg2">
                    <a:lumMod val="10000"/>
                  </a:schemeClr>
                </a:solidFill>
                <a:latin typeface="Calibri" pitchFamily="34" charset="0"/>
              </a:rPr>
              <a:t>penguasa</a:t>
            </a:r>
            <a:r>
              <a:rPr lang="id-ID" dirty="0" smtClean="0">
                <a:solidFill>
                  <a:schemeClr val="bg2">
                    <a:lumMod val="10000"/>
                  </a:schemeClr>
                </a:solidFill>
                <a:latin typeface="Calibri" pitchFamily="34" charset="0"/>
              </a:rPr>
              <a:t> </a:t>
            </a:r>
            <a:r>
              <a:rPr lang="en-US" dirty="0" err="1" smtClean="0">
                <a:solidFill>
                  <a:schemeClr val="bg2">
                    <a:lumMod val="10000"/>
                  </a:schemeClr>
                </a:solidFill>
                <a:latin typeface="Calibri" pitchFamily="34" charset="0"/>
              </a:rPr>
              <a:t>adalah</a:t>
            </a:r>
            <a:r>
              <a:rPr lang="en-US" dirty="0" smtClean="0">
                <a:solidFill>
                  <a:schemeClr val="bg2">
                    <a:lumMod val="10000"/>
                  </a:schemeClr>
                </a:solidFill>
                <a:latin typeface="Calibri" pitchFamily="34" charset="0"/>
              </a:rPr>
              <a:t> </a:t>
            </a:r>
            <a:r>
              <a:rPr lang="en-US" dirty="0" err="1">
                <a:solidFill>
                  <a:schemeClr val="bg2">
                    <a:lumMod val="10000"/>
                  </a:schemeClr>
                </a:solidFill>
                <a:latin typeface="Calibri" pitchFamily="34" charset="0"/>
              </a:rPr>
              <a:t>kelompok</a:t>
            </a:r>
            <a:r>
              <a:rPr lang="en-US" dirty="0">
                <a:solidFill>
                  <a:schemeClr val="bg2">
                    <a:lumMod val="10000"/>
                  </a:schemeClr>
                </a:solidFill>
                <a:latin typeface="Calibri" pitchFamily="34" charset="0"/>
              </a:rPr>
              <a:t> </a:t>
            </a:r>
            <a:r>
              <a:rPr lang="en-US" dirty="0" err="1">
                <a:solidFill>
                  <a:schemeClr val="bg2">
                    <a:lumMod val="10000"/>
                  </a:schemeClr>
                </a:solidFill>
                <a:latin typeface="Calibri" pitchFamily="34" charset="0"/>
              </a:rPr>
              <a:t>dominan</a:t>
            </a:r>
            <a:r>
              <a:rPr lang="en-US" dirty="0">
                <a:solidFill>
                  <a:schemeClr val="bg2">
                    <a:lumMod val="10000"/>
                  </a:schemeClr>
                </a:solidFill>
                <a:latin typeface="Calibri" pitchFamily="34" charset="0"/>
              </a:rPr>
              <a:t> </a:t>
            </a:r>
            <a:r>
              <a:rPr lang="en-US" dirty="0" err="1">
                <a:solidFill>
                  <a:schemeClr val="bg2">
                    <a:lumMod val="10000"/>
                  </a:schemeClr>
                </a:solidFill>
                <a:latin typeface="Calibri" pitchFamily="34" charset="0"/>
              </a:rPr>
              <a:t>secara</a:t>
            </a:r>
            <a:r>
              <a:rPr lang="en-US" dirty="0">
                <a:solidFill>
                  <a:schemeClr val="bg2">
                    <a:lumMod val="10000"/>
                  </a:schemeClr>
                </a:solidFill>
                <a:latin typeface="Calibri" pitchFamily="34" charset="0"/>
              </a:rPr>
              <a:t> </a:t>
            </a:r>
            <a:r>
              <a:rPr lang="en-US" dirty="0" err="1">
                <a:solidFill>
                  <a:schemeClr val="bg2">
                    <a:lumMod val="10000"/>
                  </a:schemeClr>
                </a:solidFill>
                <a:latin typeface="Calibri" pitchFamily="34" charset="0"/>
              </a:rPr>
              <a:t>ekonomi</a:t>
            </a:r>
            <a:r>
              <a:rPr lang="en-US" dirty="0">
                <a:solidFill>
                  <a:schemeClr val="bg2">
                    <a:lumMod val="10000"/>
                  </a:schemeClr>
                </a:solidFill>
                <a:latin typeface="Calibri" pitchFamily="34" charset="0"/>
              </a:rPr>
              <a:t> </a:t>
            </a:r>
            <a:r>
              <a:rPr lang="en-US" dirty="0" err="1">
                <a:solidFill>
                  <a:schemeClr val="bg2">
                    <a:lumMod val="10000"/>
                  </a:schemeClr>
                </a:solidFill>
                <a:latin typeface="Calibri" pitchFamily="34" charset="0"/>
              </a:rPr>
              <a:t>dalam</a:t>
            </a:r>
            <a:r>
              <a:rPr lang="en-US" dirty="0">
                <a:solidFill>
                  <a:schemeClr val="bg2">
                    <a:lumMod val="10000"/>
                  </a:schemeClr>
                </a:solidFill>
                <a:latin typeface="Calibri" pitchFamily="34" charset="0"/>
              </a:rPr>
              <a:t> </a:t>
            </a:r>
            <a:r>
              <a:rPr lang="en-US" dirty="0" err="1">
                <a:solidFill>
                  <a:schemeClr val="bg2">
                    <a:lumMod val="10000"/>
                  </a:schemeClr>
                </a:solidFill>
                <a:latin typeface="Calibri" pitchFamily="34" charset="0"/>
              </a:rPr>
              <a:t>komunitas</a:t>
            </a:r>
            <a:r>
              <a:rPr lang="en-US" dirty="0">
                <a:solidFill>
                  <a:schemeClr val="bg2">
                    <a:lumMod val="10000"/>
                  </a:schemeClr>
                </a:solidFill>
                <a:latin typeface="Calibri" pitchFamily="34" charset="0"/>
              </a:rPr>
              <a:t> </a:t>
            </a:r>
            <a:r>
              <a:rPr lang="en-US" dirty="0" err="1">
                <a:solidFill>
                  <a:schemeClr val="bg2">
                    <a:lumMod val="10000"/>
                  </a:schemeClr>
                </a:solidFill>
                <a:latin typeface="Calibri" pitchFamily="34" charset="0"/>
              </a:rPr>
              <a:t>masyarakat</a:t>
            </a:r>
            <a:r>
              <a:rPr lang="en-US" dirty="0">
                <a:solidFill>
                  <a:schemeClr val="bg2">
                    <a:lumMod val="10000"/>
                  </a:schemeClr>
                </a:solidFill>
                <a:latin typeface="Calibri" pitchFamily="34" charset="0"/>
              </a:rPr>
              <a:t>, </a:t>
            </a:r>
            <a:r>
              <a:rPr lang="en-US" dirty="0" err="1">
                <a:solidFill>
                  <a:schemeClr val="bg2">
                    <a:lumMod val="10000"/>
                  </a:schemeClr>
                </a:solidFill>
                <a:latin typeface="Calibri" pitchFamily="34" charset="0"/>
              </a:rPr>
              <a:t>dan</a:t>
            </a:r>
            <a:r>
              <a:rPr lang="en-US" dirty="0">
                <a:solidFill>
                  <a:schemeClr val="bg2">
                    <a:lumMod val="10000"/>
                  </a:schemeClr>
                </a:solidFill>
                <a:latin typeface="Calibri" pitchFamily="34" charset="0"/>
              </a:rPr>
              <a:t> </a:t>
            </a:r>
            <a:r>
              <a:rPr lang="en-US" dirty="0" err="1">
                <a:solidFill>
                  <a:schemeClr val="bg2">
                    <a:lumMod val="10000"/>
                  </a:schemeClr>
                </a:solidFill>
                <a:latin typeface="Calibri" pitchFamily="34" charset="0"/>
              </a:rPr>
              <a:t>pada</a:t>
            </a:r>
            <a:r>
              <a:rPr lang="en-US" dirty="0">
                <a:solidFill>
                  <a:schemeClr val="bg2">
                    <a:lumMod val="10000"/>
                  </a:schemeClr>
                </a:solidFill>
                <a:latin typeface="Calibri" pitchFamily="34" charset="0"/>
              </a:rPr>
              <a:t> </a:t>
            </a:r>
            <a:r>
              <a:rPr lang="en-US" dirty="0" err="1">
                <a:solidFill>
                  <a:schemeClr val="bg2">
                    <a:lumMod val="10000"/>
                  </a:schemeClr>
                </a:solidFill>
                <a:latin typeface="Calibri" pitchFamily="34" charset="0"/>
              </a:rPr>
              <a:t>saat</a:t>
            </a:r>
            <a:r>
              <a:rPr lang="en-US" dirty="0">
                <a:solidFill>
                  <a:schemeClr val="bg2">
                    <a:lumMod val="10000"/>
                  </a:schemeClr>
                </a:solidFill>
                <a:latin typeface="Calibri" pitchFamily="34" charset="0"/>
              </a:rPr>
              <a:t> yang </a:t>
            </a:r>
            <a:r>
              <a:rPr lang="en-US" dirty="0" err="1">
                <a:solidFill>
                  <a:schemeClr val="bg2">
                    <a:lumMod val="10000"/>
                  </a:schemeClr>
                </a:solidFill>
                <a:latin typeface="Calibri" pitchFamily="34" charset="0"/>
              </a:rPr>
              <a:t>sama</a:t>
            </a:r>
            <a:r>
              <a:rPr lang="en-US" dirty="0">
                <a:solidFill>
                  <a:schemeClr val="bg2">
                    <a:lumMod val="10000"/>
                  </a:schemeClr>
                </a:solidFill>
                <a:latin typeface="Calibri" pitchFamily="34" charset="0"/>
              </a:rPr>
              <a:t> </a:t>
            </a:r>
            <a:r>
              <a:rPr lang="en-US" dirty="0" err="1">
                <a:solidFill>
                  <a:schemeClr val="bg2">
                    <a:lumMod val="10000"/>
                  </a:schemeClr>
                </a:solidFill>
                <a:latin typeface="Calibri" pitchFamily="34" charset="0"/>
              </a:rPr>
              <a:t>mereka</a:t>
            </a:r>
            <a:r>
              <a:rPr lang="en-US" dirty="0">
                <a:solidFill>
                  <a:schemeClr val="bg2">
                    <a:lumMod val="10000"/>
                  </a:schemeClr>
                </a:solidFill>
                <a:latin typeface="Calibri" pitchFamily="34" charset="0"/>
              </a:rPr>
              <a:t> </a:t>
            </a:r>
            <a:r>
              <a:rPr lang="en-US" dirty="0" err="1">
                <a:solidFill>
                  <a:schemeClr val="bg2">
                    <a:lumMod val="10000"/>
                  </a:schemeClr>
                </a:solidFill>
                <a:latin typeface="Calibri" pitchFamily="34" charset="0"/>
              </a:rPr>
              <a:t>adalah</a:t>
            </a:r>
            <a:r>
              <a:rPr lang="en-US" dirty="0">
                <a:solidFill>
                  <a:schemeClr val="bg2">
                    <a:lumMod val="10000"/>
                  </a:schemeClr>
                </a:solidFill>
                <a:latin typeface="Calibri" pitchFamily="34" charset="0"/>
              </a:rPr>
              <a:t> </a:t>
            </a:r>
            <a:r>
              <a:rPr lang="en-US" dirty="0" err="1">
                <a:solidFill>
                  <a:schemeClr val="bg2">
                    <a:lumMod val="10000"/>
                  </a:schemeClr>
                </a:solidFill>
                <a:latin typeface="Calibri" pitchFamily="34" charset="0"/>
              </a:rPr>
              <a:t>kelas</a:t>
            </a:r>
            <a:r>
              <a:rPr lang="en-US" dirty="0">
                <a:solidFill>
                  <a:schemeClr val="bg2">
                    <a:lumMod val="10000"/>
                  </a:schemeClr>
                </a:solidFill>
                <a:latin typeface="Calibri" pitchFamily="34" charset="0"/>
              </a:rPr>
              <a:t> yang </a:t>
            </a:r>
            <a:r>
              <a:rPr lang="en-US" dirty="0" err="1">
                <a:solidFill>
                  <a:schemeClr val="bg2">
                    <a:lumMod val="10000"/>
                  </a:schemeClr>
                </a:solidFill>
                <a:latin typeface="Calibri" pitchFamily="34" charset="0"/>
              </a:rPr>
              <a:t>memiliki</a:t>
            </a:r>
            <a:r>
              <a:rPr lang="en-US" dirty="0">
                <a:solidFill>
                  <a:schemeClr val="bg2">
                    <a:lumMod val="10000"/>
                  </a:schemeClr>
                </a:solidFill>
                <a:latin typeface="Calibri" pitchFamily="34" charset="0"/>
              </a:rPr>
              <a:t> </a:t>
            </a:r>
            <a:r>
              <a:rPr lang="en-US" dirty="0" err="1">
                <a:solidFill>
                  <a:schemeClr val="bg2">
                    <a:lumMod val="10000"/>
                  </a:schemeClr>
                </a:solidFill>
                <a:latin typeface="Calibri" pitchFamily="34" charset="0"/>
              </a:rPr>
              <a:t>kapasitas</a:t>
            </a:r>
            <a:r>
              <a:rPr lang="en-US" dirty="0">
                <a:solidFill>
                  <a:schemeClr val="bg2">
                    <a:lumMod val="10000"/>
                  </a:schemeClr>
                </a:solidFill>
                <a:latin typeface="Calibri" pitchFamily="34" charset="0"/>
              </a:rPr>
              <a:t> </a:t>
            </a:r>
            <a:r>
              <a:rPr lang="en-US" dirty="0" err="1">
                <a:solidFill>
                  <a:schemeClr val="bg2">
                    <a:lumMod val="10000"/>
                  </a:schemeClr>
                </a:solidFill>
                <a:latin typeface="Calibri" pitchFamily="34" charset="0"/>
              </a:rPr>
              <a:t>intelektual</a:t>
            </a:r>
            <a:r>
              <a:rPr lang="en-US" dirty="0">
                <a:solidFill>
                  <a:schemeClr val="bg2">
                    <a:lumMod val="10000"/>
                  </a:schemeClr>
                </a:solidFill>
                <a:latin typeface="Calibri" pitchFamily="34" charset="0"/>
              </a:rPr>
              <a:t> </a:t>
            </a:r>
            <a:r>
              <a:rPr lang="en-US" dirty="0" err="1">
                <a:solidFill>
                  <a:schemeClr val="bg2">
                    <a:lumMod val="10000"/>
                  </a:schemeClr>
                </a:solidFill>
                <a:latin typeface="Calibri" pitchFamily="34" charset="0"/>
              </a:rPr>
              <a:t>lebih</a:t>
            </a:r>
            <a:r>
              <a:rPr lang="en-US" dirty="0">
                <a:solidFill>
                  <a:schemeClr val="bg2">
                    <a:lumMod val="10000"/>
                  </a:schemeClr>
                </a:solidFill>
                <a:latin typeface="Calibri" pitchFamily="34" charset="0"/>
              </a:rPr>
              <a:t> </a:t>
            </a:r>
            <a:r>
              <a:rPr lang="en-US" dirty="0" err="1">
                <a:solidFill>
                  <a:schemeClr val="bg2">
                    <a:lumMod val="10000"/>
                  </a:schemeClr>
                </a:solidFill>
                <a:latin typeface="Calibri" pitchFamily="34" charset="0"/>
              </a:rPr>
              <a:t>tinggi</a:t>
            </a:r>
            <a:r>
              <a:rPr lang="en-US" dirty="0">
                <a:solidFill>
                  <a:schemeClr val="bg2">
                    <a:lumMod val="10000"/>
                  </a:schemeClr>
                </a:solidFill>
                <a:latin typeface="Calibri" pitchFamily="34" charset="0"/>
              </a:rPr>
              <a:t>. </a:t>
            </a:r>
            <a:endParaRPr lang="id-ID" dirty="0">
              <a:solidFill>
                <a:schemeClr val="bg2">
                  <a:lumMod val="10000"/>
                </a:schemeClr>
              </a:solidFill>
              <a:latin typeface="Calibri" pitchFamily="34" charset="0"/>
            </a:endParaRPr>
          </a:p>
          <a:p>
            <a:pPr algn="ctr"/>
            <a:endParaRPr lang="id-ID" dirty="0">
              <a:solidFill>
                <a:schemeClr val="bg2">
                  <a:lumMod val="10000"/>
                </a:schemeClr>
              </a:solidFill>
            </a:endParaRPr>
          </a:p>
        </p:txBody>
      </p:sp>
    </p:spTree>
    <p:extLst>
      <p:ext uri="{BB962C8B-B14F-4D97-AF65-F5344CB8AC3E}">
        <p14:creationId xmlns:p14="http://schemas.microsoft.com/office/powerpoint/2010/main" val="28923899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PARETO: GOVERNING ELITE</a:t>
            </a:r>
            <a:endParaRPr lang="id-ID" dirty="0"/>
          </a:p>
        </p:txBody>
      </p:sp>
      <p:sp>
        <p:nvSpPr>
          <p:cNvPr id="3" name="Content Placeholder 2"/>
          <p:cNvSpPr>
            <a:spLocks noGrp="1"/>
          </p:cNvSpPr>
          <p:nvPr>
            <p:ph sz="quarter" idx="1"/>
          </p:nvPr>
        </p:nvSpPr>
        <p:spPr>
          <a:xfrm>
            <a:off x="251520" y="1600200"/>
            <a:ext cx="5904656" cy="4997152"/>
          </a:xfrm>
        </p:spPr>
        <p:txBody>
          <a:bodyPr>
            <a:normAutofit fontScale="85000" lnSpcReduction="10000"/>
          </a:bodyPr>
          <a:lstStyle/>
          <a:p>
            <a:pPr algn="just"/>
            <a:r>
              <a:rPr lang="en-US" sz="2400" dirty="0" err="1">
                <a:latin typeface="Calibri" pitchFamily="34" charset="0"/>
              </a:rPr>
              <a:t>Dalam</a:t>
            </a:r>
            <a:r>
              <a:rPr lang="en-US" sz="2400" dirty="0">
                <a:latin typeface="Calibri" pitchFamily="34" charset="0"/>
              </a:rPr>
              <a:t> </a:t>
            </a:r>
            <a:r>
              <a:rPr lang="en-US" sz="2400" dirty="0" err="1">
                <a:latin typeface="Calibri" pitchFamily="34" charset="0"/>
              </a:rPr>
              <a:t>pandangan</a:t>
            </a:r>
            <a:r>
              <a:rPr lang="en-US" sz="2400" dirty="0">
                <a:latin typeface="Calibri" pitchFamily="34" charset="0"/>
              </a:rPr>
              <a:t> Pareto, elite </a:t>
            </a:r>
            <a:r>
              <a:rPr lang="en-US" sz="2400" dirty="0" err="1" smtClean="0">
                <a:latin typeface="Calibri" pitchFamily="34" charset="0"/>
              </a:rPr>
              <a:t>berasal</a:t>
            </a:r>
            <a:r>
              <a:rPr lang="en-US" sz="2400" dirty="0" smtClean="0">
                <a:latin typeface="Calibri" pitchFamily="34" charset="0"/>
              </a:rPr>
              <a:t> </a:t>
            </a:r>
            <a:r>
              <a:rPr lang="en-US" sz="2400" dirty="0" err="1">
                <a:latin typeface="Calibri" pitchFamily="34" charset="0"/>
              </a:rPr>
              <a:t>dari</a:t>
            </a:r>
            <a:r>
              <a:rPr lang="en-US" sz="2400" dirty="0">
                <a:latin typeface="Calibri" pitchFamily="34" charset="0"/>
              </a:rPr>
              <a:t> </a:t>
            </a:r>
            <a:r>
              <a:rPr lang="en-US" sz="2400" dirty="0" err="1">
                <a:latin typeface="Calibri" pitchFamily="34" charset="0"/>
              </a:rPr>
              <a:t>kelompok</a:t>
            </a:r>
            <a:r>
              <a:rPr lang="en-US" sz="2400" dirty="0">
                <a:latin typeface="Calibri" pitchFamily="34" charset="0"/>
              </a:rPr>
              <a:t> </a:t>
            </a:r>
            <a:r>
              <a:rPr lang="en-US" sz="2400" dirty="0" err="1">
                <a:latin typeface="Calibri" pitchFamily="34" charset="0"/>
              </a:rPr>
              <a:t>masyarakat</a:t>
            </a:r>
            <a:r>
              <a:rPr lang="en-US" sz="2400" dirty="0">
                <a:latin typeface="Calibri" pitchFamily="34" charset="0"/>
              </a:rPr>
              <a:t> </a:t>
            </a:r>
            <a:r>
              <a:rPr lang="en-US" sz="2400" dirty="0" smtClean="0">
                <a:latin typeface="Calibri" pitchFamily="34" charset="0"/>
              </a:rPr>
              <a:t>yang </a:t>
            </a:r>
            <a:r>
              <a:rPr lang="en-US" sz="2400" dirty="0" err="1">
                <a:latin typeface="Calibri" pitchFamily="34" charset="0"/>
              </a:rPr>
              <a:t>sama</a:t>
            </a:r>
            <a:r>
              <a:rPr lang="en-US" sz="2400" dirty="0">
                <a:latin typeface="Calibri" pitchFamily="34" charset="0"/>
              </a:rPr>
              <a:t>, </a:t>
            </a:r>
            <a:r>
              <a:rPr lang="en-US" sz="2400" dirty="0" err="1">
                <a:latin typeface="Calibri" pitchFamily="34" charset="0"/>
              </a:rPr>
              <a:t>yaitu</a:t>
            </a:r>
            <a:r>
              <a:rPr lang="en-US" sz="2400" dirty="0">
                <a:latin typeface="Calibri" pitchFamily="34" charset="0"/>
              </a:rPr>
              <a:t> orang-orang yang </a:t>
            </a:r>
            <a:r>
              <a:rPr lang="en-US" sz="2400" dirty="0" err="1" smtClean="0">
                <a:latin typeface="Calibri" pitchFamily="34" charset="0"/>
              </a:rPr>
              <a:t>menguasai</a:t>
            </a:r>
            <a:r>
              <a:rPr lang="en-US" sz="2400" dirty="0" smtClean="0">
                <a:latin typeface="Calibri" pitchFamily="34" charset="0"/>
              </a:rPr>
              <a:t> </a:t>
            </a:r>
            <a:r>
              <a:rPr lang="en-US" sz="2400" dirty="0" err="1">
                <a:latin typeface="Calibri" pitchFamily="34" charset="0"/>
              </a:rPr>
              <a:t>sumber</a:t>
            </a:r>
            <a:r>
              <a:rPr lang="en-US" sz="2400" dirty="0">
                <a:latin typeface="Calibri" pitchFamily="34" charset="0"/>
              </a:rPr>
              <a:t> </a:t>
            </a:r>
            <a:r>
              <a:rPr lang="en-US" sz="2400" dirty="0" err="1">
                <a:latin typeface="Calibri" pitchFamily="34" charset="0"/>
              </a:rPr>
              <a:t>daya</a:t>
            </a:r>
            <a:r>
              <a:rPr lang="en-US" sz="2400" dirty="0">
                <a:latin typeface="Calibri" pitchFamily="34" charset="0"/>
              </a:rPr>
              <a:t> </a:t>
            </a:r>
            <a:r>
              <a:rPr lang="en-US" sz="2400" dirty="0" err="1">
                <a:latin typeface="Calibri" pitchFamily="34" charset="0"/>
              </a:rPr>
              <a:t>ekonomi</a:t>
            </a:r>
            <a:r>
              <a:rPr lang="en-US" sz="2400" dirty="0">
                <a:latin typeface="Calibri" pitchFamily="34" charset="0"/>
              </a:rPr>
              <a:t> </a:t>
            </a:r>
            <a:r>
              <a:rPr lang="en-US" sz="2400" dirty="0" err="1" smtClean="0">
                <a:latin typeface="Calibri" pitchFamily="34" charset="0"/>
              </a:rPr>
              <a:t>dan</a:t>
            </a:r>
            <a:r>
              <a:rPr lang="en-US" sz="2400" dirty="0" smtClean="0">
                <a:latin typeface="Calibri" pitchFamily="34" charset="0"/>
              </a:rPr>
              <a:t> </a:t>
            </a:r>
            <a:r>
              <a:rPr lang="en-US" sz="2400" dirty="0" err="1" smtClean="0">
                <a:latin typeface="Calibri" pitchFamily="34" charset="0"/>
              </a:rPr>
              <a:t>pendidikan</a:t>
            </a:r>
            <a:r>
              <a:rPr lang="en-US" sz="2400" dirty="0" smtClean="0">
                <a:latin typeface="Calibri" pitchFamily="34" charset="0"/>
              </a:rPr>
              <a:t> </a:t>
            </a:r>
            <a:r>
              <a:rPr lang="en-US" sz="2400" dirty="0">
                <a:latin typeface="Calibri" pitchFamily="34" charset="0"/>
              </a:rPr>
              <a:t>yang </a:t>
            </a:r>
            <a:r>
              <a:rPr lang="en-US" sz="2400" dirty="0" err="1">
                <a:latin typeface="Calibri" pitchFamily="34" charset="0"/>
              </a:rPr>
              <a:t>relatif</a:t>
            </a:r>
            <a:r>
              <a:rPr lang="en-US" sz="2400" dirty="0">
                <a:latin typeface="Calibri" pitchFamily="34" charset="0"/>
              </a:rPr>
              <a:t> </a:t>
            </a:r>
            <a:r>
              <a:rPr lang="en-US" sz="2400" dirty="0" err="1">
                <a:latin typeface="Calibri" pitchFamily="34" charset="0"/>
              </a:rPr>
              <a:t>lebih</a:t>
            </a:r>
            <a:r>
              <a:rPr lang="en-US" sz="2400" dirty="0">
                <a:latin typeface="Calibri" pitchFamily="34" charset="0"/>
              </a:rPr>
              <a:t> </a:t>
            </a:r>
            <a:r>
              <a:rPr lang="en-US" sz="2400" dirty="0" err="1">
                <a:latin typeface="Calibri" pitchFamily="34" charset="0"/>
              </a:rPr>
              <a:t>tinggi</a:t>
            </a:r>
            <a:r>
              <a:rPr lang="en-US" sz="2400" dirty="0">
                <a:latin typeface="Calibri" pitchFamily="34" charset="0"/>
              </a:rPr>
              <a:t>. </a:t>
            </a:r>
            <a:endParaRPr lang="id-ID" sz="2400" dirty="0" smtClean="0">
              <a:latin typeface="Calibri" pitchFamily="34" charset="0"/>
            </a:endParaRPr>
          </a:p>
          <a:p>
            <a:pPr algn="just"/>
            <a:r>
              <a:rPr lang="en-US" sz="2400" dirty="0" err="1">
                <a:latin typeface="Calibri" pitchFamily="34" charset="0"/>
              </a:rPr>
              <a:t>Oleh</a:t>
            </a:r>
            <a:r>
              <a:rPr lang="en-US" sz="2400" dirty="0">
                <a:latin typeface="Calibri" pitchFamily="34" charset="0"/>
              </a:rPr>
              <a:t> </a:t>
            </a:r>
            <a:r>
              <a:rPr lang="en-US" sz="2400" dirty="0" err="1">
                <a:latin typeface="Calibri" pitchFamily="34" charset="0"/>
              </a:rPr>
              <a:t>karenanya</a:t>
            </a:r>
            <a:r>
              <a:rPr lang="en-US" sz="2400" dirty="0">
                <a:latin typeface="Calibri" pitchFamily="34" charset="0"/>
              </a:rPr>
              <a:t>, </a:t>
            </a:r>
            <a:r>
              <a:rPr lang="en-US" sz="2400" dirty="0" err="1" smtClean="0">
                <a:latin typeface="Calibri" pitchFamily="34" charset="0"/>
              </a:rPr>
              <a:t>masyarakat</a:t>
            </a:r>
            <a:r>
              <a:rPr lang="en-US" sz="2400" dirty="0" smtClean="0">
                <a:latin typeface="Calibri" pitchFamily="34" charset="0"/>
              </a:rPr>
              <a:t> </a:t>
            </a:r>
            <a:r>
              <a:rPr lang="en-US" sz="2400" dirty="0" err="1">
                <a:latin typeface="Calibri" pitchFamily="34" charset="0"/>
              </a:rPr>
              <a:t>itu</a:t>
            </a:r>
            <a:r>
              <a:rPr lang="en-US" sz="2400" dirty="0">
                <a:latin typeface="Calibri" pitchFamily="34" charset="0"/>
              </a:rPr>
              <a:t> </a:t>
            </a:r>
            <a:r>
              <a:rPr lang="en-US" sz="2400" dirty="0" err="1">
                <a:latin typeface="Calibri" pitchFamily="34" charset="0"/>
              </a:rPr>
              <a:t>terbagi</a:t>
            </a:r>
            <a:r>
              <a:rPr lang="en-US" sz="2400" dirty="0">
                <a:latin typeface="Calibri" pitchFamily="34" charset="0"/>
              </a:rPr>
              <a:t> </a:t>
            </a:r>
            <a:r>
              <a:rPr lang="en-US" sz="2400" dirty="0" err="1">
                <a:latin typeface="Calibri" pitchFamily="34" charset="0"/>
              </a:rPr>
              <a:t>atas</a:t>
            </a:r>
            <a:r>
              <a:rPr lang="en-US" sz="2400" dirty="0">
                <a:latin typeface="Calibri" pitchFamily="34" charset="0"/>
              </a:rPr>
              <a:t> </a:t>
            </a:r>
            <a:r>
              <a:rPr lang="en-US" sz="2400" dirty="0" err="1">
                <a:latin typeface="Calibri" pitchFamily="34" charset="0"/>
              </a:rPr>
              <a:t>dua</a:t>
            </a:r>
            <a:r>
              <a:rPr lang="en-US" sz="2400" dirty="0">
                <a:latin typeface="Calibri" pitchFamily="34" charset="0"/>
              </a:rPr>
              <a:t> </a:t>
            </a:r>
            <a:r>
              <a:rPr lang="en-US" sz="2400" dirty="0" err="1">
                <a:latin typeface="Calibri" pitchFamily="34" charset="0"/>
              </a:rPr>
              <a:t>kelas</a:t>
            </a:r>
            <a:r>
              <a:rPr lang="en-US" sz="2400" dirty="0">
                <a:latin typeface="Calibri" pitchFamily="34" charset="0"/>
              </a:rPr>
              <a:t>, </a:t>
            </a:r>
            <a:r>
              <a:rPr lang="en-US" sz="2400" dirty="0" err="1">
                <a:latin typeface="Calibri" pitchFamily="34" charset="0"/>
              </a:rPr>
              <a:t>yaitu</a:t>
            </a:r>
            <a:r>
              <a:rPr lang="en-US" sz="2400" dirty="0">
                <a:latin typeface="Calibri" pitchFamily="34" charset="0"/>
              </a:rPr>
              <a:t>: </a:t>
            </a:r>
            <a:r>
              <a:rPr lang="en-US" sz="2400" i="1" dirty="0" err="1">
                <a:latin typeface="Calibri" pitchFamily="34" charset="0"/>
              </a:rPr>
              <a:t>pertama</a:t>
            </a:r>
            <a:r>
              <a:rPr lang="en-US" sz="2400" dirty="0">
                <a:latin typeface="Calibri" pitchFamily="34" charset="0"/>
              </a:rPr>
              <a:t>, </a:t>
            </a:r>
            <a:r>
              <a:rPr lang="en-US" sz="2400" dirty="0" err="1">
                <a:latin typeface="Calibri" pitchFamily="34" charset="0"/>
              </a:rPr>
              <a:t>masyarakat</a:t>
            </a:r>
            <a:r>
              <a:rPr lang="en-US" sz="2400" dirty="0">
                <a:latin typeface="Calibri" pitchFamily="34" charset="0"/>
              </a:rPr>
              <a:t> yang </a:t>
            </a:r>
            <a:r>
              <a:rPr lang="en-US" sz="2400" dirty="0" err="1">
                <a:latin typeface="Calibri" pitchFamily="34" charset="0"/>
              </a:rPr>
              <a:t>berada</a:t>
            </a:r>
            <a:r>
              <a:rPr lang="en-US" sz="2400" dirty="0">
                <a:latin typeface="Calibri" pitchFamily="34" charset="0"/>
              </a:rPr>
              <a:t> </a:t>
            </a:r>
            <a:r>
              <a:rPr lang="en-US" sz="2400" dirty="0" err="1">
                <a:latin typeface="Calibri" pitchFamily="34" charset="0"/>
              </a:rPr>
              <a:t>pada</a:t>
            </a:r>
            <a:r>
              <a:rPr lang="en-US" sz="2400" dirty="0">
                <a:latin typeface="Calibri" pitchFamily="34" charset="0"/>
              </a:rPr>
              <a:t> </a:t>
            </a:r>
            <a:r>
              <a:rPr lang="en-US" sz="2400" dirty="0" err="1">
                <a:latin typeface="Calibri" pitchFamily="34" charset="0"/>
              </a:rPr>
              <a:t>lapisan</a:t>
            </a:r>
            <a:r>
              <a:rPr lang="en-US" sz="2400" dirty="0">
                <a:latin typeface="Calibri" pitchFamily="34" charset="0"/>
              </a:rPr>
              <a:t> </a:t>
            </a:r>
            <a:r>
              <a:rPr lang="en-US" sz="2400" dirty="0" err="1">
                <a:latin typeface="Calibri" pitchFamily="34" charset="0"/>
              </a:rPr>
              <a:t>atas</a:t>
            </a:r>
            <a:r>
              <a:rPr lang="en-US" sz="2400" dirty="0">
                <a:latin typeface="Calibri" pitchFamily="34" charset="0"/>
              </a:rPr>
              <a:t>, </a:t>
            </a:r>
            <a:r>
              <a:rPr lang="id-ID" sz="2400" dirty="0" smtClean="0">
                <a:latin typeface="Calibri" pitchFamily="34" charset="0"/>
              </a:rPr>
              <a:t>atau </a:t>
            </a:r>
            <a:r>
              <a:rPr lang="en-US" sz="2400" dirty="0" smtClean="0">
                <a:latin typeface="Calibri" pitchFamily="34" charset="0"/>
              </a:rPr>
              <a:t>elite</a:t>
            </a:r>
            <a:r>
              <a:rPr lang="en-US" sz="2400" dirty="0">
                <a:latin typeface="Calibri" pitchFamily="34" charset="0"/>
              </a:rPr>
              <a:t>, yang </a:t>
            </a:r>
            <a:r>
              <a:rPr lang="en-US" sz="2400" dirty="0" err="1">
                <a:latin typeface="Calibri" pitchFamily="34" charset="0"/>
              </a:rPr>
              <a:t>terbagi</a:t>
            </a:r>
            <a:r>
              <a:rPr lang="en-US" sz="2400" dirty="0">
                <a:latin typeface="Calibri" pitchFamily="34" charset="0"/>
              </a:rPr>
              <a:t> </a:t>
            </a:r>
            <a:r>
              <a:rPr lang="en-US" sz="2400" dirty="0" err="1">
                <a:latin typeface="Calibri" pitchFamily="34" charset="0"/>
              </a:rPr>
              <a:t>menjadi</a:t>
            </a:r>
            <a:r>
              <a:rPr lang="en-US" sz="2400" dirty="0">
                <a:latin typeface="Calibri" pitchFamily="34" charset="0"/>
              </a:rPr>
              <a:t> elite yang </a:t>
            </a:r>
            <a:r>
              <a:rPr lang="en-US" sz="2400" dirty="0" err="1">
                <a:latin typeface="Calibri" pitchFamily="34" charset="0"/>
              </a:rPr>
              <a:t>berada</a:t>
            </a:r>
            <a:r>
              <a:rPr lang="en-US" sz="2400" dirty="0">
                <a:latin typeface="Calibri" pitchFamily="34" charset="0"/>
              </a:rPr>
              <a:t> </a:t>
            </a:r>
            <a:r>
              <a:rPr lang="en-US" sz="2400" dirty="0" err="1">
                <a:latin typeface="Calibri" pitchFamily="34" charset="0"/>
              </a:rPr>
              <a:t>dalam</a:t>
            </a:r>
            <a:r>
              <a:rPr lang="en-US" sz="2400" dirty="0">
                <a:latin typeface="Calibri" pitchFamily="34" charset="0"/>
              </a:rPr>
              <a:t> </a:t>
            </a:r>
            <a:r>
              <a:rPr lang="en-US" sz="2400" dirty="0" err="1">
                <a:latin typeface="Calibri" pitchFamily="34" charset="0"/>
              </a:rPr>
              <a:t>pemerintahan</a:t>
            </a:r>
            <a:r>
              <a:rPr lang="en-US" sz="2400" dirty="0">
                <a:latin typeface="Calibri" pitchFamily="34" charset="0"/>
              </a:rPr>
              <a:t> (</a:t>
            </a:r>
            <a:r>
              <a:rPr lang="en-US" sz="2400" i="1" dirty="0">
                <a:latin typeface="Calibri" pitchFamily="34" charset="0"/>
              </a:rPr>
              <a:t>governing elite</a:t>
            </a:r>
            <a:r>
              <a:rPr lang="en-US" sz="2400" dirty="0">
                <a:latin typeface="Calibri" pitchFamily="34" charset="0"/>
              </a:rPr>
              <a:t>) </a:t>
            </a:r>
            <a:r>
              <a:rPr lang="en-US" sz="2400" dirty="0" err="1">
                <a:latin typeface="Calibri" pitchFamily="34" charset="0"/>
              </a:rPr>
              <a:t>dan</a:t>
            </a:r>
            <a:r>
              <a:rPr lang="en-US" sz="2400" dirty="0">
                <a:latin typeface="Calibri" pitchFamily="34" charset="0"/>
              </a:rPr>
              <a:t> elite yang </a:t>
            </a:r>
            <a:r>
              <a:rPr lang="en-US" sz="2400" dirty="0" err="1">
                <a:latin typeface="Calibri" pitchFamily="34" charset="0"/>
              </a:rPr>
              <a:t>tidak</a:t>
            </a:r>
            <a:r>
              <a:rPr lang="en-US" sz="2400" dirty="0">
                <a:latin typeface="Calibri" pitchFamily="34" charset="0"/>
              </a:rPr>
              <a:t> </a:t>
            </a:r>
            <a:r>
              <a:rPr lang="en-US" sz="2400" dirty="0" err="1">
                <a:latin typeface="Calibri" pitchFamily="34" charset="0"/>
              </a:rPr>
              <a:t>memerintah</a:t>
            </a:r>
            <a:r>
              <a:rPr lang="en-US" sz="2400" dirty="0">
                <a:latin typeface="Calibri" pitchFamily="34" charset="0"/>
              </a:rPr>
              <a:t> (</a:t>
            </a:r>
            <a:r>
              <a:rPr lang="en-US" sz="2400" i="1" dirty="0">
                <a:latin typeface="Calibri" pitchFamily="34" charset="0"/>
              </a:rPr>
              <a:t>non-governing elite</a:t>
            </a:r>
            <a:r>
              <a:rPr lang="en-US" sz="2400" dirty="0">
                <a:latin typeface="Calibri" pitchFamily="34" charset="0"/>
              </a:rPr>
              <a:t>). </a:t>
            </a:r>
            <a:r>
              <a:rPr lang="en-US" sz="2400" i="1" dirty="0" err="1">
                <a:latin typeface="Calibri" pitchFamily="34" charset="0"/>
              </a:rPr>
              <a:t>Kedua</a:t>
            </a:r>
            <a:r>
              <a:rPr lang="en-US" sz="2400" dirty="0">
                <a:latin typeface="Calibri" pitchFamily="34" charset="0"/>
              </a:rPr>
              <a:t>, </a:t>
            </a:r>
            <a:r>
              <a:rPr lang="en-US" sz="2400" dirty="0" err="1">
                <a:latin typeface="Calibri" pitchFamily="34" charset="0"/>
              </a:rPr>
              <a:t>adalah</a:t>
            </a:r>
            <a:r>
              <a:rPr lang="en-US" sz="2400" dirty="0">
                <a:latin typeface="Calibri" pitchFamily="34" charset="0"/>
              </a:rPr>
              <a:t> </a:t>
            </a:r>
            <a:r>
              <a:rPr lang="en-US" sz="2400" dirty="0" err="1">
                <a:latin typeface="Calibri" pitchFamily="34" charset="0"/>
              </a:rPr>
              <a:t>lapisan</a:t>
            </a:r>
            <a:r>
              <a:rPr lang="en-US" sz="2400" dirty="0">
                <a:latin typeface="Calibri" pitchFamily="34" charset="0"/>
              </a:rPr>
              <a:t> </a:t>
            </a:r>
            <a:r>
              <a:rPr lang="en-US" sz="2400" dirty="0" err="1">
                <a:latin typeface="Calibri" pitchFamily="34" charset="0"/>
              </a:rPr>
              <a:t>masyarakat</a:t>
            </a:r>
            <a:r>
              <a:rPr lang="en-US" sz="2400" dirty="0">
                <a:latin typeface="Calibri" pitchFamily="34" charset="0"/>
              </a:rPr>
              <a:t> </a:t>
            </a:r>
            <a:r>
              <a:rPr lang="en-US" sz="2400" dirty="0" err="1">
                <a:latin typeface="Calibri" pitchFamily="34" charset="0"/>
              </a:rPr>
              <a:t>biasa</a:t>
            </a:r>
            <a:r>
              <a:rPr lang="en-US" sz="2400" dirty="0">
                <a:latin typeface="Calibri" pitchFamily="34" charset="0"/>
              </a:rPr>
              <a:t> </a:t>
            </a:r>
            <a:r>
              <a:rPr lang="en-US" sz="2400" dirty="0" err="1" smtClean="0">
                <a:latin typeface="Calibri" pitchFamily="34" charset="0"/>
              </a:rPr>
              <a:t>yaitu</a:t>
            </a:r>
            <a:r>
              <a:rPr lang="en-US" sz="2400" dirty="0" smtClean="0">
                <a:latin typeface="Calibri" pitchFamily="34" charset="0"/>
              </a:rPr>
              <a:t> </a:t>
            </a:r>
            <a:r>
              <a:rPr lang="en-US" sz="2400" dirty="0" err="1">
                <a:latin typeface="Calibri" pitchFamily="34" charset="0"/>
              </a:rPr>
              <a:t>mereka</a:t>
            </a:r>
            <a:r>
              <a:rPr lang="en-US" sz="2400" dirty="0">
                <a:latin typeface="Calibri" pitchFamily="34" charset="0"/>
              </a:rPr>
              <a:t> yang </a:t>
            </a:r>
            <a:r>
              <a:rPr lang="en-US" sz="2400" dirty="0" err="1">
                <a:latin typeface="Calibri" pitchFamily="34" charset="0"/>
              </a:rPr>
              <a:t>tidak</a:t>
            </a:r>
            <a:r>
              <a:rPr lang="en-US" sz="2400" dirty="0">
                <a:latin typeface="Calibri" pitchFamily="34" charset="0"/>
              </a:rPr>
              <a:t> </a:t>
            </a:r>
            <a:r>
              <a:rPr lang="en-US" sz="2400" dirty="0" err="1">
                <a:latin typeface="Calibri" pitchFamily="34" charset="0"/>
              </a:rPr>
              <a:t>menyandang</a:t>
            </a:r>
            <a:r>
              <a:rPr lang="en-US" sz="2400" dirty="0">
                <a:latin typeface="Calibri" pitchFamily="34" charset="0"/>
              </a:rPr>
              <a:t> status </a:t>
            </a:r>
            <a:r>
              <a:rPr lang="en-US" sz="2400" dirty="0" smtClean="0">
                <a:latin typeface="Calibri" pitchFamily="34" charset="0"/>
              </a:rPr>
              <a:t>elite</a:t>
            </a:r>
            <a:r>
              <a:rPr lang="id-ID" sz="2400" dirty="0">
                <a:latin typeface="Calibri" pitchFamily="34" charset="0"/>
              </a:rPr>
              <a:t>.</a:t>
            </a:r>
            <a:endParaRPr lang="id-ID" sz="2400" dirty="0" smtClean="0">
              <a:latin typeface="Calibri" pitchFamily="34" charset="0"/>
            </a:endParaRPr>
          </a:p>
          <a:p>
            <a:pPr algn="just"/>
            <a:r>
              <a:rPr lang="en-US" sz="2400" dirty="0" smtClean="0">
                <a:latin typeface="Calibri" pitchFamily="34" charset="0"/>
              </a:rPr>
              <a:t>Pareto </a:t>
            </a:r>
            <a:r>
              <a:rPr lang="en-US" sz="2400" dirty="0" err="1" smtClean="0">
                <a:latin typeface="Calibri" pitchFamily="34" charset="0"/>
              </a:rPr>
              <a:t>lebih</a:t>
            </a:r>
            <a:r>
              <a:rPr lang="en-US" sz="2400" dirty="0" smtClean="0">
                <a:latin typeface="Calibri" pitchFamily="34" charset="0"/>
              </a:rPr>
              <a:t> </a:t>
            </a:r>
            <a:r>
              <a:rPr lang="en-US" sz="2400" dirty="0" err="1">
                <a:latin typeface="Calibri" pitchFamily="34" charset="0"/>
              </a:rPr>
              <a:t>memfokuskan</a:t>
            </a:r>
            <a:r>
              <a:rPr lang="en-US" sz="2400" dirty="0">
                <a:latin typeface="Calibri" pitchFamily="34" charset="0"/>
              </a:rPr>
              <a:t> </a:t>
            </a:r>
            <a:r>
              <a:rPr lang="en-US" sz="2400" dirty="0" err="1">
                <a:latin typeface="Calibri" pitchFamily="34" charset="0"/>
              </a:rPr>
              <a:t>pada</a:t>
            </a:r>
            <a:r>
              <a:rPr lang="en-US" sz="2400" dirty="0">
                <a:latin typeface="Calibri" pitchFamily="34" charset="0"/>
              </a:rPr>
              <a:t> elite </a:t>
            </a:r>
            <a:r>
              <a:rPr lang="en-US" sz="2400" dirty="0" err="1" smtClean="0">
                <a:latin typeface="Calibri" pitchFamily="34" charset="0"/>
              </a:rPr>
              <a:t>pemerintahan</a:t>
            </a:r>
            <a:r>
              <a:rPr lang="en-US" sz="2400" dirty="0" smtClean="0">
                <a:latin typeface="Calibri" pitchFamily="34" charset="0"/>
              </a:rPr>
              <a:t>. </a:t>
            </a:r>
            <a:r>
              <a:rPr lang="en-US" sz="2400" dirty="0" err="1">
                <a:latin typeface="Calibri" pitchFamily="34" charset="0"/>
              </a:rPr>
              <a:t>Karena</a:t>
            </a:r>
            <a:r>
              <a:rPr lang="en-US" sz="2400" dirty="0">
                <a:latin typeface="Calibri" pitchFamily="34" charset="0"/>
              </a:rPr>
              <a:t> </a:t>
            </a:r>
            <a:r>
              <a:rPr lang="en-US" sz="2400" dirty="0" smtClean="0">
                <a:latin typeface="Calibri" pitchFamily="34" charset="0"/>
              </a:rPr>
              <a:t>elite </a:t>
            </a:r>
            <a:r>
              <a:rPr lang="en-US" sz="2400" dirty="0">
                <a:latin typeface="Calibri" pitchFamily="34" charset="0"/>
              </a:rPr>
              <a:t>yang </a:t>
            </a:r>
            <a:r>
              <a:rPr lang="en-US" sz="2400" dirty="0" err="1">
                <a:latin typeface="Calibri" pitchFamily="34" charset="0"/>
              </a:rPr>
              <a:t>berada</a:t>
            </a:r>
            <a:r>
              <a:rPr lang="en-US" sz="2400" dirty="0">
                <a:latin typeface="Calibri" pitchFamily="34" charset="0"/>
              </a:rPr>
              <a:t> </a:t>
            </a:r>
            <a:r>
              <a:rPr lang="en-US" sz="2400" dirty="0" err="1">
                <a:latin typeface="Calibri" pitchFamily="34" charset="0"/>
              </a:rPr>
              <a:t>pada</a:t>
            </a:r>
            <a:r>
              <a:rPr lang="en-US" sz="2400" dirty="0">
                <a:latin typeface="Calibri" pitchFamily="34" charset="0"/>
              </a:rPr>
              <a:t> </a:t>
            </a:r>
            <a:r>
              <a:rPr lang="en-US" sz="2400" dirty="0" err="1">
                <a:latin typeface="Calibri" pitchFamily="34" charset="0"/>
              </a:rPr>
              <a:t>pemerintahan</a:t>
            </a:r>
            <a:r>
              <a:rPr lang="en-US" sz="2400" dirty="0">
                <a:latin typeface="Calibri" pitchFamily="34" charset="0"/>
              </a:rPr>
              <a:t> </a:t>
            </a:r>
            <a:r>
              <a:rPr lang="en-US" sz="2400" dirty="0" err="1">
                <a:latin typeface="Calibri" pitchFamily="34" charset="0"/>
              </a:rPr>
              <a:t>tersebut</a:t>
            </a:r>
            <a:r>
              <a:rPr lang="en-US" sz="2400" dirty="0">
                <a:latin typeface="Calibri" pitchFamily="34" charset="0"/>
              </a:rPr>
              <a:t> </a:t>
            </a:r>
            <a:r>
              <a:rPr lang="en-US" sz="2400" dirty="0" err="1">
                <a:latin typeface="Calibri" pitchFamily="34" charset="0"/>
              </a:rPr>
              <a:t>bisa</a:t>
            </a:r>
            <a:r>
              <a:rPr lang="en-US" sz="2400" dirty="0">
                <a:latin typeface="Calibri" pitchFamily="34" charset="0"/>
              </a:rPr>
              <a:t> </a:t>
            </a:r>
            <a:r>
              <a:rPr lang="en-US" sz="2400" dirty="0" err="1">
                <a:latin typeface="Calibri" pitchFamily="34" charset="0"/>
              </a:rPr>
              <a:t>menggabungkan</a:t>
            </a:r>
            <a:r>
              <a:rPr lang="en-US" sz="2400" dirty="0">
                <a:latin typeface="Calibri" pitchFamily="34" charset="0"/>
              </a:rPr>
              <a:t> </a:t>
            </a:r>
            <a:r>
              <a:rPr lang="en-US" sz="2400" dirty="0" err="1">
                <a:latin typeface="Calibri" pitchFamily="34" charset="0"/>
              </a:rPr>
              <a:t>kekuasaan</a:t>
            </a:r>
            <a:r>
              <a:rPr lang="en-US" sz="2400" dirty="0">
                <a:latin typeface="Calibri" pitchFamily="34" charset="0"/>
              </a:rPr>
              <a:t> </a:t>
            </a:r>
            <a:r>
              <a:rPr lang="en-US" sz="2400" dirty="0" err="1">
                <a:latin typeface="Calibri" pitchFamily="34" charset="0"/>
              </a:rPr>
              <a:t>dan</a:t>
            </a:r>
            <a:r>
              <a:rPr lang="en-US" sz="2400" dirty="0">
                <a:latin typeface="Calibri" pitchFamily="34" charset="0"/>
              </a:rPr>
              <a:t> </a:t>
            </a:r>
            <a:r>
              <a:rPr lang="en-US" sz="2400" dirty="0" err="1">
                <a:latin typeface="Calibri" pitchFamily="34" charset="0"/>
              </a:rPr>
              <a:t>kelicikan</a:t>
            </a:r>
            <a:r>
              <a:rPr lang="en-US" sz="2400" dirty="0">
                <a:latin typeface="Calibri" pitchFamily="34" charset="0"/>
              </a:rPr>
              <a:t>, </a:t>
            </a:r>
            <a:r>
              <a:rPr lang="en-US" sz="2400" dirty="0" err="1">
                <a:latin typeface="Calibri" pitchFamily="34" charset="0"/>
              </a:rPr>
              <a:t>dan</a:t>
            </a:r>
            <a:r>
              <a:rPr lang="en-US" sz="2400" dirty="0">
                <a:latin typeface="Calibri" pitchFamily="34" charset="0"/>
              </a:rPr>
              <a:t> </a:t>
            </a:r>
            <a:r>
              <a:rPr lang="en-US" sz="2400" dirty="0" err="1">
                <a:latin typeface="Calibri" pitchFamily="34" charset="0"/>
              </a:rPr>
              <a:t>dua</a:t>
            </a:r>
            <a:r>
              <a:rPr lang="en-US" sz="2400" dirty="0">
                <a:latin typeface="Calibri" pitchFamily="34" charset="0"/>
              </a:rPr>
              <a:t> </a:t>
            </a:r>
            <a:r>
              <a:rPr lang="en-US" sz="2400" dirty="0" err="1">
                <a:latin typeface="Calibri" pitchFamily="34" charset="0"/>
              </a:rPr>
              <a:t>hal</a:t>
            </a:r>
            <a:r>
              <a:rPr lang="en-US" sz="2400" dirty="0">
                <a:latin typeface="Calibri" pitchFamily="34" charset="0"/>
              </a:rPr>
              <a:t> </a:t>
            </a:r>
            <a:r>
              <a:rPr lang="en-US" sz="2400" dirty="0" err="1">
                <a:latin typeface="Calibri" pitchFamily="34" charset="0"/>
              </a:rPr>
              <a:t>ini</a:t>
            </a:r>
            <a:r>
              <a:rPr lang="en-US" sz="2400" dirty="0">
                <a:latin typeface="Calibri" pitchFamily="34" charset="0"/>
              </a:rPr>
              <a:t> yang </a:t>
            </a:r>
            <a:r>
              <a:rPr lang="en-US" sz="2400" dirty="0" err="1">
                <a:latin typeface="Calibri" pitchFamily="34" charset="0"/>
              </a:rPr>
              <a:t>menurut</a:t>
            </a:r>
            <a:r>
              <a:rPr lang="en-US" sz="2400" dirty="0">
                <a:latin typeface="Calibri" pitchFamily="34" charset="0"/>
              </a:rPr>
              <a:t> Pareto </a:t>
            </a:r>
            <a:r>
              <a:rPr lang="en-US" sz="2400" dirty="0" err="1">
                <a:latin typeface="Calibri" pitchFamily="34" charset="0"/>
              </a:rPr>
              <a:t>cukup</a:t>
            </a:r>
            <a:r>
              <a:rPr lang="en-US" sz="2400" dirty="0">
                <a:latin typeface="Calibri" pitchFamily="34" charset="0"/>
              </a:rPr>
              <a:t> </a:t>
            </a:r>
            <a:r>
              <a:rPr lang="en-US" sz="2400" dirty="0" err="1">
                <a:latin typeface="Calibri" pitchFamily="34" charset="0"/>
              </a:rPr>
              <a:t>penting</a:t>
            </a:r>
            <a:r>
              <a:rPr lang="en-US" sz="2400" dirty="0">
                <a:latin typeface="Calibri" pitchFamily="34" charset="0"/>
              </a:rPr>
              <a:t> </a:t>
            </a:r>
            <a:r>
              <a:rPr lang="en-US" sz="2400" dirty="0" err="1">
                <a:latin typeface="Calibri" pitchFamily="34" charset="0"/>
              </a:rPr>
              <a:t>dalam</a:t>
            </a:r>
            <a:r>
              <a:rPr lang="en-US" sz="2400" dirty="0">
                <a:latin typeface="Calibri" pitchFamily="34" charset="0"/>
              </a:rPr>
              <a:t> </a:t>
            </a:r>
            <a:r>
              <a:rPr lang="en-US" sz="2400" dirty="0" err="1">
                <a:latin typeface="Calibri" pitchFamily="34" charset="0"/>
              </a:rPr>
              <a:t>melihat</a:t>
            </a:r>
            <a:r>
              <a:rPr lang="en-US" sz="2400" dirty="0">
                <a:latin typeface="Calibri" pitchFamily="34" charset="0"/>
              </a:rPr>
              <a:t> elite (</a:t>
            </a:r>
            <a:r>
              <a:rPr lang="en-US" sz="2400" dirty="0" err="1">
                <a:latin typeface="Calibri" pitchFamily="34" charset="0"/>
              </a:rPr>
              <a:t>Varma</a:t>
            </a:r>
            <a:r>
              <a:rPr lang="en-US" sz="2400" dirty="0">
                <a:latin typeface="Calibri" pitchFamily="34" charset="0"/>
              </a:rPr>
              <a:t>, 2010: 200).</a:t>
            </a:r>
            <a:endParaRPr lang="id-ID" sz="2400" dirty="0">
              <a:latin typeface="Calibri" pitchFamily="34" charset="0"/>
            </a:endParaRPr>
          </a:p>
          <a:p>
            <a:pPr algn="just"/>
            <a:endParaRPr lang="id-ID" sz="2000" dirty="0" smtClean="0">
              <a:latin typeface="Calibri" pitchFamily="34" charset="0"/>
            </a:endParaRPr>
          </a:p>
          <a:p>
            <a:pPr algn="just"/>
            <a:endParaRPr lang="id-ID" sz="2000" dirty="0">
              <a:latin typeface="Calibri" pitchFamily="34" charset="0"/>
            </a:endParaRPr>
          </a:p>
        </p:txBody>
      </p:sp>
      <p:pic>
        <p:nvPicPr>
          <p:cNvPr id="4" name="Picture 3" descr="E:\anti tank\pareto.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588224" y="1556792"/>
            <a:ext cx="2297063" cy="2687874"/>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2" descr="Hasil gambar untuk pareto governing elite">
            <a:hlinkClick r:id="rId3"/>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588224" y="4430372"/>
            <a:ext cx="2555776" cy="190011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9001671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id-ID" dirty="0" smtClean="0"/>
              <a:t>PARETO: GOVERNING ELITE</a:t>
            </a:r>
            <a:endParaRPr lang="id-ID" dirty="0"/>
          </a:p>
        </p:txBody>
      </p:sp>
      <p:sp>
        <p:nvSpPr>
          <p:cNvPr id="3" name="Content Placeholder 2"/>
          <p:cNvSpPr>
            <a:spLocks noGrp="1"/>
          </p:cNvSpPr>
          <p:nvPr>
            <p:ph sz="quarter" idx="1"/>
          </p:nvPr>
        </p:nvSpPr>
        <p:spPr>
          <a:xfrm>
            <a:off x="4644008" y="1628800"/>
            <a:ext cx="4392487" cy="4997152"/>
          </a:xfrm>
          <a:solidFill>
            <a:schemeClr val="accent6">
              <a:lumMod val="60000"/>
              <a:lumOff val="40000"/>
            </a:schemeClr>
          </a:solidFill>
        </p:spPr>
        <p:txBody>
          <a:bodyPr>
            <a:normAutofit fontScale="85000" lnSpcReduction="10000"/>
          </a:bodyPr>
          <a:lstStyle/>
          <a:p>
            <a:pPr algn="just"/>
            <a:r>
              <a:rPr lang="id-ID" sz="2200" dirty="0" smtClean="0">
                <a:latin typeface="Calibri" pitchFamily="34" charset="0"/>
              </a:rPr>
              <a:t>Sirkuslasi elit terjadi karena mengalami </a:t>
            </a:r>
            <a:r>
              <a:rPr lang="id-ID" sz="2200" dirty="0">
                <a:latin typeface="Calibri" pitchFamily="34" charset="0"/>
              </a:rPr>
              <a:t>pembusukan (political decay)  sehingga digantikan yang lain. Prosesnya melalui promosi (dari non elite menjadi elite) serta demotion (dari elite menjadi non elit). Dalam tubuh non elit ada yang disebut dengan counter elit yakni non elite yang secara terbuka meniatkan dirinya masuk dalam jaringan elit.</a:t>
            </a:r>
          </a:p>
          <a:p>
            <a:pPr algn="just"/>
            <a:r>
              <a:rPr lang="id-ID" sz="2200" dirty="0">
                <a:latin typeface="Calibri" pitchFamily="34" charset="0"/>
              </a:rPr>
              <a:t>Pembusukan politik terjadi karena elit gagal mereproduksi diri mereka karena faktor biologis (tiadanya keturunan yang dapat mewarisi kekuasaan sebagai elit), karena faktor psikososial (kegagalan memindahkan keunggulan intelektual pada pewarisnya) dan faktor perubahan lingkungan (karena ide dan penemuan baru serta kekuatan baru)</a:t>
            </a:r>
            <a:r>
              <a:rPr lang="id-ID" sz="2000" dirty="0"/>
              <a:t>. </a:t>
            </a:r>
          </a:p>
          <a:p>
            <a:pPr algn="just"/>
            <a:endParaRPr lang="id-ID" sz="2000" dirty="0">
              <a:latin typeface="Calibri" pitchFamily="34" charset="0"/>
            </a:endParaRPr>
          </a:p>
        </p:txBody>
      </p:sp>
      <p:sp>
        <p:nvSpPr>
          <p:cNvPr id="5" name="Rectangle 4"/>
          <p:cNvSpPr/>
          <p:nvPr/>
        </p:nvSpPr>
        <p:spPr>
          <a:xfrm>
            <a:off x="323528" y="1672146"/>
            <a:ext cx="4032448" cy="4925206"/>
          </a:xfrm>
          <a:prstGeom prst="rect">
            <a:avLst/>
          </a:prstGeom>
          <a:solidFill>
            <a:schemeClr val="tx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endParaRPr lang="id-ID" sz="2000" dirty="0" smtClean="0">
              <a:solidFill>
                <a:schemeClr val="bg2">
                  <a:lumMod val="10000"/>
                </a:schemeClr>
              </a:solidFill>
              <a:latin typeface="Calibri" pitchFamily="34" charset="0"/>
            </a:endParaRPr>
          </a:p>
          <a:p>
            <a:pPr algn="just"/>
            <a:r>
              <a:rPr lang="id-ID" sz="2000" dirty="0" smtClean="0">
                <a:solidFill>
                  <a:schemeClr val="bg2">
                    <a:lumMod val="10000"/>
                  </a:schemeClr>
                </a:solidFill>
                <a:latin typeface="Calibri" pitchFamily="34" charset="0"/>
              </a:rPr>
              <a:t>S</a:t>
            </a:r>
            <a:r>
              <a:rPr lang="en-US" sz="2000" dirty="0" err="1" smtClean="0">
                <a:solidFill>
                  <a:schemeClr val="bg2">
                    <a:lumMod val="10000"/>
                  </a:schemeClr>
                </a:solidFill>
                <a:latin typeface="Calibri" pitchFamily="34" charset="0"/>
              </a:rPr>
              <a:t>tudi</a:t>
            </a:r>
            <a:r>
              <a:rPr lang="en-US" sz="2000" dirty="0" smtClean="0">
                <a:solidFill>
                  <a:schemeClr val="bg2">
                    <a:lumMod val="10000"/>
                  </a:schemeClr>
                </a:solidFill>
                <a:latin typeface="Calibri" pitchFamily="34" charset="0"/>
              </a:rPr>
              <a:t> elite </a:t>
            </a:r>
            <a:r>
              <a:rPr lang="id-ID" sz="2000" dirty="0" smtClean="0">
                <a:solidFill>
                  <a:schemeClr val="bg2">
                    <a:lumMod val="10000"/>
                  </a:schemeClr>
                </a:solidFill>
                <a:latin typeface="Calibri" pitchFamily="34" charset="0"/>
              </a:rPr>
              <a:t>Pareto </a:t>
            </a:r>
            <a:r>
              <a:rPr lang="en-US" sz="2000" dirty="0" smtClean="0">
                <a:solidFill>
                  <a:schemeClr val="bg2">
                    <a:lumMod val="10000"/>
                  </a:schemeClr>
                </a:solidFill>
                <a:latin typeface="Calibri" pitchFamily="34" charset="0"/>
              </a:rPr>
              <a:t>yang </a:t>
            </a:r>
            <a:r>
              <a:rPr lang="id-ID" sz="2000" dirty="0" smtClean="0">
                <a:solidFill>
                  <a:schemeClr val="bg2">
                    <a:lumMod val="10000"/>
                  </a:schemeClr>
                </a:solidFill>
                <a:latin typeface="Calibri" pitchFamily="34" charset="0"/>
              </a:rPr>
              <a:t>fokus </a:t>
            </a:r>
            <a:r>
              <a:rPr lang="en-US" sz="2000" dirty="0" err="1" smtClean="0">
                <a:solidFill>
                  <a:schemeClr val="bg2">
                    <a:lumMod val="10000"/>
                  </a:schemeClr>
                </a:solidFill>
                <a:latin typeface="Calibri" pitchFamily="34" charset="0"/>
              </a:rPr>
              <a:t>pada</a:t>
            </a:r>
            <a:r>
              <a:rPr lang="en-US" sz="2000" dirty="0" smtClean="0">
                <a:solidFill>
                  <a:schemeClr val="bg2">
                    <a:lumMod val="10000"/>
                  </a:schemeClr>
                </a:solidFill>
                <a:latin typeface="Calibri" pitchFamily="34" charset="0"/>
              </a:rPr>
              <a:t> </a:t>
            </a:r>
            <a:r>
              <a:rPr lang="en-US" sz="2000" dirty="0">
                <a:solidFill>
                  <a:schemeClr val="bg2">
                    <a:lumMod val="10000"/>
                  </a:schemeClr>
                </a:solidFill>
                <a:latin typeface="Calibri" pitchFamily="34" charset="0"/>
              </a:rPr>
              <a:t>elite </a:t>
            </a:r>
            <a:r>
              <a:rPr lang="en-US" sz="2000" dirty="0" err="1" smtClean="0">
                <a:solidFill>
                  <a:schemeClr val="bg2">
                    <a:lumMod val="10000"/>
                  </a:schemeClr>
                </a:solidFill>
                <a:latin typeface="Calibri" pitchFamily="34" charset="0"/>
              </a:rPr>
              <a:t>politik</a:t>
            </a:r>
            <a:r>
              <a:rPr lang="en-US" sz="2000" dirty="0" smtClean="0">
                <a:solidFill>
                  <a:schemeClr val="bg2">
                    <a:lumMod val="10000"/>
                  </a:schemeClr>
                </a:solidFill>
                <a:latin typeface="Calibri" pitchFamily="34" charset="0"/>
              </a:rPr>
              <a:t> </a:t>
            </a:r>
            <a:r>
              <a:rPr lang="en-US" sz="2000" dirty="0" err="1">
                <a:solidFill>
                  <a:schemeClr val="bg2">
                    <a:lumMod val="10000"/>
                  </a:schemeClr>
                </a:solidFill>
                <a:latin typeface="Calibri" pitchFamily="34" charset="0"/>
              </a:rPr>
              <a:t>menunjukkan</a:t>
            </a:r>
            <a:r>
              <a:rPr lang="en-US" sz="2000" dirty="0">
                <a:solidFill>
                  <a:schemeClr val="bg2">
                    <a:lumMod val="10000"/>
                  </a:schemeClr>
                </a:solidFill>
                <a:latin typeface="Calibri" pitchFamily="34" charset="0"/>
              </a:rPr>
              <a:t> </a:t>
            </a:r>
            <a:r>
              <a:rPr lang="en-US" sz="2000" dirty="0" err="1" smtClean="0">
                <a:solidFill>
                  <a:schemeClr val="bg2">
                    <a:lumMod val="10000"/>
                  </a:schemeClr>
                </a:solidFill>
                <a:latin typeface="Calibri" pitchFamily="34" charset="0"/>
              </a:rPr>
              <a:t>penolakannya</a:t>
            </a:r>
            <a:r>
              <a:rPr lang="en-US" sz="2000" dirty="0" smtClean="0">
                <a:solidFill>
                  <a:schemeClr val="bg2">
                    <a:lumMod val="10000"/>
                  </a:schemeClr>
                </a:solidFill>
                <a:latin typeface="Calibri" pitchFamily="34" charset="0"/>
              </a:rPr>
              <a:t> </a:t>
            </a:r>
            <a:r>
              <a:rPr lang="en-US" sz="2000" dirty="0" err="1">
                <a:solidFill>
                  <a:schemeClr val="bg2">
                    <a:lumMod val="10000"/>
                  </a:schemeClr>
                </a:solidFill>
                <a:latin typeface="Calibri" pitchFamily="34" charset="0"/>
              </a:rPr>
              <a:t>terhadap</a:t>
            </a:r>
            <a:r>
              <a:rPr lang="en-US" sz="2000" dirty="0">
                <a:solidFill>
                  <a:schemeClr val="bg2">
                    <a:lumMod val="10000"/>
                  </a:schemeClr>
                </a:solidFill>
                <a:latin typeface="Calibri" pitchFamily="34" charset="0"/>
              </a:rPr>
              <a:t> </a:t>
            </a:r>
            <a:r>
              <a:rPr lang="en-US" sz="2000" dirty="0" err="1">
                <a:solidFill>
                  <a:schemeClr val="bg2">
                    <a:lumMod val="10000"/>
                  </a:schemeClr>
                </a:solidFill>
                <a:latin typeface="Calibri" pitchFamily="34" charset="0"/>
              </a:rPr>
              <a:t>Marxisme</a:t>
            </a:r>
            <a:r>
              <a:rPr lang="en-US" sz="2000" dirty="0">
                <a:solidFill>
                  <a:schemeClr val="bg2">
                    <a:lumMod val="10000"/>
                  </a:schemeClr>
                </a:solidFill>
                <a:latin typeface="Calibri" pitchFamily="34" charset="0"/>
              </a:rPr>
              <a:t> yang </a:t>
            </a:r>
            <a:r>
              <a:rPr lang="en-US" sz="2000" dirty="0" err="1">
                <a:solidFill>
                  <a:schemeClr val="bg2">
                    <a:lumMod val="10000"/>
                  </a:schemeClr>
                </a:solidFill>
                <a:latin typeface="Calibri" pitchFamily="34" charset="0"/>
              </a:rPr>
              <a:t>ekonomis</a:t>
            </a:r>
            <a:r>
              <a:rPr lang="en-US" sz="2000" dirty="0">
                <a:solidFill>
                  <a:schemeClr val="bg2">
                    <a:lumMod val="10000"/>
                  </a:schemeClr>
                </a:solidFill>
                <a:latin typeface="Calibri" pitchFamily="34" charset="0"/>
              </a:rPr>
              <a:t> </a:t>
            </a:r>
            <a:r>
              <a:rPr lang="en-US" sz="2000" dirty="0" err="1">
                <a:solidFill>
                  <a:schemeClr val="bg2">
                    <a:lumMod val="10000"/>
                  </a:schemeClr>
                </a:solidFill>
                <a:latin typeface="Calibri" pitchFamily="34" charset="0"/>
              </a:rPr>
              <a:t>dan</a:t>
            </a:r>
            <a:r>
              <a:rPr lang="en-US" sz="2000" dirty="0">
                <a:solidFill>
                  <a:schemeClr val="bg2">
                    <a:lumMod val="10000"/>
                  </a:schemeClr>
                </a:solidFill>
                <a:latin typeface="Calibri" pitchFamily="34" charset="0"/>
              </a:rPr>
              <a:t> </a:t>
            </a:r>
            <a:r>
              <a:rPr lang="en-US" sz="2000" dirty="0" err="1">
                <a:solidFill>
                  <a:schemeClr val="bg2">
                    <a:lumMod val="10000"/>
                  </a:schemeClr>
                </a:solidFill>
                <a:latin typeface="Calibri" pitchFamily="34" charset="0"/>
              </a:rPr>
              <a:t>liberalisme</a:t>
            </a:r>
            <a:r>
              <a:rPr lang="en-US" sz="2000" dirty="0">
                <a:solidFill>
                  <a:schemeClr val="bg2">
                    <a:lumMod val="10000"/>
                  </a:schemeClr>
                </a:solidFill>
                <a:latin typeface="Calibri" pitchFamily="34" charset="0"/>
              </a:rPr>
              <a:t> </a:t>
            </a:r>
            <a:r>
              <a:rPr lang="en-US" sz="2000" dirty="0" err="1">
                <a:solidFill>
                  <a:schemeClr val="bg2">
                    <a:lumMod val="10000"/>
                  </a:schemeClr>
                </a:solidFill>
                <a:latin typeface="Calibri" pitchFamily="34" charset="0"/>
              </a:rPr>
              <a:t>politik</a:t>
            </a:r>
            <a:r>
              <a:rPr lang="en-US" sz="2000" dirty="0">
                <a:solidFill>
                  <a:schemeClr val="bg2">
                    <a:lumMod val="10000"/>
                  </a:schemeClr>
                </a:solidFill>
                <a:latin typeface="Calibri" pitchFamily="34" charset="0"/>
              </a:rPr>
              <a:t>. </a:t>
            </a:r>
            <a:r>
              <a:rPr lang="en-US" sz="2000" dirty="0" err="1">
                <a:solidFill>
                  <a:schemeClr val="bg2">
                    <a:lumMod val="10000"/>
                  </a:schemeClr>
                </a:solidFill>
                <a:latin typeface="Calibri" pitchFamily="34" charset="0"/>
              </a:rPr>
              <a:t>Penolakan</a:t>
            </a:r>
            <a:r>
              <a:rPr lang="en-US" sz="2000" dirty="0">
                <a:solidFill>
                  <a:schemeClr val="bg2">
                    <a:lumMod val="10000"/>
                  </a:schemeClr>
                </a:solidFill>
                <a:latin typeface="Calibri" pitchFamily="34" charset="0"/>
              </a:rPr>
              <a:t> </a:t>
            </a:r>
            <a:r>
              <a:rPr lang="en-US" sz="2000" dirty="0" err="1">
                <a:solidFill>
                  <a:schemeClr val="bg2">
                    <a:lumMod val="10000"/>
                  </a:schemeClr>
                </a:solidFill>
                <a:latin typeface="Calibri" pitchFamily="34" charset="0"/>
              </a:rPr>
              <a:t>terhadap</a:t>
            </a:r>
            <a:r>
              <a:rPr lang="en-US" sz="2000" dirty="0">
                <a:solidFill>
                  <a:schemeClr val="bg2">
                    <a:lumMod val="10000"/>
                  </a:schemeClr>
                </a:solidFill>
                <a:latin typeface="Calibri" pitchFamily="34" charset="0"/>
              </a:rPr>
              <a:t> </a:t>
            </a:r>
            <a:r>
              <a:rPr lang="en-US" sz="2000" dirty="0" err="1">
                <a:solidFill>
                  <a:schemeClr val="bg2">
                    <a:lumMod val="10000"/>
                  </a:schemeClr>
                </a:solidFill>
                <a:latin typeface="Calibri" pitchFamily="34" charset="0"/>
              </a:rPr>
              <a:t>konsepsi</a:t>
            </a:r>
            <a:r>
              <a:rPr lang="en-US" sz="2000" dirty="0">
                <a:solidFill>
                  <a:schemeClr val="bg2">
                    <a:lumMod val="10000"/>
                  </a:schemeClr>
                </a:solidFill>
                <a:latin typeface="Calibri" pitchFamily="34" charset="0"/>
              </a:rPr>
              <a:t> </a:t>
            </a:r>
            <a:r>
              <a:rPr lang="en-US" sz="2000" dirty="0" err="1">
                <a:solidFill>
                  <a:schemeClr val="bg2">
                    <a:lumMod val="10000"/>
                  </a:schemeClr>
                </a:solidFill>
                <a:latin typeface="Calibri" pitchFamily="34" charset="0"/>
              </a:rPr>
              <a:t>Marxis</a:t>
            </a:r>
            <a:r>
              <a:rPr lang="en-US" sz="2000" dirty="0">
                <a:solidFill>
                  <a:schemeClr val="bg2">
                    <a:lumMod val="10000"/>
                  </a:schemeClr>
                </a:solidFill>
                <a:latin typeface="Calibri" pitchFamily="34" charset="0"/>
              </a:rPr>
              <a:t> </a:t>
            </a:r>
            <a:r>
              <a:rPr lang="en-US" sz="2000" dirty="0" err="1">
                <a:solidFill>
                  <a:schemeClr val="bg2">
                    <a:lumMod val="10000"/>
                  </a:schemeClr>
                </a:solidFill>
                <a:latin typeface="Calibri" pitchFamily="34" charset="0"/>
              </a:rPr>
              <a:t>adalah</a:t>
            </a:r>
            <a:r>
              <a:rPr lang="en-US" sz="2000" dirty="0">
                <a:solidFill>
                  <a:schemeClr val="bg2">
                    <a:lumMod val="10000"/>
                  </a:schemeClr>
                </a:solidFill>
                <a:latin typeface="Calibri" pitchFamily="34" charset="0"/>
              </a:rPr>
              <a:t> </a:t>
            </a:r>
            <a:r>
              <a:rPr lang="en-US" sz="2000" dirty="0" err="1">
                <a:solidFill>
                  <a:schemeClr val="bg2">
                    <a:lumMod val="10000"/>
                  </a:schemeClr>
                </a:solidFill>
                <a:latin typeface="Calibri" pitchFamily="34" charset="0"/>
              </a:rPr>
              <a:t>terkait</a:t>
            </a:r>
            <a:r>
              <a:rPr lang="en-US" sz="2000" dirty="0">
                <a:solidFill>
                  <a:schemeClr val="bg2">
                    <a:lumMod val="10000"/>
                  </a:schemeClr>
                </a:solidFill>
                <a:latin typeface="Calibri" pitchFamily="34" charset="0"/>
              </a:rPr>
              <a:t> </a:t>
            </a:r>
            <a:r>
              <a:rPr lang="en-US" sz="2000" dirty="0" err="1">
                <a:solidFill>
                  <a:schemeClr val="bg2">
                    <a:lumMod val="10000"/>
                  </a:schemeClr>
                </a:solidFill>
                <a:latin typeface="Calibri" pitchFamily="34" charset="0"/>
              </a:rPr>
              <a:t>dengan</a:t>
            </a:r>
            <a:r>
              <a:rPr lang="en-US" sz="2000" dirty="0">
                <a:solidFill>
                  <a:schemeClr val="bg2">
                    <a:lumMod val="10000"/>
                  </a:schemeClr>
                </a:solidFill>
                <a:latin typeface="Calibri" pitchFamily="34" charset="0"/>
              </a:rPr>
              <a:t> </a:t>
            </a:r>
            <a:r>
              <a:rPr lang="en-US" sz="2000" dirty="0" err="1">
                <a:solidFill>
                  <a:schemeClr val="bg2">
                    <a:lumMod val="10000"/>
                  </a:schemeClr>
                </a:solidFill>
                <a:latin typeface="Calibri" pitchFamily="34" charset="0"/>
              </a:rPr>
              <a:t>konsepsi</a:t>
            </a:r>
            <a:r>
              <a:rPr lang="en-US" sz="2000" dirty="0">
                <a:solidFill>
                  <a:schemeClr val="bg2">
                    <a:lumMod val="10000"/>
                  </a:schemeClr>
                </a:solidFill>
                <a:latin typeface="Calibri" pitchFamily="34" charset="0"/>
              </a:rPr>
              <a:t> </a:t>
            </a:r>
            <a:r>
              <a:rPr lang="en-US" sz="2000" dirty="0" err="1">
                <a:solidFill>
                  <a:schemeClr val="bg2">
                    <a:lumMod val="10000"/>
                  </a:schemeClr>
                </a:solidFill>
                <a:latin typeface="Calibri" pitchFamily="34" charset="0"/>
              </a:rPr>
              <a:t>negara</a:t>
            </a:r>
            <a:r>
              <a:rPr lang="en-US" sz="2000" dirty="0">
                <a:solidFill>
                  <a:schemeClr val="bg2">
                    <a:lumMod val="10000"/>
                  </a:schemeClr>
                </a:solidFill>
                <a:latin typeface="Calibri" pitchFamily="34" charset="0"/>
              </a:rPr>
              <a:t> </a:t>
            </a:r>
            <a:r>
              <a:rPr lang="en-US" sz="2000" dirty="0" err="1">
                <a:solidFill>
                  <a:schemeClr val="bg2">
                    <a:lumMod val="10000"/>
                  </a:schemeClr>
                </a:solidFill>
                <a:latin typeface="Calibri" pitchFamily="34" charset="0"/>
              </a:rPr>
              <a:t>sebagai</a:t>
            </a:r>
            <a:r>
              <a:rPr lang="en-US" sz="2000" dirty="0">
                <a:solidFill>
                  <a:schemeClr val="bg2">
                    <a:lumMod val="10000"/>
                  </a:schemeClr>
                </a:solidFill>
                <a:latin typeface="Calibri" pitchFamily="34" charset="0"/>
              </a:rPr>
              <a:t> </a:t>
            </a:r>
            <a:r>
              <a:rPr lang="en-US" sz="2000" dirty="0" err="1">
                <a:solidFill>
                  <a:schemeClr val="bg2">
                    <a:lumMod val="10000"/>
                  </a:schemeClr>
                </a:solidFill>
                <a:latin typeface="Calibri" pitchFamily="34" charset="0"/>
              </a:rPr>
              <a:t>alat</a:t>
            </a:r>
            <a:r>
              <a:rPr lang="en-US" sz="2000" dirty="0">
                <a:solidFill>
                  <a:schemeClr val="bg2">
                    <a:lumMod val="10000"/>
                  </a:schemeClr>
                </a:solidFill>
                <a:latin typeface="Calibri" pitchFamily="34" charset="0"/>
              </a:rPr>
              <a:t> </a:t>
            </a:r>
            <a:r>
              <a:rPr lang="en-US" sz="2000" dirty="0" err="1">
                <a:solidFill>
                  <a:schemeClr val="bg2">
                    <a:lumMod val="10000"/>
                  </a:schemeClr>
                </a:solidFill>
                <a:latin typeface="Calibri" pitchFamily="34" charset="0"/>
              </a:rPr>
              <a:t>bagi</a:t>
            </a:r>
            <a:r>
              <a:rPr lang="en-US" sz="2000" dirty="0">
                <a:solidFill>
                  <a:schemeClr val="bg2">
                    <a:lumMod val="10000"/>
                  </a:schemeClr>
                </a:solidFill>
                <a:latin typeface="Calibri" pitchFamily="34" charset="0"/>
              </a:rPr>
              <a:t> </a:t>
            </a:r>
            <a:r>
              <a:rPr lang="en-US" sz="2000" dirty="0" err="1">
                <a:solidFill>
                  <a:schemeClr val="bg2">
                    <a:lumMod val="10000"/>
                  </a:schemeClr>
                </a:solidFill>
                <a:latin typeface="Calibri" pitchFamily="34" charset="0"/>
              </a:rPr>
              <a:t>kelompok</a:t>
            </a:r>
            <a:r>
              <a:rPr lang="en-US" sz="2000" dirty="0">
                <a:solidFill>
                  <a:schemeClr val="bg2">
                    <a:lumMod val="10000"/>
                  </a:schemeClr>
                </a:solidFill>
                <a:latin typeface="Calibri" pitchFamily="34" charset="0"/>
              </a:rPr>
              <a:t> </a:t>
            </a:r>
            <a:r>
              <a:rPr lang="en-US" sz="2000" dirty="0" err="1">
                <a:solidFill>
                  <a:schemeClr val="bg2">
                    <a:lumMod val="10000"/>
                  </a:schemeClr>
                </a:solidFill>
                <a:latin typeface="Calibri" pitchFamily="34" charset="0"/>
              </a:rPr>
              <a:t>penguasa</a:t>
            </a:r>
            <a:r>
              <a:rPr lang="en-US" sz="2000" dirty="0">
                <a:solidFill>
                  <a:schemeClr val="bg2">
                    <a:lumMod val="10000"/>
                  </a:schemeClr>
                </a:solidFill>
                <a:latin typeface="Calibri" pitchFamily="34" charset="0"/>
              </a:rPr>
              <a:t> (</a:t>
            </a:r>
            <a:r>
              <a:rPr lang="en-US" sz="2000" i="1" dirty="0">
                <a:solidFill>
                  <a:schemeClr val="bg2">
                    <a:lumMod val="10000"/>
                  </a:schemeClr>
                </a:solidFill>
                <a:latin typeface="Calibri" pitchFamily="34" charset="0"/>
              </a:rPr>
              <a:t>the ruling class</a:t>
            </a:r>
            <a:r>
              <a:rPr lang="en-US" sz="2000" dirty="0">
                <a:solidFill>
                  <a:schemeClr val="bg2">
                    <a:lumMod val="10000"/>
                  </a:schemeClr>
                </a:solidFill>
                <a:latin typeface="Calibri" pitchFamily="34" charset="0"/>
              </a:rPr>
              <a:t>) </a:t>
            </a:r>
            <a:r>
              <a:rPr lang="en-US" sz="2000" dirty="0" err="1">
                <a:solidFill>
                  <a:schemeClr val="bg2">
                    <a:lumMod val="10000"/>
                  </a:schemeClr>
                </a:solidFill>
                <a:latin typeface="Calibri" pitchFamily="34" charset="0"/>
              </a:rPr>
              <a:t>dan</a:t>
            </a:r>
            <a:r>
              <a:rPr lang="en-US" sz="2000" dirty="0">
                <a:solidFill>
                  <a:schemeClr val="bg2">
                    <a:lumMod val="10000"/>
                  </a:schemeClr>
                </a:solidFill>
                <a:latin typeface="Calibri" pitchFamily="34" charset="0"/>
              </a:rPr>
              <a:t> </a:t>
            </a:r>
            <a:r>
              <a:rPr lang="en-US" sz="2000" dirty="0" err="1">
                <a:solidFill>
                  <a:schemeClr val="bg2">
                    <a:lumMod val="10000"/>
                  </a:schemeClr>
                </a:solidFill>
                <a:latin typeface="Calibri" pitchFamily="34" charset="0"/>
              </a:rPr>
              <a:t>gagasan</a:t>
            </a:r>
            <a:r>
              <a:rPr lang="en-US" sz="2000" dirty="0">
                <a:solidFill>
                  <a:schemeClr val="bg2">
                    <a:lumMod val="10000"/>
                  </a:schemeClr>
                </a:solidFill>
                <a:latin typeface="Calibri" pitchFamily="34" charset="0"/>
              </a:rPr>
              <a:t> </a:t>
            </a:r>
            <a:r>
              <a:rPr lang="en-US" sz="2000" dirty="0" err="1" smtClean="0">
                <a:solidFill>
                  <a:schemeClr val="bg2">
                    <a:lumMod val="10000"/>
                  </a:schemeClr>
                </a:solidFill>
                <a:latin typeface="Calibri" pitchFamily="34" charset="0"/>
              </a:rPr>
              <a:t>konflik</a:t>
            </a:r>
            <a:r>
              <a:rPr lang="en-US" sz="2000" dirty="0" smtClean="0">
                <a:solidFill>
                  <a:schemeClr val="bg2">
                    <a:lumMod val="10000"/>
                  </a:schemeClr>
                </a:solidFill>
                <a:latin typeface="Calibri" pitchFamily="34" charset="0"/>
              </a:rPr>
              <a:t> </a:t>
            </a:r>
            <a:r>
              <a:rPr lang="en-US" sz="2000" dirty="0" err="1">
                <a:solidFill>
                  <a:schemeClr val="bg2">
                    <a:lumMod val="10000"/>
                  </a:schemeClr>
                </a:solidFill>
                <a:latin typeface="Calibri" pitchFamily="34" charset="0"/>
              </a:rPr>
              <a:t>kelas</a:t>
            </a:r>
            <a:r>
              <a:rPr lang="en-US" sz="2000" dirty="0">
                <a:solidFill>
                  <a:schemeClr val="bg2">
                    <a:lumMod val="10000"/>
                  </a:schemeClr>
                </a:solidFill>
                <a:latin typeface="Calibri" pitchFamily="34" charset="0"/>
              </a:rPr>
              <a:t>. </a:t>
            </a:r>
            <a:r>
              <a:rPr lang="id-ID" sz="2000" dirty="0" smtClean="0">
                <a:solidFill>
                  <a:schemeClr val="bg2">
                    <a:lumMod val="10000"/>
                  </a:schemeClr>
                </a:solidFill>
                <a:latin typeface="Calibri" pitchFamily="34" charset="0"/>
              </a:rPr>
              <a:t>Gagasan </a:t>
            </a:r>
            <a:r>
              <a:rPr lang="en-US" sz="2000" dirty="0" smtClean="0">
                <a:solidFill>
                  <a:schemeClr val="bg2">
                    <a:lumMod val="10000"/>
                  </a:schemeClr>
                </a:solidFill>
                <a:latin typeface="Calibri" pitchFamily="34" charset="0"/>
              </a:rPr>
              <a:t>Pareto </a:t>
            </a:r>
            <a:r>
              <a:rPr lang="en-US" sz="2000" dirty="0" err="1">
                <a:solidFill>
                  <a:schemeClr val="bg2">
                    <a:lumMod val="10000"/>
                  </a:schemeClr>
                </a:solidFill>
                <a:latin typeface="Calibri" pitchFamily="34" charset="0"/>
              </a:rPr>
              <a:t>bertentangan</a:t>
            </a:r>
            <a:r>
              <a:rPr lang="en-US" sz="2000" dirty="0">
                <a:solidFill>
                  <a:schemeClr val="bg2">
                    <a:lumMod val="10000"/>
                  </a:schemeClr>
                </a:solidFill>
                <a:latin typeface="Calibri" pitchFamily="34" charset="0"/>
              </a:rPr>
              <a:t> </a:t>
            </a:r>
            <a:r>
              <a:rPr lang="id-ID" sz="2000" dirty="0" smtClean="0">
                <a:solidFill>
                  <a:schemeClr val="bg2">
                    <a:lumMod val="10000"/>
                  </a:schemeClr>
                </a:solidFill>
                <a:latin typeface="Calibri" pitchFamily="34" charset="0"/>
              </a:rPr>
              <a:t>pula dengan </a:t>
            </a:r>
            <a:r>
              <a:rPr lang="en-US" sz="2000" dirty="0" err="1" smtClean="0">
                <a:solidFill>
                  <a:schemeClr val="bg2">
                    <a:lumMod val="10000"/>
                  </a:schemeClr>
                </a:solidFill>
                <a:latin typeface="Calibri" pitchFamily="34" charset="0"/>
              </a:rPr>
              <a:t>klaim</a:t>
            </a:r>
            <a:r>
              <a:rPr lang="en-US" sz="2000" dirty="0" smtClean="0">
                <a:solidFill>
                  <a:schemeClr val="bg2">
                    <a:lumMod val="10000"/>
                  </a:schemeClr>
                </a:solidFill>
                <a:latin typeface="Calibri" pitchFamily="34" charset="0"/>
              </a:rPr>
              <a:t> </a:t>
            </a:r>
            <a:r>
              <a:rPr lang="en-US" sz="2000" dirty="0" err="1">
                <a:solidFill>
                  <a:schemeClr val="bg2">
                    <a:lumMod val="10000"/>
                  </a:schemeClr>
                </a:solidFill>
                <a:latin typeface="Calibri" pitchFamily="34" charset="0"/>
              </a:rPr>
              <a:t>liberalisme</a:t>
            </a:r>
            <a:r>
              <a:rPr lang="en-US" sz="2000" dirty="0">
                <a:solidFill>
                  <a:schemeClr val="bg2">
                    <a:lumMod val="10000"/>
                  </a:schemeClr>
                </a:solidFill>
                <a:latin typeface="Calibri" pitchFamily="34" charset="0"/>
              </a:rPr>
              <a:t> </a:t>
            </a:r>
            <a:r>
              <a:rPr lang="en-US" sz="2000" dirty="0" err="1">
                <a:solidFill>
                  <a:schemeClr val="bg2">
                    <a:lumMod val="10000"/>
                  </a:schemeClr>
                </a:solidFill>
                <a:latin typeface="Calibri" pitchFamily="34" charset="0"/>
              </a:rPr>
              <a:t>politik</a:t>
            </a:r>
            <a:r>
              <a:rPr lang="en-US" sz="2000" dirty="0">
                <a:solidFill>
                  <a:schemeClr val="bg2">
                    <a:lumMod val="10000"/>
                  </a:schemeClr>
                </a:solidFill>
                <a:latin typeface="Calibri" pitchFamily="34" charset="0"/>
              </a:rPr>
              <a:t>, </a:t>
            </a:r>
            <a:r>
              <a:rPr lang="en-US" sz="2000" dirty="0" err="1" smtClean="0">
                <a:solidFill>
                  <a:schemeClr val="bg2">
                    <a:lumMod val="10000"/>
                  </a:schemeClr>
                </a:solidFill>
                <a:latin typeface="Calibri" pitchFamily="34" charset="0"/>
              </a:rPr>
              <a:t>kelompok</a:t>
            </a:r>
            <a:r>
              <a:rPr lang="en-US" sz="2000" dirty="0" smtClean="0">
                <a:solidFill>
                  <a:schemeClr val="bg2">
                    <a:lumMod val="10000"/>
                  </a:schemeClr>
                </a:solidFill>
                <a:latin typeface="Calibri" pitchFamily="34" charset="0"/>
              </a:rPr>
              <a:t> </a:t>
            </a:r>
            <a:r>
              <a:rPr lang="en-US" sz="2000" dirty="0" err="1">
                <a:solidFill>
                  <a:schemeClr val="bg2">
                    <a:lumMod val="10000"/>
                  </a:schemeClr>
                </a:solidFill>
                <a:latin typeface="Calibri" pitchFamily="34" charset="0"/>
              </a:rPr>
              <a:t>pluralis</a:t>
            </a:r>
            <a:r>
              <a:rPr lang="en-US" sz="2000" dirty="0">
                <a:solidFill>
                  <a:schemeClr val="bg2">
                    <a:lumMod val="10000"/>
                  </a:schemeClr>
                </a:solidFill>
                <a:latin typeface="Calibri" pitchFamily="34" charset="0"/>
              </a:rPr>
              <a:t>, </a:t>
            </a:r>
            <a:r>
              <a:rPr lang="en-US" sz="2000" dirty="0" err="1">
                <a:solidFill>
                  <a:schemeClr val="bg2">
                    <a:lumMod val="10000"/>
                  </a:schemeClr>
                </a:solidFill>
                <a:latin typeface="Calibri" pitchFamily="34" charset="0"/>
              </a:rPr>
              <a:t>bahwa</a:t>
            </a:r>
            <a:r>
              <a:rPr lang="en-US" sz="2000" dirty="0">
                <a:solidFill>
                  <a:schemeClr val="bg2">
                    <a:lumMod val="10000"/>
                  </a:schemeClr>
                </a:solidFill>
                <a:latin typeface="Calibri" pitchFamily="34" charset="0"/>
              </a:rPr>
              <a:t> </a:t>
            </a:r>
            <a:r>
              <a:rPr lang="en-US" sz="2000" dirty="0" err="1">
                <a:solidFill>
                  <a:schemeClr val="bg2">
                    <a:lumMod val="10000"/>
                  </a:schemeClr>
                </a:solidFill>
                <a:latin typeface="Calibri" pitchFamily="34" charset="0"/>
              </a:rPr>
              <a:t>negara</a:t>
            </a:r>
            <a:r>
              <a:rPr lang="en-US" sz="2000" dirty="0">
                <a:solidFill>
                  <a:schemeClr val="bg2">
                    <a:lumMod val="10000"/>
                  </a:schemeClr>
                </a:solidFill>
                <a:latin typeface="Calibri" pitchFamily="34" charset="0"/>
              </a:rPr>
              <a:t> </a:t>
            </a:r>
            <a:r>
              <a:rPr lang="en-US" sz="2000" dirty="0" err="1">
                <a:solidFill>
                  <a:schemeClr val="bg2">
                    <a:lumMod val="10000"/>
                  </a:schemeClr>
                </a:solidFill>
                <a:latin typeface="Calibri" pitchFamily="34" charset="0"/>
              </a:rPr>
              <a:t>adalah</a:t>
            </a:r>
            <a:r>
              <a:rPr lang="en-US" sz="2000" dirty="0">
                <a:solidFill>
                  <a:schemeClr val="bg2">
                    <a:lumMod val="10000"/>
                  </a:schemeClr>
                </a:solidFill>
                <a:latin typeface="Calibri" pitchFamily="34" charset="0"/>
              </a:rPr>
              <a:t> </a:t>
            </a:r>
            <a:r>
              <a:rPr lang="en-US" sz="2000" dirty="0" err="1">
                <a:solidFill>
                  <a:schemeClr val="bg2">
                    <a:lumMod val="10000"/>
                  </a:schemeClr>
                </a:solidFill>
                <a:latin typeface="Calibri" pitchFamily="34" charset="0"/>
              </a:rPr>
              <a:t>sebagai</a:t>
            </a:r>
            <a:r>
              <a:rPr lang="en-US" sz="2000" dirty="0">
                <a:solidFill>
                  <a:schemeClr val="bg2">
                    <a:lumMod val="10000"/>
                  </a:schemeClr>
                </a:solidFill>
                <a:latin typeface="Calibri" pitchFamily="34" charset="0"/>
              </a:rPr>
              <a:t> </a:t>
            </a:r>
            <a:r>
              <a:rPr lang="en-US" sz="2000" dirty="0" err="1">
                <a:solidFill>
                  <a:schemeClr val="bg2">
                    <a:lumMod val="10000"/>
                  </a:schemeClr>
                </a:solidFill>
                <a:latin typeface="Calibri" pitchFamily="34" charset="0"/>
              </a:rPr>
              <a:t>institusi</a:t>
            </a:r>
            <a:r>
              <a:rPr lang="en-US" sz="2000" dirty="0">
                <a:solidFill>
                  <a:schemeClr val="bg2">
                    <a:lumMod val="10000"/>
                  </a:schemeClr>
                </a:solidFill>
                <a:latin typeface="Calibri" pitchFamily="34" charset="0"/>
              </a:rPr>
              <a:t> yang </a:t>
            </a:r>
            <a:r>
              <a:rPr lang="en-US" sz="2000" dirty="0" err="1">
                <a:solidFill>
                  <a:schemeClr val="bg2">
                    <a:lumMod val="10000"/>
                  </a:schemeClr>
                </a:solidFill>
                <a:latin typeface="Calibri" pitchFamily="34" charset="0"/>
              </a:rPr>
              <a:t>bertindak</a:t>
            </a:r>
            <a:r>
              <a:rPr lang="en-US" sz="2000" dirty="0">
                <a:solidFill>
                  <a:schemeClr val="bg2">
                    <a:lumMod val="10000"/>
                  </a:schemeClr>
                </a:solidFill>
                <a:latin typeface="Calibri" pitchFamily="34" charset="0"/>
              </a:rPr>
              <a:t> </a:t>
            </a:r>
            <a:r>
              <a:rPr lang="en-US" sz="2000" dirty="0" err="1">
                <a:solidFill>
                  <a:schemeClr val="bg2">
                    <a:lumMod val="10000"/>
                  </a:schemeClr>
                </a:solidFill>
                <a:latin typeface="Calibri" pitchFamily="34" charset="0"/>
              </a:rPr>
              <a:t>sebagai</a:t>
            </a:r>
            <a:r>
              <a:rPr lang="en-US" sz="2000" dirty="0">
                <a:solidFill>
                  <a:schemeClr val="bg2">
                    <a:lumMod val="10000"/>
                  </a:schemeClr>
                </a:solidFill>
                <a:latin typeface="Calibri" pitchFamily="34" charset="0"/>
              </a:rPr>
              <a:t> </a:t>
            </a:r>
            <a:r>
              <a:rPr lang="id-ID" sz="2000" dirty="0" smtClean="0">
                <a:solidFill>
                  <a:schemeClr val="bg2">
                    <a:lumMod val="10000"/>
                  </a:schemeClr>
                </a:solidFill>
                <a:latin typeface="Calibri" pitchFamily="34" charset="0"/>
              </a:rPr>
              <a:t>panitia </a:t>
            </a:r>
            <a:r>
              <a:rPr lang="en-US" sz="2000" dirty="0" err="1" smtClean="0">
                <a:solidFill>
                  <a:schemeClr val="bg2">
                    <a:lumMod val="10000"/>
                  </a:schemeClr>
                </a:solidFill>
                <a:latin typeface="Calibri" pitchFamily="34" charset="0"/>
              </a:rPr>
              <a:t>kepentingan</a:t>
            </a:r>
            <a:r>
              <a:rPr lang="en-US" sz="2000" dirty="0" smtClean="0">
                <a:solidFill>
                  <a:schemeClr val="bg2">
                    <a:lumMod val="10000"/>
                  </a:schemeClr>
                </a:solidFill>
                <a:latin typeface="Calibri" pitchFamily="34" charset="0"/>
              </a:rPr>
              <a:t> </a:t>
            </a:r>
            <a:r>
              <a:rPr lang="en-US" sz="2000" dirty="0" err="1">
                <a:solidFill>
                  <a:schemeClr val="bg2">
                    <a:lumMod val="10000"/>
                  </a:schemeClr>
                </a:solidFill>
                <a:latin typeface="Calibri" pitchFamily="34" charset="0"/>
              </a:rPr>
              <a:t>nasional</a:t>
            </a:r>
            <a:r>
              <a:rPr lang="en-US" sz="2000" dirty="0">
                <a:solidFill>
                  <a:schemeClr val="bg2">
                    <a:lumMod val="10000"/>
                  </a:schemeClr>
                </a:solidFill>
                <a:latin typeface="Calibri" pitchFamily="34" charset="0"/>
              </a:rPr>
              <a:t> </a:t>
            </a:r>
            <a:r>
              <a:rPr lang="en-US" sz="2000" dirty="0" err="1">
                <a:solidFill>
                  <a:schemeClr val="bg2">
                    <a:lumMod val="10000"/>
                  </a:schemeClr>
                </a:solidFill>
                <a:latin typeface="Calibri" pitchFamily="34" charset="0"/>
              </a:rPr>
              <a:t>dalam</a:t>
            </a:r>
            <a:r>
              <a:rPr lang="en-US" sz="2000" dirty="0">
                <a:solidFill>
                  <a:schemeClr val="bg2">
                    <a:lumMod val="10000"/>
                  </a:schemeClr>
                </a:solidFill>
                <a:latin typeface="Calibri" pitchFamily="34" charset="0"/>
              </a:rPr>
              <a:t> </a:t>
            </a:r>
            <a:r>
              <a:rPr lang="en-US" sz="2000" dirty="0" err="1">
                <a:solidFill>
                  <a:schemeClr val="bg2">
                    <a:lumMod val="10000"/>
                  </a:schemeClr>
                </a:solidFill>
                <a:latin typeface="Calibri" pitchFamily="34" charset="0"/>
              </a:rPr>
              <a:t>masyarakat</a:t>
            </a:r>
            <a:r>
              <a:rPr lang="en-US" sz="2000" dirty="0">
                <a:solidFill>
                  <a:schemeClr val="bg2">
                    <a:lumMod val="10000"/>
                  </a:schemeClr>
                </a:solidFill>
                <a:latin typeface="Calibri" pitchFamily="34" charset="0"/>
              </a:rPr>
              <a:t> yang plural (Evan, 2006).</a:t>
            </a:r>
            <a:endParaRPr lang="id-ID" sz="2000" dirty="0">
              <a:solidFill>
                <a:schemeClr val="bg2">
                  <a:lumMod val="10000"/>
                </a:schemeClr>
              </a:solidFill>
              <a:latin typeface="Calibri" pitchFamily="34" charset="0"/>
            </a:endParaRPr>
          </a:p>
          <a:p>
            <a:pPr algn="ctr"/>
            <a:endParaRPr lang="id-ID" dirty="0"/>
          </a:p>
        </p:txBody>
      </p:sp>
    </p:spTree>
    <p:extLst>
      <p:ext uri="{BB962C8B-B14F-4D97-AF65-F5344CB8AC3E}">
        <p14:creationId xmlns:p14="http://schemas.microsoft.com/office/powerpoint/2010/main" val="182649022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PREMIS KUNCI PENDEKATAN ELIT</a:t>
            </a:r>
            <a:endParaRPr lang="id-ID" dirty="0"/>
          </a:p>
        </p:txBody>
      </p:sp>
      <p:sp>
        <p:nvSpPr>
          <p:cNvPr id="3" name="Content Placeholder 2"/>
          <p:cNvSpPr>
            <a:spLocks noGrp="1"/>
          </p:cNvSpPr>
          <p:nvPr>
            <p:ph sz="quarter" idx="1"/>
          </p:nvPr>
        </p:nvSpPr>
        <p:spPr/>
        <p:txBody>
          <a:bodyPr/>
          <a:lstStyle/>
          <a:p>
            <a:endParaRPr lang="id-ID" dirty="0"/>
          </a:p>
        </p:txBody>
      </p:sp>
      <p:sp>
        <p:nvSpPr>
          <p:cNvPr id="4" name="Rectangle 3"/>
          <p:cNvSpPr/>
          <p:nvPr/>
        </p:nvSpPr>
        <p:spPr>
          <a:xfrm>
            <a:off x="323528" y="1556792"/>
            <a:ext cx="8568952" cy="2592288"/>
          </a:xfrm>
          <a:prstGeom prst="rect">
            <a:avLst/>
          </a:prstGeom>
          <a:solidFill>
            <a:schemeClr val="tx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just"/>
            <a:r>
              <a:rPr lang="id-ID" dirty="0" smtClean="0">
                <a:latin typeface="Calibri" pitchFamily="34" charset="0"/>
              </a:rPr>
              <a:t>P</a:t>
            </a:r>
            <a:r>
              <a:rPr lang="en-US" dirty="0" err="1" smtClean="0">
                <a:latin typeface="Calibri" pitchFamily="34" charset="0"/>
              </a:rPr>
              <a:t>endekatan</a:t>
            </a:r>
            <a:r>
              <a:rPr lang="en-US" dirty="0" smtClean="0">
                <a:latin typeface="Calibri" pitchFamily="34" charset="0"/>
              </a:rPr>
              <a:t> </a:t>
            </a:r>
            <a:r>
              <a:rPr lang="id-ID" dirty="0" smtClean="0">
                <a:latin typeface="Calibri" pitchFamily="34" charset="0"/>
              </a:rPr>
              <a:t>Elit </a:t>
            </a:r>
            <a:r>
              <a:rPr lang="en-US" dirty="0" err="1" smtClean="0">
                <a:latin typeface="Calibri" pitchFamily="34" charset="0"/>
              </a:rPr>
              <a:t>menantang</a:t>
            </a:r>
            <a:r>
              <a:rPr lang="en-US" dirty="0" smtClean="0">
                <a:latin typeface="Calibri" pitchFamily="34" charset="0"/>
              </a:rPr>
              <a:t> </a:t>
            </a:r>
            <a:r>
              <a:rPr lang="en-US" dirty="0" err="1" smtClean="0">
                <a:latin typeface="Calibri" pitchFamily="34" charset="0"/>
              </a:rPr>
              <a:t>premis</a:t>
            </a:r>
            <a:r>
              <a:rPr lang="id-ID" dirty="0" smtClean="0">
                <a:latin typeface="Calibri" pitchFamily="34" charset="0"/>
              </a:rPr>
              <a:t> </a:t>
            </a:r>
            <a:r>
              <a:rPr lang="en-US" dirty="0" err="1" smtClean="0">
                <a:latin typeface="Calibri" pitchFamily="34" charset="0"/>
              </a:rPr>
              <a:t>asumsi</a:t>
            </a:r>
            <a:r>
              <a:rPr lang="en-US" dirty="0" smtClean="0">
                <a:latin typeface="Calibri" pitchFamily="34" charset="0"/>
              </a:rPr>
              <a:t> </a:t>
            </a:r>
            <a:r>
              <a:rPr lang="en-US" dirty="0">
                <a:latin typeface="Calibri" pitchFamily="34" charset="0"/>
              </a:rPr>
              <a:t>liberal </a:t>
            </a:r>
            <a:r>
              <a:rPr lang="en-US" dirty="0" err="1" smtClean="0">
                <a:latin typeface="Calibri" pitchFamily="34" charset="0"/>
              </a:rPr>
              <a:t>tentang</a:t>
            </a:r>
            <a:r>
              <a:rPr lang="en-US" dirty="0" smtClean="0">
                <a:latin typeface="Calibri" pitchFamily="34" charset="0"/>
              </a:rPr>
              <a:t> </a:t>
            </a:r>
            <a:r>
              <a:rPr lang="en-US" dirty="0" err="1">
                <a:latin typeface="Calibri" pitchFamily="34" charset="0"/>
              </a:rPr>
              <a:t>politik</a:t>
            </a:r>
            <a:r>
              <a:rPr lang="en-US" dirty="0">
                <a:latin typeface="Calibri" pitchFamily="34" charset="0"/>
              </a:rPr>
              <a:t>, </a:t>
            </a:r>
            <a:r>
              <a:rPr lang="en-US" dirty="0" err="1">
                <a:latin typeface="Calibri" pitchFamily="34" charset="0"/>
              </a:rPr>
              <a:t>organisasi</a:t>
            </a:r>
            <a:r>
              <a:rPr lang="en-US" dirty="0">
                <a:latin typeface="Calibri" pitchFamily="34" charset="0"/>
              </a:rPr>
              <a:t> </a:t>
            </a:r>
            <a:r>
              <a:rPr lang="en-US" dirty="0" err="1">
                <a:latin typeface="Calibri" pitchFamily="34" charset="0"/>
              </a:rPr>
              <a:t>pemerintahan</a:t>
            </a:r>
            <a:r>
              <a:rPr lang="en-US" dirty="0">
                <a:latin typeface="Calibri" pitchFamily="34" charset="0"/>
              </a:rPr>
              <a:t> </a:t>
            </a:r>
            <a:r>
              <a:rPr lang="en-US" dirty="0" err="1">
                <a:latin typeface="Calibri" pitchFamily="34" charset="0"/>
              </a:rPr>
              <a:t>dan</a:t>
            </a:r>
            <a:r>
              <a:rPr lang="en-US" dirty="0">
                <a:latin typeface="Calibri" pitchFamily="34" charset="0"/>
              </a:rPr>
              <a:t> </a:t>
            </a:r>
            <a:r>
              <a:rPr lang="en-US" dirty="0" err="1">
                <a:latin typeface="Calibri" pitchFamily="34" charset="0"/>
              </a:rPr>
              <a:t>hubungan</a:t>
            </a:r>
            <a:r>
              <a:rPr lang="en-US" dirty="0">
                <a:latin typeface="Calibri" pitchFamily="34" charset="0"/>
              </a:rPr>
              <a:t> </a:t>
            </a:r>
            <a:r>
              <a:rPr lang="en-US" dirty="0" err="1">
                <a:latin typeface="Calibri" pitchFamily="34" charset="0"/>
              </a:rPr>
              <a:t>antara</a:t>
            </a:r>
            <a:r>
              <a:rPr lang="en-US" dirty="0">
                <a:latin typeface="Calibri" pitchFamily="34" charset="0"/>
              </a:rPr>
              <a:t> </a:t>
            </a:r>
            <a:r>
              <a:rPr lang="en-US" dirty="0" err="1">
                <a:latin typeface="Calibri" pitchFamily="34" charset="0"/>
              </a:rPr>
              <a:t>negara</a:t>
            </a:r>
            <a:r>
              <a:rPr lang="en-US" dirty="0">
                <a:latin typeface="Calibri" pitchFamily="34" charset="0"/>
              </a:rPr>
              <a:t> </a:t>
            </a:r>
            <a:r>
              <a:rPr lang="en-US" dirty="0" err="1">
                <a:latin typeface="Calibri" pitchFamily="34" charset="0"/>
              </a:rPr>
              <a:t>dan</a:t>
            </a:r>
            <a:r>
              <a:rPr lang="en-US" dirty="0">
                <a:latin typeface="Calibri" pitchFamily="34" charset="0"/>
              </a:rPr>
              <a:t> </a:t>
            </a:r>
            <a:r>
              <a:rPr lang="en-US" dirty="0" err="1">
                <a:latin typeface="Calibri" pitchFamily="34" charset="0"/>
              </a:rPr>
              <a:t>masyarakat</a:t>
            </a:r>
            <a:r>
              <a:rPr lang="en-US" dirty="0">
                <a:latin typeface="Calibri" pitchFamily="34" charset="0"/>
              </a:rPr>
              <a:t> </a:t>
            </a:r>
            <a:r>
              <a:rPr lang="en-US" dirty="0" err="1" smtClean="0">
                <a:latin typeface="Calibri" pitchFamily="34" charset="0"/>
              </a:rPr>
              <a:t>sipil</a:t>
            </a:r>
            <a:r>
              <a:rPr lang="id-ID" dirty="0" smtClean="0">
                <a:latin typeface="Calibri" pitchFamily="34" charset="0"/>
              </a:rPr>
              <a:t> yang menilai</a:t>
            </a:r>
            <a:r>
              <a:rPr lang="en-US" dirty="0" smtClean="0">
                <a:latin typeface="Calibri" pitchFamily="34" charset="0"/>
              </a:rPr>
              <a:t> </a:t>
            </a:r>
            <a:r>
              <a:rPr lang="en-US" dirty="0" err="1" smtClean="0">
                <a:latin typeface="Calibri" pitchFamily="34" charset="0"/>
              </a:rPr>
              <a:t>sifat</a:t>
            </a:r>
            <a:r>
              <a:rPr lang="en-US" dirty="0" smtClean="0">
                <a:latin typeface="Calibri" pitchFamily="34" charset="0"/>
              </a:rPr>
              <a:t> </a:t>
            </a:r>
            <a:r>
              <a:rPr lang="en-US" dirty="0" err="1">
                <a:latin typeface="Calibri" pitchFamily="34" charset="0"/>
              </a:rPr>
              <a:t>dari</a:t>
            </a:r>
            <a:r>
              <a:rPr lang="en-US" dirty="0">
                <a:latin typeface="Calibri" pitchFamily="34" charset="0"/>
              </a:rPr>
              <a:t> </a:t>
            </a:r>
            <a:r>
              <a:rPr lang="en-US" dirty="0" err="1">
                <a:latin typeface="Calibri" pitchFamily="34" charset="0"/>
              </a:rPr>
              <a:t>masyarakat</a:t>
            </a:r>
            <a:r>
              <a:rPr lang="en-US" dirty="0">
                <a:latin typeface="Calibri" pitchFamily="34" charset="0"/>
              </a:rPr>
              <a:t> </a:t>
            </a:r>
            <a:r>
              <a:rPr lang="id-ID" dirty="0" smtClean="0">
                <a:latin typeface="Calibri" pitchFamily="34" charset="0"/>
              </a:rPr>
              <a:t>ap</a:t>
            </a:r>
            <a:r>
              <a:rPr lang="en-US" dirty="0" err="1" smtClean="0">
                <a:latin typeface="Calibri" pitchFamily="34" charset="0"/>
              </a:rPr>
              <a:t>apun</a:t>
            </a:r>
            <a:r>
              <a:rPr lang="en-US" dirty="0" smtClean="0">
                <a:latin typeface="Calibri" pitchFamily="34" charset="0"/>
              </a:rPr>
              <a:t> </a:t>
            </a:r>
            <a:r>
              <a:rPr lang="en-US" dirty="0" err="1" smtClean="0">
                <a:latin typeface="Calibri" pitchFamily="34" charset="0"/>
              </a:rPr>
              <a:t>ditentukan</a:t>
            </a:r>
            <a:r>
              <a:rPr lang="en-US" dirty="0" smtClean="0">
                <a:latin typeface="Calibri" pitchFamily="34" charset="0"/>
              </a:rPr>
              <a:t> </a:t>
            </a:r>
            <a:r>
              <a:rPr lang="en-US" dirty="0" err="1">
                <a:latin typeface="Calibri" pitchFamily="34" charset="0"/>
              </a:rPr>
              <a:t>oleh</a:t>
            </a:r>
            <a:r>
              <a:rPr lang="en-US" dirty="0">
                <a:latin typeface="Calibri" pitchFamily="34" charset="0"/>
              </a:rPr>
              <a:t> </a:t>
            </a:r>
            <a:r>
              <a:rPr lang="en-US" dirty="0" err="1">
                <a:latin typeface="Calibri" pitchFamily="34" charset="0"/>
              </a:rPr>
              <a:t>sifat</a:t>
            </a:r>
            <a:r>
              <a:rPr lang="en-US" dirty="0">
                <a:latin typeface="Calibri" pitchFamily="34" charset="0"/>
              </a:rPr>
              <a:t> </a:t>
            </a:r>
            <a:r>
              <a:rPr lang="en-US" dirty="0" err="1">
                <a:latin typeface="Calibri" pitchFamily="34" charset="0"/>
              </a:rPr>
              <a:t>dasar</a:t>
            </a:r>
            <a:r>
              <a:rPr lang="en-US" dirty="0">
                <a:latin typeface="Calibri" pitchFamily="34" charset="0"/>
              </a:rPr>
              <a:t> </a:t>
            </a:r>
            <a:r>
              <a:rPr lang="en-US" dirty="0" err="1">
                <a:latin typeface="Calibri" pitchFamily="34" charset="0"/>
              </a:rPr>
              <a:t>dari</a:t>
            </a:r>
            <a:r>
              <a:rPr lang="en-US" dirty="0">
                <a:latin typeface="Calibri" pitchFamily="34" charset="0"/>
              </a:rPr>
              <a:t> elite-</a:t>
            </a:r>
            <a:r>
              <a:rPr lang="en-US" dirty="0" err="1">
                <a:latin typeface="Calibri" pitchFamily="34" charset="0"/>
              </a:rPr>
              <a:t>nya</a:t>
            </a:r>
            <a:r>
              <a:rPr lang="en-US" dirty="0">
                <a:latin typeface="Calibri" pitchFamily="34" charset="0"/>
              </a:rPr>
              <a:t> (</a:t>
            </a:r>
            <a:r>
              <a:rPr lang="en-US" i="1" dirty="0">
                <a:latin typeface="Calibri" pitchFamily="34" charset="0"/>
              </a:rPr>
              <a:t>the nature of its elite</a:t>
            </a:r>
            <a:r>
              <a:rPr lang="en-US" dirty="0">
                <a:latin typeface="Calibri" pitchFamily="34" charset="0"/>
              </a:rPr>
              <a:t>). </a:t>
            </a:r>
            <a:r>
              <a:rPr lang="id-ID" dirty="0">
                <a:latin typeface="Calibri" pitchFamily="34" charset="0"/>
              </a:rPr>
              <a:t>S</a:t>
            </a:r>
            <a:r>
              <a:rPr lang="en-US" dirty="0" err="1" smtClean="0">
                <a:latin typeface="Calibri" pitchFamily="34" charset="0"/>
              </a:rPr>
              <a:t>etidaknya</a:t>
            </a:r>
            <a:r>
              <a:rPr lang="en-US" dirty="0" smtClean="0">
                <a:latin typeface="Calibri" pitchFamily="34" charset="0"/>
              </a:rPr>
              <a:t> </a:t>
            </a:r>
            <a:r>
              <a:rPr lang="en-US" dirty="0" err="1">
                <a:latin typeface="Calibri" pitchFamily="34" charset="0"/>
              </a:rPr>
              <a:t>terdapat</a:t>
            </a:r>
            <a:r>
              <a:rPr lang="en-US" dirty="0">
                <a:latin typeface="Calibri" pitchFamily="34" charset="0"/>
              </a:rPr>
              <a:t> </a:t>
            </a:r>
            <a:r>
              <a:rPr lang="id-ID" dirty="0" smtClean="0">
                <a:latin typeface="Calibri" pitchFamily="34" charset="0"/>
              </a:rPr>
              <a:t>4 </a:t>
            </a:r>
            <a:r>
              <a:rPr lang="en-US" dirty="0" err="1" smtClean="0">
                <a:latin typeface="Calibri" pitchFamily="34" charset="0"/>
              </a:rPr>
              <a:t>proposisi</a:t>
            </a:r>
            <a:r>
              <a:rPr lang="en-US" dirty="0" smtClean="0">
                <a:latin typeface="Calibri" pitchFamily="34" charset="0"/>
              </a:rPr>
              <a:t> </a:t>
            </a:r>
            <a:r>
              <a:rPr lang="en-US" dirty="0" err="1">
                <a:latin typeface="Calibri" pitchFamily="34" charset="0"/>
              </a:rPr>
              <a:t>kunci</a:t>
            </a:r>
            <a:r>
              <a:rPr lang="en-US" dirty="0">
                <a:latin typeface="Calibri" pitchFamily="34" charset="0"/>
              </a:rPr>
              <a:t> </a:t>
            </a:r>
            <a:r>
              <a:rPr lang="en-US" dirty="0" err="1" smtClean="0">
                <a:latin typeface="Calibri" pitchFamily="34" charset="0"/>
              </a:rPr>
              <a:t>perspektif</a:t>
            </a:r>
            <a:r>
              <a:rPr lang="en-US" dirty="0" smtClean="0">
                <a:latin typeface="Calibri" pitchFamily="34" charset="0"/>
              </a:rPr>
              <a:t> </a:t>
            </a:r>
            <a:r>
              <a:rPr lang="en-US" dirty="0" err="1">
                <a:latin typeface="Calibri" pitchFamily="34" charset="0"/>
              </a:rPr>
              <a:t>elitis</a:t>
            </a:r>
            <a:r>
              <a:rPr lang="en-US" dirty="0">
                <a:latin typeface="Calibri" pitchFamily="34" charset="0"/>
              </a:rPr>
              <a:t> </a:t>
            </a:r>
            <a:r>
              <a:rPr lang="en-US" dirty="0" err="1">
                <a:latin typeface="Calibri" pitchFamily="34" charset="0"/>
              </a:rPr>
              <a:t>klasik</a:t>
            </a:r>
            <a:r>
              <a:rPr lang="en-US" dirty="0">
                <a:latin typeface="Calibri" pitchFamily="34" charset="0"/>
              </a:rPr>
              <a:t> </a:t>
            </a:r>
            <a:r>
              <a:rPr lang="en-US" dirty="0" err="1">
                <a:latin typeface="Calibri" pitchFamily="34" charset="0"/>
              </a:rPr>
              <a:t>terhadap</a:t>
            </a:r>
            <a:r>
              <a:rPr lang="en-US" dirty="0">
                <a:latin typeface="Calibri" pitchFamily="34" charset="0"/>
              </a:rPr>
              <a:t> </a:t>
            </a:r>
            <a:r>
              <a:rPr lang="en-US" dirty="0" err="1">
                <a:latin typeface="Calibri" pitchFamily="34" charset="0"/>
              </a:rPr>
              <a:t>karakter</a:t>
            </a:r>
            <a:r>
              <a:rPr lang="en-US" dirty="0">
                <a:latin typeface="Calibri" pitchFamily="34" charset="0"/>
              </a:rPr>
              <a:t> </a:t>
            </a:r>
            <a:r>
              <a:rPr lang="en-US" dirty="0" err="1">
                <a:latin typeface="Calibri" pitchFamily="34" charset="0"/>
              </a:rPr>
              <a:t>sistem</a:t>
            </a:r>
            <a:r>
              <a:rPr lang="en-US" dirty="0">
                <a:latin typeface="Calibri" pitchFamily="34" charset="0"/>
              </a:rPr>
              <a:t> </a:t>
            </a:r>
            <a:r>
              <a:rPr lang="en-US" dirty="0" err="1">
                <a:latin typeface="Calibri" pitchFamily="34" charset="0"/>
              </a:rPr>
              <a:t>politik</a:t>
            </a:r>
            <a:r>
              <a:rPr lang="en-US" dirty="0">
                <a:latin typeface="Calibri" pitchFamily="34" charset="0"/>
              </a:rPr>
              <a:t>:</a:t>
            </a:r>
            <a:endParaRPr lang="id-ID" dirty="0">
              <a:latin typeface="Calibri" pitchFamily="34" charset="0"/>
            </a:endParaRPr>
          </a:p>
          <a:p>
            <a:pPr marL="342900" lvl="0" indent="-342900" algn="just">
              <a:buFont typeface="+mj-lt"/>
              <a:buAutoNum type="arabicPeriod"/>
            </a:pPr>
            <a:r>
              <a:rPr lang="en-US" dirty="0" err="1" smtClean="0">
                <a:latin typeface="Calibri" pitchFamily="34" charset="0"/>
              </a:rPr>
              <a:t>Pemimpin</a:t>
            </a:r>
            <a:r>
              <a:rPr lang="en-US" dirty="0" smtClean="0">
                <a:latin typeface="Calibri" pitchFamily="34" charset="0"/>
              </a:rPr>
              <a:t> </a:t>
            </a:r>
            <a:r>
              <a:rPr lang="en-US" dirty="0" err="1" smtClean="0">
                <a:latin typeface="Calibri" pitchFamily="34" charset="0"/>
              </a:rPr>
              <a:t>adalah</a:t>
            </a:r>
            <a:r>
              <a:rPr lang="en-US" dirty="0" smtClean="0">
                <a:latin typeface="Calibri" pitchFamily="34" charset="0"/>
              </a:rPr>
              <a:t> </a:t>
            </a:r>
            <a:r>
              <a:rPr lang="en-US" dirty="0" err="1">
                <a:latin typeface="Calibri" pitchFamily="34" charset="0"/>
              </a:rPr>
              <a:t>kelompok</a:t>
            </a:r>
            <a:r>
              <a:rPr lang="en-US" dirty="0">
                <a:latin typeface="Calibri" pitchFamily="34" charset="0"/>
              </a:rPr>
              <a:t> yang </a:t>
            </a:r>
            <a:r>
              <a:rPr lang="en-US" dirty="0" err="1">
                <a:latin typeface="Calibri" pitchFamily="34" charset="0"/>
              </a:rPr>
              <a:t>secara</a:t>
            </a:r>
            <a:r>
              <a:rPr lang="en-US" dirty="0">
                <a:latin typeface="Calibri" pitchFamily="34" charset="0"/>
              </a:rPr>
              <a:t> </a:t>
            </a:r>
            <a:r>
              <a:rPr lang="en-US" dirty="0" err="1">
                <a:latin typeface="Calibri" pitchFamily="34" charset="0"/>
              </a:rPr>
              <a:t>sosial</a:t>
            </a:r>
            <a:r>
              <a:rPr lang="en-US" dirty="0">
                <a:latin typeface="Calibri" pitchFamily="34" charset="0"/>
              </a:rPr>
              <a:t> </a:t>
            </a:r>
            <a:r>
              <a:rPr lang="en-US" dirty="0" err="1">
                <a:latin typeface="Calibri" pitchFamily="34" charset="0"/>
              </a:rPr>
              <a:t>bersatu</a:t>
            </a:r>
            <a:r>
              <a:rPr lang="en-US" dirty="0">
                <a:latin typeface="Calibri" pitchFamily="34" charset="0"/>
              </a:rPr>
              <a:t> (</a:t>
            </a:r>
            <a:r>
              <a:rPr lang="en-US" dirty="0" err="1">
                <a:latin typeface="Calibri" pitchFamily="34" charset="0"/>
              </a:rPr>
              <a:t>kohesif</a:t>
            </a:r>
            <a:r>
              <a:rPr lang="en-US" dirty="0" smtClean="0">
                <a:latin typeface="Calibri" pitchFamily="34" charset="0"/>
              </a:rPr>
              <a:t>);</a:t>
            </a:r>
            <a:endParaRPr lang="id-ID" dirty="0" smtClean="0">
              <a:latin typeface="Calibri" pitchFamily="34" charset="0"/>
            </a:endParaRPr>
          </a:p>
          <a:p>
            <a:pPr marL="342900" lvl="0" indent="-342900" algn="just">
              <a:buFont typeface="+mj-lt"/>
              <a:buAutoNum type="arabicPeriod"/>
            </a:pPr>
            <a:r>
              <a:rPr lang="en-US" dirty="0" err="1" smtClean="0">
                <a:latin typeface="Calibri" pitchFamily="34" charset="0"/>
              </a:rPr>
              <a:t>Kelompok</a:t>
            </a:r>
            <a:r>
              <a:rPr lang="en-US" dirty="0" smtClean="0">
                <a:latin typeface="Calibri" pitchFamily="34" charset="0"/>
              </a:rPr>
              <a:t> </a:t>
            </a:r>
            <a:r>
              <a:rPr lang="en-US" dirty="0" err="1">
                <a:latin typeface="Calibri" pitchFamily="34" charset="0"/>
              </a:rPr>
              <a:t>ini</a:t>
            </a:r>
            <a:r>
              <a:rPr lang="en-US" dirty="0">
                <a:latin typeface="Calibri" pitchFamily="34" charset="0"/>
              </a:rPr>
              <a:t>, </a:t>
            </a:r>
            <a:r>
              <a:rPr lang="en-US" dirty="0" err="1">
                <a:latin typeface="Calibri" pitchFamily="34" charset="0"/>
              </a:rPr>
              <a:t>secara</a:t>
            </a:r>
            <a:r>
              <a:rPr lang="en-US" dirty="0">
                <a:latin typeface="Calibri" pitchFamily="34" charset="0"/>
              </a:rPr>
              <a:t> </a:t>
            </a:r>
            <a:r>
              <a:rPr lang="en-US" dirty="0" err="1">
                <a:latin typeface="Calibri" pitchFamily="34" charset="0"/>
              </a:rPr>
              <a:t>teritorial</a:t>
            </a:r>
            <a:r>
              <a:rPr lang="en-US" dirty="0">
                <a:latin typeface="Calibri" pitchFamily="34" charset="0"/>
              </a:rPr>
              <a:t> </a:t>
            </a:r>
            <a:r>
              <a:rPr lang="en-US" dirty="0" smtClean="0">
                <a:latin typeface="Calibri" pitchFamily="34" charset="0"/>
              </a:rPr>
              <a:t>di</a:t>
            </a:r>
            <a:r>
              <a:rPr lang="id-ID" dirty="0" smtClean="0">
                <a:latin typeface="Calibri" pitchFamily="34" charset="0"/>
              </a:rPr>
              <a:t>ikat </a:t>
            </a:r>
            <a:r>
              <a:rPr lang="en-US" dirty="0" err="1" smtClean="0">
                <a:latin typeface="Calibri" pitchFamily="34" charset="0"/>
              </a:rPr>
              <a:t>dalam</a:t>
            </a:r>
            <a:r>
              <a:rPr lang="en-US" dirty="0" smtClean="0">
                <a:latin typeface="Calibri" pitchFamily="34" charset="0"/>
              </a:rPr>
              <a:t> </a:t>
            </a:r>
            <a:r>
              <a:rPr lang="en-US" dirty="0" err="1">
                <a:latin typeface="Calibri" pitchFamily="34" charset="0"/>
              </a:rPr>
              <a:t>sebuah</a:t>
            </a:r>
            <a:r>
              <a:rPr lang="en-US" dirty="0">
                <a:latin typeface="Calibri" pitchFamily="34" charset="0"/>
              </a:rPr>
              <a:t> </a:t>
            </a:r>
            <a:r>
              <a:rPr lang="en-US" dirty="0" err="1">
                <a:latin typeface="Calibri" pitchFamily="34" charset="0"/>
              </a:rPr>
              <a:t>negara</a:t>
            </a:r>
            <a:r>
              <a:rPr lang="en-US" dirty="0">
                <a:latin typeface="Calibri" pitchFamily="34" charset="0"/>
              </a:rPr>
              <a:t> </a:t>
            </a:r>
            <a:r>
              <a:rPr lang="en-US" dirty="0" err="1" smtClean="0">
                <a:latin typeface="Calibri" pitchFamily="34" charset="0"/>
              </a:rPr>
              <a:t>bangsa</a:t>
            </a:r>
            <a:r>
              <a:rPr lang="en-US" dirty="0" smtClean="0">
                <a:latin typeface="Calibri" pitchFamily="34" charset="0"/>
              </a:rPr>
              <a:t>;</a:t>
            </a:r>
            <a:endParaRPr lang="id-ID" dirty="0" smtClean="0">
              <a:latin typeface="Calibri" pitchFamily="34" charset="0"/>
            </a:endParaRPr>
          </a:p>
          <a:p>
            <a:pPr marL="342900" lvl="0" indent="-342900" algn="just">
              <a:buFont typeface="+mj-lt"/>
              <a:buAutoNum type="arabicPeriod"/>
            </a:pPr>
            <a:r>
              <a:rPr lang="en-US" dirty="0" smtClean="0">
                <a:latin typeface="Calibri" pitchFamily="34" charset="0"/>
              </a:rPr>
              <a:t>Elite </a:t>
            </a:r>
            <a:r>
              <a:rPr lang="en-US" dirty="0" err="1">
                <a:latin typeface="Calibri" pitchFamily="34" charset="0"/>
              </a:rPr>
              <a:t>penguasa</a:t>
            </a:r>
            <a:r>
              <a:rPr lang="en-US" dirty="0">
                <a:latin typeface="Calibri" pitchFamily="34" charset="0"/>
              </a:rPr>
              <a:t> </a:t>
            </a:r>
            <a:r>
              <a:rPr lang="en-US" dirty="0" err="1">
                <a:latin typeface="Calibri" pitchFamily="34" charset="0"/>
              </a:rPr>
              <a:t>adalah</a:t>
            </a:r>
            <a:r>
              <a:rPr lang="en-US" dirty="0">
                <a:latin typeface="Calibri" pitchFamily="34" charset="0"/>
              </a:rPr>
              <a:t>  ‘</a:t>
            </a:r>
            <a:r>
              <a:rPr lang="en-US" dirty="0" err="1">
                <a:latin typeface="Calibri" pitchFamily="34" charset="0"/>
              </a:rPr>
              <a:t>tertutup</a:t>
            </a:r>
            <a:r>
              <a:rPr lang="en-US" dirty="0">
                <a:latin typeface="Calibri" pitchFamily="34" charset="0"/>
              </a:rPr>
              <a:t>’ (</a:t>
            </a:r>
            <a:r>
              <a:rPr lang="en-US" i="1" dirty="0">
                <a:latin typeface="Calibri" pitchFamily="34" charset="0"/>
              </a:rPr>
              <a:t>closed-off</a:t>
            </a:r>
            <a:r>
              <a:rPr lang="en-US" dirty="0">
                <a:latin typeface="Calibri" pitchFamily="34" charset="0"/>
              </a:rPr>
              <a:t>) </a:t>
            </a:r>
            <a:r>
              <a:rPr lang="en-US" dirty="0" err="1">
                <a:latin typeface="Calibri" pitchFamily="34" charset="0"/>
              </a:rPr>
              <a:t>dari</a:t>
            </a:r>
            <a:r>
              <a:rPr lang="en-US" dirty="0">
                <a:latin typeface="Calibri" pitchFamily="34" charset="0"/>
              </a:rPr>
              <a:t> yang </a:t>
            </a:r>
            <a:r>
              <a:rPr lang="en-US" dirty="0" err="1">
                <a:latin typeface="Calibri" pitchFamily="34" charset="0"/>
              </a:rPr>
              <a:t>dikuasai</a:t>
            </a:r>
            <a:r>
              <a:rPr lang="en-US" dirty="0">
                <a:latin typeface="Calibri" pitchFamily="34" charset="0"/>
              </a:rPr>
              <a:t>; </a:t>
            </a:r>
            <a:r>
              <a:rPr lang="en-US" dirty="0" err="1" smtClean="0">
                <a:latin typeface="Calibri" pitchFamily="34" charset="0"/>
              </a:rPr>
              <a:t>dan</a:t>
            </a:r>
            <a:endParaRPr lang="id-ID" dirty="0" smtClean="0">
              <a:latin typeface="Calibri" pitchFamily="34" charset="0"/>
            </a:endParaRPr>
          </a:p>
          <a:p>
            <a:pPr marL="342900" lvl="0" indent="-342900" algn="just">
              <a:buFont typeface="+mj-lt"/>
              <a:buAutoNum type="arabicPeriod"/>
            </a:pPr>
            <a:r>
              <a:rPr lang="en-US" dirty="0" err="1" smtClean="0">
                <a:latin typeface="Calibri" pitchFamily="34" charset="0"/>
              </a:rPr>
              <a:t>Anggotanya</a:t>
            </a:r>
            <a:r>
              <a:rPr lang="en-US" dirty="0" smtClean="0">
                <a:latin typeface="Calibri" pitchFamily="34" charset="0"/>
              </a:rPr>
              <a:t> </a:t>
            </a:r>
            <a:r>
              <a:rPr lang="en-US" dirty="0" err="1">
                <a:latin typeface="Calibri" pitchFamily="34" charset="0"/>
              </a:rPr>
              <a:t>dipilih</a:t>
            </a:r>
            <a:r>
              <a:rPr lang="en-US" dirty="0">
                <a:latin typeface="Calibri" pitchFamily="34" charset="0"/>
              </a:rPr>
              <a:t> </a:t>
            </a:r>
            <a:r>
              <a:rPr lang="en-US" dirty="0" err="1">
                <a:latin typeface="Calibri" pitchFamily="34" charset="0"/>
              </a:rPr>
              <a:t>berdasarkan</a:t>
            </a:r>
            <a:r>
              <a:rPr lang="en-US" dirty="0">
                <a:latin typeface="Calibri" pitchFamily="34" charset="0"/>
              </a:rPr>
              <a:t> </a:t>
            </a:r>
            <a:r>
              <a:rPr lang="en-US" dirty="0" err="1">
                <a:latin typeface="Calibri" pitchFamily="34" charset="0"/>
              </a:rPr>
              <a:t>sumberdaya</a:t>
            </a:r>
            <a:r>
              <a:rPr lang="en-US" dirty="0">
                <a:latin typeface="Calibri" pitchFamily="34" charset="0"/>
              </a:rPr>
              <a:t> </a:t>
            </a:r>
            <a:r>
              <a:rPr lang="en-US" dirty="0" err="1">
                <a:latin typeface="Calibri" pitchFamily="34" charset="0"/>
              </a:rPr>
              <a:t>ekonomi</a:t>
            </a:r>
            <a:r>
              <a:rPr lang="en-US" dirty="0">
                <a:latin typeface="Calibri" pitchFamily="34" charset="0"/>
              </a:rPr>
              <a:t>, </a:t>
            </a:r>
            <a:r>
              <a:rPr lang="en-US" dirty="0" err="1" smtClean="0">
                <a:latin typeface="Calibri" pitchFamily="34" charset="0"/>
              </a:rPr>
              <a:t>politik</a:t>
            </a:r>
            <a:r>
              <a:rPr lang="id-ID" dirty="0" smtClean="0">
                <a:latin typeface="Calibri" pitchFamily="34" charset="0"/>
              </a:rPr>
              <a:t> dan</a:t>
            </a:r>
            <a:r>
              <a:rPr lang="en-US" dirty="0" smtClean="0">
                <a:latin typeface="Calibri" pitchFamily="34" charset="0"/>
              </a:rPr>
              <a:t> </a:t>
            </a:r>
            <a:r>
              <a:rPr lang="en-US" dirty="0" err="1" smtClean="0">
                <a:latin typeface="Calibri" pitchFamily="34" charset="0"/>
              </a:rPr>
              <a:t>ideologi</a:t>
            </a:r>
            <a:r>
              <a:rPr lang="en-US" dirty="0">
                <a:latin typeface="Calibri" pitchFamily="34" charset="0"/>
              </a:rPr>
              <a:t>.</a:t>
            </a:r>
            <a:endParaRPr lang="id-ID" dirty="0">
              <a:latin typeface="Calibri" pitchFamily="34" charset="0"/>
            </a:endParaRPr>
          </a:p>
          <a:p>
            <a:pPr algn="ctr"/>
            <a:endParaRPr lang="id-ID" dirty="0"/>
          </a:p>
        </p:txBody>
      </p:sp>
      <p:sp>
        <p:nvSpPr>
          <p:cNvPr id="6" name="Rectangle 5"/>
          <p:cNvSpPr/>
          <p:nvPr/>
        </p:nvSpPr>
        <p:spPr>
          <a:xfrm>
            <a:off x="323528" y="4293096"/>
            <a:ext cx="8568952" cy="2376264"/>
          </a:xfrm>
          <a:prstGeom prst="rect">
            <a:avLst/>
          </a:prstGeom>
          <a:solidFill>
            <a:schemeClr val="accent6">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just"/>
            <a:r>
              <a:rPr lang="id-ID" dirty="0" smtClean="0">
                <a:latin typeface="Calibri" pitchFamily="34" charset="0"/>
              </a:rPr>
              <a:t>Pendekatan elit juga menantang Marxisme, meski juga memiliki kesamaan pandangan dengan Marxisme yakni tentang Rulling Class, </a:t>
            </a:r>
            <a:r>
              <a:rPr lang="en-US" dirty="0" err="1" smtClean="0">
                <a:latin typeface="Calibri" pitchFamily="34" charset="0"/>
              </a:rPr>
              <a:t>sebagaimana</a:t>
            </a:r>
            <a:r>
              <a:rPr lang="en-US" dirty="0" smtClean="0">
                <a:latin typeface="Calibri" pitchFamily="34" charset="0"/>
              </a:rPr>
              <a:t> </a:t>
            </a:r>
            <a:r>
              <a:rPr lang="en-US" dirty="0" err="1" smtClean="0">
                <a:latin typeface="Calibri" pitchFamily="34" charset="0"/>
              </a:rPr>
              <a:t>konsepsi</a:t>
            </a:r>
            <a:r>
              <a:rPr lang="en-US" dirty="0" smtClean="0">
                <a:latin typeface="Calibri" pitchFamily="34" charset="0"/>
              </a:rPr>
              <a:t> </a:t>
            </a:r>
            <a:r>
              <a:rPr lang="en-US" dirty="0" err="1" smtClean="0">
                <a:latin typeface="Calibri" pitchFamily="34" charset="0"/>
              </a:rPr>
              <a:t>soal</a:t>
            </a:r>
            <a:r>
              <a:rPr lang="en-US" dirty="0" smtClean="0">
                <a:latin typeface="Calibri" pitchFamily="34" charset="0"/>
              </a:rPr>
              <a:t> </a:t>
            </a:r>
            <a:r>
              <a:rPr lang="en-US" dirty="0" err="1">
                <a:latin typeface="Calibri" pitchFamily="34" charset="0"/>
              </a:rPr>
              <a:t>sosial-ekonomi</a:t>
            </a:r>
            <a:r>
              <a:rPr lang="en-US" dirty="0">
                <a:latin typeface="Calibri" pitchFamily="34" charset="0"/>
              </a:rPr>
              <a:t> </a:t>
            </a:r>
            <a:r>
              <a:rPr lang="en-US" dirty="0" err="1">
                <a:latin typeface="Calibri" pitchFamily="34" charset="0"/>
              </a:rPr>
              <a:t>dan</a:t>
            </a:r>
            <a:r>
              <a:rPr lang="en-US" dirty="0">
                <a:latin typeface="Calibri" pitchFamily="34" charset="0"/>
              </a:rPr>
              <a:t> </a:t>
            </a:r>
            <a:r>
              <a:rPr lang="en-US" dirty="0" err="1">
                <a:latin typeface="Calibri" pitchFamily="34" charset="0"/>
              </a:rPr>
              <a:t>ketidakseimbangan</a:t>
            </a:r>
            <a:r>
              <a:rPr lang="en-US" dirty="0">
                <a:latin typeface="Calibri" pitchFamily="34" charset="0"/>
              </a:rPr>
              <a:t> </a:t>
            </a:r>
            <a:r>
              <a:rPr lang="en-US" dirty="0" err="1">
                <a:latin typeface="Calibri" pitchFamily="34" charset="0"/>
              </a:rPr>
              <a:t>politik</a:t>
            </a:r>
            <a:r>
              <a:rPr lang="en-US" dirty="0">
                <a:latin typeface="Calibri" pitchFamily="34" charset="0"/>
              </a:rPr>
              <a:t> </a:t>
            </a:r>
            <a:r>
              <a:rPr lang="en-US" dirty="0" err="1" smtClean="0">
                <a:latin typeface="Calibri" pitchFamily="34" charset="0"/>
              </a:rPr>
              <a:t>antara</a:t>
            </a:r>
            <a:r>
              <a:rPr lang="en-US" dirty="0" smtClean="0">
                <a:latin typeface="Calibri" pitchFamily="34" charset="0"/>
              </a:rPr>
              <a:t> </a:t>
            </a:r>
            <a:r>
              <a:rPr lang="en-US" dirty="0" err="1">
                <a:latin typeface="Calibri" pitchFamily="34" charset="0"/>
              </a:rPr>
              <a:t>penguasa</a:t>
            </a:r>
            <a:r>
              <a:rPr lang="en-US" dirty="0">
                <a:latin typeface="Calibri" pitchFamily="34" charset="0"/>
              </a:rPr>
              <a:t> (</a:t>
            </a:r>
            <a:r>
              <a:rPr lang="en-US" i="1" dirty="0">
                <a:latin typeface="Calibri" pitchFamily="34" charset="0"/>
              </a:rPr>
              <a:t>rulers</a:t>
            </a:r>
            <a:r>
              <a:rPr lang="en-US" dirty="0">
                <a:latin typeface="Calibri" pitchFamily="34" charset="0"/>
              </a:rPr>
              <a:t>) </a:t>
            </a:r>
            <a:r>
              <a:rPr lang="en-US" dirty="0" err="1">
                <a:latin typeface="Calibri" pitchFamily="34" charset="0"/>
              </a:rPr>
              <a:t>dan</a:t>
            </a:r>
            <a:r>
              <a:rPr lang="en-US" dirty="0">
                <a:latin typeface="Calibri" pitchFamily="34" charset="0"/>
              </a:rPr>
              <a:t> </a:t>
            </a:r>
            <a:r>
              <a:rPr lang="en-US" dirty="0" err="1">
                <a:latin typeface="Calibri" pitchFamily="34" charset="0"/>
              </a:rPr>
              <a:t>massa</a:t>
            </a:r>
            <a:r>
              <a:rPr lang="en-US" dirty="0">
                <a:latin typeface="Calibri" pitchFamily="34" charset="0"/>
              </a:rPr>
              <a:t> (</a:t>
            </a:r>
            <a:r>
              <a:rPr lang="en-US" i="1" dirty="0">
                <a:latin typeface="Calibri" pitchFamily="34" charset="0"/>
              </a:rPr>
              <a:t>the masses</a:t>
            </a:r>
            <a:r>
              <a:rPr lang="en-US" dirty="0">
                <a:latin typeface="Calibri" pitchFamily="34" charset="0"/>
              </a:rPr>
              <a:t>). </a:t>
            </a:r>
            <a:r>
              <a:rPr lang="en-US" dirty="0" err="1">
                <a:latin typeface="Calibri" pitchFamily="34" charset="0"/>
              </a:rPr>
              <a:t>Hanya</a:t>
            </a:r>
            <a:r>
              <a:rPr lang="en-US" dirty="0">
                <a:latin typeface="Calibri" pitchFamily="34" charset="0"/>
              </a:rPr>
              <a:t> </a:t>
            </a:r>
            <a:r>
              <a:rPr lang="en-US" dirty="0" err="1">
                <a:latin typeface="Calibri" pitchFamily="34" charset="0"/>
              </a:rPr>
              <a:t>saja</a:t>
            </a:r>
            <a:r>
              <a:rPr lang="en-US" dirty="0">
                <a:latin typeface="Calibri" pitchFamily="34" charset="0"/>
              </a:rPr>
              <a:t>, </a:t>
            </a:r>
            <a:r>
              <a:rPr lang="en-US" dirty="0" err="1">
                <a:latin typeface="Calibri" pitchFamily="34" charset="0"/>
              </a:rPr>
              <a:t>ketidakseimbangan</a:t>
            </a:r>
            <a:r>
              <a:rPr lang="en-US" dirty="0">
                <a:latin typeface="Calibri" pitchFamily="34" charset="0"/>
              </a:rPr>
              <a:t> </a:t>
            </a:r>
            <a:r>
              <a:rPr lang="en-US" dirty="0" err="1" smtClean="0">
                <a:latin typeface="Calibri" pitchFamily="34" charset="0"/>
              </a:rPr>
              <a:t>dipahami</a:t>
            </a:r>
            <a:r>
              <a:rPr lang="en-US" dirty="0" smtClean="0">
                <a:latin typeface="Calibri" pitchFamily="34" charset="0"/>
              </a:rPr>
              <a:t> </a:t>
            </a:r>
            <a:r>
              <a:rPr lang="en-US" dirty="0" err="1">
                <a:latin typeface="Calibri" pitchFamily="34" charset="0"/>
              </a:rPr>
              <a:t>dalam</a:t>
            </a:r>
            <a:r>
              <a:rPr lang="en-US" dirty="0">
                <a:latin typeface="Calibri" pitchFamily="34" charset="0"/>
              </a:rPr>
              <a:t> </a:t>
            </a:r>
            <a:r>
              <a:rPr lang="en-US" dirty="0" err="1">
                <a:latin typeface="Calibri" pitchFamily="34" charset="0"/>
              </a:rPr>
              <a:t>cara</a:t>
            </a:r>
            <a:r>
              <a:rPr lang="en-US" dirty="0">
                <a:latin typeface="Calibri" pitchFamily="34" charset="0"/>
              </a:rPr>
              <a:t> yang </a:t>
            </a:r>
            <a:r>
              <a:rPr lang="en-US" dirty="0" err="1" smtClean="0">
                <a:latin typeface="Calibri" pitchFamily="34" charset="0"/>
              </a:rPr>
              <a:t>berbeda</a:t>
            </a:r>
            <a:r>
              <a:rPr lang="id-ID" dirty="0" smtClean="0">
                <a:latin typeface="Calibri" pitchFamily="34" charset="0"/>
              </a:rPr>
              <a:t>.</a:t>
            </a:r>
            <a:r>
              <a:rPr lang="en-US" dirty="0" smtClean="0">
                <a:latin typeface="Calibri" pitchFamily="34" charset="0"/>
              </a:rPr>
              <a:t> </a:t>
            </a:r>
            <a:r>
              <a:rPr lang="en-US" dirty="0" err="1">
                <a:latin typeface="Calibri" pitchFamily="34" charset="0"/>
              </a:rPr>
              <a:t>Bagi</a:t>
            </a:r>
            <a:r>
              <a:rPr lang="en-US" dirty="0">
                <a:latin typeface="Calibri" pitchFamily="34" charset="0"/>
              </a:rPr>
              <a:t> Marx, </a:t>
            </a:r>
            <a:r>
              <a:rPr lang="en-US" dirty="0" err="1">
                <a:latin typeface="Calibri" pitchFamily="34" charset="0"/>
              </a:rPr>
              <a:t>sejarah</a:t>
            </a:r>
            <a:r>
              <a:rPr lang="en-US" dirty="0">
                <a:latin typeface="Calibri" pitchFamily="34" charset="0"/>
              </a:rPr>
              <a:t> </a:t>
            </a:r>
            <a:r>
              <a:rPr lang="en-US" dirty="0" err="1" smtClean="0">
                <a:latin typeface="Calibri" pitchFamily="34" charset="0"/>
              </a:rPr>
              <a:t>masyarakat</a:t>
            </a:r>
            <a:r>
              <a:rPr lang="en-US" dirty="0" smtClean="0">
                <a:latin typeface="Calibri" pitchFamily="34" charset="0"/>
              </a:rPr>
              <a:t> </a:t>
            </a:r>
            <a:r>
              <a:rPr lang="en-US" dirty="0" err="1" smtClean="0">
                <a:latin typeface="Calibri" pitchFamily="34" charset="0"/>
              </a:rPr>
              <a:t>adalah</a:t>
            </a:r>
            <a:r>
              <a:rPr lang="en-US" dirty="0" smtClean="0">
                <a:latin typeface="Calibri" pitchFamily="34" charset="0"/>
              </a:rPr>
              <a:t> </a:t>
            </a:r>
            <a:r>
              <a:rPr lang="en-US" dirty="0" err="1">
                <a:latin typeface="Calibri" pitchFamily="34" charset="0"/>
              </a:rPr>
              <a:t>sejarah</a:t>
            </a:r>
            <a:r>
              <a:rPr lang="en-US" dirty="0">
                <a:latin typeface="Calibri" pitchFamily="34" charset="0"/>
              </a:rPr>
              <a:t> </a:t>
            </a:r>
            <a:r>
              <a:rPr lang="en-US" dirty="0" err="1">
                <a:latin typeface="Calibri" pitchFamily="34" charset="0"/>
              </a:rPr>
              <a:t>perjuangan</a:t>
            </a:r>
            <a:r>
              <a:rPr lang="en-US" dirty="0">
                <a:latin typeface="Calibri" pitchFamily="34" charset="0"/>
              </a:rPr>
              <a:t> </a:t>
            </a:r>
            <a:r>
              <a:rPr lang="en-US" dirty="0" err="1" smtClean="0">
                <a:latin typeface="Calibri" pitchFamily="34" charset="0"/>
              </a:rPr>
              <a:t>kelas</a:t>
            </a:r>
            <a:r>
              <a:rPr lang="id-ID" dirty="0" smtClean="0">
                <a:latin typeface="Calibri" pitchFamily="34" charset="0"/>
              </a:rPr>
              <a:t> sehingga </a:t>
            </a:r>
            <a:r>
              <a:rPr lang="en-US" dirty="0" err="1" smtClean="0">
                <a:latin typeface="Calibri" pitchFamily="34" charset="0"/>
              </a:rPr>
              <a:t>konflik</a:t>
            </a:r>
            <a:r>
              <a:rPr lang="en-US" dirty="0" smtClean="0">
                <a:latin typeface="Calibri" pitchFamily="34" charset="0"/>
              </a:rPr>
              <a:t> </a:t>
            </a:r>
            <a:r>
              <a:rPr lang="en-US" dirty="0" err="1">
                <a:latin typeface="Calibri" pitchFamily="34" charset="0"/>
              </a:rPr>
              <a:t>kelas</a:t>
            </a:r>
            <a:r>
              <a:rPr lang="en-US" dirty="0">
                <a:latin typeface="Calibri" pitchFamily="34" charset="0"/>
              </a:rPr>
              <a:t> </a:t>
            </a:r>
            <a:r>
              <a:rPr lang="en-US" dirty="0" err="1">
                <a:latin typeface="Calibri" pitchFamily="34" charset="0"/>
              </a:rPr>
              <a:t>adalah</a:t>
            </a:r>
            <a:r>
              <a:rPr lang="en-US" dirty="0">
                <a:latin typeface="Calibri" pitchFamily="34" charset="0"/>
              </a:rPr>
              <a:t> </a:t>
            </a:r>
            <a:r>
              <a:rPr lang="en-US" dirty="0" err="1">
                <a:latin typeface="Calibri" pitchFamily="34" charset="0"/>
              </a:rPr>
              <a:t>aspek</a:t>
            </a:r>
            <a:r>
              <a:rPr lang="en-US" dirty="0">
                <a:latin typeface="Calibri" pitchFamily="34" charset="0"/>
              </a:rPr>
              <a:t> yang </a:t>
            </a:r>
            <a:r>
              <a:rPr lang="id-ID" dirty="0" smtClean="0">
                <a:latin typeface="Calibri" pitchFamily="34" charset="0"/>
              </a:rPr>
              <a:t>membentuk </a:t>
            </a:r>
            <a:r>
              <a:rPr lang="en-US" dirty="0" err="1" smtClean="0">
                <a:latin typeface="Calibri" pitchFamily="34" charset="0"/>
              </a:rPr>
              <a:t>perubahan</a:t>
            </a:r>
            <a:r>
              <a:rPr lang="en-US" dirty="0" smtClean="0">
                <a:latin typeface="Calibri" pitchFamily="34" charset="0"/>
              </a:rPr>
              <a:t> </a:t>
            </a:r>
            <a:r>
              <a:rPr lang="en-US" dirty="0" err="1">
                <a:latin typeface="Calibri" pitchFamily="34" charset="0"/>
              </a:rPr>
              <a:t>sosial</a:t>
            </a:r>
            <a:r>
              <a:rPr lang="en-US" dirty="0" smtClean="0"/>
              <a:t>.</a:t>
            </a:r>
            <a:r>
              <a:rPr lang="id-ID" dirty="0" smtClean="0"/>
              <a:t> Sementara pandangan elitis melihat </a:t>
            </a:r>
            <a:r>
              <a:rPr lang="en-US" dirty="0" err="1"/>
              <a:t>hubungan</a:t>
            </a:r>
            <a:r>
              <a:rPr lang="en-US" dirty="0"/>
              <a:t> </a:t>
            </a:r>
            <a:r>
              <a:rPr lang="en-US" dirty="0" err="1" smtClean="0"/>
              <a:t>elit</a:t>
            </a:r>
            <a:r>
              <a:rPr lang="id-ID" dirty="0" smtClean="0"/>
              <a:t> </a:t>
            </a:r>
            <a:r>
              <a:rPr lang="en-US" dirty="0" err="1" smtClean="0"/>
              <a:t>dan</a:t>
            </a:r>
            <a:r>
              <a:rPr lang="en-US" dirty="0" smtClean="0"/>
              <a:t> </a:t>
            </a:r>
            <a:r>
              <a:rPr lang="en-US" dirty="0" err="1"/>
              <a:t>massa</a:t>
            </a:r>
            <a:r>
              <a:rPr lang="en-US" dirty="0"/>
              <a:t> </a:t>
            </a:r>
            <a:r>
              <a:rPr lang="en-US" dirty="0" err="1"/>
              <a:t>sebagai</a:t>
            </a:r>
            <a:r>
              <a:rPr lang="en-US" dirty="0"/>
              <a:t> </a:t>
            </a:r>
            <a:r>
              <a:rPr lang="en-US" dirty="0" err="1"/>
              <a:t>satu</a:t>
            </a:r>
            <a:r>
              <a:rPr lang="en-US" dirty="0"/>
              <a:t> </a:t>
            </a:r>
            <a:r>
              <a:rPr lang="en-US" dirty="0" err="1"/>
              <a:t>hubungan</a:t>
            </a:r>
            <a:r>
              <a:rPr lang="en-US" dirty="0"/>
              <a:t> yang </a:t>
            </a:r>
            <a:r>
              <a:rPr lang="en-US" dirty="0" err="1"/>
              <a:t>pasif</a:t>
            </a:r>
            <a:r>
              <a:rPr lang="en-US" dirty="0"/>
              <a:t>, </a:t>
            </a:r>
            <a:r>
              <a:rPr lang="en-US" dirty="0" err="1"/>
              <a:t>dengan</a:t>
            </a:r>
            <a:r>
              <a:rPr lang="en-US" dirty="0"/>
              <a:t> </a:t>
            </a:r>
            <a:r>
              <a:rPr lang="en-US" dirty="0" err="1"/>
              <a:t>implikasi</a:t>
            </a:r>
            <a:r>
              <a:rPr lang="en-US" dirty="0"/>
              <a:t> </a:t>
            </a:r>
            <a:r>
              <a:rPr lang="en-US" dirty="0" smtClean="0"/>
              <a:t>m</a:t>
            </a:r>
            <a:r>
              <a:rPr lang="id-ID" dirty="0" smtClean="0"/>
              <a:t>em</a:t>
            </a:r>
            <a:r>
              <a:rPr lang="en-US" dirty="0" err="1" smtClean="0"/>
              <a:t>berikan</a:t>
            </a:r>
            <a:r>
              <a:rPr lang="en-US" dirty="0" smtClean="0"/>
              <a:t> </a:t>
            </a:r>
            <a:r>
              <a:rPr lang="en-US" dirty="0" err="1"/>
              <a:t>pemahaman</a:t>
            </a:r>
            <a:r>
              <a:rPr lang="en-US" dirty="0"/>
              <a:t> </a:t>
            </a:r>
            <a:r>
              <a:rPr lang="en-US" dirty="0" err="1"/>
              <a:t>sempit</a:t>
            </a:r>
            <a:r>
              <a:rPr lang="en-US" dirty="0"/>
              <a:t> </a:t>
            </a:r>
            <a:r>
              <a:rPr lang="en-US" dirty="0" err="1"/>
              <a:t>tentang</a:t>
            </a:r>
            <a:r>
              <a:rPr lang="en-US" dirty="0"/>
              <a:t> </a:t>
            </a:r>
            <a:r>
              <a:rPr lang="id-ID" dirty="0" smtClean="0"/>
              <a:t>sirkulasi</a:t>
            </a:r>
            <a:r>
              <a:rPr lang="en-US" dirty="0" smtClean="0"/>
              <a:t> </a:t>
            </a:r>
            <a:r>
              <a:rPr lang="en-US" dirty="0"/>
              <a:t>elite </a:t>
            </a:r>
            <a:r>
              <a:rPr lang="en-US" dirty="0" err="1"/>
              <a:t>dan</a:t>
            </a:r>
            <a:r>
              <a:rPr lang="en-US" dirty="0"/>
              <a:t> </a:t>
            </a:r>
            <a:r>
              <a:rPr lang="en-US" dirty="0" err="1" smtClean="0"/>
              <a:t>perubahan</a:t>
            </a:r>
            <a:r>
              <a:rPr lang="en-US" dirty="0" smtClean="0"/>
              <a:t> </a:t>
            </a:r>
            <a:r>
              <a:rPr lang="en-US" dirty="0" err="1"/>
              <a:t>sosial</a:t>
            </a:r>
            <a:r>
              <a:rPr lang="en-US" dirty="0"/>
              <a:t>. </a:t>
            </a:r>
            <a:endParaRPr lang="id-ID" dirty="0"/>
          </a:p>
          <a:p>
            <a:pPr algn="just"/>
            <a:r>
              <a:rPr lang="en-US" dirty="0" smtClean="0"/>
              <a:t> </a:t>
            </a:r>
            <a:endParaRPr lang="id-ID" dirty="0"/>
          </a:p>
          <a:p>
            <a:pPr algn="just"/>
            <a:endParaRPr lang="id-ID" dirty="0"/>
          </a:p>
        </p:txBody>
      </p:sp>
    </p:spTree>
    <p:extLst>
      <p:ext uri="{BB962C8B-B14F-4D97-AF65-F5344CB8AC3E}">
        <p14:creationId xmlns:p14="http://schemas.microsoft.com/office/powerpoint/2010/main" val="3363237640"/>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Median">
  <a:themeElements>
    <a:clrScheme name="Median">
      <a:dk1>
        <a:sysClr val="windowText" lastClr="000000"/>
      </a:dk1>
      <a:lt1>
        <a:sysClr val="window" lastClr="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fontScheme name="Median">
      <a:maj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Median">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Median</Template>
  <TotalTime>521</TotalTime>
  <Words>2235</Words>
  <Application>Microsoft Office PowerPoint</Application>
  <PresentationFormat>On-screen Show (4:3)</PresentationFormat>
  <Paragraphs>74</Paragraphs>
  <Slides>16</Slides>
  <Notes>0</Notes>
  <HiddenSlides>0</HiddenSlides>
  <MMClips>0</MMClips>
  <ScaleCrop>false</ScaleCrop>
  <HeadingPairs>
    <vt:vector size="4" baseType="variant">
      <vt:variant>
        <vt:lpstr>Theme</vt:lpstr>
      </vt:variant>
      <vt:variant>
        <vt:i4>1</vt:i4>
      </vt:variant>
      <vt:variant>
        <vt:lpstr>Slide Titles</vt:lpstr>
      </vt:variant>
      <vt:variant>
        <vt:i4>16</vt:i4>
      </vt:variant>
    </vt:vector>
  </HeadingPairs>
  <TitlesOfParts>
    <vt:vector size="17" baseType="lpstr">
      <vt:lpstr>Median</vt:lpstr>
      <vt:lpstr>Pendekatan elit dalam kebijakan publik</vt:lpstr>
      <vt:lpstr>Sejarah Pendekatan Elit</vt:lpstr>
      <vt:lpstr>ROBERT MICHELS: IRON LAW OF OLIGARCHY</vt:lpstr>
      <vt:lpstr>ROBERT MICHELS:  IRON LAW OF OLIGARCHY </vt:lpstr>
      <vt:lpstr>MOSCA: RULLING CLASS</vt:lpstr>
      <vt:lpstr>MOSCA: RULLING CLASS</vt:lpstr>
      <vt:lpstr>PARETO: GOVERNING ELITE</vt:lpstr>
      <vt:lpstr>PARETO: GOVERNING ELITE</vt:lpstr>
      <vt:lpstr>PREMIS KUNCI PENDEKATAN ELIT</vt:lpstr>
      <vt:lpstr>Studi Teori Elit Klasik  dalam Tantangan Zaman</vt:lpstr>
      <vt:lpstr>ASUMSI DASAR PENDEKATAN ELIT</vt:lpstr>
      <vt:lpstr>ASUMSI DASAR PENDEKATAN ELIT</vt:lpstr>
      <vt:lpstr>MENIMBANG TEORI ELIT: KRITIK </vt:lpstr>
      <vt:lpstr>MENIMBANG TEORI ELIT: KEUNGGULAN</vt:lpstr>
      <vt:lpstr>TEORI ELIT: REVIEW</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Pendekatan elit dalam kebijakan publik</dc:title>
  <dc:creator>user</dc:creator>
  <cp:lastModifiedBy>user</cp:lastModifiedBy>
  <cp:revision>30</cp:revision>
  <dcterms:created xsi:type="dcterms:W3CDTF">2017-04-02T12:50:58Z</dcterms:created>
  <dcterms:modified xsi:type="dcterms:W3CDTF">2018-04-09T02:37:03Z</dcterms:modified>
</cp:coreProperties>
</file>