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62" r:id="rId5"/>
    <p:sldId id="264" r:id="rId6"/>
    <p:sldId id="267" r:id="rId7"/>
    <p:sldId id="266" r:id="rId8"/>
    <p:sldId id="265" r:id="rId9"/>
    <p:sldId id="268" r:id="rId10"/>
    <p:sldId id="269" r:id="rId11"/>
    <p:sldId id="263" r:id="rId12"/>
    <p:sldId id="260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42DBC6F-7F91-4F2F-ACFC-D3F9A25F4E1D}" type="datetimeFigureOut">
              <a:rPr lang="en-US" smtClean="0">
                <a:solidFill>
                  <a:srgbClr val="CCD1B9"/>
                </a:solidFill>
              </a:rPr>
              <a:pPr/>
              <a:t>12/3/2018</a:t>
            </a:fld>
            <a:endParaRPr lang="en-US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74D078-CDD9-4EDB-88B1-BA0F56002C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02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12/3/2018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4D078-CDD9-4EDB-88B1-BA0F56002C7E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845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12/3/2018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A74D078-CDD9-4EDB-88B1-BA0F56002C7E}" type="slidenum">
              <a:rPr lang="en-US" smtClean="0">
                <a:solidFill>
                  <a:srgbClr val="CCD1B9"/>
                </a:solidFill>
              </a:rPr>
              <a:pPr/>
              <a:t>‹#›</a:t>
            </a:fld>
            <a:endParaRPr lang="en-US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211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534CE39-9886-4C96-95FE-B04CFC8C02F0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34CE39-9886-4C96-95FE-B04CFC8C02F0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12/3/2018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4D078-CDD9-4EDB-88B1-BA0F56002C7E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076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2DBC6F-7F91-4F2F-ACFC-D3F9A25F4E1D}" type="datetimeFigureOut">
              <a:rPr lang="en-US" smtClean="0"/>
              <a:pPr/>
              <a:t>12/3/2018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A74D078-CDD9-4EDB-88B1-BA0F56002C7E}" type="slidenum">
              <a:rPr lang="en-US" smtClean="0">
                <a:solidFill>
                  <a:srgbClr val="CCD1B9"/>
                </a:solidFill>
              </a:rPr>
              <a:pPr/>
              <a:t>‹#›</a:t>
            </a:fld>
            <a:endParaRPr lang="en-US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65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12/3/2018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4D078-CDD9-4EDB-88B1-BA0F56002C7E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483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12/3/2018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4D078-CDD9-4EDB-88B1-BA0F56002C7E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70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12/3/2018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4D078-CDD9-4EDB-88B1-BA0F56002C7E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07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12/3/2018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4D078-CDD9-4EDB-88B1-BA0F56002C7E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49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12/3/2018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74D078-CDD9-4EDB-88B1-BA0F56002C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709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CCD1B9"/>
                </a:solidFill>
              </a:rPr>
              <a:pPr/>
              <a:t>12/3/2018</a:t>
            </a:fld>
            <a:endParaRPr lang="en-US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4D078-CDD9-4EDB-88B1-BA0F56002C7E}" type="slidenum">
              <a:rPr lang="en-US" smtClean="0">
                <a:solidFill>
                  <a:srgbClr val="CCD1B9"/>
                </a:solidFill>
              </a:rPr>
              <a:pPr/>
              <a:t>‹#›</a:t>
            </a:fld>
            <a:endParaRPr lang="en-US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0915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12/3/2018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2A74D078-CDD9-4EDB-88B1-BA0F56002C7E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326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2534CE39-9886-4C96-95FE-B04CFC8C02F0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FATIH GAMA</a:t>
            </a:r>
          </a:p>
          <a:p>
            <a:r>
              <a:rPr lang="en-US" sz="1800" dirty="0" smtClean="0"/>
              <a:t>STPMD “APMD”</a:t>
            </a: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PEMILU: MAYORITARIAN, CAMPURAN &amp; LAIN-LAIN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48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SISTEM CAMPURAN: </a:t>
            </a:r>
            <a:r>
              <a:rPr lang="en-US" dirty="0" err="1" smtClean="0"/>
              <a:t>ParalLel</a:t>
            </a:r>
            <a:r>
              <a:rPr lang="en-US" dirty="0" smtClean="0"/>
              <a:t> &amp; MMP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181600" y="1704110"/>
            <a:ext cx="3706091" cy="4849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algn="just"/>
            <a:r>
              <a:rPr lang="en-US" dirty="0" err="1" smtClean="0"/>
              <a:t>Partai-partai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kursi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mayoritarian</a:t>
            </a:r>
            <a:r>
              <a:rPr lang="en-US" dirty="0" smtClean="0"/>
              <a:t> </a:t>
            </a:r>
            <a:r>
              <a:rPr lang="en-US" dirty="0" err="1" smtClean="0"/>
              <a:t>dikompensasi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proporsional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389418" y="1905000"/>
            <a:ext cx="3124200" cy="3027218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Mix Member Proportional  </a:t>
            </a:r>
            <a:r>
              <a:rPr lang="en-US" dirty="0" err="1"/>
              <a:t>mengkombinasikan</a:t>
            </a:r>
            <a:r>
              <a:rPr lang="en-US" dirty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mayoritarian</a:t>
            </a:r>
            <a:r>
              <a:rPr lang="en-US" dirty="0"/>
              <a:t> (FPTP) </a:t>
            </a:r>
            <a:r>
              <a:rPr lang="en-US" dirty="0" smtClean="0"/>
              <a:t>&amp;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proporsional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1664279"/>
            <a:ext cx="4419600" cy="4928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Ballot. </a:t>
            </a:r>
            <a:r>
              <a:rPr lang="en-US" dirty="0" err="1" smtClean="0"/>
              <a:t>Pemilih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Ballot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distrik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Ballot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</a:p>
          <a:p>
            <a:endParaRPr lang="en-US" dirty="0" smtClean="0"/>
          </a:p>
        </p:txBody>
      </p:sp>
      <p:sp>
        <p:nvSpPr>
          <p:cNvPr id="9" name="Oval 8"/>
          <p:cNvSpPr/>
          <p:nvPr/>
        </p:nvSpPr>
        <p:spPr>
          <a:xfrm>
            <a:off x="1066800" y="1905000"/>
            <a:ext cx="3048000" cy="2874818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Distrik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PR List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distrik</a:t>
            </a:r>
            <a:r>
              <a:rPr lang="en-US" dirty="0" smtClean="0"/>
              <a:t> yang lain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Mayoritas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67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MMP DI </a:t>
            </a:r>
            <a:r>
              <a:rPr lang="en-US" dirty="0" err="1" smtClean="0"/>
              <a:t>Jerman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41580"/>
            <a:ext cx="8305800" cy="4859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670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" indent="0">
              <a:buNone/>
            </a:pPr>
            <a:r>
              <a:rPr lang="en-US" dirty="0" err="1" smtClean="0"/>
              <a:t>Kelebihan</a:t>
            </a:r>
            <a:r>
              <a:rPr lang="en-US" dirty="0" smtClean="0"/>
              <a:t>:</a:t>
            </a:r>
            <a:endParaRPr lang="en-US" dirty="0"/>
          </a:p>
          <a:p>
            <a:pPr lvl="0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ketidakproporsionalan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Mayoritas</a:t>
            </a:r>
            <a:r>
              <a:rPr lang="en-US" dirty="0"/>
              <a:t>/</a:t>
            </a:r>
            <a:r>
              <a:rPr lang="en-US" dirty="0" err="1"/>
              <a:t>Pluralitas</a:t>
            </a:r>
            <a:r>
              <a:rPr lang="en-US" dirty="0"/>
              <a:t> </a:t>
            </a:r>
            <a:r>
              <a:rPr lang="en-US" dirty="0" err="1"/>
              <a:t>murni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Proporsional</a:t>
            </a:r>
            <a:r>
              <a:rPr lang="en-US" dirty="0"/>
              <a:t> </a:t>
            </a:r>
            <a:r>
              <a:rPr lang="en-US" dirty="0" err="1"/>
              <a:t>murni</a:t>
            </a:r>
            <a:r>
              <a:rPr lang="en-US" dirty="0"/>
              <a:t>.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keuntungannya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, </a:t>
            </a:r>
            <a:r>
              <a:rPr lang="en-US" dirty="0" err="1"/>
              <a:t>tatkala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kursi</a:t>
            </a:r>
            <a:r>
              <a:rPr lang="en-US" dirty="0"/>
              <a:t> </a:t>
            </a:r>
            <a:r>
              <a:rPr lang="en-US" dirty="0" err="1"/>
              <a:t>Proporsional</a:t>
            </a:r>
            <a:r>
              <a:rPr lang="en-US" dirty="0"/>
              <a:t>,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minoritas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sukses</a:t>
            </a:r>
            <a:r>
              <a:rPr lang="en-US" dirty="0"/>
              <a:t> di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Mayoritas</a:t>
            </a:r>
            <a:r>
              <a:rPr lang="en-US" dirty="0"/>
              <a:t>/</a:t>
            </a:r>
            <a:r>
              <a:rPr lang="en-US" dirty="0" err="1"/>
              <a:t>Pluralitas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dianugerahi</a:t>
            </a:r>
            <a:r>
              <a:rPr lang="en-US" dirty="0"/>
              <a:t> </a:t>
            </a:r>
            <a:r>
              <a:rPr lang="en-US" dirty="0" err="1"/>
              <a:t>kursi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Proporsional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Paralel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teoretis</a:t>
            </a:r>
            <a:r>
              <a:rPr lang="en-US" dirty="0"/>
              <a:t>,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fragmentasi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ketimbang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murni</a:t>
            </a:r>
            <a:r>
              <a:rPr lang="en-US" dirty="0"/>
              <a:t> </a:t>
            </a:r>
            <a:r>
              <a:rPr lang="en-US" dirty="0" err="1" smtClean="0"/>
              <a:t>Proporsional</a:t>
            </a:r>
            <a:r>
              <a:rPr lang="en-US" dirty="0" smtClean="0"/>
              <a:t>.</a:t>
            </a:r>
          </a:p>
          <a:p>
            <a:pPr marL="45720" lvl="0" indent="0">
              <a:buNone/>
            </a:pPr>
            <a:r>
              <a:rPr lang="en-US" dirty="0" err="1" smtClean="0"/>
              <a:t>Kelemahan</a:t>
            </a:r>
            <a:r>
              <a:rPr lang="en-US" dirty="0" smtClean="0"/>
              <a:t>:</a:t>
            </a:r>
            <a:endParaRPr lang="en-US" dirty="0"/>
          </a:p>
          <a:p>
            <a:pPr lvl="0"/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Mixed Member Proportional,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wakil </a:t>
            </a:r>
            <a:r>
              <a:rPr lang="en-US" dirty="0" err="1"/>
              <a:t>rakyat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keproporsionalan</a:t>
            </a:r>
            <a:endParaRPr lang="en-US" dirty="0"/>
          </a:p>
          <a:p>
            <a:pPr lvl="0"/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kehilangan</a:t>
            </a:r>
            <a:r>
              <a:rPr lang="en-US" dirty="0"/>
              <a:t> </a:t>
            </a:r>
            <a:r>
              <a:rPr lang="en-US" dirty="0" err="1"/>
              <a:t>representasi</a:t>
            </a:r>
            <a:r>
              <a:rPr lang="en-US" dirty="0"/>
              <a:t> </a:t>
            </a:r>
            <a:r>
              <a:rPr lang="en-US" dirty="0" err="1"/>
              <a:t>kendatipun</a:t>
            </a:r>
            <a:r>
              <a:rPr lang="en-US" dirty="0"/>
              <a:t> </a:t>
            </a:r>
            <a:r>
              <a:rPr lang="en-US" dirty="0" err="1"/>
              <a:t>memenangkan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substansial</a:t>
            </a:r>
            <a:r>
              <a:rPr lang="en-US" dirty="0"/>
              <a:t>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Paralel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rumit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pemilih</a:t>
            </a:r>
            <a:r>
              <a:rPr lang="en-US" dirty="0"/>
              <a:t> </a:t>
            </a:r>
            <a:r>
              <a:rPr lang="en-US" dirty="0" err="1"/>
              <a:t>bingung</a:t>
            </a:r>
            <a:r>
              <a:rPr lang="en-US" dirty="0"/>
              <a:t> </a:t>
            </a:r>
            <a:r>
              <a:rPr lang="en-US" dirty="0" err="1"/>
              <a:t>sebagaimanan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menimpa</a:t>
            </a:r>
            <a:r>
              <a:rPr lang="en-US" dirty="0"/>
              <a:t> para </a:t>
            </a:r>
            <a:r>
              <a:rPr lang="en-US" dirty="0" err="1"/>
              <a:t>panitianya</a:t>
            </a:r>
            <a:r>
              <a:rPr lang="en-US" dirty="0"/>
              <a:t>.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MENIMBANG SISTEM CAMPURAN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53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SISTEM PEMILU DI LUAR PEMILU MAINSTREAM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752600"/>
            <a:ext cx="2667000" cy="4572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SNTV</a:t>
            </a:r>
          </a:p>
          <a:p>
            <a:pPr algn="ctr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Single Non </a:t>
            </a:r>
            <a:r>
              <a:rPr lang="en-US" dirty="0" err="1" smtClean="0"/>
              <a:t>Tranferable</a:t>
            </a:r>
            <a:r>
              <a:rPr lang="en-US" dirty="0" smtClean="0"/>
              <a:t> Vote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dg STV.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Bedanya</a:t>
            </a:r>
            <a:r>
              <a:rPr lang="en-US" dirty="0" smtClean="0"/>
              <a:t>: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penghapusan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 yang paling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preferensinya</a:t>
            </a:r>
            <a:r>
              <a:rPr lang="en-US" dirty="0" smtClean="0"/>
              <a:t> (yang </a:t>
            </a:r>
            <a:r>
              <a:rPr lang="en-US" dirty="0" err="1" smtClean="0"/>
              <a:t>dipilih</a:t>
            </a:r>
            <a:r>
              <a:rPr lang="en-US" dirty="0" smtClean="0"/>
              <a:t>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Serta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redistribusi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preferensi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 yang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paling </a:t>
            </a:r>
            <a:r>
              <a:rPr lang="en-US" dirty="0" err="1" smtClean="0"/>
              <a:t>sedikit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352800" y="1724891"/>
            <a:ext cx="2667000" cy="45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LIMITED VOTE</a:t>
            </a:r>
          </a:p>
          <a:p>
            <a:pPr algn="ctr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SNTV </a:t>
            </a:r>
            <a:r>
              <a:rPr lang="en-US" dirty="0" err="1" smtClean="0"/>
              <a:t>dan</a:t>
            </a:r>
            <a:r>
              <a:rPr lang="en-US" dirty="0" smtClean="0"/>
              <a:t> BV.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distrik</a:t>
            </a:r>
            <a:r>
              <a:rPr lang="en-US" dirty="0" smtClean="0"/>
              <a:t> </a:t>
            </a:r>
            <a:r>
              <a:rPr lang="en-US" dirty="0" err="1" smtClean="0"/>
              <a:t>berwakil</a:t>
            </a:r>
            <a:r>
              <a:rPr lang="en-US" dirty="0" smtClean="0"/>
              <a:t> </a:t>
            </a:r>
            <a:r>
              <a:rPr lang="en-US" dirty="0" err="1" smtClean="0"/>
              <a:t>majemuk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Pemilih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kursi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diisi</a:t>
            </a:r>
            <a:r>
              <a:rPr lang="en-US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Pemenangnya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yang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terbanyak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248400" y="1759527"/>
            <a:ext cx="2667000" cy="4572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BORDA COUNT</a:t>
            </a:r>
          </a:p>
          <a:p>
            <a:pPr algn="ctr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AV yang </a:t>
            </a:r>
            <a:r>
              <a:rPr lang="en-US" dirty="0" err="1" smtClean="0"/>
              <a:t>dimodifikasi</a:t>
            </a:r>
            <a:r>
              <a:rPr lang="en-US" dirty="0" smtClean="0"/>
              <a:t>..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Bedanya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distrik</a:t>
            </a:r>
            <a:r>
              <a:rPr lang="en-US" dirty="0" smtClean="0"/>
              <a:t> </a:t>
            </a:r>
            <a:r>
              <a:rPr lang="en-US" dirty="0" err="1" smtClean="0"/>
              <a:t>berwakil</a:t>
            </a:r>
            <a:r>
              <a:rPr lang="en-US" dirty="0" smtClean="0"/>
              <a:t> </a:t>
            </a:r>
            <a:r>
              <a:rPr lang="en-US" dirty="0" err="1" smtClean="0"/>
              <a:t>jamak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penghapusan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terkecil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Dipraktikkan</a:t>
            </a:r>
            <a:r>
              <a:rPr lang="en-US" dirty="0" smtClean="0"/>
              <a:t> di Nauru (</a:t>
            </a:r>
            <a:r>
              <a:rPr lang="en-US" dirty="0" err="1" smtClean="0"/>
              <a:t>pasifik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92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endParaRPr lang="en-US" sz="4000" dirty="0" smtClean="0"/>
          </a:p>
          <a:p>
            <a:pPr marL="45720" indent="0" algn="ctr">
              <a:buNone/>
            </a:pPr>
            <a:endParaRPr lang="en-US" sz="4000"/>
          </a:p>
          <a:p>
            <a:pPr marL="45720" indent="0" algn="ctr">
              <a:buNone/>
            </a:pPr>
            <a:r>
              <a:rPr lang="en-US" sz="4000" smtClean="0"/>
              <a:t>MARI </a:t>
            </a:r>
            <a:r>
              <a:rPr lang="en-US" sz="4000" dirty="0"/>
              <a:t>BERDISKUSI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46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07091"/>
          </a:xfrm>
        </p:spPr>
        <p:txBody>
          <a:bodyPr>
            <a:noAutofit/>
          </a:bodyPr>
          <a:lstStyle/>
          <a:p>
            <a:endParaRPr lang="en-US" sz="1800" dirty="0" smtClean="0"/>
          </a:p>
          <a:p>
            <a:pPr marL="45720" indent="0">
              <a:buNone/>
            </a:pPr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81891"/>
            <a:ext cx="8229600" cy="563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SISTEM MAYORITARIAN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257800" y="602673"/>
            <a:ext cx="3602182" cy="35052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kursi</a:t>
            </a:r>
            <a:r>
              <a:rPr lang="en-US" dirty="0" smtClean="0"/>
              <a:t> </a:t>
            </a:r>
            <a:r>
              <a:rPr lang="en-US" dirty="0" err="1"/>
              <a:t>diperebutkan</a:t>
            </a:r>
            <a:r>
              <a:rPr lang="en-US" dirty="0"/>
              <a:t> </a:t>
            </a:r>
            <a:r>
              <a:rPr lang="fi-FI" dirty="0"/>
              <a:t>dalam </a:t>
            </a:r>
            <a:r>
              <a:rPr lang="fi-FI" dirty="0" smtClean="0"/>
              <a:t>-</a:t>
            </a:r>
            <a:r>
              <a:rPr lang="fi-FI" dirty="0"/>
              <a:t>unit pemilihan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/>
              <a:t>distrik</a:t>
            </a:r>
            <a:r>
              <a:rPr lang="en-US" dirty="0"/>
              <a:t>.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kandidat</a:t>
            </a:r>
            <a:r>
              <a:rPr lang="en-US" dirty="0"/>
              <a:t> yang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mayoritas</a:t>
            </a:r>
            <a:r>
              <a:rPr lang="en-US" dirty="0"/>
              <a:t> di </a:t>
            </a:r>
            <a:r>
              <a:rPr lang="en-US" dirty="0" err="1"/>
              <a:t>distrik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kursi</a:t>
            </a:r>
            <a:r>
              <a:rPr lang="en-US" dirty="0"/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1904999"/>
            <a:ext cx="4572000" cy="448627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Wilayah Negara </a:t>
            </a:r>
            <a:r>
              <a:rPr lang="en-US" sz="2000" dirty="0" err="1" smtClean="0"/>
              <a:t>dibagi</a:t>
            </a:r>
            <a:r>
              <a:rPr lang="en-US" sz="2000" dirty="0" smtClean="0"/>
              <a:t> menjadi </a:t>
            </a:r>
            <a:r>
              <a:rPr lang="en-US" sz="2000" dirty="0" err="1" smtClean="0"/>
              <a:t>sejumlah</a:t>
            </a:r>
            <a:r>
              <a:rPr lang="en-US" sz="2000" dirty="0" smtClean="0"/>
              <a:t> </a:t>
            </a:r>
            <a:r>
              <a:rPr lang="en-US" sz="2000" dirty="0" err="1" smtClean="0"/>
              <a:t>distrik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daerah</a:t>
            </a:r>
            <a:r>
              <a:rPr lang="en-US" sz="2000" dirty="0" smtClean="0"/>
              <a:t> </a:t>
            </a:r>
            <a:r>
              <a:rPr lang="en-US" sz="2000" dirty="0" err="1" smtClean="0"/>
              <a:t>pemilihan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mengikuti</a:t>
            </a:r>
            <a:r>
              <a:rPr lang="en-US" sz="2000" dirty="0" smtClean="0"/>
              <a:t>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 smtClean="0"/>
              <a:t>penduduk</a:t>
            </a:r>
            <a:r>
              <a:rPr lang="en-US" sz="2000" dirty="0" smtClean="0"/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distrik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kursi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diperebutkan</a:t>
            </a:r>
            <a:r>
              <a:rPr lang="en-US" sz="2000" dirty="0" smtClean="0"/>
              <a:t>, </a:t>
            </a:r>
            <a:r>
              <a:rPr lang="en-US" sz="2000" dirty="0" err="1" smtClean="0"/>
              <a:t>kecuali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varian</a:t>
            </a:r>
            <a:r>
              <a:rPr lang="en-US" sz="2000" dirty="0" smtClean="0"/>
              <a:t> BV </a:t>
            </a:r>
            <a:r>
              <a:rPr lang="en-US" sz="2000" dirty="0" err="1" smtClean="0"/>
              <a:t>dan</a:t>
            </a:r>
            <a:r>
              <a:rPr lang="en-US" sz="2000" dirty="0" smtClean="0"/>
              <a:t> PBV.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 err="1" smtClean="0"/>
              <a:t>Perhitungan</a:t>
            </a:r>
            <a:r>
              <a:rPr lang="en-US" sz="2000" dirty="0" smtClean="0"/>
              <a:t> </a:t>
            </a:r>
            <a:r>
              <a:rPr lang="en-US" sz="2000" dirty="0" err="1" smtClean="0"/>
              <a:t>kursi</a:t>
            </a:r>
            <a:r>
              <a:rPr lang="en-US" sz="2000" dirty="0" smtClean="0"/>
              <a:t> </a:t>
            </a:r>
            <a:r>
              <a:rPr lang="en-US" sz="2000" dirty="0" err="1" smtClean="0"/>
              <a:t>diselesaikan</a:t>
            </a:r>
            <a:r>
              <a:rPr lang="en-US" sz="2000" dirty="0" smtClean="0"/>
              <a:t> di </a:t>
            </a:r>
            <a:r>
              <a:rPr lang="en-US" sz="2000" dirty="0" err="1" smtClean="0"/>
              <a:t>tingkat</a:t>
            </a:r>
            <a:r>
              <a:rPr lang="en-US" sz="2000" dirty="0" smtClean="0"/>
              <a:t> </a:t>
            </a:r>
            <a:r>
              <a:rPr lang="en-US" sz="2000" dirty="0" err="1" smtClean="0"/>
              <a:t>distrik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daerah</a:t>
            </a:r>
            <a:r>
              <a:rPr lang="en-US" sz="2000" dirty="0" smtClean="0"/>
              <a:t> </a:t>
            </a:r>
            <a:r>
              <a:rPr lang="en-US" sz="2000" dirty="0" err="1" smtClean="0"/>
              <a:t>pemilihan</a:t>
            </a:r>
            <a:endParaRPr lang="en-US" sz="20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 err="1" smtClean="0"/>
              <a:t>Kandidat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partai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menang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distrik</a:t>
            </a:r>
            <a:r>
              <a:rPr lang="en-US" sz="2000" dirty="0" smtClean="0"/>
              <a:t> </a:t>
            </a:r>
            <a:r>
              <a:rPr lang="en-US" sz="2000" dirty="0" err="1" smtClean="0"/>
              <a:t>mengambil</a:t>
            </a:r>
            <a:r>
              <a:rPr lang="en-US" sz="2000" dirty="0" smtClean="0"/>
              <a:t> </a:t>
            </a:r>
            <a:r>
              <a:rPr lang="en-US" sz="2000" dirty="0" err="1" smtClean="0"/>
              <a:t>semua</a:t>
            </a:r>
            <a:r>
              <a:rPr lang="en-US" sz="2000" dirty="0" smtClean="0"/>
              <a:t> </a:t>
            </a:r>
            <a:r>
              <a:rPr lang="en-US" sz="2000" dirty="0" err="1" smtClean="0"/>
              <a:t>kursi</a:t>
            </a:r>
            <a:r>
              <a:rPr lang="en-US" sz="2000" dirty="0" smtClean="0"/>
              <a:t> (the winner takes all)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1" y="4267200"/>
            <a:ext cx="373380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28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 </a:t>
            </a:r>
            <a:r>
              <a:rPr lang="en-US" dirty="0" err="1" smtClean="0"/>
              <a:t>Mayoritarian</a:t>
            </a:r>
            <a:r>
              <a:rPr lang="en-US" dirty="0" smtClean="0"/>
              <a:t>: FPTP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4925291" cy="236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457200" y="4281054"/>
            <a:ext cx="4648200" cy="2195946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First Past The Post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mayoritas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, </a:t>
            </a:r>
            <a:r>
              <a:rPr lang="en-US" dirty="0" err="1" smtClean="0"/>
              <a:t>varian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 </a:t>
            </a:r>
            <a:r>
              <a:rPr lang="en-US" dirty="0" err="1" smtClean="0"/>
              <a:t>mayoritarian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terbanyak</a:t>
            </a:r>
            <a:r>
              <a:rPr lang="en-US" dirty="0" smtClean="0"/>
              <a:t> menjadi  </a:t>
            </a:r>
            <a:r>
              <a:rPr lang="en-US" dirty="0" err="1" smtClean="0"/>
              <a:t>pemenangnya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86400" y="1759527"/>
            <a:ext cx="3352800" cy="479367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Distrik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Pemilih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menuliskan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Pemenangnya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terbanyak</a:t>
            </a:r>
            <a:r>
              <a:rPr lang="en-US" dirty="0" smtClean="0"/>
              <a:t> </a:t>
            </a:r>
            <a:r>
              <a:rPr lang="en-US" dirty="0" err="1" smtClean="0"/>
              <a:t>meski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50 %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Digunakan</a:t>
            </a:r>
            <a:r>
              <a:rPr lang="en-US" dirty="0" smtClean="0"/>
              <a:t> di </a:t>
            </a:r>
            <a:r>
              <a:rPr lang="en-US" dirty="0" err="1" smtClean="0"/>
              <a:t>Inggris</a:t>
            </a:r>
            <a:r>
              <a:rPr lang="en-US" dirty="0" smtClean="0"/>
              <a:t>, AS, </a:t>
            </a:r>
            <a:r>
              <a:rPr lang="en-US" dirty="0" err="1" smtClean="0"/>
              <a:t>Kanada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India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56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6055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Varian </a:t>
            </a:r>
            <a:r>
              <a:rPr lang="en-US" dirty="0" err="1" smtClean="0"/>
              <a:t>Mayoritarian</a:t>
            </a:r>
            <a:r>
              <a:rPr lang="en-US" dirty="0" smtClean="0"/>
              <a:t>: BV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1752600"/>
            <a:ext cx="3886200" cy="4572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 smtClean="0"/>
              <a:t>Distrik</a:t>
            </a:r>
            <a:r>
              <a:rPr lang="en-US" sz="2000" dirty="0" smtClean="0"/>
              <a:t> </a:t>
            </a:r>
            <a:r>
              <a:rPr lang="en-US" sz="2000" dirty="0" err="1"/>
              <a:t>b</a:t>
            </a:r>
            <a:r>
              <a:rPr lang="en-US" sz="2000" dirty="0" err="1" smtClean="0"/>
              <a:t>erwakil</a:t>
            </a:r>
            <a:r>
              <a:rPr lang="en-US" sz="2000" dirty="0" smtClean="0"/>
              <a:t> </a:t>
            </a:r>
            <a:r>
              <a:rPr lang="en-US" sz="2000" dirty="0" err="1" smtClean="0"/>
              <a:t>majemuk</a:t>
            </a:r>
            <a:r>
              <a:rPr lang="en-US" sz="2000" dirty="0" smtClean="0"/>
              <a:t> (multi member district,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distrik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pilih</a:t>
            </a:r>
            <a:r>
              <a:rPr lang="en-US" sz="2000" dirty="0" smtClean="0"/>
              <a:t> </a:t>
            </a:r>
            <a:r>
              <a:rPr lang="en-US" sz="2000" dirty="0" err="1" smtClean="0"/>
              <a:t>beberapa</a:t>
            </a:r>
            <a:r>
              <a:rPr lang="en-US" sz="2000" dirty="0" smtClean="0"/>
              <a:t> wakil).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 smtClean="0"/>
              <a:t>Pemilih</a:t>
            </a:r>
            <a:r>
              <a:rPr lang="en-US" sz="2000" dirty="0" smtClean="0"/>
              <a:t>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hak</a:t>
            </a:r>
            <a:r>
              <a:rPr lang="en-US" sz="2000" dirty="0" smtClean="0"/>
              <a:t> </a:t>
            </a:r>
            <a:r>
              <a:rPr lang="en-US" sz="2000" dirty="0" err="1" smtClean="0"/>
              <a:t>suara</a:t>
            </a:r>
            <a:r>
              <a:rPr lang="en-US" sz="2000" dirty="0" smtClean="0"/>
              <a:t> </a:t>
            </a:r>
            <a:r>
              <a:rPr lang="en-US" sz="2000" dirty="0" err="1" smtClean="0"/>
              <a:t>sejumlah</a:t>
            </a:r>
            <a:r>
              <a:rPr lang="en-US" sz="2000" dirty="0" smtClean="0"/>
              <a:t> </a:t>
            </a:r>
            <a:r>
              <a:rPr lang="en-US" sz="2000" dirty="0" err="1" smtClean="0"/>
              <a:t>kursi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diperebutkan</a:t>
            </a: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 smtClean="0"/>
              <a:t>Kandidat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suara</a:t>
            </a:r>
            <a:r>
              <a:rPr lang="en-US" sz="2000" dirty="0" smtClean="0"/>
              <a:t> </a:t>
            </a:r>
            <a:r>
              <a:rPr lang="en-US" sz="2000" dirty="0" err="1" smtClean="0"/>
              <a:t>terbanyak</a:t>
            </a:r>
            <a:r>
              <a:rPr lang="en-US" sz="2000" dirty="0" smtClean="0"/>
              <a:t> </a:t>
            </a:r>
            <a:r>
              <a:rPr lang="en-US" sz="2000" dirty="0" err="1" smtClean="0"/>
              <a:t>otomatis</a:t>
            </a:r>
            <a:r>
              <a:rPr lang="en-US" sz="2000" dirty="0" smtClean="0"/>
              <a:t> </a:t>
            </a:r>
            <a:r>
              <a:rPr lang="en-US" sz="2000" dirty="0" err="1" smtClean="0"/>
              <a:t>memperoleh</a:t>
            </a:r>
            <a:r>
              <a:rPr lang="en-US" sz="2000" dirty="0" smtClean="0"/>
              <a:t> </a:t>
            </a:r>
            <a:r>
              <a:rPr lang="en-US" sz="2000" dirty="0" err="1" smtClean="0"/>
              <a:t>kursi</a:t>
            </a:r>
            <a:r>
              <a:rPr lang="en-US" sz="2000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 smtClean="0"/>
              <a:t>Digunakan</a:t>
            </a:r>
            <a:r>
              <a:rPr lang="en-US" sz="2000" dirty="0" smtClean="0"/>
              <a:t> di </a:t>
            </a:r>
            <a:r>
              <a:rPr lang="en-US" sz="2000" dirty="0" err="1"/>
              <a:t>P</a:t>
            </a:r>
            <a:r>
              <a:rPr lang="en-US" sz="2000" dirty="0" err="1" smtClean="0"/>
              <a:t>alestina</a:t>
            </a:r>
            <a:r>
              <a:rPr lang="en-US" sz="2000" dirty="0" smtClean="0"/>
              <a:t>, </a:t>
            </a:r>
            <a:r>
              <a:rPr lang="en-US" sz="2000" dirty="0" err="1" smtClean="0"/>
              <a:t>Bermuda,Fiji</a:t>
            </a:r>
            <a:r>
              <a:rPr lang="en-US" sz="2000" dirty="0" smtClean="0"/>
              <a:t>, Laos, Thailand, </a:t>
            </a:r>
            <a:r>
              <a:rPr lang="en-US" sz="2000" dirty="0" err="1" smtClean="0"/>
              <a:t>Maldivia</a:t>
            </a:r>
            <a:r>
              <a:rPr lang="en-US" sz="2000" dirty="0" smtClean="0"/>
              <a:t>, Kuwait, Filipina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Mauritus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5943600" y="457200"/>
            <a:ext cx="2971800" cy="28956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Block Vote </a:t>
            </a:r>
            <a:r>
              <a:rPr lang="en-US" dirty="0" err="1" smtClean="0"/>
              <a:t>arau</a:t>
            </a:r>
            <a:r>
              <a:rPr lang="en-US" dirty="0" smtClean="0"/>
              <a:t> Approval Vote 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varian</a:t>
            </a:r>
            <a:r>
              <a:rPr lang="en-US" dirty="0" smtClean="0"/>
              <a:t> </a:t>
            </a:r>
            <a:r>
              <a:rPr lang="en-US" dirty="0" err="1" smtClean="0"/>
              <a:t>mayoritarian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distrik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wakil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644611"/>
            <a:ext cx="434340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064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 </a:t>
            </a:r>
            <a:r>
              <a:rPr lang="en-US" dirty="0" err="1" smtClean="0"/>
              <a:t>Mayoritarian</a:t>
            </a:r>
            <a:r>
              <a:rPr lang="en-US" dirty="0" smtClean="0"/>
              <a:t>: PBV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76800" y="1719071"/>
            <a:ext cx="3912092" cy="48826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Pemilih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 smtClean="0"/>
              <a:t>Partai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memperoleh</a:t>
            </a:r>
            <a:r>
              <a:rPr lang="en-US" sz="2000" dirty="0" smtClean="0"/>
              <a:t> </a:t>
            </a:r>
            <a:r>
              <a:rPr lang="en-US" sz="2000" dirty="0" err="1" smtClean="0"/>
              <a:t>suara</a:t>
            </a:r>
            <a:r>
              <a:rPr lang="en-US" sz="2000" dirty="0" smtClean="0"/>
              <a:t> </a:t>
            </a:r>
            <a:r>
              <a:rPr lang="en-US" sz="2000" dirty="0" err="1" smtClean="0"/>
              <a:t>terbanyak</a:t>
            </a:r>
            <a:r>
              <a:rPr lang="en-US" sz="2000" dirty="0" smtClean="0"/>
              <a:t> </a:t>
            </a:r>
            <a:r>
              <a:rPr lang="en-US" sz="2000" dirty="0" err="1" smtClean="0"/>
              <a:t>mengambil</a:t>
            </a:r>
            <a:r>
              <a:rPr lang="en-US" sz="2000" dirty="0" smtClean="0"/>
              <a:t> </a:t>
            </a:r>
            <a:r>
              <a:rPr lang="en-US" sz="2000" dirty="0" err="1" smtClean="0"/>
              <a:t>semua</a:t>
            </a:r>
            <a:r>
              <a:rPr lang="en-US" sz="2000" dirty="0" smtClean="0"/>
              <a:t> </a:t>
            </a:r>
            <a:r>
              <a:rPr lang="en-US" sz="2000" dirty="0" err="1" smtClean="0"/>
              <a:t>kursi</a:t>
            </a:r>
            <a:r>
              <a:rPr lang="en-US" sz="2000" dirty="0" smtClean="0"/>
              <a:t> di </a:t>
            </a:r>
            <a:r>
              <a:rPr lang="en-US" sz="2000" dirty="0" err="1" smtClean="0"/>
              <a:t>distri</a:t>
            </a:r>
            <a:r>
              <a:rPr lang="id-ID" sz="2000" dirty="0" smtClean="0"/>
              <a:t>k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Digunakan</a:t>
            </a:r>
            <a:r>
              <a:rPr lang="en-US" dirty="0" smtClean="0"/>
              <a:t> di Singapura, </a:t>
            </a:r>
            <a:r>
              <a:rPr lang="en-US" dirty="0" err="1" smtClean="0"/>
              <a:t>Libanon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Ekuador</a:t>
            </a:r>
            <a:r>
              <a:rPr lang="en-US" dirty="0" smtClean="0"/>
              <a:t>.</a:t>
            </a:r>
            <a:endParaRPr lang="en-US" sz="2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3962400"/>
            <a:ext cx="4495800" cy="263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>
          <a:xfrm>
            <a:off x="342900" y="1828800"/>
            <a:ext cx="4114800" cy="1828800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Party Block Vote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variasi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BV.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27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Varian </a:t>
            </a:r>
            <a:r>
              <a:rPr lang="en-US" dirty="0" err="1" smtClean="0"/>
              <a:t>Mayoritarian</a:t>
            </a:r>
            <a:r>
              <a:rPr lang="en-US" dirty="0" smtClean="0"/>
              <a:t>: AV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791200" y="533400"/>
            <a:ext cx="3048000" cy="297180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Alternative vote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pemiliu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Pemilih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preferensi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meranking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sukai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380999" y="1719070"/>
            <a:ext cx="5029201" cy="498652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 smtClean="0"/>
              <a:t>Distrik</a:t>
            </a:r>
            <a:r>
              <a:rPr lang="en-US" sz="1600" dirty="0" smtClean="0"/>
              <a:t> </a:t>
            </a:r>
            <a:r>
              <a:rPr lang="en-US" sz="1600" dirty="0" err="1" smtClean="0"/>
              <a:t>berwakil</a:t>
            </a:r>
            <a:r>
              <a:rPr lang="en-US" sz="1600" dirty="0" smtClean="0"/>
              <a:t> </a:t>
            </a:r>
            <a:r>
              <a:rPr lang="en-US" sz="1600" dirty="0" err="1" smtClean="0"/>
              <a:t>tunggal</a:t>
            </a:r>
            <a:r>
              <a:rPr lang="en-US" sz="1600" dirty="0" smtClean="0"/>
              <a:t> (single member </a:t>
            </a:r>
            <a:r>
              <a:rPr lang="en-US" sz="1600" dirty="0" err="1" smtClean="0"/>
              <a:t>dsitrict</a:t>
            </a:r>
            <a:r>
              <a:rPr lang="en-US" sz="16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 smtClean="0"/>
              <a:t>Pemilih</a:t>
            </a:r>
            <a:r>
              <a:rPr lang="en-US" sz="1600" dirty="0" smtClean="0"/>
              <a:t> </a:t>
            </a:r>
            <a:r>
              <a:rPr lang="en-US" sz="1600" dirty="0" err="1" smtClean="0"/>
              <a:t>diminta</a:t>
            </a:r>
            <a:r>
              <a:rPr lang="en-US" sz="1600" dirty="0" smtClean="0"/>
              <a:t> </a:t>
            </a:r>
            <a:r>
              <a:rPr lang="en-US" sz="1600" dirty="0" err="1" smtClean="0"/>
              <a:t>meranking</a:t>
            </a:r>
            <a:r>
              <a:rPr lang="en-US" sz="1600" dirty="0" smtClean="0"/>
              <a:t> </a:t>
            </a:r>
            <a:r>
              <a:rPr lang="en-US" sz="1600" dirty="0" err="1" smtClean="0"/>
              <a:t>sejumlah</a:t>
            </a:r>
            <a:r>
              <a:rPr lang="en-US" sz="1600" dirty="0" smtClean="0"/>
              <a:t> </a:t>
            </a:r>
            <a:r>
              <a:rPr lang="en-US" sz="1600" dirty="0" err="1" smtClean="0"/>
              <a:t>kandidat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jumlah</a:t>
            </a:r>
            <a:r>
              <a:rPr lang="en-US" sz="1600" dirty="0" smtClean="0"/>
              <a:t> </a:t>
            </a:r>
            <a:r>
              <a:rPr lang="en-US" sz="1600" dirty="0" err="1" smtClean="0"/>
              <a:t>tertentu</a:t>
            </a:r>
            <a:r>
              <a:rPr lang="en-US" sz="1600" dirty="0" smtClean="0"/>
              <a:t> </a:t>
            </a:r>
            <a:r>
              <a:rPr lang="en-US" sz="1600" dirty="0" err="1" smtClean="0"/>
              <a:t>sesuai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pilihannya</a:t>
            </a:r>
            <a:r>
              <a:rPr lang="en-US" sz="16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 smtClean="0"/>
              <a:t>Pemenangnya</a:t>
            </a:r>
            <a:r>
              <a:rPr lang="en-US" sz="1600" dirty="0" smtClean="0"/>
              <a:t>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 yang </a:t>
            </a:r>
            <a:r>
              <a:rPr lang="en-US" sz="1600" dirty="0" err="1" smtClean="0"/>
              <a:t>mendapat</a:t>
            </a:r>
            <a:r>
              <a:rPr lang="en-US" sz="1600" dirty="0" smtClean="0"/>
              <a:t> </a:t>
            </a:r>
            <a:r>
              <a:rPr lang="en-US" sz="1600" dirty="0" err="1" smtClean="0"/>
              <a:t>suara</a:t>
            </a:r>
            <a:r>
              <a:rPr lang="en-US" sz="1600" dirty="0" smtClean="0"/>
              <a:t> </a:t>
            </a:r>
            <a:r>
              <a:rPr lang="en-US" sz="1600" dirty="0" err="1" smtClean="0"/>
              <a:t>mayoritas</a:t>
            </a:r>
            <a:r>
              <a:rPr lang="en-US" sz="1600" dirty="0" smtClean="0"/>
              <a:t> </a:t>
            </a:r>
            <a:r>
              <a:rPr lang="en-US" sz="1600" dirty="0" err="1" smtClean="0"/>
              <a:t>absolut</a:t>
            </a:r>
            <a:r>
              <a:rPr lang="en-US" sz="1600" dirty="0" smtClean="0"/>
              <a:t> (50% +1)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 smtClean="0"/>
              <a:t>Apabila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kandidat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memperoleh</a:t>
            </a:r>
            <a:r>
              <a:rPr lang="en-US" sz="1600" dirty="0" smtClean="0"/>
              <a:t> </a:t>
            </a:r>
            <a:r>
              <a:rPr lang="en-US" sz="1600" dirty="0" err="1" smtClean="0"/>
              <a:t>suara</a:t>
            </a:r>
            <a:r>
              <a:rPr lang="en-US" sz="1600" dirty="0" smtClean="0"/>
              <a:t> </a:t>
            </a:r>
            <a:r>
              <a:rPr lang="en-US" sz="1600" dirty="0" err="1" smtClean="0"/>
              <a:t>absolut</a:t>
            </a:r>
            <a:r>
              <a:rPr lang="en-US" sz="1600" dirty="0" smtClean="0"/>
              <a:t>, </a:t>
            </a:r>
            <a:r>
              <a:rPr lang="en-US" sz="1600" dirty="0" err="1" smtClean="0"/>
              <a:t>maka</a:t>
            </a:r>
            <a:r>
              <a:rPr lang="en-US" sz="1600" dirty="0" smtClean="0"/>
              <a:t> </a:t>
            </a:r>
            <a:r>
              <a:rPr lang="en-US" sz="1600" dirty="0" err="1" smtClean="0"/>
              <a:t>kandidat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suara</a:t>
            </a:r>
            <a:r>
              <a:rPr lang="en-US" sz="1600" dirty="0" smtClean="0"/>
              <a:t> </a:t>
            </a:r>
            <a:r>
              <a:rPr lang="en-US" sz="1600" dirty="0" err="1" smtClean="0"/>
              <a:t>terendah</a:t>
            </a:r>
            <a:r>
              <a:rPr lang="en-US" sz="1600" dirty="0" smtClean="0"/>
              <a:t> </a:t>
            </a:r>
            <a:r>
              <a:rPr lang="en-US" sz="1600" dirty="0" err="1" smtClean="0"/>
              <a:t>preferensi</a:t>
            </a:r>
            <a:r>
              <a:rPr lang="en-US" sz="1600" dirty="0" smtClean="0"/>
              <a:t> </a:t>
            </a:r>
            <a:r>
              <a:rPr lang="en-US" sz="1600" dirty="0" err="1" smtClean="0"/>
              <a:t>pertamanya</a:t>
            </a:r>
            <a:r>
              <a:rPr lang="en-US" sz="1600" dirty="0" smtClean="0"/>
              <a:t> </a:t>
            </a:r>
            <a:r>
              <a:rPr lang="en-US" sz="1600" dirty="0" err="1" smtClean="0"/>
              <a:t>dicoret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daftar</a:t>
            </a:r>
            <a:r>
              <a:rPr lang="en-US" sz="1600" dirty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selanjutnya</a:t>
            </a:r>
            <a:r>
              <a:rPr lang="en-US" sz="1600" dirty="0" smtClean="0"/>
              <a:t> </a:t>
            </a:r>
            <a:r>
              <a:rPr lang="en-US" sz="1600" dirty="0" err="1" smtClean="0"/>
              <a:t>dilihat</a:t>
            </a:r>
            <a:r>
              <a:rPr lang="en-US" sz="1600" dirty="0" smtClean="0"/>
              <a:t> </a:t>
            </a:r>
            <a:r>
              <a:rPr lang="en-US" sz="1600" dirty="0" err="1" smtClean="0"/>
              <a:t>preferensi</a:t>
            </a:r>
            <a:r>
              <a:rPr lang="en-US" sz="1600" dirty="0" smtClean="0"/>
              <a:t> </a:t>
            </a:r>
            <a:r>
              <a:rPr lang="en-US" sz="1600" dirty="0" err="1" smtClean="0"/>
              <a:t>kedua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kandidat</a:t>
            </a:r>
            <a:r>
              <a:rPr lang="en-US" sz="1600" dirty="0" smtClean="0"/>
              <a:t> </a:t>
            </a:r>
            <a:r>
              <a:rPr lang="en-US" sz="1600" dirty="0" err="1" smtClean="0"/>
              <a:t>tersebut</a:t>
            </a:r>
            <a:r>
              <a:rPr lang="en-US" sz="16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 smtClean="0"/>
              <a:t>Suara</a:t>
            </a:r>
            <a:r>
              <a:rPr lang="en-US" sz="1600" dirty="0" smtClean="0"/>
              <a:t> </a:t>
            </a:r>
            <a:r>
              <a:rPr lang="en-US" sz="1600" dirty="0" err="1" smtClean="0"/>
              <a:t>preferensi</a:t>
            </a:r>
            <a:r>
              <a:rPr lang="en-US" sz="1600" dirty="0" smtClean="0"/>
              <a:t> </a:t>
            </a:r>
            <a:r>
              <a:rPr lang="en-US" sz="1600" dirty="0" err="1" smtClean="0"/>
              <a:t>kedua</a:t>
            </a:r>
            <a:r>
              <a:rPr lang="en-US" sz="1600" dirty="0" smtClean="0"/>
              <a:t> </a:t>
            </a:r>
            <a:r>
              <a:rPr lang="en-US" sz="1600" dirty="0" err="1" smtClean="0"/>
              <a:t>tersebut</a:t>
            </a:r>
            <a:r>
              <a:rPr lang="en-US" sz="1600" dirty="0" smtClean="0"/>
              <a:t> </a:t>
            </a:r>
            <a:r>
              <a:rPr lang="en-US" sz="1600" dirty="0" err="1" smtClean="0"/>
              <a:t>diberikan</a:t>
            </a:r>
            <a:r>
              <a:rPr lang="en-US" sz="1600" dirty="0" smtClean="0"/>
              <a:t> </a:t>
            </a:r>
            <a:r>
              <a:rPr lang="en-US" sz="1600" dirty="0" err="1" smtClean="0"/>
              <a:t>kepada</a:t>
            </a:r>
            <a:r>
              <a:rPr lang="en-US" sz="1600" dirty="0" smtClean="0"/>
              <a:t> </a:t>
            </a:r>
            <a:r>
              <a:rPr lang="en-US" sz="1600" dirty="0" err="1" smtClean="0"/>
              <a:t>kandidat</a:t>
            </a:r>
            <a:r>
              <a:rPr lang="en-US" sz="1600" dirty="0" smtClean="0"/>
              <a:t> yang </a:t>
            </a:r>
            <a:r>
              <a:rPr lang="en-US" sz="1600" dirty="0" err="1" smtClean="0"/>
              <a:t>tersisa</a:t>
            </a:r>
            <a:r>
              <a:rPr lang="en-US" sz="1600" dirty="0" smtClean="0"/>
              <a:t> </a:t>
            </a:r>
            <a:r>
              <a:rPr lang="en-US" sz="1600" dirty="0" err="1" smtClean="0"/>
              <a:t>berdasakan</a:t>
            </a:r>
            <a:r>
              <a:rPr lang="en-US" sz="1600" dirty="0" smtClean="0"/>
              <a:t> </a:t>
            </a:r>
            <a:r>
              <a:rPr lang="en-US" sz="1600" dirty="0" err="1" smtClean="0"/>
              <a:t>tanda</a:t>
            </a:r>
            <a:r>
              <a:rPr lang="en-US" sz="1600" dirty="0" smtClean="0"/>
              <a:t> yang </a:t>
            </a:r>
            <a:r>
              <a:rPr lang="en-US" sz="1600" dirty="0" err="1" smtClean="0"/>
              <a:t>tertera</a:t>
            </a:r>
            <a:r>
              <a:rPr lang="en-US" sz="1600" dirty="0" smtClean="0"/>
              <a:t> di </a:t>
            </a:r>
            <a:r>
              <a:rPr lang="en-US" sz="1600" dirty="0" err="1" smtClean="0"/>
              <a:t>kertas</a:t>
            </a:r>
            <a:r>
              <a:rPr lang="en-US" sz="1600" dirty="0" smtClean="0"/>
              <a:t> </a:t>
            </a:r>
            <a:r>
              <a:rPr lang="en-US" sz="1600" dirty="0" err="1" smtClean="0"/>
              <a:t>suara</a:t>
            </a:r>
            <a:r>
              <a:rPr lang="en-US" sz="1600" dirty="0" smtClean="0"/>
              <a:t>. </a:t>
            </a:r>
            <a:r>
              <a:rPr lang="en-US" sz="1600" dirty="0" err="1" smtClean="0"/>
              <a:t>Langkah</a:t>
            </a:r>
            <a:r>
              <a:rPr lang="en-US" sz="1600" dirty="0" smtClean="0"/>
              <a:t> </a:t>
            </a:r>
            <a:r>
              <a:rPr lang="en-US" sz="1600" dirty="0" err="1" smtClean="0"/>
              <a:t>ini</a:t>
            </a:r>
            <a:r>
              <a:rPr lang="en-US" sz="1600" dirty="0" smtClean="0"/>
              <a:t> </a:t>
            </a:r>
            <a:r>
              <a:rPr lang="en-US" sz="1600" dirty="0" err="1" smtClean="0"/>
              <a:t>diulangi</a:t>
            </a:r>
            <a:r>
              <a:rPr lang="en-US" sz="1600" dirty="0" smtClean="0"/>
              <a:t> </a:t>
            </a:r>
            <a:r>
              <a:rPr lang="en-US" sz="1600" dirty="0" err="1" smtClean="0"/>
              <a:t>hingga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kandidat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memperoleh</a:t>
            </a:r>
            <a:r>
              <a:rPr lang="en-US" sz="1600" dirty="0" smtClean="0"/>
              <a:t> </a:t>
            </a:r>
            <a:r>
              <a:rPr lang="en-US" sz="1600" dirty="0" err="1" smtClean="0"/>
              <a:t>suara</a:t>
            </a:r>
            <a:r>
              <a:rPr lang="en-US" sz="1600" dirty="0" smtClean="0"/>
              <a:t> </a:t>
            </a:r>
            <a:r>
              <a:rPr lang="en-US" sz="1600" dirty="0" err="1" smtClean="0"/>
              <a:t>absolut</a:t>
            </a:r>
            <a:r>
              <a:rPr lang="en-US" sz="16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 smtClean="0"/>
              <a:t>Digunakan</a:t>
            </a:r>
            <a:r>
              <a:rPr lang="en-US" sz="1600" dirty="0" smtClean="0"/>
              <a:t> di Australia. 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657600"/>
            <a:ext cx="243840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375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 </a:t>
            </a:r>
            <a:r>
              <a:rPr lang="en-US" dirty="0" err="1" smtClean="0"/>
              <a:t>Mayoritarian</a:t>
            </a:r>
            <a:r>
              <a:rPr lang="en-US" dirty="0" smtClean="0"/>
              <a:t>: TRS</a:t>
            </a:r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648201" y="1447800"/>
            <a:ext cx="4281056" cy="521512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2000" kern="1200" spc="15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 smtClean="0"/>
              <a:t>Setiap</a:t>
            </a:r>
            <a:r>
              <a:rPr lang="en-US" sz="1800" dirty="0" smtClean="0"/>
              <a:t> </a:t>
            </a:r>
            <a:r>
              <a:rPr lang="en-US" sz="1800" dirty="0" err="1" smtClean="0"/>
              <a:t>distrik</a:t>
            </a:r>
            <a:r>
              <a:rPr lang="en-US" sz="1800" dirty="0" smtClean="0"/>
              <a:t> </a:t>
            </a:r>
            <a:r>
              <a:rPr lang="en-US" sz="1800" dirty="0" err="1" smtClean="0"/>
              <a:t>berwakil</a:t>
            </a:r>
            <a:r>
              <a:rPr lang="en-US" sz="1800" dirty="0" smtClean="0"/>
              <a:t> </a:t>
            </a:r>
            <a:r>
              <a:rPr lang="en-US" sz="1800" dirty="0" err="1" smtClean="0"/>
              <a:t>tunggal</a:t>
            </a: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 smtClean="0"/>
              <a:t>Pemilih</a:t>
            </a:r>
            <a:r>
              <a:rPr lang="en-US" sz="1800" dirty="0" smtClean="0"/>
              <a:t> </a:t>
            </a:r>
            <a:r>
              <a:rPr lang="en-US" sz="1800" dirty="0" err="1" smtClean="0"/>
              <a:t>memilih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kandidat</a:t>
            </a:r>
            <a:r>
              <a:rPr lang="en-US" sz="1800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 smtClean="0"/>
              <a:t>Pemenangnya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jika</a:t>
            </a:r>
            <a:r>
              <a:rPr lang="en-US" sz="1800" dirty="0" smtClean="0"/>
              <a:t> </a:t>
            </a:r>
            <a:r>
              <a:rPr lang="en-US" sz="1800" dirty="0" err="1" smtClean="0"/>
              <a:t>seorang</a:t>
            </a:r>
            <a:r>
              <a:rPr lang="en-US" sz="1800" dirty="0" smtClean="0"/>
              <a:t> </a:t>
            </a:r>
            <a:r>
              <a:rPr lang="en-US" sz="1800" dirty="0" err="1" smtClean="0"/>
              <a:t>kandidat</a:t>
            </a:r>
            <a:r>
              <a:rPr lang="en-US" sz="1800" dirty="0" smtClean="0"/>
              <a:t> </a:t>
            </a:r>
            <a:r>
              <a:rPr lang="en-US" sz="1800" dirty="0" err="1" smtClean="0"/>
              <a:t>mendapat</a:t>
            </a:r>
            <a:r>
              <a:rPr lang="en-US" sz="1800" dirty="0" smtClean="0"/>
              <a:t> </a:t>
            </a:r>
            <a:r>
              <a:rPr lang="en-US" sz="1800" dirty="0" err="1" smtClean="0"/>
              <a:t>suara</a:t>
            </a:r>
            <a:r>
              <a:rPr lang="en-US" sz="1800" dirty="0" smtClean="0"/>
              <a:t> </a:t>
            </a:r>
            <a:r>
              <a:rPr lang="en-US" sz="1800" dirty="0" err="1" smtClean="0"/>
              <a:t>mayoritas</a:t>
            </a:r>
            <a:r>
              <a:rPr lang="en-US" sz="1800" dirty="0" smtClean="0"/>
              <a:t> </a:t>
            </a:r>
            <a:r>
              <a:rPr lang="en-US" sz="1800" dirty="0" err="1" smtClean="0"/>
              <a:t>absolut</a:t>
            </a:r>
            <a:r>
              <a:rPr lang="en-US" sz="1800" dirty="0" smtClean="0"/>
              <a:t> (50%+1)</a:t>
            </a:r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 smtClean="0"/>
              <a:t>Jika</a:t>
            </a:r>
            <a:r>
              <a:rPr lang="en-US" sz="1800" dirty="0" smtClean="0"/>
              <a:t>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ada</a:t>
            </a:r>
            <a:r>
              <a:rPr lang="en-US" sz="1800" dirty="0" smtClean="0"/>
              <a:t> yang </a:t>
            </a:r>
            <a:r>
              <a:rPr lang="en-US" sz="1800" dirty="0" err="1" smtClean="0"/>
              <a:t>mendapat</a:t>
            </a:r>
            <a:r>
              <a:rPr lang="en-US" sz="1800" dirty="0" smtClean="0"/>
              <a:t> </a:t>
            </a:r>
            <a:r>
              <a:rPr lang="en-US" sz="1800" dirty="0" err="1" smtClean="0"/>
              <a:t>suara</a:t>
            </a:r>
            <a:r>
              <a:rPr lang="en-US" sz="1800" dirty="0" smtClean="0"/>
              <a:t> </a:t>
            </a:r>
            <a:r>
              <a:rPr lang="en-US" sz="1800" dirty="0" err="1" smtClean="0"/>
              <a:t>mutlak</a:t>
            </a:r>
            <a:r>
              <a:rPr lang="en-US" sz="1800" dirty="0" smtClean="0"/>
              <a:t> </a:t>
            </a:r>
            <a:r>
              <a:rPr lang="en-US" sz="1800" dirty="0" err="1" smtClean="0"/>
              <a:t>maka</a:t>
            </a:r>
            <a:r>
              <a:rPr lang="en-US" sz="1800" dirty="0" smtClean="0"/>
              <a:t> </a:t>
            </a:r>
            <a:r>
              <a:rPr lang="en-US" sz="1800" dirty="0" err="1" smtClean="0"/>
              <a:t>diadakan</a:t>
            </a:r>
            <a:r>
              <a:rPr lang="en-US" sz="1800" dirty="0" smtClean="0"/>
              <a:t> </a:t>
            </a:r>
            <a:r>
              <a:rPr lang="en-US" sz="1800" dirty="0" err="1" smtClean="0"/>
              <a:t>putaran</a:t>
            </a:r>
            <a:r>
              <a:rPr lang="en-US" sz="1800" dirty="0" smtClean="0"/>
              <a:t> </a:t>
            </a:r>
            <a:r>
              <a:rPr lang="en-US" sz="1800" dirty="0" err="1" smtClean="0"/>
              <a:t>kedua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diikuti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</a:t>
            </a:r>
            <a:r>
              <a:rPr lang="en-US" sz="1800" dirty="0" err="1" smtClean="0"/>
              <a:t>dua</a:t>
            </a:r>
            <a:r>
              <a:rPr lang="en-US" sz="1800" dirty="0" smtClean="0"/>
              <a:t> </a:t>
            </a:r>
            <a:r>
              <a:rPr lang="en-US" sz="1800" dirty="0" err="1" smtClean="0"/>
              <a:t>kandidat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suara</a:t>
            </a:r>
            <a:r>
              <a:rPr lang="en-US" sz="1800" dirty="0" smtClean="0"/>
              <a:t> </a:t>
            </a:r>
            <a:r>
              <a:rPr lang="en-US" sz="1800" dirty="0" err="1" smtClean="0"/>
              <a:t>terbanyak.Pemenang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putaran</a:t>
            </a:r>
            <a:r>
              <a:rPr lang="en-US" sz="1800" dirty="0" smtClean="0"/>
              <a:t> </a:t>
            </a:r>
            <a:r>
              <a:rPr lang="en-US" sz="1800" dirty="0" err="1" smtClean="0"/>
              <a:t>kedua</a:t>
            </a:r>
            <a:r>
              <a:rPr lang="en-US" sz="1800" dirty="0" smtClean="0"/>
              <a:t> </a:t>
            </a:r>
            <a:r>
              <a:rPr lang="en-US" sz="1800" dirty="0" err="1" smtClean="0"/>
              <a:t>iniliah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ditetapkan</a:t>
            </a:r>
            <a:r>
              <a:rPr lang="en-US" sz="1800" dirty="0" smtClean="0"/>
              <a:t>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wakil.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Varian </a:t>
            </a:r>
            <a:r>
              <a:rPr lang="en-US" sz="1800" dirty="0" err="1" smtClean="0"/>
              <a:t>dari</a:t>
            </a:r>
            <a:r>
              <a:rPr lang="en-US" sz="1800" dirty="0" smtClean="0"/>
              <a:t> TRS </a:t>
            </a:r>
            <a:r>
              <a:rPr lang="en-US" sz="1800" dirty="0" err="1" smtClean="0"/>
              <a:t>adalalah</a:t>
            </a:r>
            <a:r>
              <a:rPr lang="en-US" sz="1800" dirty="0" smtClean="0"/>
              <a:t> ala </a:t>
            </a:r>
            <a:r>
              <a:rPr lang="en-US" sz="1800" dirty="0" err="1" smtClean="0"/>
              <a:t>Perancis</a:t>
            </a:r>
            <a:r>
              <a:rPr lang="en-US" sz="1800" dirty="0" smtClean="0"/>
              <a:t>, </a:t>
            </a:r>
            <a:r>
              <a:rPr lang="en-US" sz="1800" dirty="0" err="1" smtClean="0"/>
              <a:t>dimana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berhak</a:t>
            </a:r>
            <a:r>
              <a:rPr lang="en-US" sz="1800" dirty="0" smtClean="0"/>
              <a:t> </a:t>
            </a:r>
            <a:r>
              <a:rPr lang="en-US" sz="1800" dirty="0" err="1" smtClean="0"/>
              <a:t>maju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putaran</a:t>
            </a:r>
            <a:r>
              <a:rPr lang="en-US" sz="1800" dirty="0" smtClean="0"/>
              <a:t> </a:t>
            </a:r>
            <a:r>
              <a:rPr lang="en-US" sz="1800" dirty="0" err="1" smtClean="0"/>
              <a:t>kedua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kandidat</a:t>
            </a:r>
            <a:r>
              <a:rPr lang="en-US" sz="1800" dirty="0" smtClean="0"/>
              <a:t> yang </a:t>
            </a:r>
            <a:r>
              <a:rPr lang="en-US" sz="1800" dirty="0" err="1" smtClean="0"/>
              <a:t>peroleh</a:t>
            </a:r>
            <a:r>
              <a:rPr lang="en-US" sz="1800" dirty="0" smtClean="0"/>
              <a:t> threshold. </a:t>
            </a:r>
            <a:endParaRPr lang="en-US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pPr marL="0" indent="0">
              <a:buFont typeface="Wingdings 2" pitchFamily="18" charset="2"/>
              <a:buNone/>
            </a:pPr>
            <a:r>
              <a:rPr lang="en-US" dirty="0" smtClean="0"/>
              <a:t> 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371600"/>
            <a:ext cx="4191000" cy="3505201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45720" indent="0" algn="ctr">
              <a:buNone/>
            </a:pPr>
            <a:r>
              <a:rPr lang="en-US" sz="1800" dirty="0" smtClean="0"/>
              <a:t>Two Round System </a:t>
            </a:r>
            <a:r>
              <a:rPr lang="en-US" sz="1800" dirty="0" err="1" smtClean="0"/>
              <a:t>atau</a:t>
            </a:r>
            <a:r>
              <a:rPr lang="en-US" sz="1800" dirty="0" smtClean="0"/>
              <a:t> Double Ballot </a:t>
            </a:r>
            <a:r>
              <a:rPr lang="en-US" sz="1800" dirty="0" err="1" smtClean="0"/>
              <a:t>merupakan</a:t>
            </a:r>
            <a:r>
              <a:rPr lang="en-US" sz="1800" dirty="0" smtClean="0"/>
              <a:t> </a:t>
            </a:r>
            <a:r>
              <a:rPr lang="en-US" sz="1800" dirty="0" err="1" smtClean="0"/>
              <a:t>sytem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yang </a:t>
            </a:r>
            <a:r>
              <a:rPr lang="en-US" sz="1800" dirty="0" err="1" smtClean="0"/>
              <a:t>menggunakan</a:t>
            </a:r>
            <a:r>
              <a:rPr lang="en-US" sz="1800" dirty="0" smtClean="0"/>
              <a:t> </a:t>
            </a:r>
            <a:r>
              <a:rPr lang="en-US" sz="1800" dirty="0" err="1" smtClean="0"/>
              <a:t>putaran</a:t>
            </a:r>
            <a:r>
              <a:rPr lang="en-US" sz="1800" dirty="0" smtClean="0"/>
              <a:t> </a:t>
            </a:r>
            <a:r>
              <a:rPr lang="en-US" sz="1800" dirty="0" err="1" smtClean="0"/>
              <a:t>kedua</a:t>
            </a:r>
            <a:r>
              <a:rPr lang="en-US" sz="1800" dirty="0" smtClean="0"/>
              <a:t> </a:t>
            </a:r>
            <a:r>
              <a:rPr lang="en-US" sz="1800" dirty="0" err="1" smtClean="0"/>
              <a:t>apabila</a:t>
            </a:r>
            <a:r>
              <a:rPr lang="en-US" sz="1800" dirty="0"/>
              <a:t>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ada</a:t>
            </a:r>
            <a:r>
              <a:rPr lang="en-US" sz="1800" dirty="0" smtClean="0"/>
              <a:t> </a:t>
            </a:r>
            <a:r>
              <a:rPr lang="en-US" sz="1800" dirty="0" err="1" smtClean="0"/>
              <a:t>kandidat</a:t>
            </a:r>
            <a:r>
              <a:rPr lang="en-US" sz="1800" dirty="0" smtClean="0"/>
              <a:t> yang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memenuhi</a:t>
            </a:r>
            <a:r>
              <a:rPr lang="en-US" sz="1800" dirty="0" smtClean="0"/>
              <a:t> </a:t>
            </a:r>
            <a:r>
              <a:rPr lang="en-US" sz="1800" dirty="0" err="1" smtClean="0"/>
              <a:t>ambang</a:t>
            </a:r>
            <a:r>
              <a:rPr lang="en-US" sz="1800" dirty="0" smtClean="0"/>
              <a:t> </a:t>
            </a:r>
            <a:r>
              <a:rPr lang="en-US" sz="1800" dirty="0" err="1" smtClean="0"/>
              <a:t>batas</a:t>
            </a:r>
            <a:r>
              <a:rPr lang="en-US" sz="1800" dirty="0" smtClean="0"/>
              <a:t> </a:t>
            </a:r>
            <a:r>
              <a:rPr lang="en-US" sz="1800" dirty="0" err="1" smtClean="0"/>
              <a:t>suara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,menjadi </a:t>
            </a:r>
            <a:r>
              <a:rPr lang="en-US" sz="1800" dirty="0" err="1" smtClean="0"/>
              <a:t>pemenang</a:t>
            </a:r>
            <a:r>
              <a:rPr lang="en-US" sz="1800" dirty="0" smtClean="0"/>
              <a:t> </a:t>
            </a:r>
            <a:endParaRPr lang="en-US" sz="1800" dirty="0"/>
          </a:p>
        </p:txBody>
      </p:sp>
      <p:sp>
        <p:nvSpPr>
          <p:cNvPr id="2" name="Rectangle 1"/>
          <p:cNvSpPr/>
          <p:nvPr/>
        </p:nvSpPr>
        <p:spPr>
          <a:xfrm>
            <a:off x="381000" y="5090437"/>
            <a:ext cx="3716482" cy="1572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Banyak</a:t>
            </a:r>
            <a:r>
              <a:rPr lang="en-US" sz="1600" dirty="0" smtClean="0"/>
              <a:t> </a:t>
            </a:r>
            <a:r>
              <a:rPr lang="en-US" sz="1600" dirty="0" err="1" smtClean="0"/>
              <a:t>digunakan</a:t>
            </a:r>
            <a:r>
              <a:rPr lang="en-US" sz="1600" dirty="0" smtClean="0"/>
              <a:t> ex </a:t>
            </a:r>
            <a:r>
              <a:rPr lang="en-US" sz="1600" dirty="0" err="1" smtClean="0"/>
              <a:t>negara</a:t>
            </a:r>
            <a:r>
              <a:rPr lang="en-US" sz="1600" dirty="0" smtClean="0"/>
              <a:t> </a:t>
            </a:r>
            <a:r>
              <a:rPr lang="en-US" sz="1600" dirty="0" err="1" smtClean="0"/>
              <a:t>jajahan</a:t>
            </a:r>
            <a:r>
              <a:rPr lang="en-US" sz="1600" dirty="0" smtClean="0"/>
              <a:t> </a:t>
            </a:r>
            <a:r>
              <a:rPr lang="en-US" sz="1600" dirty="0" err="1"/>
              <a:t>P</a:t>
            </a:r>
            <a:r>
              <a:rPr lang="en-US" sz="1600" dirty="0" err="1" smtClean="0"/>
              <a:t>rancis</a:t>
            </a:r>
            <a:r>
              <a:rPr lang="en-US" sz="1600" dirty="0" smtClean="0"/>
              <a:t>: </a:t>
            </a:r>
            <a:r>
              <a:rPr lang="en-US" sz="1600" dirty="0" err="1" smtClean="0"/>
              <a:t>Afrika</a:t>
            </a:r>
            <a:r>
              <a:rPr lang="en-US" sz="1600" dirty="0" smtClean="0"/>
              <a:t> Tengah, Mali ,Togo, </a:t>
            </a:r>
            <a:r>
              <a:rPr lang="en-US" sz="1600" dirty="0" err="1" smtClean="0"/>
              <a:t>Gabon,Chad</a:t>
            </a:r>
            <a:r>
              <a:rPr lang="en-US" sz="1600" dirty="0" smtClean="0"/>
              <a:t> 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Uni</a:t>
            </a:r>
            <a:r>
              <a:rPr lang="en-US" sz="1600" dirty="0" smtClean="0"/>
              <a:t> Soviet (</a:t>
            </a:r>
            <a:r>
              <a:rPr lang="en-US" sz="1600" dirty="0" err="1" smtClean="0"/>
              <a:t>Kyrgistan</a:t>
            </a:r>
            <a:r>
              <a:rPr lang="en-US" sz="1600" dirty="0" smtClean="0"/>
              <a:t>, Moldova, </a:t>
            </a:r>
            <a:r>
              <a:rPr lang="en-US" sz="1600" dirty="0" err="1" smtClean="0"/>
              <a:t>Usbek</a:t>
            </a:r>
            <a:r>
              <a:rPr lang="en-US" sz="1600" dirty="0" smtClean="0"/>
              <a:t>, </a:t>
            </a:r>
            <a:r>
              <a:rPr lang="en-US" sz="1600" dirty="0" err="1" smtClean="0"/>
              <a:t>Ukraina</a:t>
            </a:r>
            <a:r>
              <a:rPr lang="en-US" sz="1600" dirty="0" smtClean="0"/>
              <a:t>, </a:t>
            </a:r>
            <a:r>
              <a:rPr lang="en-US" sz="1600" dirty="0" err="1" smtClean="0"/>
              <a:t>Tarjikistan</a:t>
            </a:r>
            <a:r>
              <a:rPr lang="en-US" sz="1600" dirty="0" smtClean="0"/>
              <a:t>, Belarus Macedonia)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450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MeNIMBANG</a:t>
            </a:r>
            <a:r>
              <a:rPr lang="en-US" dirty="0" smtClean="0"/>
              <a:t> SISTEM </a:t>
            </a:r>
            <a:r>
              <a:rPr lang="en-US" dirty="0" err="1" smtClean="0"/>
              <a:t>Mayoritarian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0999" y="1719070"/>
            <a:ext cx="4114801" cy="491032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err="1" smtClean="0"/>
              <a:t>Kedekatan</a:t>
            </a:r>
            <a:r>
              <a:rPr lang="en-US" sz="1800" dirty="0" smtClean="0"/>
              <a:t> </a:t>
            </a:r>
            <a:r>
              <a:rPr lang="en-US" sz="1800" dirty="0" err="1" smtClean="0"/>
              <a:t>kandidat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pemilih</a:t>
            </a:r>
            <a:r>
              <a:rPr lang="en-US" sz="1800" dirty="0" smtClean="0"/>
              <a:t> </a:t>
            </a:r>
            <a:r>
              <a:rPr lang="en-US" sz="1800" dirty="0" err="1" smtClean="0"/>
              <a:t>sangat</a:t>
            </a:r>
            <a:r>
              <a:rPr lang="en-US" sz="1800" dirty="0" smtClean="0"/>
              <a:t> </a:t>
            </a:r>
            <a:r>
              <a:rPr lang="en-US" sz="1800" dirty="0" err="1" smtClean="0"/>
              <a:t>tinggi</a:t>
            </a:r>
            <a:r>
              <a:rPr lang="en-US" sz="1800" dirty="0" smtClean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err="1" smtClean="0"/>
              <a:t>Akuntabilitas</a:t>
            </a:r>
            <a:r>
              <a:rPr lang="en-US" sz="1800" dirty="0" smtClean="0"/>
              <a:t> wakil </a:t>
            </a:r>
            <a:r>
              <a:rPr lang="en-US" sz="1800" dirty="0" err="1" smtClean="0"/>
              <a:t>rakyat</a:t>
            </a:r>
            <a:r>
              <a:rPr lang="en-US" sz="1800" dirty="0" smtClean="0"/>
              <a:t> </a:t>
            </a:r>
            <a:r>
              <a:rPr lang="en-US" sz="1800" dirty="0" err="1" smtClean="0"/>
              <a:t>sangat</a:t>
            </a:r>
            <a:r>
              <a:rPr lang="en-US" sz="1800" dirty="0" smtClean="0"/>
              <a:t> </a:t>
            </a:r>
            <a:r>
              <a:rPr lang="en-US" sz="1800" dirty="0" err="1" smtClean="0"/>
              <a:t>tinggi</a:t>
            </a:r>
            <a:endParaRPr lang="en-US" sz="18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err="1" smtClean="0"/>
              <a:t>Pemilih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betul-betul</a:t>
            </a:r>
            <a:r>
              <a:rPr lang="en-US" sz="1800" dirty="0" smtClean="0"/>
              <a:t> </a:t>
            </a:r>
            <a:r>
              <a:rPr lang="en-US" sz="1800" dirty="0" err="1" smtClean="0"/>
              <a:t>menentukan</a:t>
            </a:r>
            <a:r>
              <a:rPr lang="en-US" sz="1800" dirty="0" smtClean="0"/>
              <a:t> </a:t>
            </a:r>
            <a:r>
              <a:rPr lang="en-US" sz="1800" dirty="0" err="1" smtClean="0"/>
              <a:t>calon</a:t>
            </a:r>
            <a:r>
              <a:rPr lang="en-US" sz="1800" dirty="0" smtClean="0"/>
              <a:t> </a:t>
            </a:r>
            <a:r>
              <a:rPr lang="en-US" sz="1800" dirty="0" err="1" smtClean="0"/>
              <a:t>mereka</a:t>
            </a:r>
            <a:r>
              <a:rPr lang="en-US" sz="1800" dirty="0" smtClean="0"/>
              <a:t> yang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diandalkan</a:t>
            </a:r>
            <a:endParaRPr lang="en-US" sz="18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err="1" smtClean="0"/>
              <a:t>Terbatasnya</a:t>
            </a:r>
            <a:r>
              <a:rPr lang="en-US" sz="1800" dirty="0" smtClean="0"/>
              <a:t> </a:t>
            </a:r>
            <a:r>
              <a:rPr lang="en-US" sz="1800" dirty="0" err="1" smtClean="0"/>
              <a:t>peran</a:t>
            </a:r>
            <a:r>
              <a:rPr lang="en-US" sz="1800" dirty="0" smtClean="0"/>
              <a:t> </a:t>
            </a:r>
            <a:r>
              <a:rPr lang="en-US" sz="1800" dirty="0" err="1" smtClean="0"/>
              <a:t>partai</a:t>
            </a:r>
            <a:r>
              <a:rPr lang="en-US" sz="1800" dirty="0" smtClean="0"/>
              <a:t> </a:t>
            </a:r>
            <a:r>
              <a:rPr lang="en-US" sz="1800" dirty="0" err="1" smtClean="0"/>
              <a:t>politik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parta</a:t>
            </a:r>
            <a:r>
              <a:rPr lang="en-US" sz="1800" dirty="0" smtClean="0"/>
              <a:t> </a:t>
            </a:r>
            <a:r>
              <a:rPr lang="en-US" sz="1800" dirty="0" err="1" smtClean="0"/>
              <a:t>hanya</a:t>
            </a:r>
            <a:r>
              <a:rPr lang="en-US" sz="1800" dirty="0" smtClean="0"/>
              <a:t> menjadi </a:t>
            </a:r>
            <a:r>
              <a:rPr lang="en-US" sz="1800" dirty="0" err="1" smtClean="0"/>
              <a:t>fasilitator</a:t>
            </a:r>
            <a:endParaRPr lang="en-US" sz="18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err="1" smtClean="0"/>
              <a:t>Mendorong</a:t>
            </a:r>
            <a:r>
              <a:rPr lang="en-US" sz="1800" dirty="0" smtClean="0"/>
              <a:t> </a:t>
            </a:r>
            <a:r>
              <a:rPr lang="en-US" sz="1800" dirty="0" err="1" smtClean="0"/>
              <a:t>koalisi</a:t>
            </a:r>
            <a:r>
              <a:rPr lang="en-US" sz="1800" dirty="0" smtClean="0"/>
              <a:t> </a:t>
            </a:r>
            <a:r>
              <a:rPr lang="en-US" sz="1800" dirty="0" err="1" smtClean="0"/>
              <a:t>partai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penyederhanaan</a:t>
            </a:r>
            <a:r>
              <a:rPr lang="en-US" sz="1800" dirty="0"/>
              <a:t> </a:t>
            </a:r>
            <a:r>
              <a:rPr lang="en-US" sz="1800" dirty="0" err="1" smtClean="0"/>
              <a:t>partai</a:t>
            </a:r>
            <a:r>
              <a:rPr lang="en-US" sz="1800" dirty="0" smtClean="0"/>
              <a:t>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</a:t>
            </a:r>
            <a:r>
              <a:rPr lang="en-US" sz="1800" dirty="0" err="1" smtClean="0"/>
              <a:t>alamiah</a:t>
            </a:r>
            <a:r>
              <a:rPr lang="en-US" sz="1800" dirty="0" smtClean="0"/>
              <a:t> (</a:t>
            </a:r>
            <a:r>
              <a:rPr lang="en-US" sz="1800" dirty="0" err="1" smtClean="0"/>
              <a:t>Kemungkinan</a:t>
            </a:r>
            <a:r>
              <a:rPr lang="en-US" sz="1800" dirty="0" smtClean="0"/>
              <a:t> </a:t>
            </a:r>
            <a:r>
              <a:rPr lang="en-US" sz="1800" dirty="0" err="1" smtClean="0"/>
              <a:t>terjadinya</a:t>
            </a:r>
            <a:r>
              <a:rPr lang="en-US" sz="1800" dirty="0" smtClean="0"/>
              <a:t> </a:t>
            </a:r>
            <a:r>
              <a:rPr lang="en-US" sz="1800" dirty="0" err="1" smtClean="0"/>
              <a:t>sistem</a:t>
            </a:r>
            <a:r>
              <a:rPr lang="en-US" sz="1800" dirty="0" smtClean="0"/>
              <a:t> </a:t>
            </a:r>
            <a:r>
              <a:rPr lang="en-US" sz="1800" dirty="0" err="1" smtClean="0"/>
              <a:t>dua</a:t>
            </a:r>
            <a:r>
              <a:rPr lang="en-US" sz="1800" dirty="0" smtClean="0"/>
              <a:t> </a:t>
            </a:r>
            <a:r>
              <a:rPr lang="en-US" sz="1800" dirty="0" err="1" smtClean="0"/>
              <a:t>partai</a:t>
            </a:r>
            <a:r>
              <a:rPr lang="en-US" dirty="0" smtClean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00599" y="1752600"/>
            <a:ext cx="4114800" cy="48768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P</a:t>
            </a:r>
            <a:r>
              <a:rPr lang="en-US" sz="1600" dirty="0" err="1" smtClean="0"/>
              <a:t>erolehan</a:t>
            </a:r>
            <a:r>
              <a:rPr lang="en-US" sz="1600" dirty="0" smtClean="0"/>
              <a:t> </a:t>
            </a:r>
            <a:r>
              <a:rPr lang="en-US" sz="1600" dirty="0" err="1"/>
              <a:t>kursi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nn-NO" sz="1600" dirty="0"/>
              <a:t>nasional tidak selalu sebanding dengan total </a:t>
            </a:r>
            <a:r>
              <a:rPr lang="en-US" sz="1600" dirty="0" err="1"/>
              <a:t>perolehan</a:t>
            </a:r>
            <a:r>
              <a:rPr lang="en-US" sz="1600" dirty="0"/>
              <a:t> </a:t>
            </a:r>
            <a:r>
              <a:rPr lang="en-US" sz="1600" dirty="0" err="1"/>
              <a:t>suara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 smtClean="0"/>
              <a:t>nasional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memunculkan</a:t>
            </a:r>
            <a:r>
              <a:rPr lang="en-US" sz="1600" dirty="0" smtClean="0"/>
              <a:t> </a:t>
            </a:r>
            <a:r>
              <a:rPr lang="en-US" sz="1600" dirty="0" err="1" smtClean="0"/>
              <a:t>fenomena</a:t>
            </a:r>
            <a:r>
              <a:rPr lang="en-US" sz="1600" dirty="0" smtClean="0"/>
              <a:t> </a:t>
            </a:r>
            <a:r>
              <a:rPr lang="en-US" sz="1600" i="1" dirty="0"/>
              <a:t>overrepresentation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i="1" dirty="0"/>
              <a:t>under-representation</a:t>
            </a:r>
            <a:r>
              <a:rPr lang="en-US" sz="1600" dirty="0"/>
              <a:t>. </a:t>
            </a: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Kurang</a:t>
            </a:r>
            <a:r>
              <a:rPr lang="en-US" sz="1600" dirty="0"/>
              <a:t> </a:t>
            </a:r>
            <a:r>
              <a:rPr lang="en-US" sz="1600" dirty="0" err="1"/>
              <a:t>memperhatikan</a:t>
            </a:r>
            <a:r>
              <a:rPr lang="en-US" sz="1600" dirty="0"/>
              <a:t> </a:t>
            </a:r>
            <a:r>
              <a:rPr lang="en-US" sz="1600" dirty="0" err="1"/>
              <a:t>partai-partai</a:t>
            </a:r>
            <a:r>
              <a:rPr lang="en-US" sz="1600" dirty="0"/>
              <a:t> </a:t>
            </a:r>
            <a:r>
              <a:rPr lang="en-US" sz="1600" dirty="0" err="1"/>
              <a:t>kecil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golongan</a:t>
            </a:r>
            <a:r>
              <a:rPr lang="en-US" sz="1600" dirty="0"/>
              <a:t> </a:t>
            </a:r>
            <a:r>
              <a:rPr lang="en-US" sz="1600" dirty="0" err="1"/>
              <a:t>minoritas</a:t>
            </a:r>
            <a:r>
              <a:rPr lang="en-US" sz="1600" dirty="0"/>
              <a:t>, </a:t>
            </a:r>
            <a:r>
              <a:rPr lang="en-US" sz="1600" dirty="0" err="1"/>
              <a:t>apalagi</a:t>
            </a:r>
            <a:r>
              <a:rPr lang="en-US" sz="1600" dirty="0"/>
              <a:t>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tersebar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banyak</a:t>
            </a:r>
            <a:r>
              <a:rPr lang="en-US" sz="1600" dirty="0"/>
              <a:t> </a:t>
            </a:r>
            <a:r>
              <a:rPr lang="en-US" sz="1600" dirty="0" err="1"/>
              <a:t>distrik-distrik</a:t>
            </a:r>
            <a:r>
              <a:rPr lang="en-US" sz="1600" dirty="0"/>
              <a:t> yang </a:t>
            </a:r>
            <a:r>
              <a:rPr lang="en-US" sz="1600" dirty="0" err="1"/>
              <a:t>kecil</a:t>
            </a:r>
            <a:r>
              <a:rPr lang="en-US" sz="16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 smtClean="0"/>
              <a:t>Kurang</a:t>
            </a:r>
            <a:r>
              <a:rPr lang="en-US" sz="1600" dirty="0" smtClean="0"/>
              <a:t> </a:t>
            </a:r>
            <a:r>
              <a:rPr lang="en-US" sz="1600" dirty="0" err="1" smtClean="0"/>
              <a:t>efektif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masyarakat</a:t>
            </a:r>
            <a:r>
              <a:rPr lang="en-US" sz="1600" dirty="0" smtClean="0"/>
              <a:t> plural , yang </a:t>
            </a:r>
            <a:r>
              <a:rPr lang="en-US" sz="1600" dirty="0" err="1" smtClean="0"/>
              <a:t>memunculkan</a:t>
            </a:r>
            <a:r>
              <a:rPr lang="en-US" sz="1600" dirty="0" smtClean="0"/>
              <a:t> </a:t>
            </a:r>
            <a:r>
              <a:rPr lang="en-US" sz="1600" dirty="0" err="1" smtClean="0"/>
              <a:t>anggapan</a:t>
            </a:r>
            <a:r>
              <a:rPr lang="en-US" sz="1600" dirty="0" smtClean="0"/>
              <a:t> </a:t>
            </a:r>
            <a:r>
              <a:rPr lang="en-US" sz="1600" dirty="0" err="1" smtClean="0"/>
              <a:t>bahwa</a:t>
            </a:r>
            <a:r>
              <a:rPr lang="en-US" sz="1600" dirty="0" smtClean="0"/>
              <a:t> </a:t>
            </a:r>
            <a:r>
              <a:rPr lang="en-US" sz="1600" dirty="0" err="1" smtClean="0"/>
              <a:t>ideologi</a:t>
            </a:r>
            <a:r>
              <a:rPr lang="en-US" sz="1600" dirty="0" smtClean="0"/>
              <a:t> </a:t>
            </a:r>
            <a:r>
              <a:rPr lang="en-US" sz="1600" dirty="0" err="1" smtClean="0"/>
              <a:t>nasional</a:t>
            </a:r>
            <a:r>
              <a:rPr lang="en-US" sz="1600" dirty="0" smtClean="0"/>
              <a:t> menjadi </a:t>
            </a:r>
            <a:r>
              <a:rPr lang="en-US" sz="1600" dirty="0" err="1" smtClean="0"/>
              <a:t>prasyarat</a:t>
            </a:r>
            <a:r>
              <a:rPr lang="en-US" sz="1600" dirty="0" smtClean="0"/>
              <a:t> </a:t>
            </a:r>
            <a:r>
              <a:rPr lang="en-US" sz="1600" dirty="0" err="1" smtClean="0"/>
              <a:t>bagi</a:t>
            </a:r>
            <a:r>
              <a:rPr lang="en-US" sz="1600" dirty="0" smtClean="0"/>
              <a:t> </a:t>
            </a:r>
            <a:r>
              <a:rPr lang="en-US" sz="1600" dirty="0" err="1" smtClean="0"/>
              <a:t>keberhasilan</a:t>
            </a:r>
            <a:r>
              <a:rPr lang="en-US" sz="1600" dirty="0" smtClean="0"/>
              <a:t> </a:t>
            </a:r>
            <a:r>
              <a:rPr lang="en-US" sz="1600" dirty="0" err="1" smtClean="0"/>
              <a:t>sistem</a:t>
            </a:r>
            <a:r>
              <a:rPr lang="en-US" sz="1600" dirty="0" smtClean="0"/>
              <a:t> </a:t>
            </a:r>
            <a:r>
              <a:rPr lang="en-US" sz="1600" dirty="0" err="1" smtClean="0"/>
              <a:t>ini</a:t>
            </a:r>
            <a:r>
              <a:rPr lang="en-US" sz="1600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Ada </a:t>
            </a:r>
            <a:r>
              <a:rPr lang="en-US" sz="1600" dirty="0" err="1" smtClean="0"/>
              <a:t>kecenderungan</a:t>
            </a:r>
            <a:r>
              <a:rPr lang="en-US" sz="1600" dirty="0" smtClean="0"/>
              <a:t>, wakil </a:t>
            </a:r>
            <a:r>
              <a:rPr lang="en-US" sz="1600" dirty="0" err="1" smtClean="0"/>
              <a:t>rakyat</a:t>
            </a:r>
            <a:r>
              <a:rPr lang="en-US" sz="1600" dirty="0" smtClean="0"/>
              <a:t> </a:t>
            </a:r>
            <a:r>
              <a:rPr lang="en-US" sz="1600" dirty="0" err="1" smtClean="0"/>
              <a:t>terpilih</a:t>
            </a:r>
            <a:r>
              <a:rPr lang="en-US" sz="1600" dirty="0" smtClean="0"/>
              <a:t> </a:t>
            </a:r>
            <a:r>
              <a:rPr lang="en-US" sz="1600" dirty="0" err="1" smtClean="0"/>
              <a:t>lebih</a:t>
            </a:r>
            <a:r>
              <a:rPr lang="en-US" sz="1600" dirty="0" smtClean="0"/>
              <a:t> </a:t>
            </a:r>
            <a:r>
              <a:rPr lang="en-US" sz="1600" dirty="0" err="1" smtClean="0"/>
              <a:t>mementingkan</a:t>
            </a:r>
            <a:r>
              <a:rPr lang="en-US" sz="1600" dirty="0" smtClean="0"/>
              <a:t> </a:t>
            </a:r>
            <a:r>
              <a:rPr lang="en-US" sz="1600" dirty="0" err="1" smtClean="0"/>
              <a:t>kepetingan</a:t>
            </a:r>
            <a:r>
              <a:rPr lang="en-US" sz="1600" dirty="0" smtClean="0"/>
              <a:t> </a:t>
            </a:r>
            <a:r>
              <a:rPr lang="en-US" sz="1600" dirty="0" err="1" smtClean="0"/>
              <a:t>distriknya</a:t>
            </a:r>
            <a:r>
              <a:rPr lang="en-US" sz="1600" dirty="0" smtClean="0"/>
              <a:t>, </a:t>
            </a:r>
            <a:r>
              <a:rPr lang="en-US" sz="1600" dirty="0" err="1" smtClean="0"/>
              <a:t>daripada</a:t>
            </a:r>
            <a:r>
              <a:rPr lang="en-US" sz="1600" dirty="0" smtClean="0"/>
              <a:t> </a:t>
            </a:r>
            <a:r>
              <a:rPr lang="en-US" sz="1600" dirty="0" err="1" smtClean="0"/>
              <a:t>kepentingan</a:t>
            </a:r>
            <a:r>
              <a:rPr lang="en-US" sz="1600" dirty="0" smtClean="0"/>
              <a:t> </a:t>
            </a:r>
            <a:r>
              <a:rPr lang="en-US" sz="1600" dirty="0" err="1" smtClean="0"/>
              <a:t>nasional</a:t>
            </a:r>
            <a:r>
              <a:rPr lang="en-US" sz="1600" dirty="0" smtClean="0"/>
              <a:t>.</a:t>
            </a:r>
            <a:endParaRPr lang="en-US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86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FENOMENA OVER &amp; UNDER REPRESENTATION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9" y="1676400"/>
            <a:ext cx="8962106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871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947</Words>
  <Application>Microsoft Office PowerPoint</Application>
  <PresentationFormat>On-screen Show (4:3)</PresentationFormat>
  <Paragraphs>132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Grid</vt:lpstr>
      <vt:lpstr>1_Grid</vt:lpstr>
      <vt:lpstr>Sistem PEMILU: MAYORITARIAN, CAMPURAN &amp; LAIN-LAIN</vt:lpstr>
      <vt:lpstr>SISTEM MAYORITARIAN</vt:lpstr>
      <vt:lpstr>Varian Mayoritarian: FPTP</vt:lpstr>
      <vt:lpstr>Varian Mayoritarian: BV</vt:lpstr>
      <vt:lpstr>Varian Mayoritarian: PBV</vt:lpstr>
      <vt:lpstr>Varian Mayoritarian: AV</vt:lpstr>
      <vt:lpstr>Varian Mayoritarian: TRS</vt:lpstr>
      <vt:lpstr>MeNIMBANG SISTEM Mayoritarian</vt:lpstr>
      <vt:lpstr>FENOMENA OVER &amp; UNDER REPRESENTATION</vt:lpstr>
      <vt:lpstr>SISTEM CAMPURAN: ParalLel &amp; MMP</vt:lpstr>
      <vt:lpstr>MMP DI Jerman</vt:lpstr>
      <vt:lpstr>MENIMBANG SISTEM CAMPURAN</vt:lpstr>
      <vt:lpstr>SISTEM PEMILU DI LUAR PEMILU MAINSTREAM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user</cp:lastModifiedBy>
  <cp:revision>29</cp:revision>
  <cp:lastPrinted>2016-12-12T21:32:29Z</cp:lastPrinted>
  <dcterms:created xsi:type="dcterms:W3CDTF">2016-12-05T23:17:20Z</dcterms:created>
  <dcterms:modified xsi:type="dcterms:W3CDTF">2018-12-03T04:30:41Z</dcterms:modified>
</cp:coreProperties>
</file>