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67"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90" r:id="rId16"/>
    <p:sldId id="289" r:id="rId17"/>
    <p:sldId id="312" r:id="rId18"/>
    <p:sldId id="313" r:id="rId19"/>
    <p:sldId id="314" r:id="rId20"/>
    <p:sldId id="315" r:id="rId21"/>
    <p:sldId id="316" r:id="rId22"/>
    <p:sldId id="291" r:id="rId23"/>
    <p:sldId id="292" r:id="rId24"/>
    <p:sldId id="293" r:id="rId25"/>
    <p:sldId id="301" r:id="rId26"/>
    <p:sldId id="302" r:id="rId27"/>
    <p:sldId id="303" r:id="rId28"/>
    <p:sldId id="304" r:id="rId29"/>
    <p:sldId id="305" r:id="rId30"/>
    <p:sldId id="306" r:id="rId31"/>
    <p:sldId id="307" r:id="rId32"/>
    <p:sldId id="308" r:id="rId33"/>
    <p:sldId id="309" r:id="rId34"/>
    <p:sldId id="310" r:id="rId35"/>
    <p:sldId id="311" r:id="rId36"/>
    <p:sldId id="261" r:id="rId37"/>
    <p:sldId id="294" r:id="rId38"/>
    <p:sldId id="262" r:id="rId39"/>
    <p:sldId id="321" r:id="rId40"/>
    <p:sldId id="263" r:id="rId41"/>
    <p:sldId id="264" r:id="rId42"/>
    <p:sldId id="265" r:id="rId43"/>
    <p:sldId id="266" r:id="rId44"/>
    <p:sldId id="319" r:id="rId45"/>
    <p:sldId id="322" r:id="rId46"/>
    <p:sldId id="317" r:id="rId47"/>
    <p:sldId id="318" r:id="rId4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FB7B8B-BDF0-4172-BDF1-09124F16B5CC}" type="datetimeFigureOut">
              <a:rPr lang="id-ID" smtClean="0"/>
              <a:t>25/03/2020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3C4F28-9971-41ED-8ECD-7B3518D80B22}" type="slidenum">
              <a:rPr lang="id-ID" smtClean="0"/>
              <a:t>‹#›</a:t>
            </a:fld>
            <a:endParaRPr lang="id-ID"/>
          </a:p>
        </p:txBody>
      </p:sp>
    </p:spTree>
    <p:extLst>
      <p:ext uri="{BB962C8B-B14F-4D97-AF65-F5344CB8AC3E}">
        <p14:creationId xmlns:p14="http://schemas.microsoft.com/office/powerpoint/2010/main" val="187261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063C4F28-9971-41ED-8ECD-7B3518D80B22}" type="slidenum">
              <a:rPr lang="id-ID" smtClean="0"/>
              <a:t>47</a:t>
            </a:fld>
            <a:endParaRPr lang="id-ID"/>
          </a:p>
        </p:txBody>
      </p:sp>
    </p:spTree>
    <p:extLst>
      <p:ext uri="{BB962C8B-B14F-4D97-AF65-F5344CB8AC3E}">
        <p14:creationId xmlns:p14="http://schemas.microsoft.com/office/powerpoint/2010/main" val="1827358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B0D1CF9-06C1-4F8F-8A9F-D113D3796AAE}"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2DC3C9D-5BCD-4434-8AE9-1A97956D0B5C}" type="slidenum">
              <a:rPr lang="id-ID" smtClean="0"/>
              <a:t>‹#›</a:t>
            </a:fld>
            <a:endParaRPr lang="id-ID"/>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0D1CF9-06C1-4F8F-8A9F-D113D3796AAE}"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0D1CF9-06C1-4F8F-8A9F-D113D3796AAE}"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0D1CF9-06C1-4F8F-8A9F-D113D3796AAE}" type="datetimeFigureOut">
              <a:rPr lang="id-ID" smtClean="0"/>
              <a:t>25/03/2020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B0D1CF9-06C1-4F8F-8A9F-D113D3796AAE}" type="datetimeFigureOut">
              <a:rPr lang="id-ID" smtClean="0"/>
              <a:t>25/03/2020</a:t>
            </a:fld>
            <a:endParaRPr lang="id-ID"/>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2DC3C9D-5BCD-4434-8AE9-1A97956D0B5C}" type="slidenum">
              <a:rPr lang="id-ID" smtClean="0"/>
              <a:t>‹#›</a:t>
            </a:fld>
            <a:endParaRPr lang="id-ID"/>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0D1CF9-06C1-4F8F-8A9F-D113D3796AAE}" type="datetimeFigureOut">
              <a:rPr lang="id-ID" smtClean="0"/>
              <a:t>25/03/2020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B0D1CF9-06C1-4F8F-8A9F-D113D3796AAE}" type="datetimeFigureOut">
              <a:rPr lang="id-ID" smtClean="0"/>
              <a:t>25/03/2020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0D1CF9-06C1-4F8F-8A9F-D113D3796AAE}" type="datetimeFigureOut">
              <a:rPr lang="id-ID" smtClean="0"/>
              <a:t>25/03/2020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B0D1CF9-06C1-4F8F-8A9F-D113D3796AAE}" type="datetimeFigureOut">
              <a:rPr lang="id-ID" smtClean="0"/>
              <a:t>25/03/2020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2DC3C9D-5BCD-4434-8AE9-1A97956D0B5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0D1CF9-06C1-4F8F-8A9F-D113D3796AAE}" type="datetimeFigureOut">
              <a:rPr lang="id-ID" smtClean="0"/>
              <a:t>25/03/2020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2DC3C9D-5BCD-4434-8AE9-1A97956D0B5C}" type="slidenum">
              <a:rPr lang="id-ID" smtClean="0"/>
              <a:t>‹#›</a:t>
            </a:fld>
            <a:endParaRPr lang="id-ID"/>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8B0D1CF9-06C1-4F8F-8A9F-D113D3796AAE}" type="datetimeFigureOut">
              <a:rPr lang="id-ID" smtClean="0"/>
              <a:t>25/03/2020</a:t>
            </a:fld>
            <a:endParaRPr lang="id-ID"/>
          </a:p>
        </p:txBody>
      </p:sp>
      <p:sp>
        <p:nvSpPr>
          <p:cNvPr id="7" name="Slide Number Placeholder 6"/>
          <p:cNvSpPr>
            <a:spLocks noGrp="1"/>
          </p:cNvSpPr>
          <p:nvPr>
            <p:ph type="sldNum" sz="quarter" idx="12"/>
          </p:nvPr>
        </p:nvSpPr>
        <p:spPr/>
        <p:txBody>
          <a:bodyPr/>
          <a:lstStyle/>
          <a:p>
            <a:fld id="{32DC3C9D-5BCD-4434-8AE9-1A97956D0B5C}" type="slidenum">
              <a:rPr lang="id-ID" smtClean="0"/>
              <a:t>‹#›</a:t>
            </a:fld>
            <a:endParaRPr lang="id-ID"/>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id-ID"/>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B0D1CF9-06C1-4F8F-8A9F-D113D3796AAE}" type="datetimeFigureOut">
              <a:rPr lang="id-ID" smtClean="0"/>
              <a:t>25/03/2020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2DC3C9D-5BCD-4434-8AE9-1A97956D0B5C}" type="slidenum">
              <a:rPr lang="id-ID" smtClean="0"/>
              <a:t>‹#›</a:t>
            </a:fld>
            <a:endParaRPr lang="id-ID"/>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regulasidesa.blogspot.co.id/search/label/BUMDe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hyperlink" Target="http://regulasidesa.blogspot.co.id/search/label/BUMDes"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id-ID" b="1" dirty="0" smtClean="0"/>
              <a:t>MATERI I</a:t>
            </a:r>
            <a:br>
              <a:rPr lang="id-ID" b="1" dirty="0" smtClean="0"/>
            </a:br>
            <a:r>
              <a:rPr lang="id-ID" b="1" dirty="0" smtClean="0"/>
              <a:t>TATA KELOLA DESA</a:t>
            </a:r>
            <a:endParaRPr lang="id-ID" b="1" dirty="0"/>
          </a:p>
        </p:txBody>
      </p:sp>
      <p:sp>
        <p:nvSpPr>
          <p:cNvPr id="5" name="Content Placeholder 4"/>
          <p:cNvSpPr>
            <a:spLocks noGrp="1"/>
          </p:cNvSpPr>
          <p:nvPr>
            <p:ph idx="1"/>
          </p:nvPr>
        </p:nvSpPr>
        <p:spPr/>
        <p:txBody>
          <a:bodyPr>
            <a:normAutofit/>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endParaRPr lang="id-ID" dirty="0"/>
          </a:p>
          <a:p>
            <a:pPr marL="0" indent="0" algn="ctr">
              <a:buNone/>
            </a:pPr>
            <a:r>
              <a:rPr lang="id-ID" dirty="0" smtClean="0"/>
              <a:t>DRS. HARTONO. MSI</a:t>
            </a:r>
          </a:p>
          <a:p>
            <a:pPr marL="0" indent="0" algn="ctr">
              <a:buNone/>
            </a:pPr>
            <a:r>
              <a:rPr lang="id-ID" sz="2000" b="1" dirty="0" smtClean="0">
                <a:solidFill>
                  <a:srgbClr val="FF0000"/>
                </a:solidFill>
              </a:rPr>
              <a:t>SEKOLAH TINGGI PEMBANGUNAN MASYARAKAT DESA “APMD”</a:t>
            </a:r>
          </a:p>
          <a:p>
            <a:pPr marL="0" indent="0" algn="ctr">
              <a:buNone/>
            </a:pPr>
            <a:r>
              <a:rPr lang="id-ID" sz="2400" dirty="0" smtClean="0">
                <a:solidFill>
                  <a:srgbClr val="FF0000"/>
                </a:solidFill>
              </a:rPr>
              <a:t>YOGYAKARTA</a:t>
            </a:r>
          </a:p>
          <a:p>
            <a:pPr marL="0" indent="0" algn="ctr">
              <a:buNone/>
            </a:pPr>
            <a:r>
              <a:rPr lang="id-ID" dirty="0" smtClean="0"/>
              <a:t>TAHUN 2020</a:t>
            </a:r>
          </a:p>
          <a:p>
            <a:pPr marL="0" indent="0" algn="ctr">
              <a:buNone/>
            </a:pPr>
            <a:endParaRPr lang="id-ID" dirty="0"/>
          </a:p>
        </p:txBody>
      </p:sp>
    </p:spTree>
    <p:extLst>
      <p:ext uri="{BB962C8B-B14F-4D97-AF65-F5344CB8AC3E}">
        <p14:creationId xmlns:p14="http://schemas.microsoft.com/office/powerpoint/2010/main" val="1451099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id-ID" spc="-64" baseline="1706" dirty="0">
                <a:cs typeface="Calibri"/>
              </a:rPr>
              <a:t>P</a:t>
            </a:r>
            <a:r>
              <a:rPr lang="id-ID" baseline="1706" dirty="0">
                <a:cs typeface="Calibri"/>
              </a:rPr>
              <a:t>erbedaan a</a:t>
            </a:r>
            <a:r>
              <a:rPr lang="id-ID" spc="-29" baseline="1706" dirty="0">
                <a:cs typeface="Calibri"/>
              </a:rPr>
              <a:t>n</a:t>
            </a:r>
            <a:r>
              <a:rPr lang="id-ID" spc="-39" baseline="1706" dirty="0">
                <a:cs typeface="Calibri"/>
              </a:rPr>
              <a:t>t</a:t>
            </a:r>
            <a:r>
              <a:rPr lang="id-ID" baseline="1706" dirty="0">
                <a:cs typeface="Calibri"/>
              </a:rPr>
              <a:t>a</a:t>
            </a:r>
            <a:r>
              <a:rPr lang="id-ID" spc="-64" baseline="1706" dirty="0">
                <a:cs typeface="Calibri"/>
              </a:rPr>
              <a:t>r</a:t>
            </a:r>
            <a:r>
              <a:rPr lang="id-ID" baseline="1706" dirty="0">
                <a:cs typeface="Calibri"/>
              </a:rPr>
              <a:t>a </a:t>
            </a:r>
            <a:r>
              <a:rPr lang="id-ID" spc="-19" baseline="1706" dirty="0" smtClean="0">
                <a:cs typeface="Calibri"/>
              </a:rPr>
              <a:t>G</a:t>
            </a:r>
            <a:r>
              <a:rPr lang="id-ID" spc="-14" baseline="1706" dirty="0" smtClean="0">
                <a:cs typeface="Calibri"/>
              </a:rPr>
              <a:t>o</a:t>
            </a:r>
            <a:r>
              <a:rPr lang="id-ID" spc="-29" baseline="1706" dirty="0" smtClean="0">
                <a:cs typeface="Calibri"/>
              </a:rPr>
              <a:t>v</a:t>
            </a:r>
            <a:r>
              <a:rPr lang="id-ID" baseline="1706" dirty="0" smtClean="0">
                <a:cs typeface="Calibri"/>
              </a:rPr>
              <a:t>ernme</a:t>
            </a:r>
            <a:r>
              <a:rPr lang="id-ID" spc="-29" baseline="1706" dirty="0" smtClean="0">
                <a:cs typeface="Calibri"/>
              </a:rPr>
              <a:t>n</a:t>
            </a:r>
            <a:r>
              <a:rPr lang="id-ID" baseline="1706" dirty="0" smtClean="0">
                <a:cs typeface="Calibri"/>
              </a:rPr>
              <a:t>t </a:t>
            </a:r>
            <a:r>
              <a:rPr lang="id-ID" baseline="1706" dirty="0">
                <a:cs typeface="Calibri"/>
              </a:rPr>
              <a:t>dan </a:t>
            </a:r>
            <a:r>
              <a:rPr lang="id-ID" baseline="1706" dirty="0" smtClean="0">
                <a:cs typeface="Calibri"/>
              </a:rPr>
              <a:t>G</a:t>
            </a:r>
            <a:r>
              <a:rPr lang="id-ID" spc="-14" baseline="1706" dirty="0" smtClean="0">
                <a:cs typeface="Calibri"/>
              </a:rPr>
              <a:t>o</a:t>
            </a:r>
            <a:r>
              <a:rPr lang="id-ID" spc="-29" baseline="1706" dirty="0" smtClean="0">
                <a:cs typeface="Calibri"/>
              </a:rPr>
              <a:t>v</a:t>
            </a:r>
            <a:r>
              <a:rPr lang="id-ID" baseline="1706" dirty="0" smtClean="0">
                <a:cs typeface="Calibri"/>
              </a:rPr>
              <a:t>ernance</a:t>
            </a:r>
            <a:r>
              <a:rPr lang="id-ID" sz="2800" dirty="0">
                <a:cs typeface="Calibri"/>
              </a:rPr>
              <a:t/>
            </a:r>
            <a:br>
              <a:rPr lang="id-ID" sz="2800" dirty="0">
                <a:cs typeface="Calibri"/>
              </a:rPr>
            </a:b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7084541"/>
              </p:ext>
            </p:extLst>
          </p:nvPr>
        </p:nvGraphicFramePr>
        <p:xfrm>
          <a:off x="179512" y="1028348"/>
          <a:ext cx="8856985" cy="5070112"/>
        </p:xfrm>
        <a:graphic>
          <a:graphicData uri="http://schemas.openxmlformats.org/drawingml/2006/table">
            <a:tbl>
              <a:tblPr firstRow="1" bandRow="1">
                <a:tableStyleId>{5C22544A-7EE6-4342-B048-85BDC9FD1C3A}</a:tableStyleId>
              </a:tblPr>
              <a:tblGrid>
                <a:gridCol w="1660064"/>
                <a:gridCol w="3610208"/>
                <a:gridCol w="3586713"/>
              </a:tblGrid>
              <a:tr h="613759">
                <a:tc>
                  <a:txBody>
                    <a:bodyPr/>
                    <a:lstStyle/>
                    <a:p>
                      <a:endParaRPr lang="id-ID"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800" b="1" dirty="0" smtClean="0">
                          <a:solidFill>
                            <a:srgbClr val="FEFFFF"/>
                          </a:solidFill>
                          <a:latin typeface="+mn-lt"/>
                          <a:cs typeface="Calibri"/>
                        </a:rPr>
                        <a:t>G</a:t>
                      </a:r>
                      <a:r>
                        <a:rPr lang="id-ID" sz="1800" b="1" spc="-4" dirty="0" smtClean="0">
                          <a:solidFill>
                            <a:srgbClr val="FEFFFF"/>
                          </a:solidFill>
                          <a:latin typeface="+mn-lt"/>
                          <a:cs typeface="Calibri"/>
                        </a:rPr>
                        <a:t>o</a:t>
                      </a:r>
                      <a:r>
                        <a:rPr lang="id-ID" sz="1800" b="1" spc="-14" dirty="0" smtClean="0">
                          <a:solidFill>
                            <a:srgbClr val="FEFFFF"/>
                          </a:solidFill>
                          <a:latin typeface="+mn-lt"/>
                          <a:cs typeface="Calibri"/>
                        </a:rPr>
                        <a:t>v</a:t>
                      </a:r>
                      <a:r>
                        <a:rPr lang="id-ID" sz="1800" b="1" spc="0" dirty="0" smtClean="0">
                          <a:solidFill>
                            <a:srgbClr val="FEFFFF"/>
                          </a:solidFill>
                          <a:latin typeface="+mn-lt"/>
                          <a:cs typeface="Calibri"/>
                        </a:rPr>
                        <a:t>ernme</a:t>
                      </a:r>
                      <a:r>
                        <a:rPr lang="id-ID" sz="1800" b="1" spc="-19" dirty="0" smtClean="0">
                          <a:solidFill>
                            <a:srgbClr val="FEFFFF"/>
                          </a:solidFill>
                          <a:latin typeface="+mn-lt"/>
                          <a:cs typeface="Calibri"/>
                        </a:rPr>
                        <a:t>n</a:t>
                      </a:r>
                      <a:r>
                        <a:rPr lang="id-ID" sz="1800" b="1" spc="0" dirty="0" smtClean="0">
                          <a:solidFill>
                            <a:srgbClr val="FEFFFF"/>
                          </a:solidFill>
                          <a:latin typeface="+mn-lt"/>
                          <a:cs typeface="Calibri"/>
                        </a:rPr>
                        <a:t>t </a:t>
                      </a:r>
                      <a:endParaRPr lang="id-ID" sz="1800" dirty="0" smtClean="0">
                        <a:latin typeface="+mn-lt"/>
                        <a:cs typeface="Calibri"/>
                      </a:endParaRPr>
                    </a:p>
                    <a:p>
                      <a:endParaRPr lang="id-ID"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800" b="1" dirty="0" smtClean="0">
                          <a:solidFill>
                            <a:srgbClr val="FEFFFF"/>
                          </a:solidFill>
                          <a:latin typeface="+mn-lt"/>
                          <a:cs typeface="Calibri"/>
                        </a:rPr>
                        <a:t>G</a:t>
                      </a:r>
                      <a:r>
                        <a:rPr lang="id-ID" sz="1800" b="1" spc="-4" dirty="0" smtClean="0">
                          <a:solidFill>
                            <a:srgbClr val="FEFFFF"/>
                          </a:solidFill>
                          <a:latin typeface="+mn-lt"/>
                          <a:cs typeface="Calibri"/>
                        </a:rPr>
                        <a:t>o</a:t>
                      </a:r>
                      <a:r>
                        <a:rPr lang="id-ID" sz="1800" b="1" spc="-14" dirty="0" smtClean="0">
                          <a:solidFill>
                            <a:srgbClr val="FEFFFF"/>
                          </a:solidFill>
                          <a:latin typeface="+mn-lt"/>
                          <a:cs typeface="Calibri"/>
                        </a:rPr>
                        <a:t>v</a:t>
                      </a:r>
                      <a:r>
                        <a:rPr lang="id-ID" sz="1800" b="1" spc="0" dirty="0" smtClean="0">
                          <a:solidFill>
                            <a:srgbClr val="FEFFFF"/>
                          </a:solidFill>
                          <a:latin typeface="+mn-lt"/>
                          <a:cs typeface="Calibri"/>
                        </a:rPr>
                        <a:t>ernance  </a:t>
                      </a:r>
                      <a:endParaRPr lang="id-ID" sz="1800" dirty="0" smtClean="0">
                        <a:latin typeface="+mn-lt"/>
                        <a:cs typeface="Calibri"/>
                      </a:endParaRPr>
                    </a:p>
                    <a:p>
                      <a:endParaRPr lang="id-ID" dirty="0"/>
                    </a:p>
                  </a:txBody>
                  <a:tcPr/>
                </a:tc>
              </a:tr>
              <a:tr h="9772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dirty="0" smtClean="0"/>
                        <a:t>Proses </a:t>
                      </a:r>
                    </a:p>
                    <a:p>
                      <a:endParaRPr lang="id-ID"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P</a:t>
                      </a:r>
                      <a:r>
                        <a:rPr lang="id-ID" sz="1200" spc="-25" dirty="0" smtClean="0">
                          <a:latin typeface="+mn-lt"/>
                          <a:cs typeface="Calibri"/>
                        </a:rPr>
                        <a:t>r</a:t>
                      </a:r>
                      <a:r>
                        <a:rPr lang="id-ID" sz="1200" spc="0" dirty="0" smtClean="0">
                          <a:latin typeface="+mn-lt"/>
                          <a:cs typeface="Calibri"/>
                        </a:rPr>
                        <a:t>oses pembe</a:t>
                      </a:r>
                      <a:r>
                        <a:rPr lang="id-ID" sz="1200" spc="-14" dirty="0" smtClean="0">
                          <a:latin typeface="+mn-lt"/>
                          <a:cs typeface="Calibri"/>
                        </a:rPr>
                        <a:t>n</a:t>
                      </a:r>
                      <a:r>
                        <a:rPr lang="id-ID" sz="1200" spc="0" dirty="0" smtClean="0">
                          <a:latin typeface="+mn-lt"/>
                          <a:cs typeface="Calibri"/>
                        </a:rPr>
                        <a:t>tu</a:t>
                      </a:r>
                      <a:r>
                        <a:rPr lang="id-ID" sz="1200" spc="-25" dirty="0" smtClean="0">
                          <a:latin typeface="+mn-lt"/>
                          <a:cs typeface="Calibri"/>
                        </a:rPr>
                        <a:t>k</a:t>
                      </a:r>
                      <a:r>
                        <a:rPr lang="id-ID" sz="1200" spc="0" dirty="0" smtClean="0">
                          <a:latin typeface="+mn-lt"/>
                          <a:cs typeface="Calibri"/>
                        </a:rPr>
                        <a:t>an pemeri</a:t>
                      </a:r>
                      <a:r>
                        <a:rPr lang="id-ID" sz="1200" spc="-14" dirty="0" smtClean="0">
                          <a:latin typeface="+mn-lt"/>
                          <a:cs typeface="Calibri"/>
                        </a:rPr>
                        <a:t>n</a:t>
                      </a:r>
                      <a:r>
                        <a:rPr lang="id-ID" sz="1200" spc="-19" dirty="0" smtClean="0">
                          <a:latin typeface="+mn-lt"/>
                          <a:cs typeface="Calibri"/>
                        </a:rPr>
                        <a:t>t</a:t>
                      </a:r>
                      <a:r>
                        <a:rPr lang="id-ID" sz="1200" spc="0" dirty="0" smtClean="0">
                          <a:latin typeface="+mn-lt"/>
                          <a:cs typeface="Calibri"/>
                        </a:rPr>
                        <a:t>ahan dalam ari sempit (e</a:t>
                      </a:r>
                      <a:r>
                        <a:rPr lang="id-ID" sz="1200" spc="-14" dirty="0" smtClean="0">
                          <a:latin typeface="+mn-lt"/>
                          <a:cs typeface="Calibri"/>
                        </a:rPr>
                        <a:t>k</a:t>
                      </a:r>
                      <a:r>
                        <a:rPr lang="id-ID" sz="1200" spc="0" dirty="0" smtClean="0">
                          <a:latin typeface="+mn-lt"/>
                          <a:cs typeface="Calibri"/>
                        </a:rPr>
                        <a:t>se</a:t>
                      </a:r>
                      <a:r>
                        <a:rPr lang="id-ID" sz="1200" spc="-19" dirty="0" smtClean="0">
                          <a:latin typeface="+mn-lt"/>
                          <a:cs typeface="Calibri"/>
                        </a:rPr>
                        <a:t>k</a:t>
                      </a:r>
                      <a:r>
                        <a:rPr lang="id-ID" sz="1200" spc="0" dirty="0" smtClean="0">
                          <a:latin typeface="+mn-lt"/>
                          <a:cs typeface="Calibri"/>
                        </a:rPr>
                        <a:t>ui</a:t>
                      </a:r>
                      <a:r>
                        <a:rPr lang="id-ID" sz="1200" spc="25" dirty="0" smtClean="0">
                          <a:latin typeface="+mn-lt"/>
                          <a:cs typeface="Calibri"/>
                        </a:rPr>
                        <a:t>f</a:t>
                      </a:r>
                      <a:r>
                        <a:rPr lang="id-ID" sz="1200" spc="0" dirty="0" smtClean="0">
                          <a:latin typeface="+mn-lt"/>
                          <a:cs typeface="Calibri"/>
                        </a:rPr>
                        <a:t>) dan luas (e</a:t>
                      </a:r>
                      <a:r>
                        <a:rPr lang="id-ID" sz="1200" spc="-14" dirty="0" smtClean="0">
                          <a:latin typeface="+mn-lt"/>
                          <a:cs typeface="Calibri"/>
                        </a:rPr>
                        <a:t>k</a:t>
                      </a:r>
                      <a:r>
                        <a:rPr lang="id-ID" sz="1200" spc="0" dirty="0" smtClean="0">
                          <a:latin typeface="+mn-lt"/>
                          <a:cs typeface="Calibri"/>
                        </a:rPr>
                        <a:t>se</a:t>
                      </a:r>
                      <a:r>
                        <a:rPr lang="id-ID" sz="1200" spc="-19" dirty="0" smtClean="0">
                          <a:latin typeface="+mn-lt"/>
                          <a:cs typeface="Calibri"/>
                        </a:rPr>
                        <a:t>k</a:t>
                      </a:r>
                      <a:r>
                        <a:rPr lang="id-ID" sz="1200" spc="0" dirty="0" smtClean="0">
                          <a:latin typeface="+mn-lt"/>
                          <a:cs typeface="Calibri"/>
                        </a:rPr>
                        <a:t>ui</a:t>
                      </a:r>
                      <a:r>
                        <a:rPr lang="id-ID" sz="1200" spc="-100" dirty="0" smtClean="0">
                          <a:latin typeface="+mn-lt"/>
                          <a:cs typeface="Calibri"/>
                        </a:rPr>
                        <a:t>f</a:t>
                      </a:r>
                      <a:r>
                        <a:rPr lang="id-ID" sz="1200" spc="0" dirty="0" smtClean="0">
                          <a:latin typeface="+mn-lt"/>
                          <a:cs typeface="Calibri"/>
                        </a:rPr>
                        <a:t>, legisl</a:t>
                      </a:r>
                      <a:r>
                        <a:rPr lang="id-ID" sz="1200" spc="-14" dirty="0" smtClean="0">
                          <a:latin typeface="+mn-lt"/>
                          <a:cs typeface="Calibri"/>
                        </a:rPr>
                        <a:t>a</a:t>
                      </a:r>
                      <a:r>
                        <a:rPr lang="id-ID" sz="1200" spc="0" dirty="0" smtClean="0">
                          <a:latin typeface="+mn-lt"/>
                          <a:cs typeface="Calibri"/>
                        </a:rPr>
                        <a:t>if dan yudi</a:t>
                      </a:r>
                      <a:r>
                        <a:rPr lang="id-ID" sz="1200" spc="-25" dirty="0" smtClean="0">
                          <a:latin typeface="+mn-lt"/>
                          <a:cs typeface="Calibri"/>
                        </a:rPr>
                        <a:t>k</a:t>
                      </a:r>
                      <a:r>
                        <a:rPr lang="id-ID" sz="1200" spc="-14" dirty="0" smtClean="0">
                          <a:latin typeface="+mn-lt"/>
                          <a:cs typeface="Calibri"/>
                        </a:rPr>
                        <a:t>a</a:t>
                      </a:r>
                      <a:r>
                        <a:rPr lang="id-ID" sz="1200" spc="0" dirty="0" smtClean="0">
                          <a:latin typeface="+mn-lt"/>
                          <a:cs typeface="Calibri"/>
                        </a:rPr>
                        <a:t>i</a:t>
                      </a:r>
                      <a:r>
                        <a:rPr lang="id-ID" sz="1200" spc="25" dirty="0" smtClean="0">
                          <a:latin typeface="+mn-lt"/>
                          <a:cs typeface="Calibri"/>
                        </a:rPr>
                        <a:t>f</a:t>
                      </a:r>
                      <a:r>
                        <a:rPr lang="id-ID" sz="1200" spc="0" dirty="0" smtClean="0">
                          <a:latin typeface="+mn-lt"/>
                          <a:cs typeface="Calibri"/>
                        </a:rPr>
                        <a:t>) </a:t>
                      </a:r>
                      <a:r>
                        <a:rPr lang="id-ID" sz="1200" spc="-19" dirty="0" smtClean="0">
                          <a:latin typeface="+mn-lt"/>
                          <a:cs typeface="Calibri"/>
                        </a:rPr>
                        <a:t>t</a:t>
                      </a:r>
                      <a:r>
                        <a:rPr lang="id-ID" sz="1200" spc="0" dirty="0" smtClean="0">
                          <a:latin typeface="+mn-lt"/>
                          <a:cs typeface="Calibri"/>
                        </a:rPr>
                        <a:t>anpa melib</a:t>
                      </a:r>
                      <a:r>
                        <a:rPr lang="id-ID" sz="1200" spc="-14" dirty="0" smtClean="0">
                          <a:latin typeface="+mn-lt"/>
                          <a:cs typeface="Calibri"/>
                        </a:rPr>
                        <a:t>a</a:t>
                      </a:r>
                      <a:r>
                        <a:rPr lang="id-ID" sz="1200" spc="0" dirty="0" smtClean="0">
                          <a:latin typeface="+mn-lt"/>
                          <a:cs typeface="Calibri"/>
                        </a:rPr>
                        <a:t>t</a:t>
                      </a:r>
                      <a:r>
                        <a:rPr lang="id-ID" sz="1200" spc="-25" dirty="0" smtClean="0">
                          <a:latin typeface="+mn-lt"/>
                          <a:cs typeface="Calibri"/>
                        </a:rPr>
                        <a:t>k</a:t>
                      </a:r>
                      <a:r>
                        <a:rPr lang="id-ID" sz="1200" spc="0" dirty="0" smtClean="0">
                          <a:latin typeface="+mn-lt"/>
                          <a:cs typeface="Calibri"/>
                        </a:rPr>
                        <a:t>an unsur </a:t>
                      </a:r>
                      <a:r>
                        <a:rPr lang="id-ID" sz="1200" spc="-19" dirty="0" smtClean="0">
                          <a:latin typeface="+mn-lt"/>
                          <a:cs typeface="Calibri"/>
                        </a:rPr>
                        <a:t>w</a:t>
                      </a:r>
                      <a:r>
                        <a:rPr lang="id-ID" sz="1200" spc="0" dirty="0" smtClean="0">
                          <a:latin typeface="+mn-lt"/>
                          <a:cs typeface="Calibri"/>
                        </a:rPr>
                        <a:t>a</a:t>
                      </a:r>
                      <a:r>
                        <a:rPr lang="id-ID" sz="1200" spc="-19" dirty="0" smtClean="0">
                          <a:latin typeface="+mn-lt"/>
                          <a:cs typeface="Calibri"/>
                        </a:rPr>
                        <a:t>r</a:t>
                      </a:r>
                      <a:r>
                        <a:rPr lang="id-ID" sz="1200" spc="-29" dirty="0" smtClean="0">
                          <a:latin typeface="+mn-lt"/>
                          <a:cs typeface="Calibri"/>
                        </a:rPr>
                        <a:t>g</a:t>
                      </a:r>
                      <a:r>
                        <a:rPr lang="id-ID" sz="1200" spc="0" dirty="0" smtClean="0">
                          <a:latin typeface="+mn-lt"/>
                          <a:cs typeface="Calibri"/>
                        </a:rPr>
                        <a:t>a ne</a:t>
                      </a:r>
                      <a:r>
                        <a:rPr lang="id-ID" sz="1200" spc="-29" dirty="0" smtClean="0">
                          <a:latin typeface="+mn-lt"/>
                          <a:cs typeface="Calibri"/>
                        </a:rPr>
                        <a:t>g</a:t>
                      </a:r>
                      <a:r>
                        <a:rPr lang="id-ID" sz="1200" spc="0" dirty="0" smtClean="0">
                          <a:latin typeface="+mn-lt"/>
                          <a:cs typeface="Calibri"/>
                        </a:rPr>
                        <a:t>a</a:t>
                      </a:r>
                      <a:r>
                        <a:rPr lang="id-ID" sz="1200" spc="-34" dirty="0" smtClean="0">
                          <a:latin typeface="+mn-lt"/>
                          <a:cs typeface="Calibri"/>
                        </a:rPr>
                        <a:t>r</a:t>
                      </a:r>
                      <a:r>
                        <a:rPr lang="id-ID" sz="1200" spc="0" dirty="0" smtClean="0">
                          <a:latin typeface="+mn-lt"/>
                          <a:cs typeface="Calibri"/>
                        </a:rPr>
                        <a:t>a.</a:t>
                      </a:r>
                      <a:endParaRPr lang="id-ID"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P</a:t>
                      </a:r>
                      <a:r>
                        <a:rPr lang="id-ID" sz="1200" spc="-25" dirty="0" smtClean="0">
                          <a:latin typeface="+mn-lt"/>
                          <a:cs typeface="Calibri"/>
                        </a:rPr>
                        <a:t>r</a:t>
                      </a:r>
                      <a:r>
                        <a:rPr lang="id-ID" sz="1200" spc="0" dirty="0" smtClean="0">
                          <a:latin typeface="+mn-lt"/>
                          <a:cs typeface="Calibri"/>
                        </a:rPr>
                        <a:t>oses pemeri</a:t>
                      </a:r>
                      <a:r>
                        <a:rPr lang="id-ID" sz="1200" spc="-14" dirty="0" smtClean="0">
                          <a:latin typeface="+mn-lt"/>
                          <a:cs typeface="Calibri"/>
                        </a:rPr>
                        <a:t>n</a:t>
                      </a:r>
                      <a:r>
                        <a:rPr lang="id-ID" sz="1200" spc="-19" dirty="0" smtClean="0">
                          <a:latin typeface="+mn-lt"/>
                          <a:cs typeface="Calibri"/>
                        </a:rPr>
                        <a:t>t</a:t>
                      </a:r>
                      <a:r>
                        <a:rPr lang="id-ID" sz="1200" spc="0" dirty="0" smtClean="0">
                          <a:latin typeface="+mn-lt"/>
                          <a:cs typeface="Calibri"/>
                        </a:rPr>
                        <a:t>ahan </a:t>
                      </a:r>
                      <a:r>
                        <a:rPr lang="id-ID" sz="1200" spc="-25" dirty="0" smtClean="0">
                          <a:latin typeface="+mn-lt"/>
                          <a:cs typeface="Calibri"/>
                        </a:rPr>
                        <a:t>y</a:t>
                      </a:r>
                      <a:r>
                        <a:rPr lang="id-ID" sz="1200" spc="0" dirty="0" smtClean="0">
                          <a:latin typeface="+mn-lt"/>
                          <a:cs typeface="Calibri"/>
                        </a:rPr>
                        <a:t>ang melib</a:t>
                      </a:r>
                      <a:r>
                        <a:rPr lang="id-ID" sz="1200" spc="-14" dirty="0" smtClean="0">
                          <a:latin typeface="+mn-lt"/>
                          <a:cs typeface="Calibri"/>
                        </a:rPr>
                        <a:t>a</a:t>
                      </a:r>
                      <a:r>
                        <a:rPr lang="id-ID" sz="1200" spc="0" dirty="0" smtClean="0">
                          <a:latin typeface="+mn-lt"/>
                          <a:cs typeface="Calibri"/>
                        </a:rPr>
                        <a:t>t</a:t>
                      </a:r>
                      <a:r>
                        <a:rPr lang="id-ID" sz="1200" spc="-25" dirty="0" smtClean="0">
                          <a:latin typeface="+mn-lt"/>
                          <a:cs typeface="Calibri"/>
                        </a:rPr>
                        <a:t>k</a:t>
                      </a:r>
                      <a:r>
                        <a:rPr lang="id-ID" sz="1200" spc="0" dirty="0" smtClean="0">
                          <a:latin typeface="+mn-lt"/>
                          <a:cs typeface="Calibri"/>
                        </a:rPr>
                        <a:t>an </a:t>
                      </a:r>
                      <a:r>
                        <a:rPr lang="id-ID" sz="1200" spc="-19" dirty="0" smtClean="0">
                          <a:latin typeface="+mn-lt"/>
                          <a:cs typeface="Calibri"/>
                        </a:rPr>
                        <a:t>w</a:t>
                      </a:r>
                      <a:r>
                        <a:rPr lang="id-ID" sz="1200" spc="0" dirty="0" smtClean="0">
                          <a:latin typeface="+mn-lt"/>
                          <a:cs typeface="Calibri"/>
                        </a:rPr>
                        <a:t>a</a:t>
                      </a:r>
                      <a:r>
                        <a:rPr lang="id-ID" sz="1200" spc="-19" dirty="0" smtClean="0">
                          <a:latin typeface="+mn-lt"/>
                          <a:cs typeface="Calibri"/>
                        </a:rPr>
                        <a:t>r</a:t>
                      </a:r>
                      <a:r>
                        <a:rPr lang="id-ID" sz="1200" spc="-29" dirty="0" smtClean="0">
                          <a:latin typeface="+mn-lt"/>
                          <a:cs typeface="Calibri"/>
                        </a:rPr>
                        <a:t>g</a:t>
                      </a:r>
                      <a:r>
                        <a:rPr lang="id-ID" sz="1200" spc="0" dirty="0" smtClean="0">
                          <a:latin typeface="+mn-lt"/>
                          <a:cs typeface="Calibri"/>
                        </a:rPr>
                        <a:t>a ne</a:t>
                      </a:r>
                      <a:r>
                        <a:rPr lang="id-ID" sz="1200" spc="-29" dirty="0" smtClean="0">
                          <a:latin typeface="+mn-lt"/>
                          <a:cs typeface="Calibri"/>
                        </a:rPr>
                        <a:t>g</a:t>
                      </a:r>
                      <a:r>
                        <a:rPr lang="id-ID" sz="1200" spc="0" dirty="0" smtClean="0">
                          <a:latin typeface="+mn-lt"/>
                          <a:cs typeface="Calibri"/>
                        </a:rPr>
                        <a:t>a</a:t>
                      </a:r>
                      <a:r>
                        <a:rPr lang="id-ID" sz="1200" spc="-34" dirty="0" smtClean="0">
                          <a:latin typeface="+mn-lt"/>
                          <a:cs typeface="Calibri"/>
                        </a:rPr>
                        <a:t>r</a:t>
                      </a:r>
                      <a:r>
                        <a:rPr lang="id-ID" sz="1200" spc="0" dirty="0" smtClean="0">
                          <a:latin typeface="+mn-lt"/>
                          <a:cs typeface="Calibri"/>
                        </a:rPr>
                        <a:t>a (Soci</a:t>
                      </a:r>
                      <a:r>
                        <a:rPr lang="id-ID" sz="1200" spc="-9" dirty="0" smtClean="0">
                          <a:latin typeface="+mn-lt"/>
                          <a:cs typeface="Calibri"/>
                        </a:rPr>
                        <a:t>e</a:t>
                      </a:r>
                      <a:r>
                        <a:rPr lang="id-ID" sz="1200" spc="0" dirty="0" smtClean="0">
                          <a:latin typeface="+mn-lt"/>
                          <a:cs typeface="Calibri"/>
                        </a:rPr>
                        <a:t>ty) &amp; se</a:t>
                      </a:r>
                      <a:r>
                        <a:rPr lang="id-ID" sz="1200" spc="-9" dirty="0" smtClean="0">
                          <a:latin typeface="+mn-lt"/>
                          <a:cs typeface="Calibri"/>
                        </a:rPr>
                        <a:t>k</a:t>
                      </a:r>
                      <a:r>
                        <a:rPr lang="id-ID" sz="1200" spc="-14" dirty="0" smtClean="0">
                          <a:latin typeface="+mn-lt"/>
                          <a:cs typeface="Calibri"/>
                        </a:rPr>
                        <a:t>t</a:t>
                      </a:r>
                      <a:r>
                        <a:rPr lang="id-ID" sz="1200" spc="0" dirty="0" smtClean="0">
                          <a:latin typeface="+mn-lt"/>
                          <a:cs typeface="Calibri"/>
                        </a:rPr>
                        <a:t>or </a:t>
                      </a:r>
                      <a:r>
                        <a:rPr lang="id-ID" sz="1200" spc="-9" dirty="0" smtClean="0">
                          <a:latin typeface="+mn-lt"/>
                          <a:cs typeface="Calibri"/>
                        </a:rPr>
                        <a:t>s</a:t>
                      </a:r>
                      <a:r>
                        <a:rPr lang="id-ID" sz="1200" spc="-19" dirty="0" smtClean="0">
                          <a:latin typeface="+mn-lt"/>
                          <a:cs typeface="Calibri"/>
                        </a:rPr>
                        <a:t>w</a:t>
                      </a:r>
                      <a:r>
                        <a:rPr lang="id-ID" sz="1200" spc="0" dirty="0" smtClean="0">
                          <a:latin typeface="+mn-lt"/>
                          <a:cs typeface="Calibri"/>
                        </a:rPr>
                        <a:t>a</a:t>
                      </a:r>
                      <a:r>
                        <a:rPr lang="id-ID" sz="1200" spc="-19" dirty="0" smtClean="0">
                          <a:latin typeface="+mn-lt"/>
                          <a:cs typeface="Calibri"/>
                        </a:rPr>
                        <a:t>st</a:t>
                      </a:r>
                      <a:r>
                        <a:rPr lang="id-ID" sz="1200" spc="0" dirty="0" smtClean="0">
                          <a:latin typeface="+mn-lt"/>
                          <a:cs typeface="Calibri"/>
                        </a:rPr>
                        <a:t>a (Pri</a:t>
                      </a:r>
                      <a:r>
                        <a:rPr lang="id-ID" sz="1200" spc="-25" dirty="0" smtClean="0">
                          <a:latin typeface="+mn-lt"/>
                          <a:cs typeface="Calibri"/>
                        </a:rPr>
                        <a:t>v</a:t>
                      </a:r>
                      <a:r>
                        <a:rPr lang="id-ID" sz="1200" spc="-14" dirty="0" smtClean="0">
                          <a:latin typeface="+mn-lt"/>
                          <a:cs typeface="Calibri"/>
                        </a:rPr>
                        <a:t>at</a:t>
                      </a:r>
                      <a:r>
                        <a:rPr lang="id-ID" sz="1200" spc="0" dirty="0" smtClean="0">
                          <a:latin typeface="+mn-lt"/>
                          <a:cs typeface="Calibri"/>
                        </a:rPr>
                        <a:t>e sec</a:t>
                      </a:r>
                      <a:r>
                        <a:rPr lang="id-ID" sz="1200" spc="-14" dirty="0" smtClean="0">
                          <a:latin typeface="+mn-lt"/>
                          <a:cs typeface="Calibri"/>
                        </a:rPr>
                        <a:t>t</a:t>
                      </a:r>
                      <a:r>
                        <a:rPr lang="id-ID" sz="1200" spc="0" dirty="0" smtClean="0">
                          <a:latin typeface="+mn-lt"/>
                          <a:cs typeface="Calibri"/>
                        </a:rPr>
                        <a:t>o</a:t>
                      </a:r>
                      <a:r>
                        <a:rPr lang="id-ID" sz="1200" spc="-29" dirty="0" smtClean="0">
                          <a:latin typeface="+mn-lt"/>
                          <a:cs typeface="Calibri"/>
                        </a:rPr>
                        <a:t>r</a:t>
                      </a:r>
                      <a:r>
                        <a:rPr lang="id-ID" sz="1200" spc="0" dirty="0" smtClean="0">
                          <a:latin typeface="+mn-lt"/>
                          <a:cs typeface="Calibri"/>
                        </a:rPr>
                        <a:t>s)</a:t>
                      </a:r>
                      <a:endParaRPr lang="id-ID" sz="1200" dirty="0" smtClean="0">
                        <a:latin typeface="+mn-lt"/>
                        <a:cs typeface="Calibri"/>
                      </a:endParaRPr>
                    </a:p>
                    <a:p>
                      <a:endParaRPr lang="id-ID" sz="1200" dirty="0"/>
                    </a:p>
                  </a:txBody>
                  <a:tcPr/>
                </a:tc>
              </a:tr>
              <a:tr h="2630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Si</a:t>
                      </a:r>
                      <a:r>
                        <a:rPr lang="id-ID" sz="1200" spc="-34" dirty="0" smtClean="0">
                          <a:latin typeface="+mn-lt"/>
                          <a:cs typeface="Calibri"/>
                        </a:rPr>
                        <a:t>f</a:t>
                      </a:r>
                      <a:r>
                        <a:rPr lang="id-ID" sz="1200" spc="-14" dirty="0" smtClean="0">
                          <a:latin typeface="+mn-lt"/>
                          <a:cs typeface="Calibri"/>
                        </a:rPr>
                        <a:t>a</a:t>
                      </a:r>
                      <a:r>
                        <a:rPr lang="id-ID" sz="1200" spc="0" dirty="0" smtClean="0">
                          <a:latin typeface="+mn-lt"/>
                          <a:cs typeface="Calibri"/>
                        </a:rPr>
                        <a:t>t</a:t>
                      </a:r>
                      <a:endParaRPr lang="id-ID" sz="1200" dirty="0" smtClean="0">
                        <a:latin typeface="+mn-lt"/>
                        <a:cs typeface="Calibri"/>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E</a:t>
                      </a:r>
                      <a:r>
                        <a:rPr lang="id-ID" sz="1200" spc="-14" dirty="0" smtClean="0">
                          <a:latin typeface="+mn-lt"/>
                          <a:cs typeface="Calibri"/>
                        </a:rPr>
                        <a:t>k</a:t>
                      </a:r>
                      <a:r>
                        <a:rPr lang="id-ID" sz="1200" spc="0" dirty="0" smtClean="0">
                          <a:latin typeface="+mn-lt"/>
                          <a:cs typeface="Calibri"/>
                        </a:rPr>
                        <a:t>sklusif</a:t>
                      </a:r>
                      <a:endParaRPr lang="id-ID" sz="1200" dirty="0" smtClean="0">
                        <a:latin typeface="+mn-lt"/>
                        <a:cs typeface="Calibri"/>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Inklusif</a:t>
                      </a:r>
                      <a:endParaRPr lang="id-ID" sz="1200" dirty="0" smtClean="0">
                        <a:latin typeface="+mn-lt"/>
                        <a:cs typeface="Calibri"/>
                      </a:endParaRPr>
                    </a:p>
                  </a:txBody>
                  <a:tcPr/>
                </a:tc>
              </a:tr>
              <a:tr h="6854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34" dirty="0" smtClean="0">
                          <a:latin typeface="+mn-lt"/>
                          <a:cs typeface="Calibri"/>
                        </a:rPr>
                        <a:t>P</a:t>
                      </a:r>
                      <a:r>
                        <a:rPr lang="id-ID" sz="1200" spc="-4" dirty="0" smtClean="0">
                          <a:latin typeface="+mn-lt"/>
                          <a:cs typeface="Calibri"/>
                        </a:rPr>
                        <a:t>o</a:t>
                      </a:r>
                      <a:r>
                        <a:rPr lang="id-ID" sz="1200" spc="-14" dirty="0" smtClean="0">
                          <a:latin typeface="+mn-lt"/>
                          <a:cs typeface="Calibri"/>
                        </a:rPr>
                        <a:t>w</a:t>
                      </a:r>
                      <a:r>
                        <a:rPr lang="id-ID" sz="1200" spc="0" dirty="0" smtClean="0">
                          <a:latin typeface="+mn-lt"/>
                          <a:cs typeface="Calibri"/>
                        </a:rPr>
                        <a:t>er</a:t>
                      </a:r>
                      <a:endParaRPr lang="id-ID" sz="1200" dirty="0" smtClean="0">
                        <a:latin typeface="+mn-lt"/>
                        <a:cs typeface="Calibri"/>
                      </a:endParaRPr>
                    </a:p>
                    <a:p>
                      <a:endParaRPr lang="id-ID" sz="1200" dirty="0"/>
                    </a:p>
                  </a:txBody>
                  <a:tcPr/>
                </a:tc>
                <a:tc>
                  <a:txBody>
                    <a:bodyPr/>
                    <a:lstStyle/>
                    <a:p>
                      <a:pPr marL="91439">
                        <a:lnSpc>
                          <a:spcPct val="101725"/>
                        </a:lnSpc>
                        <a:spcBef>
                          <a:spcPts val="434"/>
                        </a:spcBef>
                      </a:pPr>
                      <a:r>
                        <a:rPr lang="sv-SE" sz="1200" spc="0" dirty="0" smtClean="0">
                          <a:latin typeface="+mn-lt"/>
                          <a:cs typeface="Calibri"/>
                        </a:rPr>
                        <a:t>Ne</a:t>
                      </a:r>
                      <a:r>
                        <a:rPr lang="sv-SE" sz="1200" spc="-29" dirty="0" smtClean="0">
                          <a:latin typeface="+mn-lt"/>
                          <a:cs typeface="Calibri"/>
                        </a:rPr>
                        <a:t>g</a:t>
                      </a:r>
                      <a:r>
                        <a:rPr lang="sv-SE" sz="1200" spc="0" dirty="0" smtClean="0">
                          <a:latin typeface="+mn-lt"/>
                          <a:cs typeface="Calibri"/>
                        </a:rPr>
                        <a:t>a</a:t>
                      </a:r>
                      <a:r>
                        <a:rPr lang="sv-SE" sz="1200" spc="-34" dirty="0" smtClean="0">
                          <a:latin typeface="+mn-lt"/>
                          <a:cs typeface="Calibri"/>
                        </a:rPr>
                        <a:t>r</a:t>
                      </a:r>
                      <a:r>
                        <a:rPr lang="sv-SE" sz="1200" spc="0" dirty="0" smtClean="0">
                          <a:latin typeface="+mn-lt"/>
                          <a:cs typeface="Calibri"/>
                        </a:rPr>
                        <a:t>a (pemeri</a:t>
                      </a:r>
                      <a:r>
                        <a:rPr lang="sv-SE" sz="1200" spc="-14" dirty="0" smtClean="0">
                          <a:latin typeface="+mn-lt"/>
                          <a:cs typeface="Calibri"/>
                        </a:rPr>
                        <a:t>n</a:t>
                      </a:r>
                      <a:r>
                        <a:rPr lang="sv-SE" sz="1200" spc="-19" dirty="0" smtClean="0">
                          <a:latin typeface="+mn-lt"/>
                          <a:cs typeface="Calibri"/>
                        </a:rPr>
                        <a:t>t</a:t>
                      </a:r>
                      <a:r>
                        <a:rPr lang="sv-SE" sz="1200" spc="0" dirty="0" smtClean="0">
                          <a:latin typeface="+mn-lt"/>
                          <a:cs typeface="Calibri"/>
                        </a:rPr>
                        <a:t>ah) maha </a:t>
                      </a:r>
                      <a:r>
                        <a:rPr lang="sv-SE" sz="1200" spc="-19" dirty="0" smtClean="0">
                          <a:latin typeface="+mn-lt"/>
                          <a:cs typeface="Calibri"/>
                        </a:rPr>
                        <a:t>k</a:t>
                      </a:r>
                      <a:r>
                        <a:rPr lang="sv-SE" sz="1200" spc="0" dirty="0" smtClean="0">
                          <a:latin typeface="+mn-lt"/>
                          <a:cs typeface="Calibri"/>
                        </a:rPr>
                        <a:t>u</a:t>
                      </a:r>
                      <a:r>
                        <a:rPr lang="sv-SE" sz="1200" spc="-14" dirty="0" smtClean="0">
                          <a:latin typeface="+mn-lt"/>
                          <a:cs typeface="Calibri"/>
                        </a:rPr>
                        <a:t>a</a:t>
                      </a:r>
                      <a:r>
                        <a:rPr lang="sv-SE" sz="1200" spc="0" dirty="0" smtClean="0">
                          <a:latin typeface="+mn-lt"/>
                          <a:cs typeface="Calibri"/>
                        </a:rPr>
                        <a:t>t</a:t>
                      </a:r>
                      <a:endParaRPr lang="sv-SE" sz="1200" dirty="0" smtClean="0">
                        <a:latin typeface="+mn-lt"/>
                        <a:cs typeface="Calibri"/>
                      </a:endParaRPr>
                    </a:p>
                    <a:p>
                      <a:pPr marL="91439">
                        <a:lnSpc>
                          <a:spcPts val="1900"/>
                        </a:lnSpc>
                        <a:spcBef>
                          <a:spcPts val="95"/>
                        </a:spcBef>
                      </a:pPr>
                      <a:r>
                        <a:rPr lang="sv-SE" sz="1200" spc="0" baseline="1706" dirty="0" smtClean="0">
                          <a:latin typeface="+mn-lt"/>
                          <a:cs typeface="Calibri"/>
                        </a:rPr>
                        <a:t>(omnipo</a:t>
                      </a:r>
                      <a:r>
                        <a:rPr lang="sv-SE" sz="1200" spc="-14" baseline="1706" dirty="0" smtClean="0">
                          <a:latin typeface="+mn-lt"/>
                          <a:cs typeface="Calibri"/>
                        </a:rPr>
                        <a:t>t</a:t>
                      </a:r>
                      <a:r>
                        <a:rPr lang="sv-SE" sz="1200" spc="0" baseline="1706" dirty="0" smtClean="0">
                          <a:latin typeface="+mn-lt"/>
                          <a:cs typeface="Calibri"/>
                        </a:rPr>
                        <a:t>e</a:t>
                      </a:r>
                      <a:r>
                        <a:rPr lang="sv-SE" sz="1200" spc="-14" baseline="1706" dirty="0" smtClean="0">
                          <a:latin typeface="+mn-lt"/>
                          <a:cs typeface="Calibri"/>
                        </a:rPr>
                        <a:t>n</a:t>
                      </a:r>
                      <a:r>
                        <a:rPr lang="sv-SE" sz="1200" spc="0" baseline="1706" dirty="0" smtClean="0">
                          <a:latin typeface="+mn-lt"/>
                          <a:cs typeface="Calibri"/>
                        </a:rPr>
                        <a:t>t)</a:t>
                      </a:r>
                      <a:endParaRPr lang="sv-SE" sz="1200" dirty="0" smtClean="0">
                        <a:latin typeface="+mn-lt"/>
                        <a:cs typeface="Calibri"/>
                      </a:endParaRPr>
                    </a:p>
                    <a:p>
                      <a:endParaRPr lang="id-ID" sz="1200" dirty="0"/>
                    </a:p>
                  </a:txBody>
                  <a:tcPr/>
                </a:tc>
                <a:tc>
                  <a:txBody>
                    <a:bodyPr/>
                    <a:lstStyle/>
                    <a:p>
                      <a:pPr marL="91439">
                        <a:lnSpc>
                          <a:spcPct val="101725"/>
                        </a:lnSpc>
                        <a:spcBef>
                          <a:spcPts val="434"/>
                        </a:spcBef>
                      </a:pPr>
                      <a:r>
                        <a:rPr lang="id-ID" sz="1200" spc="-50" dirty="0" smtClean="0">
                          <a:latin typeface="+mn-lt"/>
                          <a:cs typeface="Calibri"/>
                        </a:rPr>
                        <a:t>k</a:t>
                      </a:r>
                      <a:r>
                        <a:rPr lang="id-ID" sz="1200" spc="0" dirty="0" smtClean="0">
                          <a:latin typeface="+mn-lt"/>
                          <a:cs typeface="Calibri"/>
                        </a:rPr>
                        <a:t>e</a:t>
                      </a:r>
                      <a:r>
                        <a:rPr lang="id-ID" sz="1200" spc="-19" dirty="0" smtClean="0">
                          <a:latin typeface="+mn-lt"/>
                          <a:cs typeface="Calibri"/>
                        </a:rPr>
                        <a:t>k</a:t>
                      </a:r>
                      <a:r>
                        <a:rPr lang="id-ID" sz="1200" spc="0" dirty="0" smtClean="0">
                          <a:latin typeface="+mn-lt"/>
                          <a:cs typeface="Calibri"/>
                        </a:rPr>
                        <a:t>uasaan ne</a:t>
                      </a:r>
                      <a:r>
                        <a:rPr lang="id-ID" sz="1200" spc="-29" dirty="0" smtClean="0">
                          <a:latin typeface="+mn-lt"/>
                          <a:cs typeface="Calibri"/>
                        </a:rPr>
                        <a:t>g</a:t>
                      </a:r>
                      <a:r>
                        <a:rPr lang="id-ID" sz="1200" spc="0" dirty="0" smtClean="0">
                          <a:latin typeface="+mn-lt"/>
                          <a:cs typeface="Calibri"/>
                        </a:rPr>
                        <a:t>a</a:t>
                      </a:r>
                      <a:r>
                        <a:rPr lang="id-ID" sz="1200" spc="-34" dirty="0" smtClean="0">
                          <a:latin typeface="+mn-lt"/>
                          <a:cs typeface="Calibri"/>
                        </a:rPr>
                        <a:t>r</a:t>
                      </a:r>
                      <a:r>
                        <a:rPr lang="id-ID" sz="1200" spc="0" dirty="0" smtClean="0">
                          <a:latin typeface="+mn-lt"/>
                          <a:cs typeface="Calibri"/>
                        </a:rPr>
                        <a:t>a (pemeri</a:t>
                      </a:r>
                      <a:r>
                        <a:rPr lang="id-ID" sz="1200" spc="-14" dirty="0" smtClean="0">
                          <a:latin typeface="+mn-lt"/>
                          <a:cs typeface="Calibri"/>
                        </a:rPr>
                        <a:t>n</a:t>
                      </a:r>
                      <a:r>
                        <a:rPr lang="id-ID" sz="1200" spc="-19" dirty="0" smtClean="0">
                          <a:latin typeface="+mn-lt"/>
                          <a:cs typeface="Calibri"/>
                        </a:rPr>
                        <a:t>t</a:t>
                      </a:r>
                      <a:r>
                        <a:rPr lang="id-ID" sz="1200" spc="0" dirty="0" smtClean="0">
                          <a:latin typeface="+mn-lt"/>
                          <a:cs typeface="Calibri"/>
                        </a:rPr>
                        <a:t>ah) berimbang</a:t>
                      </a:r>
                      <a:endParaRPr lang="id-ID" sz="1200" dirty="0" smtClean="0">
                        <a:latin typeface="+mn-lt"/>
                        <a:cs typeface="Calibri"/>
                      </a:endParaRPr>
                    </a:p>
                    <a:p>
                      <a:pPr marL="91439">
                        <a:lnSpc>
                          <a:spcPts val="1900"/>
                        </a:lnSpc>
                        <a:spcBef>
                          <a:spcPts val="95"/>
                        </a:spcBef>
                      </a:pPr>
                      <a:r>
                        <a:rPr lang="id-ID" sz="1200" spc="0" baseline="1706" dirty="0" smtClean="0">
                          <a:latin typeface="+mn-lt"/>
                          <a:cs typeface="Calibri"/>
                        </a:rPr>
                        <a:t>(balance) den</a:t>
                      </a:r>
                      <a:r>
                        <a:rPr lang="id-ID" sz="1200" spc="-29" baseline="1706" dirty="0" smtClean="0">
                          <a:latin typeface="+mn-lt"/>
                          <a:cs typeface="Calibri"/>
                        </a:rPr>
                        <a:t>g</a:t>
                      </a:r>
                      <a:r>
                        <a:rPr lang="id-ID" sz="1200" spc="0" baseline="1706" dirty="0" smtClean="0">
                          <a:latin typeface="+mn-lt"/>
                          <a:cs typeface="Calibri"/>
                        </a:rPr>
                        <a:t>an </a:t>
                      </a:r>
                      <a:r>
                        <a:rPr lang="id-ID" sz="1200" spc="-50" baseline="1706" dirty="0" smtClean="0">
                          <a:latin typeface="+mn-lt"/>
                          <a:cs typeface="Calibri"/>
                        </a:rPr>
                        <a:t>k</a:t>
                      </a:r>
                      <a:r>
                        <a:rPr lang="id-ID" sz="1200" spc="0" baseline="1706" dirty="0" smtClean="0">
                          <a:latin typeface="+mn-lt"/>
                          <a:cs typeface="Calibri"/>
                        </a:rPr>
                        <a:t>e</a:t>
                      </a:r>
                      <a:r>
                        <a:rPr lang="id-ID" sz="1200" spc="-19" baseline="1706" dirty="0" smtClean="0">
                          <a:latin typeface="+mn-lt"/>
                          <a:cs typeface="Calibri"/>
                        </a:rPr>
                        <a:t>k</a:t>
                      </a:r>
                      <a:r>
                        <a:rPr lang="id-ID" sz="1200" spc="0" baseline="1706" dirty="0" smtClean="0">
                          <a:latin typeface="+mn-lt"/>
                          <a:cs typeface="Calibri"/>
                        </a:rPr>
                        <a:t>uasaan non ne</a:t>
                      </a:r>
                      <a:r>
                        <a:rPr lang="id-ID" sz="1200" spc="-29" baseline="1706" dirty="0" smtClean="0">
                          <a:latin typeface="+mn-lt"/>
                          <a:cs typeface="Calibri"/>
                        </a:rPr>
                        <a:t>g</a:t>
                      </a:r>
                      <a:r>
                        <a:rPr lang="id-ID" sz="1200" spc="0" baseline="1706" dirty="0" smtClean="0">
                          <a:latin typeface="+mn-lt"/>
                          <a:cs typeface="Calibri"/>
                        </a:rPr>
                        <a:t>a</a:t>
                      </a:r>
                      <a:r>
                        <a:rPr lang="id-ID" sz="1200" spc="-34" baseline="1706" dirty="0" smtClean="0">
                          <a:latin typeface="+mn-lt"/>
                          <a:cs typeface="Calibri"/>
                        </a:rPr>
                        <a:t>r</a:t>
                      </a:r>
                      <a:r>
                        <a:rPr lang="id-ID" sz="1200" spc="0" baseline="1706" dirty="0" smtClean="0">
                          <a:latin typeface="+mn-lt"/>
                          <a:cs typeface="Calibri"/>
                        </a:rPr>
                        <a:t>a</a:t>
                      </a:r>
                      <a:endParaRPr lang="id-ID" sz="1200" dirty="0"/>
                    </a:p>
                  </a:txBody>
                  <a:tcPr/>
                </a:tc>
              </a:tr>
              <a:tr h="6854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Impleme</a:t>
                      </a:r>
                      <a:r>
                        <a:rPr lang="id-ID" sz="1200" spc="-14" dirty="0" smtClean="0">
                          <a:latin typeface="+mn-lt"/>
                          <a:cs typeface="Calibri"/>
                        </a:rPr>
                        <a:t>n</a:t>
                      </a:r>
                      <a:r>
                        <a:rPr lang="id-ID" sz="1200" spc="-19" dirty="0" smtClean="0">
                          <a:latin typeface="+mn-lt"/>
                          <a:cs typeface="Calibri"/>
                        </a:rPr>
                        <a:t>t</a:t>
                      </a:r>
                      <a:r>
                        <a:rPr lang="id-ID" sz="1200" spc="0" dirty="0" smtClean="0">
                          <a:latin typeface="+mn-lt"/>
                          <a:cs typeface="Calibri"/>
                        </a:rPr>
                        <a:t>asi</a:t>
                      </a:r>
                      <a:endParaRPr lang="id-ID" sz="1200" dirty="0" smtClean="0">
                        <a:latin typeface="+mn-lt"/>
                        <a:cs typeface="Calibri"/>
                      </a:endParaRPr>
                    </a:p>
                    <a:p>
                      <a:endParaRPr lang="id-ID" sz="1200" dirty="0"/>
                    </a:p>
                  </a:txBody>
                  <a:tcPr/>
                </a:tc>
                <a:tc>
                  <a:txBody>
                    <a:bodyPr/>
                    <a:lstStyle/>
                    <a:p>
                      <a:pPr marL="91439">
                        <a:lnSpc>
                          <a:spcPct val="101725"/>
                        </a:lnSpc>
                        <a:spcBef>
                          <a:spcPts val="434"/>
                        </a:spcBef>
                      </a:pPr>
                      <a:r>
                        <a:rPr lang="sv-SE" sz="1200" spc="0" dirty="0" smtClean="0">
                          <a:latin typeface="+mn-lt"/>
                          <a:cs typeface="Calibri"/>
                        </a:rPr>
                        <a:t>Ne</a:t>
                      </a:r>
                      <a:r>
                        <a:rPr lang="sv-SE" sz="1200" spc="-29" dirty="0" smtClean="0">
                          <a:latin typeface="+mn-lt"/>
                          <a:cs typeface="Calibri"/>
                        </a:rPr>
                        <a:t>g</a:t>
                      </a:r>
                      <a:r>
                        <a:rPr lang="sv-SE" sz="1200" spc="0" dirty="0" smtClean="0">
                          <a:latin typeface="+mn-lt"/>
                          <a:cs typeface="Calibri"/>
                        </a:rPr>
                        <a:t>a</a:t>
                      </a:r>
                      <a:r>
                        <a:rPr lang="sv-SE" sz="1200" spc="-34" dirty="0" smtClean="0">
                          <a:latin typeface="+mn-lt"/>
                          <a:cs typeface="Calibri"/>
                        </a:rPr>
                        <a:t>r</a:t>
                      </a:r>
                      <a:r>
                        <a:rPr lang="sv-SE" sz="1200" spc="0" dirty="0" smtClean="0">
                          <a:latin typeface="+mn-lt"/>
                          <a:cs typeface="Calibri"/>
                        </a:rPr>
                        <a:t>a (pemeri</a:t>
                      </a:r>
                      <a:r>
                        <a:rPr lang="sv-SE" sz="1200" spc="-14" dirty="0" smtClean="0">
                          <a:latin typeface="+mn-lt"/>
                          <a:cs typeface="Calibri"/>
                        </a:rPr>
                        <a:t>n</a:t>
                      </a:r>
                      <a:r>
                        <a:rPr lang="sv-SE" sz="1200" spc="-19" dirty="0" smtClean="0">
                          <a:latin typeface="+mn-lt"/>
                          <a:cs typeface="Calibri"/>
                        </a:rPr>
                        <a:t>t</a:t>
                      </a:r>
                      <a:r>
                        <a:rPr lang="sv-SE" sz="1200" spc="0" dirty="0" smtClean="0">
                          <a:latin typeface="+mn-lt"/>
                          <a:cs typeface="Calibri"/>
                        </a:rPr>
                        <a:t>ah) maha </a:t>
                      </a:r>
                      <a:r>
                        <a:rPr lang="sv-SE" sz="1200" spc="-19" dirty="0" smtClean="0">
                          <a:latin typeface="+mn-lt"/>
                          <a:cs typeface="Calibri"/>
                        </a:rPr>
                        <a:t>k</a:t>
                      </a:r>
                      <a:r>
                        <a:rPr lang="sv-SE" sz="1200" spc="0" dirty="0" smtClean="0">
                          <a:latin typeface="+mn-lt"/>
                          <a:cs typeface="Calibri"/>
                        </a:rPr>
                        <a:t>u</a:t>
                      </a:r>
                      <a:r>
                        <a:rPr lang="sv-SE" sz="1200" spc="-14" dirty="0" smtClean="0">
                          <a:latin typeface="+mn-lt"/>
                          <a:cs typeface="Calibri"/>
                        </a:rPr>
                        <a:t>a</a:t>
                      </a:r>
                      <a:r>
                        <a:rPr lang="sv-SE" sz="1200" spc="0" dirty="0" smtClean="0">
                          <a:latin typeface="+mn-lt"/>
                          <a:cs typeface="Calibri"/>
                        </a:rPr>
                        <a:t>t</a:t>
                      </a:r>
                      <a:endParaRPr lang="sv-SE" sz="1200" dirty="0" smtClean="0">
                        <a:latin typeface="+mn-lt"/>
                        <a:cs typeface="Calibri"/>
                      </a:endParaRPr>
                    </a:p>
                    <a:p>
                      <a:pPr marL="91439">
                        <a:lnSpc>
                          <a:spcPts val="1900"/>
                        </a:lnSpc>
                        <a:spcBef>
                          <a:spcPts val="95"/>
                        </a:spcBef>
                      </a:pPr>
                      <a:r>
                        <a:rPr lang="sv-SE" sz="1200" spc="0" baseline="1706" dirty="0" smtClean="0">
                          <a:latin typeface="+mn-lt"/>
                          <a:cs typeface="Calibri"/>
                        </a:rPr>
                        <a:t>(omnipo</a:t>
                      </a:r>
                      <a:r>
                        <a:rPr lang="sv-SE" sz="1200" spc="-14" baseline="1706" dirty="0" smtClean="0">
                          <a:latin typeface="+mn-lt"/>
                          <a:cs typeface="Calibri"/>
                        </a:rPr>
                        <a:t>t</a:t>
                      </a:r>
                      <a:r>
                        <a:rPr lang="sv-SE" sz="1200" spc="0" baseline="1706" dirty="0" smtClean="0">
                          <a:latin typeface="+mn-lt"/>
                          <a:cs typeface="Calibri"/>
                        </a:rPr>
                        <a:t>e</a:t>
                      </a:r>
                      <a:r>
                        <a:rPr lang="sv-SE" sz="1200" spc="-14" baseline="1706" dirty="0" smtClean="0">
                          <a:latin typeface="+mn-lt"/>
                          <a:cs typeface="Calibri"/>
                        </a:rPr>
                        <a:t>n</a:t>
                      </a:r>
                      <a:r>
                        <a:rPr lang="sv-SE" sz="1200" spc="0" baseline="1706" dirty="0" smtClean="0">
                          <a:latin typeface="+mn-lt"/>
                          <a:cs typeface="Calibri"/>
                        </a:rPr>
                        <a:t>t)</a:t>
                      </a:r>
                      <a:endParaRPr lang="sv-SE" sz="1200" dirty="0" smtClean="0">
                        <a:latin typeface="+mn-lt"/>
                        <a:cs typeface="Calibri"/>
                      </a:endParaRPr>
                    </a:p>
                    <a:p>
                      <a:endParaRPr lang="id-ID"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Melib</a:t>
                      </a:r>
                      <a:r>
                        <a:rPr lang="id-ID" sz="1200" spc="-14" dirty="0" smtClean="0">
                          <a:latin typeface="+mn-lt"/>
                          <a:cs typeface="Calibri"/>
                        </a:rPr>
                        <a:t>a</a:t>
                      </a:r>
                      <a:r>
                        <a:rPr lang="id-ID" sz="1200" spc="0" dirty="0" smtClean="0">
                          <a:latin typeface="+mn-lt"/>
                          <a:cs typeface="Calibri"/>
                        </a:rPr>
                        <a:t>t</a:t>
                      </a:r>
                      <a:r>
                        <a:rPr lang="id-ID" sz="1200" spc="-25" dirty="0" smtClean="0">
                          <a:latin typeface="+mn-lt"/>
                          <a:cs typeface="Calibri"/>
                        </a:rPr>
                        <a:t>k</a:t>
                      </a:r>
                      <a:r>
                        <a:rPr lang="id-ID" sz="1200" spc="0" dirty="0" smtClean="0">
                          <a:latin typeface="+mn-lt"/>
                          <a:cs typeface="Calibri"/>
                        </a:rPr>
                        <a:t>an non ne</a:t>
                      </a:r>
                      <a:r>
                        <a:rPr lang="id-ID" sz="1200" spc="-29" dirty="0" smtClean="0">
                          <a:latin typeface="+mn-lt"/>
                          <a:cs typeface="Calibri"/>
                        </a:rPr>
                        <a:t>g</a:t>
                      </a:r>
                      <a:r>
                        <a:rPr lang="id-ID" sz="1200" spc="0" dirty="0" smtClean="0">
                          <a:latin typeface="+mn-lt"/>
                          <a:cs typeface="Calibri"/>
                        </a:rPr>
                        <a:t>a</a:t>
                      </a:r>
                      <a:r>
                        <a:rPr lang="id-ID" sz="1200" spc="-34" dirty="0" smtClean="0">
                          <a:latin typeface="+mn-lt"/>
                          <a:cs typeface="Calibri"/>
                        </a:rPr>
                        <a:t>r</a:t>
                      </a:r>
                      <a:r>
                        <a:rPr lang="id-ID" sz="1200" spc="0" dirty="0" smtClean="0">
                          <a:latin typeface="+mn-lt"/>
                          <a:cs typeface="Calibri"/>
                        </a:rPr>
                        <a:t>a (pemeri</a:t>
                      </a:r>
                      <a:r>
                        <a:rPr lang="id-ID" sz="1200" spc="-14" dirty="0" smtClean="0">
                          <a:latin typeface="+mn-lt"/>
                          <a:cs typeface="Calibri"/>
                        </a:rPr>
                        <a:t>n</a:t>
                      </a:r>
                      <a:r>
                        <a:rPr lang="id-ID" sz="1200" spc="-19" dirty="0" smtClean="0">
                          <a:latin typeface="+mn-lt"/>
                          <a:cs typeface="Calibri"/>
                        </a:rPr>
                        <a:t>t</a:t>
                      </a:r>
                      <a:r>
                        <a:rPr lang="id-ID" sz="1200" spc="0" dirty="0" smtClean="0">
                          <a:latin typeface="+mn-lt"/>
                          <a:cs typeface="Calibri"/>
                        </a:rPr>
                        <a:t>ah)</a:t>
                      </a:r>
                      <a:endParaRPr lang="id-ID" sz="1200" dirty="0" smtClean="0">
                        <a:latin typeface="+mn-lt"/>
                        <a:cs typeface="Calibri"/>
                      </a:endParaRPr>
                    </a:p>
                    <a:p>
                      <a:endParaRPr lang="id-ID" sz="1200" dirty="0"/>
                    </a:p>
                  </a:txBody>
                  <a:tcPr/>
                </a:tc>
              </a:tr>
              <a:tr h="17487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0" dirty="0" smtClean="0">
                          <a:latin typeface="+mn-lt"/>
                          <a:cs typeface="Calibri"/>
                        </a:rPr>
                        <a:t>Fungsi</a:t>
                      </a:r>
                      <a:endParaRPr lang="id-ID" sz="1200" dirty="0" smtClean="0">
                        <a:latin typeface="+mn-lt"/>
                        <a:cs typeface="Calibri"/>
                      </a:endParaRPr>
                    </a:p>
                    <a:p>
                      <a:endParaRPr lang="id-ID"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spc="-29" dirty="0" smtClean="0">
                          <a:latin typeface="+mn-lt"/>
                          <a:cs typeface="Calibri"/>
                        </a:rPr>
                        <a:t>P</a:t>
                      </a:r>
                      <a:r>
                        <a:rPr lang="id-ID" sz="1200" spc="0" dirty="0" smtClean="0">
                          <a:latin typeface="+mn-lt"/>
                          <a:cs typeface="Calibri"/>
                        </a:rPr>
                        <a:t>ela</a:t>
                      </a:r>
                      <a:r>
                        <a:rPr lang="id-ID" sz="1200" spc="-14" dirty="0" smtClean="0">
                          <a:latin typeface="+mn-lt"/>
                          <a:cs typeface="Calibri"/>
                        </a:rPr>
                        <a:t>k</a:t>
                      </a:r>
                      <a:r>
                        <a:rPr lang="id-ID" sz="1200" spc="0" dirty="0" smtClean="0">
                          <a:latin typeface="+mn-lt"/>
                          <a:cs typeface="Calibri"/>
                        </a:rPr>
                        <a:t>sanaan </a:t>
                      </a:r>
                      <a:r>
                        <a:rPr lang="id-ID" sz="1200" spc="-50" dirty="0" smtClean="0">
                          <a:latin typeface="+mn-lt"/>
                          <a:cs typeface="Calibri"/>
                        </a:rPr>
                        <a:t>k</a:t>
                      </a:r>
                      <a:r>
                        <a:rPr lang="id-ID" sz="1200" spc="-9" dirty="0" smtClean="0">
                          <a:latin typeface="+mn-lt"/>
                          <a:cs typeface="Calibri"/>
                        </a:rPr>
                        <a:t>e</a:t>
                      </a:r>
                      <a:r>
                        <a:rPr lang="id-ID" sz="1200" spc="-14" dirty="0" smtClean="0">
                          <a:latin typeface="+mn-lt"/>
                          <a:cs typeface="Calibri"/>
                        </a:rPr>
                        <a:t>w</a:t>
                      </a:r>
                      <a:r>
                        <a:rPr lang="id-ID" sz="1200" spc="0" dirty="0" smtClean="0">
                          <a:latin typeface="+mn-lt"/>
                          <a:cs typeface="Calibri"/>
                        </a:rPr>
                        <a:t>enan</a:t>
                      </a:r>
                      <a:r>
                        <a:rPr lang="id-ID" sz="1200" spc="-29" dirty="0" smtClean="0">
                          <a:latin typeface="+mn-lt"/>
                          <a:cs typeface="Calibri"/>
                        </a:rPr>
                        <a:t>g</a:t>
                      </a:r>
                      <a:r>
                        <a:rPr lang="id-ID" sz="1200" spc="0" dirty="0" smtClean="0">
                          <a:latin typeface="+mn-lt"/>
                          <a:cs typeface="Calibri"/>
                        </a:rPr>
                        <a:t>an polii</a:t>
                      </a:r>
                      <a:r>
                        <a:rPr lang="id-ID" sz="1200" spc="-4" dirty="0" smtClean="0">
                          <a:latin typeface="+mn-lt"/>
                          <a:cs typeface="Calibri"/>
                        </a:rPr>
                        <a:t>k</a:t>
                      </a:r>
                      <a:r>
                        <a:rPr lang="id-ID" sz="1200" spc="0" dirty="0" smtClean="0">
                          <a:latin typeface="+mn-lt"/>
                          <a:cs typeface="Calibri"/>
                        </a:rPr>
                        <a:t>, e</a:t>
                      </a:r>
                      <a:r>
                        <a:rPr lang="id-ID" sz="1200" spc="-54" dirty="0" smtClean="0">
                          <a:latin typeface="+mn-lt"/>
                          <a:cs typeface="Calibri"/>
                        </a:rPr>
                        <a:t>k</a:t>
                      </a:r>
                      <a:r>
                        <a:rPr lang="id-ID" sz="1200" spc="0" dirty="0" smtClean="0">
                          <a:latin typeface="+mn-lt"/>
                          <a:cs typeface="Calibri"/>
                        </a:rPr>
                        <a:t>onomi &amp; admini</a:t>
                      </a:r>
                      <a:r>
                        <a:rPr lang="id-ID" sz="1200" spc="-19" dirty="0" smtClean="0">
                          <a:latin typeface="+mn-lt"/>
                          <a:cs typeface="Calibri"/>
                        </a:rPr>
                        <a:t>s</a:t>
                      </a:r>
                      <a:r>
                        <a:rPr lang="id-ID" sz="1200" spc="0" dirty="0" smtClean="0">
                          <a:latin typeface="+mn-lt"/>
                          <a:cs typeface="Calibri"/>
                        </a:rPr>
                        <a:t>t</a:t>
                      </a:r>
                      <a:r>
                        <a:rPr lang="id-ID" sz="1200" spc="-34" dirty="0" smtClean="0">
                          <a:latin typeface="+mn-lt"/>
                          <a:cs typeface="Calibri"/>
                        </a:rPr>
                        <a:t>r</a:t>
                      </a:r>
                      <a:r>
                        <a:rPr lang="id-ID" sz="1200" spc="0" dirty="0" smtClean="0">
                          <a:latin typeface="+mn-lt"/>
                          <a:cs typeface="Calibri"/>
                        </a:rPr>
                        <a:t>asi u</a:t>
                      </a:r>
                      <a:r>
                        <a:rPr lang="id-ID" sz="1200" spc="-14" dirty="0" smtClean="0">
                          <a:latin typeface="+mn-lt"/>
                          <a:cs typeface="Calibri"/>
                        </a:rPr>
                        <a:t>n</a:t>
                      </a:r>
                      <a:r>
                        <a:rPr lang="id-ID" sz="1200" spc="0" dirty="0" smtClean="0">
                          <a:latin typeface="+mn-lt"/>
                          <a:cs typeface="Calibri"/>
                        </a:rPr>
                        <a:t>tuk memanajemen urusan bangsa.</a:t>
                      </a:r>
                      <a:endParaRPr lang="id-ID" sz="1200" dirty="0" smtClean="0">
                        <a:latin typeface="+mn-lt"/>
                        <a:cs typeface="Calibri"/>
                      </a:endParaRPr>
                    </a:p>
                    <a:p>
                      <a:endParaRPr lang="id-ID"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200" dirty="0" smtClean="0">
                          <a:latin typeface="+mn-lt"/>
                          <a:cs typeface="Calibri"/>
                        </a:rPr>
                        <a:t>In</a:t>
                      </a:r>
                      <a:r>
                        <a:rPr lang="id-ID" sz="1200" spc="-19" dirty="0" smtClean="0">
                          <a:latin typeface="+mn-lt"/>
                          <a:cs typeface="Calibri"/>
                        </a:rPr>
                        <a:t>s</a:t>
                      </a:r>
                      <a:r>
                        <a:rPr lang="id-ID" sz="1200" spc="0" dirty="0" smtClean="0">
                          <a:latin typeface="+mn-lt"/>
                          <a:cs typeface="Calibri"/>
                        </a:rPr>
                        <a:t>itusi, me</a:t>
                      </a:r>
                      <a:r>
                        <a:rPr lang="id-ID" sz="1200" spc="-25" dirty="0" smtClean="0">
                          <a:latin typeface="+mn-lt"/>
                          <a:cs typeface="Calibri"/>
                        </a:rPr>
                        <a:t>k</a:t>
                      </a:r>
                      <a:r>
                        <a:rPr lang="id-ID" sz="1200" spc="0" dirty="0" smtClean="0">
                          <a:latin typeface="+mn-lt"/>
                          <a:cs typeface="Calibri"/>
                        </a:rPr>
                        <a:t>anisme, p</a:t>
                      </a:r>
                      <a:r>
                        <a:rPr lang="id-ID" sz="1200" spc="-25" dirty="0" smtClean="0">
                          <a:latin typeface="+mn-lt"/>
                          <a:cs typeface="Calibri"/>
                        </a:rPr>
                        <a:t>r</a:t>
                      </a:r>
                      <a:r>
                        <a:rPr lang="id-ID" sz="1200" spc="0" dirty="0" smtClean="0">
                          <a:latin typeface="+mn-lt"/>
                          <a:cs typeface="Calibri"/>
                        </a:rPr>
                        <a:t>oses &amp; hubun</a:t>
                      </a:r>
                      <a:r>
                        <a:rPr lang="id-ID" sz="1200" spc="-29" dirty="0" smtClean="0">
                          <a:latin typeface="+mn-lt"/>
                          <a:cs typeface="Calibri"/>
                        </a:rPr>
                        <a:t>g</a:t>
                      </a:r>
                      <a:r>
                        <a:rPr lang="id-ID" sz="1200" spc="0" dirty="0" smtClean="0">
                          <a:latin typeface="+mn-lt"/>
                          <a:cs typeface="Calibri"/>
                        </a:rPr>
                        <a:t>an </a:t>
                      </a:r>
                      <a:r>
                        <a:rPr lang="id-ID" sz="1200" spc="-25" dirty="0" smtClean="0">
                          <a:latin typeface="+mn-lt"/>
                          <a:cs typeface="Calibri"/>
                        </a:rPr>
                        <a:t>y</a:t>
                      </a:r>
                      <a:r>
                        <a:rPr lang="id-ID" sz="1200" spc="0" dirty="0" smtClean="0">
                          <a:latin typeface="+mn-lt"/>
                          <a:cs typeface="Calibri"/>
                        </a:rPr>
                        <a:t>ang </a:t>
                      </a:r>
                      <a:r>
                        <a:rPr lang="id-ID" sz="1200" spc="-54" dirty="0" smtClean="0">
                          <a:latin typeface="+mn-lt"/>
                          <a:cs typeface="Calibri"/>
                        </a:rPr>
                        <a:t>k</a:t>
                      </a:r>
                      <a:r>
                        <a:rPr lang="id-ID" sz="1200" spc="0" dirty="0" smtClean="0">
                          <a:latin typeface="+mn-lt"/>
                          <a:cs typeface="Calibri"/>
                        </a:rPr>
                        <a:t>omple</a:t>
                      </a:r>
                      <a:r>
                        <a:rPr lang="id-ID" sz="1200" spc="-14" dirty="0" smtClean="0">
                          <a:latin typeface="+mn-lt"/>
                          <a:cs typeface="Calibri"/>
                        </a:rPr>
                        <a:t>k</a:t>
                      </a:r>
                      <a:r>
                        <a:rPr lang="id-ID" sz="1200" spc="0" dirty="0" smtClean="0">
                          <a:latin typeface="+mn-lt"/>
                          <a:cs typeface="Calibri"/>
                        </a:rPr>
                        <a:t>s melalui </a:t>
                      </a:r>
                      <a:r>
                        <a:rPr lang="id-ID" sz="1200" spc="-19" dirty="0" smtClean="0">
                          <a:latin typeface="+mn-lt"/>
                          <a:cs typeface="Calibri"/>
                        </a:rPr>
                        <a:t>w</a:t>
                      </a:r>
                      <a:r>
                        <a:rPr lang="id-ID" sz="1200" spc="0" dirty="0" smtClean="0">
                          <a:latin typeface="+mn-lt"/>
                          <a:cs typeface="Calibri"/>
                        </a:rPr>
                        <a:t>a</a:t>
                      </a:r>
                      <a:r>
                        <a:rPr lang="id-ID" sz="1200" spc="-19" dirty="0" smtClean="0">
                          <a:latin typeface="+mn-lt"/>
                          <a:cs typeface="Calibri"/>
                        </a:rPr>
                        <a:t>r</a:t>
                      </a:r>
                      <a:r>
                        <a:rPr lang="id-ID" sz="1200" spc="-29" dirty="0" smtClean="0">
                          <a:latin typeface="+mn-lt"/>
                          <a:cs typeface="Calibri"/>
                        </a:rPr>
                        <a:t>g</a:t>
                      </a:r>
                      <a:r>
                        <a:rPr lang="id-ID" sz="1200" spc="0" dirty="0" smtClean="0">
                          <a:latin typeface="+mn-lt"/>
                          <a:cs typeface="Calibri"/>
                        </a:rPr>
                        <a:t>a ne</a:t>
                      </a:r>
                      <a:r>
                        <a:rPr lang="id-ID" sz="1200" spc="-29" dirty="0" smtClean="0">
                          <a:latin typeface="+mn-lt"/>
                          <a:cs typeface="Calibri"/>
                        </a:rPr>
                        <a:t>g</a:t>
                      </a:r>
                      <a:r>
                        <a:rPr lang="id-ID" sz="1200" spc="0" dirty="0" smtClean="0">
                          <a:latin typeface="+mn-lt"/>
                          <a:cs typeface="Calibri"/>
                        </a:rPr>
                        <a:t>a</a:t>
                      </a:r>
                      <a:r>
                        <a:rPr lang="id-ID" sz="1200" spc="-34" dirty="0" smtClean="0">
                          <a:latin typeface="+mn-lt"/>
                          <a:cs typeface="Calibri"/>
                        </a:rPr>
                        <a:t>r</a:t>
                      </a:r>
                      <a:r>
                        <a:rPr lang="id-ID" sz="1200" spc="0" dirty="0" smtClean="0">
                          <a:latin typeface="+mn-lt"/>
                          <a:cs typeface="Calibri"/>
                        </a:rPr>
                        <a:t>a (Cii</a:t>
                      </a:r>
                      <a:r>
                        <a:rPr lang="id-ID" sz="1200" spc="-43" dirty="0" smtClean="0">
                          <a:latin typeface="+mn-lt"/>
                          <a:cs typeface="Calibri"/>
                        </a:rPr>
                        <a:t>z</a:t>
                      </a:r>
                      <a:r>
                        <a:rPr lang="id-ID" sz="1200" spc="0" dirty="0" smtClean="0">
                          <a:latin typeface="+mn-lt"/>
                          <a:cs typeface="Calibri"/>
                        </a:rPr>
                        <a:t>ens)</a:t>
                      </a:r>
                      <a:r>
                        <a:rPr lang="id-ID" sz="1200" spc="-5" dirty="0" smtClean="0">
                          <a:latin typeface="+mn-lt"/>
                          <a:cs typeface="Calibri"/>
                        </a:rPr>
                        <a:t> </a:t>
                      </a:r>
                      <a:r>
                        <a:rPr lang="id-ID" sz="1200" spc="0" dirty="0" smtClean="0">
                          <a:latin typeface="+mn-lt"/>
                          <a:cs typeface="Calibri"/>
                        </a:rPr>
                        <a:t>dan </a:t>
                      </a:r>
                      <a:r>
                        <a:rPr lang="id-ID" sz="1200" spc="-50" dirty="0" smtClean="0">
                          <a:latin typeface="+mn-lt"/>
                          <a:cs typeface="Calibri"/>
                        </a:rPr>
                        <a:t>k</a:t>
                      </a:r>
                      <a:r>
                        <a:rPr lang="id-ID" sz="1200" spc="0" dirty="0" smtClean="0">
                          <a:latin typeface="+mn-lt"/>
                          <a:cs typeface="Calibri"/>
                        </a:rPr>
                        <a:t>elompo</a:t>
                      </a:r>
                      <a:r>
                        <a:rPr lang="id-ID" sz="1200" spc="-59" dirty="0" smtClean="0">
                          <a:latin typeface="+mn-lt"/>
                          <a:cs typeface="Calibri"/>
                        </a:rPr>
                        <a:t>k</a:t>
                      </a:r>
                      <a:r>
                        <a:rPr lang="id-ID" sz="1200" spc="0" dirty="0" smtClean="0">
                          <a:latin typeface="+mn-lt"/>
                          <a:cs typeface="Calibri"/>
                        </a:rPr>
                        <a:t>-</a:t>
                      </a:r>
                      <a:r>
                        <a:rPr lang="id-ID" sz="1200" spc="-50" dirty="0" smtClean="0">
                          <a:latin typeface="+mn-lt"/>
                          <a:cs typeface="Calibri"/>
                        </a:rPr>
                        <a:t>k</a:t>
                      </a:r>
                      <a:r>
                        <a:rPr lang="id-ID" sz="1200" spc="0" dirty="0" smtClean="0">
                          <a:latin typeface="+mn-lt"/>
                          <a:cs typeface="Calibri"/>
                        </a:rPr>
                        <a:t>elompok </a:t>
                      </a:r>
                      <a:r>
                        <a:rPr lang="id-ID" sz="1200" spc="-25" dirty="0" smtClean="0">
                          <a:latin typeface="+mn-lt"/>
                          <a:cs typeface="Calibri"/>
                        </a:rPr>
                        <a:t>y</a:t>
                      </a:r>
                      <a:r>
                        <a:rPr lang="id-ID" sz="1200" spc="0" dirty="0" smtClean="0">
                          <a:latin typeface="+mn-lt"/>
                          <a:cs typeface="Calibri"/>
                        </a:rPr>
                        <a:t>ang men</a:t>
                      </a:r>
                      <a:r>
                        <a:rPr lang="id-ID" sz="1200" spc="-29" dirty="0" smtClean="0">
                          <a:latin typeface="+mn-lt"/>
                          <a:cs typeface="Calibri"/>
                        </a:rPr>
                        <a:t>g</a:t>
                      </a:r>
                      <a:r>
                        <a:rPr lang="id-ID" sz="1200" spc="0" dirty="0" smtClean="0">
                          <a:latin typeface="+mn-lt"/>
                          <a:cs typeface="Calibri"/>
                        </a:rPr>
                        <a:t>ari</a:t>
                      </a:r>
                      <a:r>
                        <a:rPr lang="id-ID" sz="1200" spc="-19" dirty="0" smtClean="0">
                          <a:latin typeface="+mn-lt"/>
                          <a:cs typeface="Calibri"/>
                        </a:rPr>
                        <a:t>k</a:t>
                      </a:r>
                      <a:r>
                        <a:rPr lang="id-ID" sz="1200" spc="0" dirty="0" smtClean="0">
                          <a:latin typeface="+mn-lt"/>
                          <a:cs typeface="Calibri"/>
                        </a:rPr>
                        <a:t>ulasi</a:t>
                      </a:r>
                      <a:r>
                        <a:rPr lang="id-ID" sz="1200" spc="-25" dirty="0" smtClean="0">
                          <a:latin typeface="+mn-lt"/>
                          <a:cs typeface="Calibri"/>
                        </a:rPr>
                        <a:t>k</a:t>
                      </a:r>
                      <a:r>
                        <a:rPr lang="id-ID" sz="1200" spc="0" dirty="0" smtClean="0">
                          <a:latin typeface="+mn-lt"/>
                          <a:cs typeface="Calibri"/>
                        </a:rPr>
                        <a:t>an </a:t>
                      </a:r>
                      <a:r>
                        <a:rPr lang="id-ID" sz="1200" spc="-50" dirty="0" smtClean="0">
                          <a:latin typeface="+mn-lt"/>
                          <a:cs typeface="Calibri"/>
                        </a:rPr>
                        <a:t>k</a:t>
                      </a:r>
                      <a:r>
                        <a:rPr lang="id-ID" sz="1200" spc="0" dirty="0" smtClean="0">
                          <a:latin typeface="+mn-lt"/>
                          <a:cs typeface="Calibri"/>
                        </a:rPr>
                        <a:t>epe</a:t>
                      </a:r>
                      <a:r>
                        <a:rPr lang="id-ID" sz="1200" spc="-14" dirty="0" smtClean="0">
                          <a:latin typeface="+mn-lt"/>
                          <a:cs typeface="Calibri"/>
                        </a:rPr>
                        <a:t>n</a:t>
                      </a:r>
                      <a:r>
                        <a:rPr lang="id-ID" sz="1200" spc="0" dirty="0" smtClean="0">
                          <a:latin typeface="+mn-lt"/>
                          <a:cs typeface="Calibri"/>
                        </a:rPr>
                        <a:t>in</a:t>
                      </a:r>
                      <a:r>
                        <a:rPr lang="id-ID" sz="1200" spc="-29" dirty="0" smtClean="0">
                          <a:latin typeface="+mn-lt"/>
                          <a:cs typeface="Calibri"/>
                        </a:rPr>
                        <a:t>g</a:t>
                      </a:r>
                      <a:r>
                        <a:rPr lang="id-ID" sz="1200" spc="0" dirty="0" smtClean="0">
                          <a:latin typeface="+mn-lt"/>
                          <a:cs typeface="Calibri"/>
                        </a:rPr>
                        <a:t>an u</a:t>
                      </a:r>
                      <a:r>
                        <a:rPr lang="id-ID" sz="1200" spc="-14" dirty="0" smtClean="0">
                          <a:latin typeface="+mn-lt"/>
                          <a:cs typeface="Calibri"/>
                        </a:rPr>
                        <a:t>n</a:t>
                      </a:r>
                      <a:r>
                        <a:rPr lang="id-ID" sz="1200" spc="0" dirty="0" smtClean="0">
                          <a:latin typeface="+mn-lt"/>
                          <a:cs typeface="Calibri"/>
                        </a:rPr>
                        <a:t>tuk mela</a:t>
                      </a:r>
                      <a:r>
                        <a:rPr lang="id-ID" sz="1200" spc="-14" dirty="0" smtClean="0">
                          <a:latin typeface="+mn-lt"/>
                          <a:cs typeface="Calibri"/>
                        </a:rPr>
                        <a:t>k</a:t>
                      </a:r>
                      <a:r>
                        <a:rPr lang="id-ID" sz="1200" spc="0" dirty="0" smtClean="0">
                          <a:latin typeface="+mn-lt"/>
                          <a:cs typeface="Calibri"/>
                        </a:rPr>
                        <a:t>sana</a:t>
                      </a:r>
                      <a:r>
                        <a:rPr lang="id-ID" sz="1200" spc="-25" dirty="0" smtClean="0">
                          <a:latin typeface="+mn-lt"/>
                          <a:cs typeface="Calibri"/>
                        </a:rPr>
                        <a:t>k</a:t>
                      </a:r>
                      <a:r>
                        <a:rPr lang="id-ID" sz="1200" spc="0" dirty="0" smtClean="0">
                          <a:latin typeface="+mn-lt"/>
                          <a:cs typeface="Calibri"/>
                        </a:rPr>
                        <a:t>an hak, </a:t>
                      </a:r>
                      <a:r>
                        <a:rPr lang="id-ID" sz="1200" spc="-50" dirty="0" smtClean="0">
                          <a:latin typeface="+mn-lt"/>
                          <a:cs typeface="Calibri"/>
                        </a:rPr>
                        <a:t>k</a:t>
                      </a:r>
                      <a:r>
                        <a:rPr lang="id-ID" sz="1200" spc="-9" dirty="0" smtClean="0">
                          <a:latin typeface="+mn-lt"/>
                          <a:cs typeface="Calibri"/>
                        </a:rPr>
                        <a:t>e</a:t>
                      </a:r>
                      <a:r>
                        <a:rPr lang="id-ID" sz="1200" spc="-19" dirty="0" smtClean="0">
                          <a:latin typeface="+mn-lt"/>
                          <a:cs typeface="Calibri"/>
                        </a:rPr>
                        <a:t>w</a:t>
                      </a:r>
                      <a:r>
                        <a:rPr lang="id-ID" sz="1200" spc="0" dirty="0" smtClean="0">
                          <a:latin typeface="+mn-lt"/>
                          <a:cs typeface="Calibri"/>
                        </a:rPr>
                        <a:t>ajiban ser</a:t>
                      </a:r>
                      <a:r>
                        <a:rPr lang="id-ID" sz="1200" spc="-19" dirty="0" smtClean="0">
                          <a:latin typeface="+mn-lt"/>
                          <a:cs typeface="Calibri"/>
                        </a:rPr>
                        <a:t>t</a:t>
                      </a:r>
                      <a:r>
                        <a:rPr lang="id-ID" sz="1200" spc="0" dirty="0" smtClean="0">
                          <a:latin typeface="+mn-lt"/>
                          <a:cs typeface="Calibri"/>
                        </a:rPr>
                        <a:t>a bisa menen</a:t>
                      </a:r>
                      <a:r>
                        <a:rPr lang="id-ID" sz="1200" spc="-29" dirty="0" smtClean="0">
                          <a:latin typeface="+mn-lt"/>
                          <a:cs typeface="Calibri"/>
                        </a:rPr>
                        <a:t>g</a:t>
                      </a:r>
                      <a:r>
                        <a:rPr lang="id-ID" sz="1200" spc="0" dirty="0" smtClean="0">
                          <a:latin typeface="+mn-lt"/>
                          <a:cs typeface="Calibri"/>
                        </a:rPr>
                        <a:t>ahi dan me</a:t>
                      </a:r>
                      <a:r>
                        <a:rPr lang="id-ID" sz="1200" spc="-9" dirty="0" smtClean="0">
                          <a:latin typeface="+mn-lt"/>
                          <a:cs typeface="Calibri"/>
                        </a:rPr>
                        <a:t>m</a:t>
                      </a:r>
                      <a:r>
                        <a:rPr lang="id-ID" sz="1200" spc="-29" dirty="0" smtClean="0">
                          <a:latin typeface="+mn-lt"/>
                          <a:cs typeface="Calibri"/>
                        </a:rPr>
                        <a:t>f</a:t>
                      </a:r>
                      <a:r>
                        <a:rPr lang="id-ID" sz="1200" spc="0" dirty="0" smtClean="0">
                          <a:latin typeface="+mn-lt"/>
                          <a:cs typeface="Calibri"/>
                        </a:rPr>
                        <a:t>asili</a:t>
                      </a:r>
                      <a:r>
                        <a:rPr lang="id-ID" sz="1200" spc="-19" dirty="0" smtClean="0">
                          <a:latin typeface="+mn-lt"/>
                          <a:cs typeface="Calibri"/>
                        </a:rPr>
                        <a:t>t</a:t>
                      </a:r>
                      <a:r>
                        <a:rPr lang="id-ID" sz="1200" spc="0" dirty="0" smtClean="0">
                          <a:latin typeface="+mn-lt"/>
                          <a:cs typeface="Calibri"/>
                        </a:rPr>
                        <a:t>asi perbedaan</a:t>
                      </a:r>
                      <a:endParaRPr lang="id-ID" sz="1200" dirty="0" smtClean="0">
                        <a:latin typeface="+mn-lt"/>
                        <a:cs typeface="Calibri"/>
                      </a:endParaRPr>
                    </a:p>
                    <a:p>
                      <a:endParaRPr lang="id-ID" sz="1200" dirty="0"/>
                    </a:p>
                  </a:txBody>
                  <a:tcPr/>
                </a:tc>
              </a:tr>
            </a:tbl>
          </a:graphicData>
        </a:graphic>
      </p:graphicFrame>
    </p:spTree>
    <p:extLst>
      <p:ext uri="{BB962C8B-B14F-4D97-AF65-F5344CB8AC3E}">
        <p14:creationId xmlns:p14="http://schemas.microsoft.com/office/powerpoint/2010/main" val="628260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id-ID" sz="2800" b="1" baseline="1861" dirty="0" smtClean="0">
                <a:solidFill>
                  <a:schemeClr val="tx1"/>
                </a:solidFill>
                <a:cs typeface="Calibri"/>
              </a:rPr>
              <a:t/>
            </a:r>
            <a:br>
              <a:rPr lang="id-ID" sz="2800" b="1" baseline="1861" dirty="0" smtClean="0">
                <a:solidFill>
                  <a:schemeClr val="tx1"/>
                </a:solidFill>
                <a:cs typeface="Calibri"/>
              </a:rPr>
            </a:br>
            <a:r>
              <a:rPr lang="id-ID" sz="2800" b="1" baseline="1861" dirty="0" smtClean="0">
                <a:solidFill>
                  <a:schemeClr val="tx1"/>
                </a:solidFill>
                <a:cs typeface="Calibri"/>
              </a:rPr>
              <a:t>Makna </a:t>
            </a:r>
            <a:r>
              <a:rPr lang="id-ID" sz="2800" b="1" baseline="1861" dirty="0">
                <a:solidFill>
                  <a:schemeClr val="tx1"/>
                </a:solidFill>
                <a:cs typeface="Calibri"/>
              </a:rPr>
              <a:t>G</a:t>
            </a:r>
            <a:r>
              <a:rPr lang="id-ID" sz="2800" b="1" spc="-4" baseline="1861" dirty="0">
                <a:solidFill>
                  <a:schemeClr val="tx1"/>
                </a:solidFill>
                <a:cs typeface="Calibri"/>
              </a:rPr>
              <a:t>o</a:t>
            </a:r>
            <a:r>
              <a:rPr lang="id-ID" sz="2800" b="1" baseline="1861" dirty="0">
                <a:solidFill>
                  <a:schemeClr val="tx1"/>
                </a:solidFill>
                <a:cs typeface="Calibri"/>
              </a:rPr>
              <a:t>od G</a:t>
            </a:r>
            <a:r>
              <a:rPr lang="id-ID" sz="2800" b="1" spc="-14" baseline="1861" dirty="0">
                <a:solidFill>
                  <a:schemeClr val="tx1"/>
                </a:solidFill>
                <a:cs typeface="Calibri"/>
              </a:rPr>
              <a:t>o</a:t>
            </a:r>
            <a:r>
              <a:rPr lang="id-ID" sz="2800" b="1" spc="-39" baseline="1861" dirty="0">
                <a:solidFill>
                  <a:schemeClr val="tx1"/>
                </a:solidFill>
                <a:cs typeface="Calibri"/>
              </a:rPr>
              <a:t>v</a:t>
            </a:r>
            <a:r>
              <a:rPr lang="id-ID" sz="2800" b="1" baseline="1861" dirty="0">
                <a:solidFill>
                  <a:schemeClr val="tx1"/>
                </a:solidFill>
                <a:cs typeface="Calibri"/>
              </a:rPr>
              <a:t>er</a:t>
            </a:r>
            <a:r>
              <a:rPr lang="id-ID" sz="2800" b="1" spc="-4" baseline="1861" dirty="0">
                <a:solidFill>
                  <a:schemeClr val="tx1"/>
                </a:solidFill>
                <a:cs typeface="Calibri"/>
              </a:rPr>
              <a:t>n</a:t>
            </a:r>
            <a:r>
              <a:rPr lang="id-ID" sz="2800" b="1" baseline="1861" dirty="0">
                <a:solidFill>
                  <a:schemeClr val="tx1"/>
                </a:solidFill>
                <a:cs typeface="Calibri"/>
              </a:rPr>
              <a:t>ance</a:t>
            </a:r>
            <a:r>
              <a:rPr lang="id-ID" sz="2800" dirty="0">
                <a:solidFill>
                  <a:schemeClr val="tx1"/>
                </a:solidFill>
                <a:cs typeface="Calibri"/>
              </a:rPr>
              <a:t/>
            </a:r>
            <a:br>
              <a:rPr lang="id-ID" sz="2800" dirty="0">
                <a:solidFill>
                  <a:schemeClr val="tx1"/>
                </a:solidFill>
                <a:cs typeface="Calibri"/>
              </a:rPr>
            </a:br>
            <a:endParaRPr lang="id-ID" sz="2800" dirty="0">
              <a:solidFill>
                <a:schemeClr val="tx1"/>
              </a:solidFill>
            </a:endParaRPr>
          </a:p>
        </p:txBody>
      </p:sp>
      <p:sp>
        <p:nvSpPr>
          <p:cNvPr id="3" name="Content Placeholder 2"/>
          <p:cNvSpPr>
            <a:spLocks noGrp="1"/>
          </p:cNvSpPr>
          <p:nvPr>
            <p:ph idx="1"/>
          </p:nvPr>
        </p:nvSpPr>
        <p:spPr>
          <a:xfrm>
            <a:off x="457200" y="1772816"/>
            <a:ext cx="8435280" cy="4353347"/>
          </a:xfrm>
        </p:spPr>
        <p:txBody>
          <a:bodyPr>
            <a:normAutofit lnSpcReduction="10000"/>
          </a:bodyPr>
          <a:lstStyle/>
          <a:p>
            <a:pPr marL="23813" marR="52412" indent="330200">
              <a:lnSpc>
                <a:spcPts val="3035"/>
              </a:lnSpc>
              <a:spcBef>
                <a:spcPts val="151"/>
              </a:spcBef>
              <a:tabLst>
                <a:tab pos="265113" algn="l"/>
              </a:tabLst>
            </a:pPr>
            <a:r>
              <a:rPr lang="id-ID" sz="3600" i="1" baseline="2925" dirty="0">
                <a:latin typeface="Arial Narrow" pitchFamily="34" charset="0"/>
                <a:cs typeface="Calibri"/>
              </a:rPr>
              <a:t>Good g</a:t>
            </a:r>
            <a:r>
              <a:rPr lang="id-ID" sz="3600" i="1" spc="-9" baseline="2925" dirty="0">
                <a:latin typeface="Arial Narrow" pitchFamily="34" charset="0"/>
                <a:cs typeface="Calibri"/>
              </a:rPr>
              <a:t>o</a:t>
            </a:r>
            <a:r>
              <a:rPr lang="id-ID" sz="3600" i="1" baseline="2925" dirty="0">
                <a:latin typeface="Arial Narrow" pitchFamily="34" charset="0"/>
                <a:cs typeface="Calibri"/>
              </a:rPr>
              <a:t>vernan</a:t>
            </a:r>
            <a:r>
              <a:rPr lang="id-ID" sz="3600" i="1" spc="-19" baseline="2925" dirty="0">
                <a:latin typeface="Arial Narrow" pitchFamily="34" charset="0"/>
                <a:cs typeface="Calibri"/>
              </a:rPr>
              <a:t>c</a:t>
            </a:r>
            <a:r>
              <a:rPr lang="id-ID" sz="3600" i="1" baseline="2925" dirty="0">
                <a:latin typeface="Arial Narrow" pitchFamily="34" charset="0"/>
                <a:cs typeface="Calibri"/>
              </a:rPr>
              <a:t>e </a:t>
            </a:r>
            <a:r>
              <a:rPr lang="id-ID" sz="3600" baseline="2925" dirty="0">
                <a:latin typeface="Arial Narrow" pitchFamily="34" charset="0"/>
                <a:cs typeface="Calibri"/>
              </a:rPr>
              <a:t>adalah sebuah </a:t>
            </a:r>
            <a:r>
              <a:rPr lang="id-ID" sz="3600" spc="-94" baseline="2925" dirty="0">
                <a:latin typeface="Arial Narrow" pitchFamily="34" charset="0"/>
                <a:cs typeface="Calibri"/>
              </a:rPr>
              <a:t>k</a:t>
            </a:r>
            <a:r>
              <a:rPr lang="id-ID" sz="3600" baseline="2925" dirty="0">
                <a:latin typeface="Arial Narrow" pitchFamily="34" charset="0"/>
                <a:cs typeface="Calibri"/>
              </a:rPr>
              <a:t>onsensus </a:t>
            </a:r>
            <a:r>
              <a:rPr lang="id-ID" sz="3600" spc="-39" baseline="2925" dirty="0">
                <a:latin typeface="Arial Narrow" pitchFamily="34" charset="0"/>
                <a:cs typeface="Calibri"/>
              </a:rPr>
              <a:t>y</a:t>
            </a:r>
            <a:r>
              <a:rPr lang="id-ID" sz="3600" baseline="2925" dirty="0">
                <a:latin typeface="Arial Narrow" pitchFamily="34" charset="0"/>
                <a:cs typeface="Calibri"/>
              </a:rPr>
              <a:t>ang </a:t>
            </a:r>
            <a:r>
              <a:rPr lang="id-ID" sz="3600" baseline="2925" dirty="0" smtClean="0">
                <a:latin typeface="Arial Narrow" pitchFamily="34" charset="0"/>
                <a:cs typeface="Calibri"/>
              </a:rPr>
              <a:t>di</a:t>
            </a:r>
            <a:r>
              <a:rPr lang="id-ID" sz="3600" spc="-25" baseline="2925" dirty="0" smtClean="0">
                <a:latin typeface="Arial Narrow" pitchFamily="34" charset="0"/>
                <a:cs typeface="Calibri"/>
              </a:rPr>
              <a:t>c</a:t>
            </a:r>
            <a:r>
              <a:rPr lang="id-ID" sz="3600" baseline="2925" dirty="0" smtClean="0">
                <a:latin typeface="Arial Narrow" pitchFamily="34" charset="0"/>
                <a:cs typeface="Calibri"/>
              </a:rPr>
              <a:t>apai </a:t>
            </a:r>
            <a:r>
              <a:rPr lang="id-ID" sz="3600" baseline="1950" dirty="0" smtClean="0">
                <a:latin typeface="Arial Narrow" pitchFamily="34" charset="0"/>
                <a:cs typeface="Calibri"/>
              </a:rPr>
              <a:t>ol</a:t>
            </a:r>
            <a:r>
              <a:rPr lang="id-ID" sz="3600" spc="-4" baseline="1950" dirty="0" smtClean="0">
                <a:latin typeface="Arial Narrow" pitchFamily="34" charset="0"/>
                <a:cs typeface="Calibri"/>
              </a:rPr>
              <a:t>e</a:t>
            </a:r>
            <a:r>
              <a:rPr lang="id-ID" sz="3600" baseline="1950" dirty="0" smtClean="0">
                <a:latin typeface="Arial Narrow" pitchFamily="34" charset="0"/>
                <a:cs typeface="Calibri"/>
              </a:rPr>
              <a:t>h 	pemeri</a:t>
            </a:r>
            <a:r>
              <a:rPr lang="id-ID" sz="3600" spc="-25" baseline="1950" dirty="0" smtClean="0">
                <a:latin typeface="Arial Narrow" pitchFamily="34" charset="0"/>
                <a:cs typeface="Calibri"/>
              </a:rPr>
              <a:t>n</a:t>
            </a:r>
            <a:r>
              <a:rPr lang="id-ID" sz="3600" spc="-34" baseline="1950" dirty="0" smtClean="0">
                <a:latin typeface="Arial Narrow" pitchFamily="34" charset="0"/>
                <a:cs typeface="Calibri"/>
              </a:rPr>
              <a:t>t</a:t>
            </a:r>
            <a:r>
              <a:rPr lang="id-ID" sz="3600" baseline="1950" dirty="0" smtClean="0">
                <a:latin typeface="Arial Narrow" pitchFamily="34" charset="0"/>
                <a:cs typeface="Calibri"/>
              </a:rPr>
              <a:t>ah</a:t>
            </a:r>
            <a:r>
              <a:rPr lang="id-ID" sz="3600" baseline="1950" dirty="0">
                <a:latin typeface="Arial Narrow" pitchFamily="34" charset="0"/>
                <a:cs typeface="Calibri"/>
              </a:rPr>
              <a:t>, </a:t>
            </a:r>
            <a:r>
              <a:rPr lang="id-ID" sz="3600" spc="-29" baseline="1950" dirty="0">
                <a:latin typeface="Arial Narrow" pitchFamily="34" charset="0"/>
                <a:cs typeface="Calibri"/>
              </a:rPr>
              <a:t>w</a:t>
            </a:r>
            <a:r>
              <a:rPr lang="id-ID" sz="3600" baseline="1950" dirty="0">
                <a:latin typeface="Arial Narrow" pitchFamily="34" charset="0"/>
                <a:cs typeface="Calibri"/>
              </a:rPr>
              <a:t>a</a:t>
            </a:r>
            <a:r>
              <a:rPr lang="id-ID" sz="3600" spc="-39" baseline="1950" dirty="0">
                <a:latin typeface="Arial Narrow" pitchFamily="34" charset="0"/>
                <a:cs typeface="Calibri"/>
              </a:rPr>
              <a:t>r</a:t>
            </a:r>
            <a:r>
              <a:rPr lang="id-ID" sz="3600" spc="-50" baseline="1950" dirty="0">
                <a:latin typeface="Arial Narrow" pitchFamily="34" charset="0"/>
                <a:cs typeface="Calibri"/>
              </a:rPr>
              <a:t>g</a:t>
            </a:r>
            <a:r>
              <a:rPr lang="id-ID" sz="3600" baseline="1950" dirty="0">
                <a:latin typeface="Arial Narrow" pitchFamily="34" charset="0"/>
                <a:cs typeface="Calibri"/>
              </a:rPr>
              <a:t>a ne</a:t>
            </a:r>
            <a:r>
              <a:rPr lang="id-ID" sz="3600" spc="-50" baseline="1950" dirty="0">
                <a:latin typeface="Arial Narrow" pitchFamily="34" charset="0"/>
                <a:cs typeface="Calibri"/>
              </a:rPr>
              <a:t>g</a:t>
            </a:r>
            <a:r>
              <a:rPr lang="id-ID" sz="3600" baseline="1950" dirty="0">
                <a:latin typeface="Arial Narrow" pitchFamily="34" charset="0"/>
                <a:cs typeface="Calibri"/>
              </a:rPr>
              <a:t>a</a:t>
            </a:r>
            <a:r>
              <a:rPr lang="id-ID" sz="3600" spc="-59" baseline="1950" dirty="0">
                <a:latin typeface="Arial Narrow" pitchFamily="34" charset="0"/>
                <a:cs typeface="Calibri"/>
              </a:rPr>
              <a:t>r</a:t>
            </a:r>
            <a:r>
              <a:rPr lang="id-ID" sz="3600" baseline="1950" dirty="0">
                <a:latin typeface="Arial Narrow" pitchFamily="34" charset="0"/>
                <a:cs typeface="Calibri"/>
              </a:rPr>
              <a:t>a dan se</a:t>
            </a:r>
            <a:r>
              <a:rPr lang="id-ID" sz="3600" spc="-14" baseline="1950" dirty="0">
                <a:latin typeface="Arial Narrow" pitchFamily="34" charset="0"/>
                <a:cs typeface="Calibri"/>
              </a:rPr>
              <a:t>k</a:t>
            </a:r>
            <a:r>
              <a:rPr lang="id-ID" sz="3600" spc="-29" baseline="1950" dirty="0">
                <a:latin typeface="Arial Narrow" pitchFamily="34" charset="0"/>
                <a:cs typeface="Calibri"/>
              </a:rPr>
              <a:t>t</a:t>
            </a:r>
            <a:r>
              <a:rPr lang="id-ID" sz="3600" baseline="1950" dirty="0">
                <a:latin typeface="Arial Narrow" pitchFamily="34" charset="0"/>
                <a:cs typeface="Calibri"/>
              </a:rPr>
              <a:t>or </a:t>
            </a:r>
            <a:r>
              <a:rPr lang="id-ID" sz="3600" spc="-14" baseline="1950" dirty="0">
                <a:latin typeface="Arial Narrow" pitchFamily="34" charset="0"/>
                <a:cs typeface="Calibri"/>
              </a:rPr>
              <a:t>s</a:t>
            </a:r>
            <a:r>
              <a:rPr lang="id-ID" sz="3600" spc="-29" baseline="1950" dirty="0">
                <a:latin typeface="Arial Narrow" pitchFamily="34" charset="0"/>
                <a:cs typeface="Calibri"/>
              </a:rPr>
              <a:t>w</a:t>
            </a:r>
            <a:r>
              <a:rPr lang="id-ID" sz="3600" baseline="1950" dirty="0">
                <a:latin typeface="Arial Narrow" pitchFamily="34" charset="0"/>
                <a:cs typeface="Calibri"/>
              </a:rPr>
              <a:t>a</a:t>
            </a:r>
            <a:r>
              <a:rPr lang="id-ID" sz="3600" spc="-29" baseline="1950" dirty="0">
                <a:latin typeface="Arial Narrow" pitchFamily="34" charset="0"/>
                <a:cs typeface="Calibri"/>
              </a:rPr>
              <a:t>s</a:t>
            </a:r>
            <a:r>
              <a:rPr lang="id-ID" sz="3600" spc="-34" baseline="1950" dirty="0">
                <a:latin typeface="Arial Narrow" pitchFamily="34" charset="0"/>
                <a:cs typeface="Calibri"/>
              </a:rPr>
              <a:t>t</a:t>
            </a:r>
            <a:r>
              <a:rPr lang="id-ID" sz="3600" baseline="1950" dirty="0">
                <a:latin typeface="Arial Narrow" pitchFamily="34" charset="0"/>
                <a:cs typeface="Calibri"/>
              </a:rPr>
              <a:t>a </a:t>
            </a:r>
            <a:r>
              <a:rPr lang="id-ID" sz="3600" baseline="1950" dirty="0" smtClean="0">
                <a:latin typeface="Arial Narrow" pitchFamily="34" charset="0"/>
                <a:cs typeface="Calibri"/>
              </a:rPr>
              <a:t>bagi 	</a:t>
            </a:r>
            <a:r>
              <a:rPr lang="id-ID" sz="2800" dirty="0" smtClean="0">
                <a:latin typeface="Arial Narrow" pitchFamily="34" charset="0"/>
                <a:cs typeface="Calibri"/>
              </a:rPr>
              <a:t>pe</a:t>
            </a:r>
            <a:r>
              <a:rPr lang="id-ID" sz="2800" spc="-50" dirty="0" smtClean="0">
                <a:latin typeface="Arial Narrow" pitchFamily="34" charset="0"/>
                <a:cs typeface="Calibri"/>
              </a:rPr>
              <a:t>n</a:t>
            </a:r>
            <a:r>
              <a:rPr lang="id-ID" sz="2800" spc="-34" dirty="0" smtClean="0">
                <a:latin typeface="Arial Narrow" pitchFamily="34" charset="0"/>
                <a:cs typeface="Calibri"/>
              </a:rPr>
              <a:t>y</a:t>
            </a:r>
            <a:r>
              <a:rPr lang="id-ID" sz="2800" dirty="0" smtClean="0">
                <a:latin typeface="Arial Narrow" pitchFamily="34" charset="0"/>
                <a:cs typeface="Calibri"/>
              </a:rPr>
              <a:t>elen</a:t>
            </a:r>
            <a:r>
              <a:rPr lang="id-ID" sz="2800" spc="25" dirty="0" smtClean="0">
                <a:latin typeface="Arial Narrow" pitchFamily="34" charset="0"/>
                <a:cs typeface="Calibri"/>
              </a:rPr>
              <a:t>g</a:t>
            </a:r>
            <a:r>
              <a:rPr lang="id-ID" sz="2800" spc="-50" dirty="0" smtClean="0">
                <a:latin typeface="Arial Narrow" pitchFamily="34" charset="0"/>
                <a:cs typeface="Calibri"/>
              </a:rPr>
              <a:t>g</a:t>
            </a:r>
            <a:r>
              <a:rPr lang="id-ID" sz="2800" dirty="0" smtClean="0">
                <a:latin typeface="Arial Narrow" pitchFamily="34" charset="0"/>
                <a:cs typeface="Calibri"/>
              </a:rPr>
              <a:t>a</a:t>
            </a:r>
            <a:r>
              <a:rPr lang="id-ID" sz="2800" spc="-59" dirty="0" smtClean="0">
                <a:latin typeface="Arial Narrow" pitchFamily="34" charset="0"/>
                <a:cs typeface="Calibri"/>
              </a:rPr>
              <a:t>r</a:t>
            </a:r>
            <a:r>
              <a:rPr lang="id-ID" sz="2800" dirty="0" smtClean="0">
                <a:latin typeface="Arial Narrow" pitchFamily="34" charset="0"/>
                <a:cs typeface="Calibri"/>
              </a:rPr>
              <a:t>aan 	pemeri</a:t>
            </a:r>
            <a:r>
              <a:rPr lang="id-ID" sz="2800" spc="-25" dirty="0" smtClean="0">
                <a:latin typeface="Arial Narrow" pitchFamily="34" charset="0"/>
                <a:cs typeface="Calibri"/>
              </a:rPr>
              <a:t>n</a:t>
            </a:r>
            <a:r>
              <a:rPr lang="id-ID" sz="2800" spc="-34" dirty="0" smtClean="0">
                <a:latin typeface="Arial Narrow" pitchFamily="34" charset="0"/>
                <a:cs typeface="Calibri"/>
              </a:rPr>
              <a:t>t</a:t>
            </a:r>
            <a:r>
              <a:rPr lang="id-ID" sz="2800" dirty="0" smtClean="0">
                <a:latin typeface="Arial Narrow" pitchFamily="34" charset="0"/>
                <a:cs typeface="Calibri"/>
              </a:rPr>
              <a:t>ahan </a:t>
            </a:r>
            <a:r>
              <a:rPr lang="id-ID" sz="2800" dirty="0">
                <a:latin typeface="Arial Narrow" pitchFamily="34" charset="0"/>
                <a:cs typeface="Calibri"/>
              </a:rPr>
              <a:t>dalam sebuah ne</a:t>
            </a:r>
            <a:r>
              <a:rPr lang="id-ID" sz="2800" spc="-50" dirty="0">
                <a:latin typeface="Arial Narrow" pitchFamily="34" charset="0"/>
                <a:cs typeface="Calibri"/>
              </a:rPr>
              <a:t>g</a:t>
            </a:r>
            <a:r>
              <a:rPr lang="id-ID" sz="2800" dirty="0">
                <a:latin typeface="Arial Narrow" pitchFamily="34" charset="0"/>
                <a:cs typeface="Calibri"/>
              </a:rPr>
              <a:t>a</a:t>
            </a:r>
            <a:r>
              <a:rPr lang="id-ID" sz="2800" spc="-59" dirty="0">
                <a:latin typeface="Arial Narrow" pitchFamily="34" charset="0"/>
                <a:cs typeface="Calibri"/>
              </a:rPr>
              <a:t>r</a:t>
            </a:r>
            <a:r>
              <a:rPr lang="id-ID" sz="2800" dirty="0">
                <a:latin typeface="Arial Narrow" pitchFamily="34" charset="0"/>
                <a:cs typeface="Calibri"/>
              </a:rPr>
              <a:t>a</a:t>
            </a:r>
            <a:r>
              <a:rPr lang="id-ID" sz="2800" dirty="0" smtClean="0">
                <a:latin typeface="Arial Narrow" pitchFamily="34" charset="0"/>
                <a:cs typeface="Calibri"/>
              </a:rPr>
              <a:t>.</a:t>
            </a:r>
          </a:p>
          <a:p>
            <a:pPr marL="23813" marR="52412" indent="0">
              <a:lnSpc>
                <a:spcPts val="3035"/>
              </a:lnSpc>
              <a:spcBef>
                <a:spcPts val="151"/>
              </a:spcBef>
              <a:buNone/>
              <a:tabLst>
                <a:tab pos="265113" algn="l"/>
              </a:tabLst>
            </a:pPr>
            <a:endParaRPr lang="id-ID" sz="2800" dirty="0">
              <a:latin typeface="Arial Narrow" pitchFamily="34" charset="0"/>
              <a:cs typeface="Calibri"/>
            </a:endParaRPr>
          </a:p>
          <a:p>
            <a:pPr marL="176212" marR="3483564" indent="0" algn="ctr">
              <a:lnSpc>
                <a:spcPct val="101725"/>
              </a:lnSpc>
              <a:spcBef>
                <a:spcPts val="1084"/>
              </a:spcBef>
              <a:buNone/>
            </a:pPr>
            <a:r>
              <a:rPr lang="id-ID" sz="2800" dirty="0" smtClean="0">
                <a:latin typeface="Arial Narrow" pitchFamily="34" charset="0"/>
                <a:cs typeface="Calibri"/>
              </a:rPr>
              <a:t>SINGK</a:t>
            </a:r>
            <a:r>
              <a:rPr lang="id-ID" sz="2800" spc="-219" dirty="0" smtClean="0">
                <a:latin typeface="Arial Narrow" pitchFamily="34" charset="0"/>
                <a:cs typeface="Calibri"/>
              </a:rPr>
              <a:t>A</a:t>
            </a:r>
            <a:r>
              <a:rPr lang="id-ID" sz="2800" dirty="0" smtClean="0">
                <a:latin typeface="Arial Narrow" pitchFamily="34" charset="0"/>
                <a:cs typeface="Calibri"/>
              </a:rPr>
              <a:t>TN</a:t>
            </a:r>
            <a:r>
              <a:rPr lang="id-ID" sz="2800" spc="-204" dirty="0" smtClean="0">
                <a:latin typeface="Arial Narrow" pitchFamily="34" charset="0"/>
                <a:cs typeface="Calibri"/>
              </a:rPr>
              <a:t>Y</a:t>
            </a:r>
            <a:r>
              <a:rPr lang="id-ID" sz="2800" dirty="0" smtClean="0">
                <a:latin typeface="Arial Narrow" pitchFamily="34" charset="0"/>
                <a:cs typeface="Calibri"/>
              </a:rPr>
              <a:t>A</a:t>
            </a:r>
            <a:endParaRPr lang="id-ID" sz="2800" dirty="0">
              <a:latin typeface="Arial Narrow" pitchFamily="34" charset="0"/>
              <a:cs typeface="Calibri"/>
            </a:endParaRPr>
          </a:p>
          <a:p>
            <a:pPr marL="12700" indent="12660">
              <a:lnSpc>
                <a:spcPts val="3329"/>
              </a:lnSpc>
              <a:spcBef>
                <a:spcPts val="1450"/>
              </a:spcBef>
            </a:pPr>
            <a:r>
              <a:rPr lang="id-ID" sz="2800" i="1" dirty="0">
                <a:latin typeface="Arial Narrow" pitchFamily="34" charset="0"/>
                <a:cs typeface="Calibri"/>
              </a:rPr>
              <a:t>Good g</a:t>
            </a:r>
            <a:r>
              <a:rPr lang="id-ID" sz="2800" i="1" spc="-9" dirty="0">
                <a:latin typeface="Arial Narrow" pitchFamily="34" charset="0"/>
                <a:cs typeface="Calibri"/>
              </a:rPr>
              <a:t>o</a:t>
            </a:r>
            <a:r>
              <a:rPr lang="id-ID" sz="2800" i="1" dirty="0">
                <a:latin typeface="Arial Narrow" pitchFamily="34" charset="0"/>
                <a:cs typeface="Calibri"/>
              </a:rPr>
              <a:t>vernan</a:t>
            </a:r>
            <a:r>
              <a:rPr lang="id-ID" sz="2800" i="1" spc="-19" dirty="0">
                <a:latin typeface="Arial Narrow" pitchFamily="34" charset="0"/>
                <a:cs typeface="Calibri"/>
              </a:rPr>
              <a:t>c</a:t>
            </a:r>
            <a:r>
              <a:rPr lang="id-ID" sz="2800" i="1" dirty="0">
                <a:latin typeface="Arial Narrow" pitchFamily="34" charset="0"/>
                <a:cs typeface="Calibri"/>
              </a:rPr>
              <a:t>e </a:t>
            </a:r>
            <a:r>
              <a:rPr lang="id-ID" sz="2800" dirty="0">
                <a:latin typeface="Arial Narrow" pitchFamily="34" charset="0"/>
                <a:cs typeface="Calibri"/>
              </a:rPr>
              <a:t>adalah </a:t>
            </a:r>
            <a:r>
              <a:rPr lang="id-ID" sz="2800" spc="-34" dirty="0">
                <a:latin typeface="Arial Narrow" pitchFamily="34" charset="0"/>
                <a:cs typeface="Calibri"/>
              </a:rPr>
              <a:t>t</a:t>
            </a:r>
            <a:r>
              <a:rPr lang="id-ID" sz="2800" spc="-25" dirty="0">
                <a:latin typeface="Arial Narrow" pitchFamily="34" charset="0"/>
                <a:cs typeface="Calibri"/>
              </a:rPr>
              <a:t>a</a:t>
            </a:r>
            <a:r>
              <a:rPr lang="id-ID" sz="2800" spc="-34" dirty="0">
                <a:latin typeface="Arial Narrow" pitchFamily="34" charset="0"/>
                <a:cs typeface="Calibri"/>
              </a:rPr>
              <a:t>t</a:t>
            </a:r>
            <a:r>
              <a:rPr lang="id-ID" sz="2800" dirty="0">
                <a:latin typeface="Arial Narrow" pitchFamily="34" charset="0"/>
                <a:cs typeface="Calibri"/>
              </a:rPr>
              <a:t>a </a:t>
            </a:r>
            <a:r>
              <a:rPr lang="id-ID" sz="2800" spc="-89" dirty="0">
                <a:latin typeface="Arial Narrow" pitchFamily="34" charset="0"/>
                <a:cs typeface="Calibri"/>
              </a:rPr>
              <a:t>k</a:t>
            </a:r>
            <a:r>
              <a:rPr lang="id-ID" sz="2800" dirty="0">
                <a:latin typeface="Arial Narrow" pitchFamily="34" charset="0"/>
                <a:cs typeface="Calibri"/>
              </a:rPr>
              <a:t>elola </a:t>
            </a:r>
            <a:r>
              <a:rPr lang="id-ID" sz="2800" spc="-25" dirty="0">
                <a:latin typeface="Arial Narrow" pitchFamily="34" charset="0"/>
                <a:cs typeface="Calibri"/>
              </a:rPr>
              <a:t>a</a:t>
            </a:r>
            <a:r>
              <a:rPr lang="id-ID" sz="2800" spc="-34" dirty="0">
                <a:latin typeface="Arial Narrow" pitchFamily="34" charset="0"/>
                <a:cs typeface="Calibri"/>
              </a:rPr>
              <a:t>t</a:t>
            </a:r>
            <a:r>
              <a:rPr lang="id-ID" sz="2800" dirty="0">
                <a:latin typeface="Arial Narrow" pitchFamily="34" charset="0"/>
                <a:cs typeface="Calibri"/>
              </a:rPr>
              <a:t>au pe</a:t>
            </a:r>
            <a:r>
              <a:rPr lang="id-ID" sz="2800" spc="-50" dirty="0">
                <a:latin typeface="Arial Narrow" pitchFamily="34" charset="0"/>
                <a:cs typeface="Calibri"/>
              </a:rPr>
              <a:t>n</a:t>
            </a:r>
            <a:r>
              <a:rPr lang="id-ID" sz="2800" spc="-34" dirty="0">
                <a:latin typeface="Arial Narrow" pitchFamily="34" charset="0"/>
                <a:cs typeface="Calibri"/>
              </a:rPr>
              <a:t>y</a:t>
            </a:r>
            <a:r>
              <a:rPr lang="id-ID" sz="2800" dirty="0">
                <a:latin typeface="Arial Narrow" pitchFamily="34" charset="0"/>
                <a:cs typeface="Calibri"/>
              </a:rPr>
              <a:t>elen</a:t>
            </a:r>
            <a:r>
              <a:rPr lang="id-ID" sz="2800" spc="25" dirty="0">
                <a:latin typeface="Arial Narrow" pitchFamily="34" charset="0"/>
                <a:cs typeface="Calibri"/>
              </a:rPr>
              <a:t>g</a:t>
            </a:r>
            <a:r>
              <a:rPr lang="id-ID" sz="2800" spc="-50" dirty="0">
                <a:latin typeface="Arial Narrow" pitchFamily="34" charset="0"/>
                <a:cs typeface="Calibri"/>
              </a:rPr>
              <a:t>g</a:t>
            </a:r>
            <a:r>
              <a:rPr lang="id-ID" sz="2800" dirty="0">
                <a:latin typeface="Arial Narrow" pitchFamily="34" charset="0"/>
                <a:cs typeface="Calibri"/>
              </a:rPr>
              <a:t>a</a:t>
            </a:r>
            <a:r>
              <a:rPr lang="id-ID" sz="2800" spc="-59" dirty="0">
                <a:latin typeface="Arial Narrow" pitchFamily="34" charset="0"/>
                <a:cs typeface="Calibri"/>
              </a:rPr>
              <a:t>r</a:t>
            </a:r>
            <a:r>
              <a:rPr lang="id-ID" sz="2800" dirty="0">
                <a:latin typeface="Arial Narrow" pitchFamily="34" charset="0"/>
                <a:cs typeface="Calibri"/>
              </a:rPr>
              <a:t>aan pemeri</a:t>
            </a:r>
            <a:r>
              <a:rPr lang="id-ID" sz="2800" spc="-25" dirty="0">
                <a:latin typeface="Arial Narrow" pitchFamily="34" charset="0"/>
                <a:cs typeface="Calibri"/>
              </a:rPr>
              <a:t>n</a:t>
            </a:r>
            <a:r>
              <a:rPr lang="id-ID" sz="2800" spc="-34" dirty="0">
                <a:latin typeface="Arial Narrow" pitchFamily="34" charset="0"/>
                <a:cs typeface="Calibri"/>
              </a:rPr>
              <a:t>t</a:t>
            </a:r>
            <a:r>
              <a:rPr lang="id-ID" sz="2800" dirty="0">
                <a:latin typeface="Arial Narrow" pitchFamily="34" charset="0"/>
                <a:cs typeface="Calibri"/>
              </a:rPr>
              <a:t>ahan </a:t>
            </a:r>
            <a:r>
              <a:rPr lang="id-ID" sz="2800" spc="-39" dirty="0">
                <a:latin typeface="Arial Narrow" pitchFamily="34" charset="0"/>
                <a:cs typeface="Calibri"/>
              </a:rPr>
              <a:t>y</a:t>
            </a:r>
            <a:r>
              <a:rPr lang="id-ID" sz="2800" dirty="0">
                <a:latin typeface="Arial Narrow" pitchFamily="34" charset="0"/>
                <a:cs typeface="Calibri"/>
              </a:rPr>
              <a:t>ang baik.</a:t>
            </a:r>
          </a:p>
          <a:p>
            <a:endParaRPr lang="id-ID" sz="2800" dirty="0" smtClean="0">
              <a:latin typeface="Arial Narrow" pitchFamily="34" charset="0"/>
            </a:endParaRPr>
          </a:p>
          <a:p>
            <a:r>
              <a:rPr lang="en-US" sz="4000" spc="-50" baseline="1950" dirty="0" err="1">
                <a:solidFill>
                  <a:srgbClr val="FF0000"/>
                </a:solidFill>
                <a:latin typeface="Arial Narrow" pitchFamily="34" charset="0"/>
                <a:cs typeface="Calibri"/>
              </a:rPr>
              <a:t>K</a:t>
            </a:r>
            <a:r>
              <a:rPr lang="en-US" sz="4000" baseline="1950" dirty="0" err="1">
                <a:solidFill>
                  <a:srgbClr val="FF0000"/>
                </a:solidFill>
                <a:latin typeface="Arial Narrow" pitchFamily="34" charset="0"/>
                <a:cs typeface="Calibri"/>
              </a:rPr>
              <a:t>ebali</a:t>
            </a:r>
            <a:r>
              <a:rPr lang="en-US" sz="4000" spc="-50" baseline="1950" dirty="0" err="1">
                <a:solidFill>
                  <a:srgbClr val="FF0000"/>
                </a:solidFill>
                <a:latin typeface="Arial Narrow" pitchFamily="34" charset="0"/>
                <a:cs typeface="Calibri"/>
              </a:rPr>
              <a:t>k</a:t>
            </a:r>
            <a:r>
              <a:rPr lang="en-US" sz="4000" baseline="1950" dirty="0" err="1">
                <a:solidFill>
                  <a:srgbClr val="FF0000"/>
                </a:solidFill>
                <a:latin typeface="Arial Narrow" pitchFamily="34" charset="0"/>
                <a:cs typeface="Calibri"/>
              </a:rPr>
              <a:t>an</a:t>
            </a:r>
            <a:r>
              <a:rPr lang="en-US" sz="4000" baseline="1950" dirty="0">
                <a:solidFill>
                  <a:srgbClr val="FF0000"/>
                </a:solidFill>
                <a:latin typeface="Arial Narrow" pitchFamily="34" charset="0"/>
                <a:cs typeface="Calibri"/>
              </a:rPr>
              <a:t> </a:t>
            </a:r>
            <a:r>
              <a:rPr lang="en-US" sz="4000" baseline="1950" dirty="0" err="1">
                <a:solidFill>
                  <a:srgbClr val="FF0000"/>
                </a:solidFill>
                <a:latin typeface="Arial Narrow" pitchFamily="34" charset="0"/>
                <a:cs typeface="Calibri"/>
              </a:rPr>
              <a:t>dari</a:t>
            </a:r>
            <a:r>
              <a:rPr lang="en-US" sz="4000" baseline="1950" dirty="0">
                <a:solidFill>
                  <a:srgbClr val="FF0000"/>
                </a:solidFill>
                <a:latin typeface="Arial Narrow" pitchFamily="34" charset="0"/>
                <a:cs typeface="Calibri"/>
              </a:rPr>
              <a:t> </a:t>
            </a:r>
            <a:r>
              <a:rPr lang="en-US" sz="4000" i="1" baseline="1950" dirty="0">
                <a:solidFill>
                  <a:srgbClr val="FF0000"/>
                </a:solidFill>
                <a:latin typeface="Arial Narrow" pitchFamily="34" charset="0"/>
                <a:cs typeface="Calibri"/>
              </a:rPr>
              <a:t>good g</a:t>
            </a:r>
            <a:r>
              <a:rPr lang="en-US" sz="4000" i="1" spc="-9" baseline="1950" dirty="0">
                <a:solidFill>
                  <a:srgbClr val="FF0000"/>
                </a:solidFill>
                <a:latin typeface="Arial Narrow" pitchFamily="34" charset="0"/>
                <a:cs typeface="Calibri"/>
              </a:rPr>
              <a:t>o</a:t>
            </a:r>
            <a:r>
              <a:rPr lang="en-US" sz="4000" i="1" baseline="1950" dirty="0">
                <a:solidFill>
                  <a:srgbClr val="FF0000"/>
                </a:solidFill>
                <a:latin typeface="Arial Narrow" pitchFamily="34" charset="0"/>
                <a:cs typeface="Calibri"/>
              </a:rPr>
              <a:t>vernan</a:t>
            </a:r>
            <a:r>
              <a:rPr lang="en-US" sz="4000" i="1" spc="-19" baseline="1950" dirty="0">
                <a:solidFill>
                  <a:srgbClr val="FF0000"/>
                </a:solidFill>
                <a:latin typeface="Arial Narrow" pitchFamily="34" charset="0"/>
                <a:cs typeface="Calibri"/>
              </a:rPr>
              <a:t>c</a:t>
            </a:r>
            <a:r>
              <a:rPr lang="en-US" sz="4000" i="1" baseline="1950" dirty="0">
                <a:solidFill>
                  <a:srgbClr val="FF0000"/>
                </a:solidFill>
                <a:latin typeface="Arial Narrow" pitchFamily="34" charset="0"/>
                <a:cs typeface="Calibri"/>
              </a:rPr>
              <a:t>e </a:t>
            </a:r>
            <a:r>
              <a:rPr lang="en-US" sz="4000" baseline="1950" dirty="0" err="1">
                <a:solidFill>
                  <a:srgbClr val="FF0000"/>
                </a:solidFill>
                <a:latin typeface="Arial Narrow" pitchFamily="34" charset="0"/>
                <a:cs typeface="Calibri"/>
              </a:rPr>
              <a:t>adalah</a:t>
            </a:r>
            <a:r>
              <a:rPr lang="en-US" sz="4000" baseline="1950" dirty="0">
                <a:solidFill>
                  <a:srgbClr val="FF0000"/>
                </a:solidFill>
                <a:latin typeface="Arial Narrow" pitchFamily="34" charset="0"/>
                <a:cs typeface="Calibri"/>
              </a:rPr>
              <a:t> </a:t>
            </a:r>
            <a:r>
              <a:rPr lang="en-US" sz="4000" i="1" baseline="1950" dirty="0">
                <a:solidFill>
                  <a:srgbClr val="FF0000"/>
                </a:solidFill>
                <a:latin typeface="Arial Narrow" pitchFamily="34" charset="0"/>
                <a:cs typeface="Calibri"/>
              </a:rPr>
              <a:t>bad g</a:t>
            </a:r>
            <a:r>
              <a:rPr lang="en-US" sz="4000" i="1" spc="-9" baseline="1950" dirty="0">
                <a:solidFill>
                  <a:srgbClr val="FF0000"/>
                </a:solidFill>
                <a:latin typeface="Arial Narrow" pitchFamily="34" charset="0"/>
                <a:cs typeface="Calibri"/>
              </a:rPr>
              <a:t>o</a:t>
            </a:r>
            <a:r>
              <a:rPr lang="en-US" sz="4000" i="1" baseline="1950" dirty="0">
                <a:solidFill>
                  <a:srgbClr val="FF0000"/>
                </a:solidFill>
                <a:latin typeface="Arial Narrow" pitchFamily="34" charset="0"/>
                <a:cs typeface="Calibri"/>
              </a:rPr>
              <a:t>vernan</a:t>
            </a:r>
            <a:r>
              <a:rPr lang="en-US" sz="4000" i="1" spc="-19" baseline="1950" dirty="0">
                <a:solidFill>
                  <a:srgbClr val="FF0000"/>
                </a:solidFill>
                <a:latin typeface="Arial Narrow" pitchFamily="34" charset="0"/>
                <a:cs typeface="Calibri"/>
              </a:rPr>
              <a:t>c</a:t>
            </a:r>
            <a:r>
              <a:rPr lang="en-US" sz="4000" i="1" baseline="1950" dirty="0">
                <a:solidFill>
                  <a:srgbClr val="FF0000"/>
                </a:solidFill>
                <a:latin typeface="Arial Narrow" pitchFamily="34" charset="0"/>
                <a:cs typeface="Calibri"/>
              </a:rPr>
              <a:t>e</a:t>
            </a:r>
            <a:endParaRPr lang="id-ID" sz="4000" dirty="0">
              <a:solidFill>
                <a:srgbClr val="FF0000"/>
              </a:solidFill>
              <a:latin typeface="Arial Narrow" pitchFamily="34" charset="0"/>
            </a:endParaRPr>
          </a:p>
        </p:txBody>
      </p:sp>
    </p:spTree>
    <p:extLst>
      <p:ext uri="{BB962C8B-B14F-4D97-AF65-F5344CB8AC3E}">
        <p14:creationId xmlns:p14="http://schemas.microsoft.com/office/powerpoint/2010/main" val="2394927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Tata kelola desa </a:t>
            </a:r>
          </a:p>
        </p:txBody>
      </p:sp>
      <p:sp>
        <p:nvSpPr>
          <p:cNvPr id="3" name="Content Placeholder 2"/>
          <p:cNvSpPr>
            <a:spLocks noGrp="1"/>
          </p:cNvSpPr>
          <p:nvPr>
            <p:ph idx="1"/>
          </p:nvPr>
        </p:nvSpPr>
        <p:spPr/>
        <p:txBody>
          <a:bodyPr/>
          <a:lstStyle/>
          <a:p>
            <a:r>
              <a:rPr lang="id-ID" dirty="0" smtClean="0"/>
              <a:t>dapat </a:t>
            </a:r>
            <a:r>
              <a:rPr lang="id-ID" dirty="0"/>
              <a:t>dipahami sebagai keseluruhan proses (relasi dan interaksi  ) dalam penyenggaraan desa sebagai kesatuan masyarakat hukum yang bertindak atas dasar kewenangan yang dimiliki untuk mendayagunakan sumberdaya dan daya dukung yang ada guna mewujudkan tata kehidupan desa yang maju, mandiri dan demokratis.</a:t>
            </a:r>
          </a:p>
          <a:p>
            <a:endParaRPr lang="id-ID" dirty="0"/>
          </a:p>
        </p:txBody>
      </p:sp>
    </p:spTree>
    <p:extLst>
      <p:ext uri="{BB962C8B-B14F-4D97-AF65-F5344CB8AC3E}">
        <p14:creationId xmlns:p14="http://schemas.microsoft.com/office/powerpoint/2010/main" val="1423557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332656"/>
            <a:ext cx="8784976" cy="6336432"/>
          </a:xfrm>
        </p:spPr>
        <p:txBody>
          <a:bodyPr>
            <a:normAutofit fontScale="92500" lnSpcReduction="10000"/>
          </a:bodyPr>
          <a:lstStyle/>
          <a:p>
            <a:r>
              <a:rPr lang="en-US" dirty="0" err="1"/>
              <a:t>Tatakelola</a:t>
            </a:r>
            <a:r>
              <a:rPr lang="en-US" dirty="0"/>
              <a:t> </a:t>
            </a:r>
            <a:r>
              <a:rPr lang="en-US" dirty="0" err="1"/>
              <a:t>merupakan</a:t>
            </a:r>
            <a:r>
              <a:rPr lang="en-US" dirty="0"/>
              <a:t> </a:t>
            </a:r>
            <a:r>
              <a:rPr lang="en-US" dirty="0" err="1"/>
              <a:t>prinsip</a:t>
            </a:r>
            <a:r>
              <a:rPr lang="en-US" dirty="0"/>
              <a:t> yang </a:t>
            </a:r>
            <a:r>
              <a:rPr lang="en-US" dirty="0" err="1"/>
              <a:t>telah</a:t>
            </a:r>
            <a:r>
              <a:rPr lang="en-US" dirty="0"/>
              <a:t> </a:t>
            </a:r>
            <a:r>
              <a:rPr lang="en-US" dirty="0" err="1"/>
              <a:t>mulai</a:t>
            </a:r>
            <a:r>
              <a:rPr lang="en-US" dirty="0"/>
              <a:t> </a:t>
            </a:r>
            <a:r>
              <a:rPr lang="en-US" dirty="0" err="1"/>
              <a:t>dipraktekan</a:t>
            </a:r>
            <a:r>
              <a:rPr lang="en-US" dirty="0"/>
              <a:t> </a:t>
            </a:r>
            <a:r>
              <a:rPr lang="en-US" dirty="0" err="1"/>
              <a:t>oleh</a:t>
            </a:r>
            <a:r>
              <a:rPr lang="en-US" dirty="0"/>
              <a:t> </a:t>
            </a:r>
            <a:r>
              <a:rPr lang="en-US" dirty="0" err="1"/>
              <a:t>sektor</a:t>
            </a:r>
            <a:r>
              <a:rPr lang="en-US" dirty="0"/>
              <a:t> </a:t>
            </a:r>
            <a:r>
              <a:rPr lang="en-US" dirty="0" err="1"/>
              <a:t>swasta</a:t>
            </a:r>
            <a:r>
              <a:rPr lang="en-US" dirty="0"/>
              <a:t> di Indonesia </a:t>
            </a:r>
            <a:r>
              <a:rPr lang="en-US" dirty="0" err="1"/>
              <a:t>sejak</a:t>
            </a:r>
            <a:r>
              <a:rPr lang="en-US" dirty="0"/>
              <a:t> 1997 </a:t>
            </a:r>
            <a:r>
              <a:rPr lang="en-US" dirty="0" err="1"/>
              <a:t>ketika</a:t>
            </a:r>
            <a:r>
              <a:rPr lang="en-US" dirty="0"/>
              <a:t> </a:t>
            </a:r>
            <a:r>
              <a:rPr lang="en-US" dirty="0" err="1"/>
              <a:t>krisis</a:t>
            </a:r>
            <a:r>
              <a:rPr lang="en-US" dirty="0"/>
              <a:t> </a:t>
            </a:r>
            <a:r>
              <a:rPr lang="en-US" dirty="0" err="1"/>
              <a:t>ekonomi</a:t>
            </a:r>
            <a:r>
              <a:rPr lang="en-US" dirty="0"/>
              <a:t> </a:t>
            </a:r>
            <a:r>
              <a:rPr lang="en-US" dirty="0" err="1"/>
              <a:t>melanda</a:t>
            </a:r>
            <a:r>
              <a:rPr lang="en-US" dirty="0"/>
              <a:t> Asia Tenggara, </a:t>
            </a:r>
            <a:r>
              <a:rPr lang="en-US" dirty="0" err="1"/>
              <a:t>dan</a:t>
            </a:r>
            <a:r>
              <a:rPr lang="en-US" dirty="0"/>
              <a:t> </a:t>
            </a:r>
            <a:r>
              <a:rPr lang="en-US" dirty="0" err="1"/>
              <a:t>dikenal</a:t>
            </a:r>
            <a:r>
              <a:rPr lang="en-US" dirty="0"/>
              <a:t> </a:t>
            </a:r>
            <a:r>
              <a:rPr lang="en-US" dirty="0" err="1"/>
              <a:t>dengan</a:t>
            </a:r>
            <a:r>
              <a:rPr lang="en-US" dirty="0"/>
              <a:t> </a:t>
            </a:r>
            <a:r>
              <a:rPr lang="en-US" dirty="0" err="1"/>
              <a:t>nama</a:t>
            </a:r>
            <a:r>
              <a:rPr lang="en-US" dirty="0"/>
              <a:t> “good corporate governance” (GCG).</a:t>
            </a:r>
            <a:endParaRPr lang="id-ID" dirty="0"/>
          </a:p>
          <a:p>
            <a:pPr marL="0" indent="0">
              <a:buNone/>
            </a:pPr>
            <a:endParaRPr lang="id-ID" dirty="0"/>
          </a:p>
          <a:p>
            <a:r>
              <a:rPr lang="en-US" dirty="0" smtClean="0"/>
              <a:t>Di </a:t>
            </a:r>
            <a:r>
              <a:rPr lang="en-US" dirty="0" err="1"/>
              <a:t>sektor</a:t>
            </a:r>
            <a:r>
              <a:rPr lang="en-US" dirty="0"/>
              <a:t> </a:t>
            </a:r>
            <a:r>
              <a:rPr lang="en-US" dirty="0" err="1"/>
              <a:t>publik</a:t>
            </a:r>
            <a:r>
              <a:rPr lang="en-US" dirty="0"/>
              <a:t> </a:t>
            </a:r>
            <a:r>
              <a:rPr lang="en-US" dirty="0" err="1"/>
              <a:t>atau</a:t>
            </a:r>
            <a:r>
              <a:rPr lang="en-US" dirty="0"/>
              <a:t> di </a:t>
            </a:r>
            <a:r>
              <a:rPr lang="en-US" dirty="0" err="1"/>
              <a:t>lembaga</a:t>
            </a:r>
            <a:r>
              <a:rPr lang="en-US" dirty="0"/>
              <a:t> </a:t>
            </a:r>
            <a:r>
              <a:rPr lang="en-US" dirty="0" err="1"/>
              <a:t>pemerintah</a:t>
            </a:r>
            <a:r>
              <a:rPr lang="en-US" dirty="0"/>
              <a:t>, </a:t>
            </a:r>
            <a:r>
              <a:rPr lang="en-US" dirty="0" err="1"/>
              <a:t>tata</a:t>
            </a:r>
            <a:r>
              <a:rPr lang="en-US" dirty="0"/>
              <a:t> </a:t>
            </a:r>
            <a:r>
              <a:rPr lang="en-US" dirty="0" err="1"/>
              <a:t>kelola</a:t>
            </a:r>
            <a:r>
              <a:rPr lang="en-US" dirty="0"/>
              <a:t> </a:t>
            </a:r>
            <a:r>
              <a:rPr lang="en-US" dirty="0" err="1"/>
              <a:t>merupakan</a:t>
            </a:r>
            <a:r>
              <a:rPr lang="en-US" dirty="0"/>
              <a:t> </a:t>
            </a:r>
            <a:r>
              <a:rPr lang="en-US" dirty="0" err="1"/>
              <a:t>prinsip</a:t>
            </a:r>
            <a:r>
              <a:rPr lang="en-US" dirty="0"/>
              <a:t> yang </a:t>
            </a:r>
            <a:r>
              <a:rPr lang="en-US" dirty="0" err="1"/>
              <a:t>sangat</a:t>
            </a:r>
            <a:r>
              <a:rPr lang="en-US" dirty="0"/>
              <a:t> </a:t>
            </a:r>
            <a:r>
              <a:rPr lang="en-US" dirty="0" err="1"/>
              <a:t>diandalkan</a:t>
            </a:r>
            <a:r>
              <a:rPr lang="en-US" dirty="0"/>
              <a:t> </a:t>
            </a:r>
            <a:r>
              <a:rPr lang="en-US" dirty="0" err="1"/>
              <a:t>sejak</a:t>
            </a:r>
            <a:r>
              <a:rPr lang="en-US" dirty="0"/>
              <a:t> UNDP </a:t>
            </a:r>
            <a:r>
              <a:rPr lang="en-US" dirty="0" err="1"/>
              <a:t>dan</a:t>
            </a:r>
            <a:r>
              <a:rPr lang="en-US" dirty="0"/>
              <a:t> Bank </a:t>
            </a:r>
            <a:r>
              <a:rPr lang="en-US" dirty="0" err="1"/>
              <a:t>Dunia</a:t>
            </a:r>
            <a:r>
              <a:rPr lang="en-US" dirty="0"/>
              <a:t> </a:t>
            </a:r>
            <a:r>
              <a:rPr lang="en-US" dirty="0" err="1"/>
              <a:t>memperkenalkan</a:t>
            </a:r>
            <a:r>
              <a:rPr lang="en-US" dirty="0"/>
              <a:t> </a:t>
            </a:r>
            <a:r>
              <a:rPr lang="en-US" dirty="0" err="1"/>
              <a:t>dan</a:t>
            </a:r>
            <a:r>
              <a:rPr lang="en-US" dirty="0"/>
              <a:t> </a:t>
            </a:r>
            <a:r>
              <a:rPr lang="en-US" dirty="0" err="1"/>
              <a:t>mempromosikan</a:t>
            </a:r>
            <a:r>
              <a:rPr lang="en-US" dirty="0"/>
              <a:t> </a:t>
            </a:r>
            <a:r>
              <a:rPr lang="en-US" dirty="0" err="1"/>
              <a:t>konsep</a:t>
            </a:r>
            <a:r>
              <a:rPr lang="en-US" dirty="0"/>
              <a:t> </a:t>
            </a:r>
            <a:r>
              <a:rPr lang="en-US" i="1" dirty="0"/>
              <a:t>Good Governance </a:t>
            </a:r>
            <a:r>
              <a:rPr lang="en-US" dirty="0" err="1"/>
              <a:t>dengan</a:t>
            </a:r>
            <a:r>
              <a:rPr lang="en-US" dirty="0"/>
              <a:t> </a:t>
            </a:r>
            <a:r>
              <a:rPr lang="en-US" dirty="0" err="1"/>
              <a:t>harapan</a:t>
            </a:r>
            <a:r>
              <a:rPr lang="en-US" dirty="0"/>
              <a:t> </a:t>
            </a:r>
            <a:r>
              <a:rPr lang="en-US" dirty="0" err="1"/>
              <a:t>kinerja</a:t>
            </a:r>
            <a:r>
              <a:rPr lang="en-US" dirty="0"/>
              <a:t> </a:t>
            </a:r>
            <a:r>
              <a:rPr lang="en-US" dirty="0" err="1"/>
              <a:t>penyelenggaraan</a:t>
            </a:r>
            <a:r>
              <a:rPr lang="en-US" dirty="0"/>
              <a:t> </a:t>
            </a:r>
            <a:r>
              <a:rPr lang="en-US" dirty="0" err="1"/>
              <a:t>pemerintahan</a:t>
            </a:r>
            <a:r>
              <a:rPr lang="en-US" dirty="0"/>
              <a:t> </a:t>
            </a:r>
            <a:r>
              <a:rPr lang="en-US" dirty="0" err="1"/>
              <a:t>meningkat</a:t>
            </a:r>
            <a:r>
              <a:rPr lang="en-US" dirty="0"/>
              <a:t>, </a:t>
            </a:r>
            <a:r>
              <a:rPr lang="en-US" dirty="0" err="1"/>
              <a:t>tingkat</a:t>
            </a:r>
            <a:r>
              <a:rPr lang="en-US" dirty="0"/>
              <a:t> KKN </a:t>
            </a:r>
            <a:r>
              <a:rPr lang="en-US" dirty="0" err="1"/>
              <a:t>berkurang</a:t>
            </a:r>
            <a:r>
              <a:rPr lang="en-US" dirty="0"/>
              <a:t> </a:t>
            </a:r>
            <a:r>
              <a:rPr lang="en-US" dirty="0" err="1"/>
              <a:t>dan</a:t>
            </a:r>
            <a:r>
              <a:rPr lang="en-US" dirty="0"/>
              <a:t> </a:t>
            </a:r>
            <a:r>
              <a:rPr lang="en-US" dirty="0" err="1"/>
              <a:t>kepercayaan</a:t>
            </a:r>
            <a:r>
              <a:rPr lang="en-US" dirty="0"/>
              <a:t> (trust) </a:t>
            </a:r>
            <a:r>
              <a:rPr lang="en-US" dirty="0" err="1"/>
              <a:t>kepada</a:t>
            </a:r>
            <a:r>
              <a:rPr lang="en-US" dirty="0"/>
              <a:t> </a:t>
            </a:r>
            <a:r>
              <a:rPr lang="en-US" dirty="0" err="1"/>
              <a:t>pemerintah</a:t>
            </a:r>
            <a:r>
              <a:rPr lang="en-US" dirty="0"/>
              <a:t> </a:t>
            </a:r>
            <a:r>
              <a:rPr lang="en-US" dirty="0" err="1"/>
              <a:t>meningkat</a:t>
            </a:r>
            <a:r>
              <a:rPr lang="en-US" dirty="0"/>
              <a:t>.</a:t>
            </a:r>
            <a:endParaRPr lang="id-ID" dirty="0"/>
          </a:p>
          <a:p>
            <a:pPr marL="0" indent="0">
              <a:buNone/>
            </a:pPr>
            <a:endParaRPr lang="id-ID" dirty="0"/>
          </a:p>
          <a:p>
            <a:r>
              <a:rPr lang="en-US" dirty="0" err="1" smtClean="0"/>
              <a:t>Dalam</a:t>
            </a:r>
            <a:r>
              <a:rPr lang="en-US" dirty="0" smtClean="0"/>
              <a:t> </a:t>
            </a:r>
            <a:r>
              <a:rPr lang="en-US" dirty="0" err="1"/>
              <a:t>Undang-Undang</a:t>
            </a:r>
            <a:r>
              <a:rPr lang="en-US" dirty="0"/>
              <a:t> </a:t>
            </a:r>
            <a:r>
              <a:rPr lang="en-US" dirty="0" err="1"/>
              <a:t>Tentang</a:t>
            </a:r>
            <a:r>
              <a:rPr lang="en-US" dirty="0"/>
              <a:t> </a:t>
            </a:r>
            <a:r>
              <a:rPr lang="en-US" dirty="0" err="1"/>
              <a:t>Desa</a:t>
            </a:r>
            <a:r>
              <a:rPr lang="en-US" dirty="0"/>
              <a:t> (UU No.6/2014), </a:t>
            </a:r>
            <a:r>
              <a:rPr lang="en-US" dirty="0" err="1"/>
              <a:t>tatakelola</a:t>
            </a:r>
            <a:r>
              <a:rPr lang="en-US" dirty="0"/>
              <a:t> </a:t>
            </a:r>
            <a:r>
              <a:rPr lang="en-US" dirty="0" err="1"/>
              <a:t>telah</a:t>
            </a:r>
            <a:r>
              <a:rPr lang="en-US" dirty="0"/>
              <a:t> </a:t>
            </a:r>
            <a:r>
              <a:rPr lang="en-US" dirty="0" err="1"/>
              <a:t>dimandatkan</a:t>
            </a:r>
            <a:r>
              <a:rPr lang="en-US" dirty="0"/>
              <a:t> </a:t>
            </a:r>
            <a:r>
              <a:rPr lang="en-US" dirty="0" err="1"/>
              <a:t>untuk</a:t>
            </a:r>
            <a:r>
              <a:rPr lang="en-US" dirty="0"/>
              <a:t> </a:t>
            </a:r>
            <a:r>
              <a:rPr lang="en-US" dirty="0" err="1"/>
              <a:t>diterapkan</a:t>
            </a:r>
            <a:r>
              <a:rPr lang="en-US" dirty="0"/>
              <a:t> </a:t>
            </a:r>
            <a:r>
              <a:rPr lang="en-US" dirty="0" err="1"/>
              <a:t>dalam</a:t>
            </a:r>
            <a:r>
              <a:rPr lang="en-US" dirty="0"/>
              <a:t> </a:t>
            </a:r>
            <a:r>
              <a:rPr lang="en-US" dirty="0" err="1"/>
              <a:t>penyelenggaraan</a:t>
            </a:r>
            <a:r>
              <a:rPr lang="en-US" dirty="0"/>
              <a:t> </a:t>
            </a:r>
            <a:r>
              <a:rPr lang="en-US" dirty="0" err="1"/>
              <a:t>pemerintahan</a:t>
            </a:r>
            <a:r>
              <a:rPr lang="en-US" dirty="0"/>
              <a:t> </a:t>
            </a:r>
            <a:r>
              <a:rPr lang="en-US" dirty="0" err="1"/>
              <a:t>desa</a:t>
            </a:r>
            <a:r>
              <a:rPr lang="en-US" dirty="0"/>
              <a:t>.</a:t>
            </a:r>
            <a:endParaRPr lang="id-ID" dirty="0"/>
          </a:p>
          <a:p>
            <a:pPr marL="0" indent="0">
              <a:buNone/>
            </a:pPr>
            <a:r>
              <a:rPr lang="en-US" dirty="0"/>
              <a:t/>
            </a:r>
            <a:br>
              <a:rPr lang="en-US" dirty="0"/>
            </a:br>
            <a:endParaRPr lang="id-ID" dirty="0"/>
          </a:p>
        </p:txBody>
      </p:sp>
    </p:spTree>
    <p:extLst>
      <p:ext uri="{BB962C8B-B14F-4D97-AF65-F5344CB8AC3E}">
        <p14:creationId xmlns:p14="http://schemas.microsoft.com/office/powerpoint/2010/main" val="2479506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PRINSIP TATA KELOLA DESA</a:t>
            </a:r>
            <a:endParaRPr lang="id-ID" dirty="0"/>
          </a:p>
        </p:txBody>
      </p:sp>
      <p:sp>
        <p:nvSpPr>
          <p:cNvPr id="3" name="Content Placeholder 2"/>
          <p:cNvSpPr>
            <a:spLocks noGrp="1"/>
          </p:cNvSpPr>
          <p:nvPr>
            <p:ph idx="1"/>
          </p:nvPr>
        </p:nvSpPr>
        <p:spPr/>
        <p:txBody>
          <a:bodyPr>
            <a:normAutofit fontScale="77500" lnSpcReduction="20000"/>
          </a:bodyPr>
          <a:lstStyle/>
          <a:p>
            <a:r>
              <a:rPr lang="en-US" dirty="0" err="1"/>
              <a:t>Pasal</a:t>
            </a:r>
            <a:r>
              <a:rPr lang="en-US" dirty="0"/>
              <a:t> 3 </a:t>
            </a:r>
            <a:r>
              <a:rPr lang="en-US" dirty="0" err="1"/>
              <a:t>dan</a:t>
            </a:r>
            <a:r>
              <a:rPr lang="en-US" dirty="0"/>
              <a:t> 4, UU No. 6 </a:t>
            </a:r>
            <a:r>
              <a:rPr lang="en-US" dirty="0" err="1"/>
              <a:t>Tahun</a:t>
            </a:r>
            <a:r>
              <a:rPr lang="en-US" dirty="0"/>
              <a:t> 2014 </a:t>
            </a:r>
            <a:r>
              <a:rPr lang="en-US" dirty="0" err="1"/>
              <a:t>tentang</a:t>
            </a:r>
            <a:r>
              <a:rPr lang="en-US" dirty="0"/>
              <a:t> </a:t>
            </a:r>
            <a:r>
              <a:rPr lang="en-US" dirty="0" err="1"/>
              <a:t>Desa</a:t>
            </a:r>
            <a:r>
              <a:rPr lang="en-US" dirty="0"/>
              <a:t>, </a:t>
            </a:r>
            <a:r>
              <a:rPr lang="en-US" dirty="0" err="1"/>
              <a:t>terdapat</a:t>
            </a:r>
            <a:r>
              <a:rPr lang="en-US" dirty="0"/>
              <a:t> </a:t>
            </a:r>
            <a:r>
              <a:rPr lang="en-US" dirty="0" err="1"/>
              <a:t>beberapa</a:t>
            </a:r>
            <a:r>
              <a:rPr lang="en-US" dirty="0"/>
              <a:t> </a:t>
            </a:r>
            <a:r>
              <a:rPr lang="en-US" dirty="0" err="1"/>
              <a:t>prinsip</a:t>
            </a:r>
            <a:r>
              <a:rPr lang="en-US" dirty="0"/>
              <a:t> </a:t>
            </a:r>
            <a:r>
              <a:rPr lang="en-US" dirty="0" err="1"/>
              <a:t>tatakelola</a:t>
            </a:r>
            <a:r>
              <a:rPr lang="en-US" dirty="0" smtClean="0"/>
              <a:t>:</a:t>
            </a:r>
            <a:endParaRPr lang="id-ID" dirty="0" smtClean="0"/>
          </a:p>
          <a:p>
            <a:endParaRPr lang="id-ID" dirty="0"/>
          </a:p>
          <a:p>
            <a:r>
              <a:rPr lang="en-US" dirty="0"/>
              <a:t>– </a:t>
            </a:r>
            <a:r>
              <a:rPr lang="en-US" dirty="0" err="1"/>
              <a:t>Partisipasi</a:t>
            </a:r>
            <a:endParaRPr lang="id-ID" dirty="0"/>
          </a:p>
          <a:p>
            <a:r>
              <a:rPr lang="en-US" dirty="0"/>
              <a:t>– </a:t>
            </a:r>
            <a:r>
              <a:rPr lang="en-US" dirty="0" err="1"/>
              <a:t>Kesetaraan</a:t>
            </a:r>
            <a:endParaRPr lang="id-ID" dirty="0"/>
          </a:p>
          <a:p>
            <a:r>
              <a:rPr lang="en-US" dirty="0"/>
              <a:t>– </a:t>
            </a:r>
            <a:r>
              <a:rPr lang="en-US" dirty="0" err="1"/>
              <a:t>Efisiensi</a:t>
            </a:r>
            <a:endParaRPr lang="id-ID" dirty="0"/>
          </a:p>
          <a:p>
            <a:r>
              <a:rPr lang="en-US" dirty="0"/>
              <a:t>– </a:t>
            </a:r>
            <a:r>
              <a:rPr lang="en-US" dirty="0" err="1"/>
              <a:t>Efektivitas</a:t>
            </a:r>
            <a:endParaRPr lang="id-ID" dirty="0"/>
          </a:p>
          <a:p>
            <a:r>
              <a:rPr lang="en-US" dirty="0"/>
              <a:t>– Terbuka (</a:t>
            </a:r>
            <a:r>
              <a:rPr lang="en-US" dirty="0" err="1"/>
              <a:t>transparancy</a:t>
            </a:r>
            <a:r>
              <a:rPr lang="en-US" dirty="0"/>
              <a:t>)</a:t>
            </a:r>
            <a:endParaRPr lang="id-ID" dirty="0"/>
          </a:p>
          <a:p>
            <a:r>
              <a:rPr lang="en-US" dirty="0"/>
              <a:t>– </a:t>
            </a:r>
            <a:r>
              <a:rPr lang="en-US" dirty="0" err="1"/>
              <a:t>Bertanggungjawab</a:t>
            </a:r>
            <a:r>
              <a:rPr lang="en-US" dirty="0"/>
              <a:t> (</a:t>
            </a:r>
            <a:r>
              <a:rPr lang="en-US" dirty="0" err="1"/>
              <a:t>akuntabilitas</a:t>
            </a:r>
            <a:r>
              <a:rPr lang="en-US" dirty="0"/>
              <a:t>)</a:t>
            </a:r>
            <a:endParaRPr lang="id-ID" dirty="0"/>
          </a:p>
          <a:p>
            <a:endParaRPr lang="id-ID" dirty="0"/>
          </a:p>
          <a:p>
            <a:endParaRPr lang="id-ID" dirty="0"/>
          </a:p>
          <a:p>
            <a:r>
              <a:rPr lang="en-US" dirty="0"/>
              <a:t>•	</a:t>
            </a:r>
            <a:r>
              <a:rPr lang="en-US" dirty="0" err="1"/>
              <a:t>Pasal</a:t>
            </a:r>
            <a:r>
              <a:rPr lang="en-US" dirty="0"/>
              <a:t> 7 </a:t>
            </a:r>
            <a:r>
              <a:rPr lang="en-US" dirty="0" err="1"/>
              <a:t>ayat</a:t>
            </a:r>
            <a:r>
              <a:rPr lang="en-US" dirty="0"/>
              <a:t> 3 (d): </a:t>
            </a:r>
            <a:r>
              <a:rPr lang="en-US" dirty="0" err="1"/>
              <a:t>mandat</a:t>
            </a:r>
            <a:r>
              <a:rPr lang="en-US" dirty="0"/>
              <a:t> </a:t>
            </a:r>
            <a:r>
              <a:rPr lang="en-US" dirty="0" err="1"/>
              <a:t>untuk</a:t>
            </a:r>
            <a:r>
              <a:rPr lang="en-US" dirty="0"/>
              <a:t> “</a:t>
            </a:r>
            <a:r>
              <a:rPr lang="en-US" dirty="0" err="1"/>
              <a:t>meningkatkan</a:t>
            </a:r>
            <a:r>
              <a:rPr lang="en-US" dirty="0"/>
              <a:t> </a:t>
            </a:r>
            <a:r>
              <a:rPr lang="en-US" dirty="0" err="1"/>
              <a:t>kualitas</a:t>
            </a:r>
            <a:r>
              <a:rPr lang="en-US" dirty="0"/>
              <a:t> </a:t>
            </a:r>
            <a:r>
              <a:rPr lang="en-US" dirty="0" err="1"/>
              <a:t>tata</a:t>
            </a:r>
            <a:r>
              <a:rPr lang="en-US" dirty="0"/>
              <a:t> </a:t>
            </a:r>
            <a:r>
              <a:rPr lang="en-US" dirty="0" err="1"/>
              <a:t>kelola</a:t>
            </a:r>
            <a:r>
              <a:rPr lang="en-US" dirty="0"/>
              <a:t> </a:t>
            </a:r>
            <a:r>
              <a:rPr lang="en-US" dirty="0" err="1"/>
              <a:t>Pemerintahan</a:t>
            </a:r>
            <a:r>
              <a:rPr lang="en-US" dirty="0"/>
              <a:t> </a:t>
            </a:r>
            <a:r>
              <a:rPr lang="en-US" dirty="0" err="1"/>
              <a:t>Desa</a:t>
            </a:r>
            <a:r>
              <a:rPr lang="en-US" dirty="0"/>
              <a:t>”;</a:t>
            </a:r>
            <a:endParaRPr lang="id-ID" dirty="0"/>
          </a:p>
          <a:p>
            <a:r>
              <a:rPr lang="en-US" dirty="0"/>
              <a:t/>
            </a:r>
            <a:br>
              <a:rPr lang="en-US" dirty="0"/>
            </a:br>
            <a:endParaRPr lang="id-ID" dirty="0"/>
          </a:p>
        </p:txBody>
      </p:sp>
    </p:spTree>
    <p:extLst>
      <p:ext uri="{BB962C8B-B14F-4D97-AF65-F5344CB8AC3E}">
        <p14:creationId xmlns:p14="http://schemas.microsoft.com/office/powerpoint/2010/main" val="3875536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mtClean="0"/>
              <a:t>ASAS PENYELENGGARAAN PEMERINTAHAN</a:t>
            </a:r>
            <a:endParaRPr lang="id-ID"/>
          </a:p>
        </p:txBody>
      </p:sp>
      <p:sp>
        <p:nvSpPr>
          <p:cNvPr id="3" name="Content Placeholder 2"/>
          <p:cNvSpPr>
            <a:spLocks noGrp="1"/>
          </p:cNvSpPr>
          <p:nvPr>
            <p:ph idx="1"/>
          </p:nvPr>
        </p:nvSpPr>
        <p:spPr>
          <a:xfrm>
            <a:off x="457200" y="1600200"/>
            <a:ext cx="8229600" cy="5069160"/>
          </a:xfrm>
        </p:spPr>
        <p:txBody>
          <a:bodyPr>
            <a:normAutofit fontScale="92500" lnSpcReduction="10000"/>
          </a:bodyPr>
          <a:lstStyle/>
          <a:p>
            <a:r>
              <a:rPr lang="en-US" dirty="0" err="1"/>
              <a:t>Pasal</a:t>
            </a:r>
            <a:r>
              <a:rPr lang="en-US" dirty="0"/>
              <a:t> 24 </a:t>
            </a:r>
            <a:r>
              <a:rPr lang="en-US" dirty="0" err="1"/>
              <a:t>tentang</a:t>
            </a:r>
            <a:r>
              <a:rPr lang="en-US" dirty="0"/>
              <a:t> </a:t>
            </a:r>
            <a:r>
              <a:rPr lang="en-US" dirty="0" err="1"/>
              <a:t>asas</a:t>
            </a:r>
            <a:r>
              <a:rPr lang="en-US" dirty="0"/>
              <a:t> </a:t>
            </a:r>
            <a:r>
              <a:rPr lang="en-US" dirty="0" err="1"/>
              <a:t>Penyelenggaraan</a:t>
            </a:r>
            <a:r>
              <a:rPr lang="en-US" dirty="0"/>
              <a:t> </a:t>
            </a:r>
            <a:r>
              <a:rPr lang="en-US" dirty="0" err="1" smtClean="0"/>
              <a:t>Pemerintahan</a:t>
            </a:r>
            <a:r>
              <a:rPr lang="id-ID" dirty="0"/>
              <a:t> </a:t>
            </a:r>
            <a:r>
              <a:rPr lang="en-US" dirty="0" err="1" smtClean="0"/>
              <a:t>Desa</a:t>
            </a:r>
            <a:r>
              <a:rPr lang="en-US" dirty="0" smtClean="0"/>
              <a:t>:</a:t>
            </a:r>
            <a:endParaRPr lang="id-ID" dirty="0" smtClean="0"/>
          </a:p>
          <a:p>
            <a:pPr marL="0" indent="0">
              <a:buNone/>
            </a:pPr>
            <a:endParaRPr lang="id-ID" dirty="0"/>
          </a:p>
          <a:p>
            <a:pPr lvl="1"/>
            <a:r>
              <a:rPr lang="en-US" dirty="0"/>
              <a:t>– </a:t>
            </a:r>
            <a:r>
              <a:rPr lang="en-US" dirty="0" err="1"/>
              <a:t>kepastian</a:t>
            </a:r>
            <a:r>
              <a:rPr lang="en-US" dirty="0"/>
              <a:t> </a:t>
            </a:r>
            <a:r>
              <a:rPr lang="en-US" dirty="0" err="1"/>
              <a:t>hukum</a:t>
            </a:r>
            <a:r>
              <a:rPr lang="en-US" dirty="0"/>
              <a:t>*;</a:t>
            </a:r>
            <a:endParaRPr lang="id-ID" dirty="0"/>
          </a:p>
          <a:p>
            <a:pPr lvl="1"/>
            <a:r>
              <a:rPr lang="en-US" dirty="0"/>
              <a:t>– </a:t>
            </a:r>
            <a:r>
              <a:rPr lang="en-US" dirty="0" err="1"/>
              <a:t>tertib</a:t>
            </a:r>
            <a:r>
              <a:rPr lang="en-US" dirty="0"/>
              <a:t> </a:t>
            </a:r>
            <a:r>
              <a:rPr lang="en-US" dirty="0" err="1"/>
              <a:t>penyelenggaraan</a:t>
            </a:r>
            <a:r>
              <a:rPr lang="en-US" dirty="0"/>
              <a:t> </a:t>
            </a:r>
            <a:r>
              <a:rPr lang="en-US" dirty="0" err="1"/>
              <a:t>pemerintahan</a:t>
            </a:r>
            <a:r>
              <a:rPr lang="en-US" dirty="0"/>
              <a:t>;</a:t>
            </a:r>
            <a:endParaRPr lang="id-ID" dirty="0"/>
          </a:p>
          <a:p>
            <a:pPr lvl="1"/>
            <a:r>
              <a:rPr lang="en-US" dirty="0"/>
              <a:t>– </a:t>
            </a:r>
            <a:r>
              <a:rPr lang="en-US" dirty="0" err="1"/>
              <a:t>tertib</a:t>
            </a:r>
            <a:r>
              <a:rPr lang="en-US" dirty="0"/>
              <a:t> </a:t>
            </a:r>
            <a:r>
              <a:rPr lang="en-US" dirty="0" err="1"/>
              <a:t>kepentingan</a:t>
            </a:r>
            <a:r>
              <a:rPr lang="en-US" dirty="0"/>
              <a:t> </a:t>
            </a:r>
            <a:r>
              <a:rPr lang="en-US" dirty="0" err="1"/>
              <a:t>umum</a:t>
            </a:r>
            <a:r>
              <a:rPr lang="en-US" dirty="0"/>
              <a:t>;</a:t>
            </a:r>
            <a:endParaRPr lang="id-ID" dirty="0"/>
          </a:p>
          <a:p>
            <a:pPr lvl="1"/>
            <a:r>
              <a:rPr lang="en-US" dirty="0"/>
              <a:t>– </a:t>
            </a:r>
            <a:r>
              <a:rPr lang="en-US" dirty="0" err="1"/>
              <a:t>Keterbukaan</a:t>
            </a:r>
            <a:r>
              <a:rPr lang="en-US" dirty="0"/>
              <a:t>*;</a:t>
            </a:r>
            <a:endParaRPr lang="id-ID" dirty="0"/>
          </a:p>
          <a:p>
            <a:pPr lvl="1"/>
            <a:r>
              <a:rPr lang="en-US" dirty="0"/>
              <a:t>– </a:t>
            </a:r>
            <a:r>
              <a:rPr lang="en-US" dirty="0" err="1"/>
              <a:t>proporsionalitas</a:t>
            </a:r>
            <a:r>
              <a:rPr lang="en-US" dirty="0"/>
              <a:t>;</a:t>
            </a:r>
            <a:endParaRPr lang="id-ID" dirty="0"/>
          </a:p>
          <a:p>
            <a:pPr lvl="1"/>
            <a:r>
              <a:rPr lang="en-US" dirty="0"/>
              <a:t>– </a:t>
            </a:r>
            <a:r>
              <a:rPr lang="en-US" dirty="0" err="1"/>
              <a:t>Profesionalitas</a:t>
            </a:r>
            <a:r>
              <a:rPr lang="en-US" dirty="0"/>
              <a:t>*;</a:t>
            </a:r>
            <a:endParaRPr lang="id-ID" dirty="0"/>
          </a:p>
          <a:p>
            <a:pPr lvl="1"/>
            <a:r>
              <a:rPr lang="en-US" dirty="0"/>
              <a:t>– </a:t>
            </a:r>
            <a:r>
              <a:rPr lang="en-US" dirty="0" err="1"/>
              <a:t>Akuntabilitas</a:t>
            </a:r>
            <a:r>
              <a:rPr lang="en-US" dirty="0"/>
              <a:t>*;</a:t>
            </a:r>
            <a:endParaRPr lang="id-ID" dirty="0"/>
          </a:p>
          <a:p>
            <a:pPr lvl="1"/>
            <a:r>
              <a:rPr lang="en-US" dirty="0"/>
              <a:t>– </a:t>
            </a:r>
            <a:r>
              <a:rPr lang="en-US" dirty="0" err="1"/>
              <a:t>Efektivitas</a:t>
            </a:r>
            <a:r>
              <a:rPr lang="en-US" dirty="0"/>
              <a:t>* </a:t>
            </a:r>
            <a:r>
              <a:rPr lang="en-US" dirty="0" err="1"/>
              <a:t>dan</a:t>
            </a:r>
            <a:r>
              <a:rPr lang="en-US" dirty="0"/>
              <a:t> </a:t>
            </a:r>
            <a:r>
              <a:rPr lang="en-US" dirty="0" err="1"/>
              <a:t>efisiensi</a:t>
            </a:r>
            <a:r>
              <a:rPr lang="en-US" dirty="0"/>
              <a:t>*;</a:t>
            </a:r>
            <a:endParaRPr lang="id-ID" dirty="0"/>
          </a:p>
          <a:p>
            <a:pPr lvl="1"/>
            <a:r>
              <a:rPr lang="en-US" dirty="0"/>
              <a:t>– </a:t>
            </a:r>
            <a:r>
              <a:rPr lang="en-US" dirty="0" err="1"/>
              <a:t>kearifan</a:t>
            </a:r>
            <a:r>
              <a:rPr lang="en-US" dirty="0"/>
              <a:t> </a:t>
            </a:r>
            <a:r>
              <a:rPr lang="en-US" dirty="0" err="1"/>
              <a:t>lokal</a:t>
            </a:r>
            <a:r>
              <a:rPr lang="en-US" dirty="0"/>
              <a:t>;</a:t>
            </a:r>
            <a:endParaRPr lang="id-ID" dirty="0"/>
          </a:p>
          <a:p>
            <a:pPr lvl="1"/>
            <a:r>
              <a:rPr lang="en-US" dirty="0"/>
              <a:t>– </a:t>
            </a:r>
            <a:r>
              <a:rPr lang="en-US" dirty="0" err="1"/>
              <a:t>keberagaman</a:t>
            </a:r>
            <a:r>
              <a:rPr lang="en-US" dirty="0"/>
              <a:t>; </a:t>
            </a:r>
            <a:r>
              <a:rPr lang="en-US" dirty="0" err="1"/>
              <a:t>dan</a:t>
            </a:r>
            <a:endParaRPr lang="id-ID" dirty="0"/>
          </a:p>
          <a:p>
            <a:pPr lvl="1"/>
            <a:r>
              <a:rPr lang="en-US" dirty="0"/>
              <a:t>– </a:t>
            </a:r>
            <a:r>
              <a:rPr lang="en-US" dirty="0" err="1"/>
              <a:t>Partisipatif</a:t>
            </a:r>
            <a:r>
              <a:rPr lang="en-US" dirty="0"/>
              <a:t>*</a:t>
            </a:r>
            <a:endParaRPr lang="id-ID" dirty="0"/>
          </a:p>
          <a:p>
            <a:r>
              <a:rPr lang="en-US" dirty="0"/>
              <a:t>(* </a:t>
            </a:r>
            <a:r>
              <a:rPr lang="en-US" dirty="0" err="1"/>
              <a:t>sesuai</a:t>
            </a:r>
            <a:r>
              <a:rPr lang="en-US" dirty="0"/>
              <a:t> </a:t>
            </a:r>
            <a:r>
              <a:rPr lang="en-US" dirty="0" err="1"/>
              <a:t>prinsip-prinsip</a:t>
            </a:r>
            <a:r>
              <a:rPr lang="en-US" dirty="0"/>
              <a:t> Good Governance)</a:t>
            </a:r>
            <a:endParaRPr lang="id-ID" dirty="0"/>
          </a:p>
        </p:txBody>
      </p:sp>
    </p:spTree>
    <p:extLst>
      <p:ext uri="{BB962C8B-B14F-4D97-AF65-F5344CB8AC3E}">
        <p14:creationId xmlns:p14="http://schemas.microsoft.com/office/powerpoint/2010/main" val="4032685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Penerapan prinsip tata kelola desa </a:t>
            </a:r>
            <a:endParaRPr lang="id-ID" dirty="0"/>
          </a:p>
        </p:txBody>
      </p:sp>
      <p:sp>
        <p:nvSpPr>
          <p:cNvPr id="3" name="Content Placeholder 2"/>
          <p:cNvSpPr>
            <a:spLocks noGrp="1"/>
          </p:cNvSpPr>
          <p:nvPr>
            <p:ph idx="1"/>
          </p:nvPr>
        </p:nvSpPr>
        <p:spPr>
          <a:xfrm>
            <a:off x="457200" y="1600200"/>
            <a:ext cx="8229600" cy="4853136"/>
          </a:xfrm>
        </p:spPr>
        <p:txBody>
          <a:bodyPr>
            <a:normAutofit fontScale="92500"/>
          </a:bodyPr>
          <a:lstStyle/>
          <a:p>
            <a:r>
              <a:rPr lang="en-US" dirty="0" err="1"/>
              <a:t>Prinsip</a:t>
            </a:r>
            <a:r>
              <a:rPr lang="en-US" dirty="0"/>
              <a:t> </a:t>
            </a:r>
            <a:r>
              <a:rPr lang="en-US" dirty="0" err="1"/>
              <a:t>ini</a:t>
            </a:r>
            <a:r>
              <a:rPr lang="en-US" dirty="0"/>
              <a:t> </a:t>
            </a:r>
            <a:r>
              <a:rPr lang="en-US" dirty="0" err="1"/>
              <a:t>dapat</a:t>
            </a:r>
            <a:r>
              <a:rPr lang="en-US" dirty="0"/>
              <a:t> </a:t>
            </a:r>
            <a:r>
              <a:rPr lang="en-US" dirty="0" err="1"/>
              <a:t>diterapkan</a:t>
            </a:r>
            <a:r>
              <a:rPr lang="en-US" dirty="0"/>
              <a:t> </a:t>
            </a:r>
            <a:r>
              <a:rPr lang="en-US" dirty="0" err="1"/>
              <a:t>pada</a:t>
            </a:r>
            <a:r>
              <a:rPr lang="en-US" dirty="0"/>
              <a:t> </a:t>
            </a:r>
            <a:r>
              <a:rPr lang="en-US" dirty="0" err="1"/>
              <a:t>bidang</a:t>
            </a:r>
            <a:endParaRPr lang="id-ID" dirty="0"/>
          </a:p>
          <a:p>
            <a:pPr marL="722313" indent="-279400"/>
            <a:r>
              <a:rPr lang="en-US" dirty="0" err="1"/>
              <a:t>penyelenggaraan</a:t>
            </a:r>
            <a:r>
              <a:rPr lang="en-US" dirty="0"/>
              <a:t> </a:t>
            </a:r>
            <a:r>
              <a:rPr lang="en-US" dirty="0" err="1"/>
              <a:t>pemerintahan</a:t>
            </a:r>
            <a:r>
              <a:rPr lang="en-US" dirty="0"/>
              <a:t> </a:t>
            </a:r>
            <a:r>
              <a:rPr lang="en-US" dirty="0" err="1"/>
              <a:t>desa</a:t>
            </a:r>
            <a:r>
              <a:rPr lang="en-US" dirty="0"/>
              <a:t>, </a:t>
            </a:r>
            <a:r>
              <a:rPr lang="en-US" dirty="0" err="1"/>
              <a:t>pelaksanaan</a:t>
            </a:r>
            <a:endParaRPr lang="id-ID" dirty="0"/>
          </a:p>
          <a:p>
            <a:pPr marL="722313" indent="-279400">
              <a:buNone/>
              <a:tabLst>
                <a:tab pos="722313" algn="l"/>
              </a:tabLst>
            </a:pPr>
            <a:r>
              <a:rPr lang="id-ID" dirty="0"/>
              <a:t>	</a:t>
            </a:r>
            <a:r>
              <a:rPr lang="en-US" dirty="0" err="1" smtClean="0"/>
              <a:t>pembangunan</a:t>
            </a:r>
            <a:r>
              <a:rPr lang="en-US" dirty="0" smtClean="0"/>
              <a:t> </a:t>
            </a:r>
            <a:r>
              <a:rPr lang="en-US" dirty="0" err="1"/>
              <a:t>desa</a:t>
            </a:r>
            <a:r>
              <a:rPr lang="en-US" dirty="0"/>
              <a:t>, </a:t>
            </a:r>
            <a:r>
              <a:rPr lang="en-US" dirty="0" err="1"/>
              <a:t>pembinaan</a:t>
            </a:r>
            <a:r>
              <a:rPr lang="en-US" dirty="0"/>
              <a:t> </a:t>
            </a:r>
            <a:r>
              <a:rPr lang="en-US" dirty="0" err="1" smtClean="0"/>
              <a:t>kemasyarakatan</a:t>
            </a:r>
            <a:r>
              <a:rPr lang="en-US" dirty="0" smtClean="0"/>
              <a:t>,</a:t>
            </a:r>
            <a:r>
              <a:rPr lang="id-ID" dirty="0" smtClean="0"/>
              <a:t> </a:t>
            </a:r>
            <a:r>
              <a:rPr lang="en-US" dirty="0" err="1" smtClean="0"/>
              <a:t>dan</a:t>
            </a:r>
            <a:r>
              <a:rPr lang="en-US" dirty="0" smtClean="0"/>
              <a:t> </a:t>
            </a:r>
            <a:r>
              <a:rPr lang="en-US" dirty="0" err="1"/>
              <a:t>bidang</a:t>
            </a:r>
            <a:r>
              <a:rPr lang="en-US" dirty="0"/>
              <a:t> </a:t>
            </a:r>
            <a:r>
              <a:rPr lang="en-US" dirty="0" err="1"/>
              <a:t>pemberdayaan</a:t>
            </a:r>
            <a:r>
              <a:rPr lang="en-US" dirty="0"/>
              <a:t> </a:t>
            </a:r>
            <a:r>
              <a:rPr lang="en-US" dirty="0" err="1"/>
              <a:t>masyarakat</a:t>
            </a:r>
            <a:r>
              <a:rPr lang="en-US" dirty="0"/>
              <a:t> (</a:t>
            </a:r>
            <a:r>
              <a:rPr lang="en-US" dirty="0" err="1" smtClean="0"/>
              <a:t>lihat</a:t>
            </a:r>
            <a:r>
              <a:rPr lang="id-ID" dirty="0" smtClean="0"/>
              <a:t> </a:t>
            </a:r>
            <a:r>
              <a:rPr lang="en-US" dirty="0" err="1" smtClean="0"/>
              <a:t>Permendagri</a:t>
            </a:r>
            <a:r>
              <a:rPr lang="en-US" dirty="0" smtClean="0"/>
              <a:t> </a:t>
            </a:r>
            <a:r>
              <a:rPr lang="en-US" dirty="0"/>
              <a:t>No.114/2014 </a:t>
            </a:r>
            <a:r>
              <a:rPr lang="en-US" dirty="0" err="1"/>
              <a:t>tentang</a:t>
            </a:r>
            <a:r>
              <a:rPr lang="en-US" dirty="0"/>
              <a:t> </a:t>
            </a:r>
            <a:r>
              <a:rPr lang="en-US" dirty="0" err="1" smtClean="0"/>
              <a:t>Pedoman</a:t>
            </a:r>
            <a:r>
              <a:rPr lang="id-ID" dirty="0" smtClean="0"/>
              <a:t> </a:t>
            </a:r>
            <a:r>
              <a:rPr lang="en-US" dirty="0" smtClean="0"/>
              <a:t>Pembangunan </a:t>
            </a:r>
            <a:r>
              <a:rPr lang="en-US" dirty="0" err="1"/>
              <a:t>Desa</a:t>
            </a:r>
            <a:r>
              <a:rPr lang="en-US" dirty="0"/>
              <a:t>, </a:t>
            </a:r>
            <a:r>
              <a:rPr lang="en-US" dirty="0" err="1"/>
              <a:t>pasal</a:t>
            </a:r>
            <a:r>
              <a:rPr lang="en-US" dirty="0"/>
              <a:t> 6 </a:t>
            </a:r>
            <a:r>
              <a:rPr lang="en-US" dirty="0" err="1"/>
              <a:t>ayat</a:t>
            </a:r>
            <a:r>
              <a:rPr lang="en-US" dirty="0"/>
              <a:t> 2, 3, 4 </a:t>
            </a:r>
            <a:r>
              <a:rPr lang="en-US" dirty="0" err="1"/>
              <a:t>dan</a:t>
            </a:r>
            <a:r>
              <a:rPr lang="en-US" dirty="0"/>
              <a:t> 5)</a:t>
            </a:r>
            <a:endParaRPr lang="id-ID" dirty="0"/>
          </a:p>
          <a:p>
            <a:r>
              <a:rPr lang="en-US" dirty="0"/>
              <a:t> </a:t>
            </a:r>
            <a:endParaRPr lang="id-ID" dirty="0"/>
          </a:p>
          <a:p>
            <a:r>
              <a:rPr lang="en-US" dirty="0"/>
              <a:t>•	</a:t>
            </a:r>
            <a:r>
              <a:rPr lang="en-US" dirty="0" err="1"/>
              <a:t>Penerapan</a:t>
            </a:r>
            <a:r>
              <a:rPr lang="en-US" dirty="0"/>
              <a:t> </a:t>
            </a:r>
            <a:r>
              <a:rPr lang="en-US" dirty="0" err="1"/>
              <a:t>dapat</a:t>
            </a:r>
            <a:r>
              <a:rPr lang="en-US" dirty="0"/>
              <a:t> </a:t>
            </a:r>
            <a:r>
              <a:rPr lang="en-US" dirty="0" err="1"/>
              <a:t>dilakukan</a:t>
            </a:r>
            <a:r>
              <a:rPr lang="en-US" dirty="0"/>
              <a:t> </a:t>
            </a:r>
            <a:r>
              <a:rPr lang="en-US" dirty="0" err="1"/>
              <a:t>mulai</a:t>
            </a:r>
            <a:r>
              <a:rPr lang="en-US" dirty="0"/>
              <a:t> </a:t>
            </a:r>
            <a:r>
              <a:rPr lang="en-US" dirty="0" err="1"/>
              <a:t>dari</a:t>
            </a:r>
            <a:r>
              <a:rPr lang="en-US" dirty="0"/>
              <a:t> </a:t>
            </a:r>
            <a:r>
              <a:rPr lang="en-US" dirty="0" err="1"/>
              <a:t>perencanaan</a:t>
            </a:r>
            <a:r>
              <a:rPr lang="en-US" dirty="0"/>
              <a:t> </a:t>
            </a:r>
            <a:r>
              <a:rPr lang="en-US" dirty="0" err="1"/>
              <a:t>yaitu</a:t>
            </a:r>
            <a:r>
              <a:rPr lang="en-US" dirty="0"/>
              <a:t> </a:t>
            </a:r>
            <a:r>
              <a:rPr lang="en-US" dirty="0" err="1"/>
              <a:t>penyusunan</a:t>
            </a:r>
            <a:r>
              <a:rPr lang="en-US" dirty="0"/>
              <a:t> RPJMDES </a:t>
            </a:r>
            <a:r>
              <a:rPr lang="en-US" dirty="0" err="1"/>
              <a:t>dan</a:t>
            </a:r>
            <a:r>
              <a:rPr lang="en-US" dirty="0"/>
              <a:t> </a:t>
            </a:r>
            <a:r>
              <a:rPr lang="en-US" dirty="0" err="1"/>
              <a:t>rencana</a:t>
            </a:r>
            <a:r>
              <a:rPr lang="en-US" dirty="0"/>
              <a:t> </a:t>
            </a:r>
            <a:r>
              <a:rPr lang="en-US" dirty="0" err="1"/>
              <a:t>tahunan</a:t>
            </a:r>
            <a:r>
              <a:rPr lang="en-US" dirty="0"/>
              <a:t>, </a:t>
            </a:r>
            <a:r>
              <a:rPr lang="en-US" dirty="0" err="1"/>
              <a:t>dilanjutkan</a:t>
            </a:r>
            <a:r>
              <a:rPr lang="en-US" dirty="0"/>
              <a:t> </a:t>
            </a:r>
            <a:r>
              <a:rPr lang="en-US" dirty="0" err="1"/>
              <a:t>pada</a:t>
            </a:r>
            <a:r>
              <a:rPr lang="en-US" dirty="0"/>
              <a:t> </a:t>
            </a:r>
            <a:r>
              <a:rPr lang="en-US" dirty="0" err="1"/>
              <a:t>tahap</a:t>
            </a:r>
            <a:r>
              <a:rPr lang="en-US" dirty="0"/>
              <a:t> monitoring </a:t>
            </a:r>
            <a:r>
              <a:rPr lang="en-US" dirty="0" err="1"/>
              <a:t>dan</a:t>
            </a:r>
            <a:r>
              <a:rPr lang="en-US" dirty="0"/>
              <a:t> </a:t>
            </a:r>
            <a:r>
              <a:rPr lang="en-US" dirty="0" err="1"/>
              <a:t>evaluasi</a:t>
            </a:r>
            <a:r>
              <a:rPr lang="en-US" dirty="0"/>
              <a:t>.</a:t>
            </a:r>
            <a:endParaRPr lang="id-ID" dirty="0"/>
          </a:p>
          <a:p>
            <a:pPr marL="0" indent="0">
              <a:buNone/>
            </a:pPr>
            <a:r>
              <a:rPr lang="en-US" dirty="0"/>
              <a:t/>
            </a:r>
            <a:br>
              <a:rPr lang="en-US" dirty="0"/>
            </a:br>
            <a:endParaRPr lang="id-ID" dirty="0"/>
          </a:p>
        </p:txBody>
      </p:sp>
    </p:spTree>
    <p:extLst>
      <p:ext uri="{BB962C8B-B14F-4D97-AF65-F5344CB8AC3E}">
        <p14:creationId xmlns:p14="http://schemas.microsoft.com/office/powerpoint/2010/main" val="1832730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id-ID" sz="2700" dirty="0" smtClean="0"/>
              <a:t/>
            </a:r>
            <a:br>
              <a:rPr lang="id-ID" sz="2700" dirty="0" smtClean="0"/>
            </a:br>
            <a:r>
              <a:rPr lang="id-ID" sz="2700" dirty="0"/>
              <a:t/>
            </a:r>
            <a:br>
              <a:rPr lang="id-ID" sz="2700" dirty="0"/>
            </a:br>
            <a:r>
              <a:rPr lang="id-ID" sz="2700" dirty="0" smtClean="0"/>
              <a:t/>
            </a:r>
            <a:br>
              <a:rPr lang="id-ID" sz="2700" dirty="0" smtClean="0"/>
            </a:br>
            <a:r>
              <a:rPr lang="en-US" sz="2700" dirty="0" smtClean="0"/>
              <a:t>AKTOR KUNCI:PEMERINTAH</a:t>
            </a:r>
            <a:r>
              <a:rPr lang="en-US" sz="2700" dirty="0"/>
              <a:t>, MASYARAKAT </a:t>
            </a:r>
            <a:r>
              <a:rPr lang="en-US" sz="2700" dirty="0" smtClean="0"/>
              <a:t>DAN </a:t>
            </a:r>
            <a:r>
              <a:rPr lang="en-US" sz="2700" dirty="0"/>
              <a:t>SWASTA</a:t>
            </a:r>
            <a:r>
              <a:rPr lang="id-ID" sz="2700" dirty="0"/>
              <a:t/>
            </a:r>
            <a:br>
              <a:rPr lang="id-ID" sz="2700" dirty="0"/>
            </a:br>
            <a:r>
              <a:rPr lang="en-US" sz="3200" dirty="0"/>
              <a:t> </a:t>
            </a:r>
            <a:r>
              <a:rPr lang="id-ID" sz="3200" dirty="0"/>
              <a:t/>
            </a:r>
            <a:br>
              <a:rPr lang="id-ID" sz="3200" dirty="0"/>
            </a:br>
            <a:endParaRPr lang="id-ID" sz="3200" dirty="0"/>
          </a:p>
        </p:txBody>
      </p:sp>
      <p:sp>
        <p:nvSpPr>
          <p:cNvPr id="3" name="Content Placeholder 2"/>
          <p:cNvSpPr>
            <a:spLocks noGrp="1"/>
          </p:cNvSpPr>
          <p:nvPr>
            <p:ph idx="1"/>
          </p:nvPr>
        </p:nvSpPr>
        <p:spPr>
          <a:xfrm>
            <a:off x="457200" y="1600200"/>
            <a:ext cx="8229600" cy="5069160"/>
          </a:xfrm>
        </p:spPr>
        <p:txBody>
          <a:bodyPr>
            <a:normAutofit fontScale="85000" lnSpcReduction="20000"/>
          </a:bodyPr>
          <a:lstStyle/>
          <a:p>
            <a:r>
              <a:rPr lang="en-US" dirty="0" smtClean="0"/>
              <a:t>•</a:t>
            </a:r>
            <a:r>
              <a:rPr lang="en-US" dirty="0" err="1" smtClean="0"/>
              <a:t>Prinsip</a:t>
            </a:r>
            <a:r>
              <a:rPr lang="en-US" dirty="0" smtClean="0"/>
              <a:t> </a:t>
            </a:r>
            <a:r>
              <a:rPr lang="en-US" dirty="0" err="1"/>
              <a:t>tatakelola</a:t>
            </a:r>
            <a:r>
              <a:rPr lang="en-US" dirty="0"/>
              <a:t> </a:t>
            </a:r>
            <a:r>
              <a:rPr lang="en-US" dirty="0" err="1"/>
              <a:t>harus</a:t>
            </a:r>
            <a:r>
              <a:rPr lang="en-US" dirty="0"/>
              <a:t> </a:t>
            </a:r>
            <a:r>
              <a:rPr lang="en-US" dirty="0" err="1"/>
              <a:t>dimulai</a:t>
            </a:r>
            <a:r>
              <a:rPr lang="en-US" dirty="0"/>
              <a:t> </a:t>
            </a:r>
            <a:r>
              <a:rPr lang="en-US" dirty="0" err="1"/>
              <a:t>dari</a:t>
            </a:r>
            <a:r>
              <a:rPr lang="en-US" dirty="0"/>
              <a:t> </a:t>
            </a:r>
            <a:r>
              <a:rPr lang="en-US" dirty="0" err="1"/>
              <a:t>pihak</a:t>
            </a:r>
            <a:r>
              <a:rPr lang="en-US" dirty="0"/>
              <a:t> </a:t>
            </a:r>
            <a:r>
              <a:rPr lang="en-US" dirty="0" err="1"/>
              <a:t>pemerintah</a:t>
            </a:r>
            <a:r>
              <a:rPr lang="en-US" dirty="0"/>
              <a:t> yang </a:t>
            </a:r>
            <a:r>
              <a:rPr lang="en-US" dirty="0" err="1"/>
              <a:t>dilihat</a:t>
            </a:r>
            <a:r>
              <a:rPr lang="en-US" dirty="0"/>
              <a:t> </a:t>
            </a:r>
            <a:r>
              <a:rPr lang="en-US" dirty="0" err="1"/>
              <a:t>dalam</a:t>
            </a:r>
            <a:r>
              <a:rPr lang="en-US" dirty="0"/>
              <a:t> </a:t>
            </a:r>
            <a:r>
              <a:rPr lang="en-US" dirty="0" err="1"/>
              <a:t>diri</a:t>
            </a:r>
            <a:r>
              <a:rPr lang="en-US" dirty="0"/>
              <a:t> </a:t>
            </a:r>
            <a:r>
              <a:rPr lang="en-US" dirty="0" err="1"/>
              <a:t>Kepala</a:t>
            </a:r>
            <a:r>
              <a:rPr lang="en-US" dirty="0"/>
              <a:t> </a:t>
            </a:r>
            <a:r>
              <a:rPr lang="en-US" dirty="0" err="1"/>
              <a:t>Desa</a:t>
            </a:r>
            <a:r>
              <a:rPr lang="en-US" dirty="0"/>
              <a:t> </a:t>
            </a:r>
            <a:r>
              <a:rPr lang="en-US" dirty="0" err="1"/>
              <a:t>sendiri</a:t>
            </a:r>
            <a:r>
              <a:rPr lang="en-US" dirty="0"/>
              <a:t> </a:t>
            </a:r>
            <a:r>
              <a:rPr lang="en-US" dirty="0" err="1"/>
              <a:t>ketika</a:t>
            </a:r>
            <a:r>
              <a:rPr lang="en-US" dirty="0"/>
              <a:t> </a:t>
            </a:r>
            <a:r>
              <a:rPr lang="en-US" dirty="0" err="1" smtClean="0"/>
              <a:t>menggunakan</a:t>
            </a:r>
            <a:r>
              <a:rPr lang="en-US" dirty="0" smtClean="0"/>
              <a:t> </a:t>
            </a:r>
            <a:r>
              <a:rPr lang="en-US" dirty="0" err="1" smtClean="0"/>
              <a:t>kewenangannya</a:t>
            </a:r>
            <a:r>
              <a:rPr lang="en-US" dirty="0" smtClean="0"/>
              <a:t> </a:t>
            </a:r>
            <a:r>
              <a:rPr lang="en-US" dirty="0" err="1" smtClean="0"/>
              <a:t>dan</a:t>
            </a:r>
            <a:r>
              <a:rPr lang="en-US" dirty="0" smtClean="0"/>
              <a:t> </a:t>
            </a:r>
            <a:r>
              <a:rPr lang="en-US" dirty="0" err="1" smtClean="0"/>
              <a:t>menjalankan</a:t>
            </a:r>
            <a:r>
              <a:rPr lang="en-US" dirty="0" smtClean="0"/>
              <a:t> </a:t>
            </a:r>
            <a:r>
              <a:rPr lang="en-US" dirty="0" err="1" smtClean="0"/>
              <a:t>kewajibannya</a:t>
            </a:r>
            <a:r>
              <a:rPr lang="en-US" dirty="0" smtClean="0"/>
              <a:t>.</a:t>
            </a:r>
            <a:endParaRPr lang="id-ID" dirty="0"/>
          </a:p>
          <a:p>
            <a:pPr marL="0" indent="0">
              <a:buNone/>
            </a:pPr>
            <a:endParaRPr lang="id-ID" dirty="0"/>
          </a:p>
          <a:p>
            <a:r>
              <a:rPr lang="en-US" dirty="0" smtClean="0"/>
              <a:t>•</a:t>
            </a:r>
            <a:r>
              <a:rPr lang="en-US" dirty="0" err="1" smtClean="0"/>
              <a:t>Ketika</a:t>
            </a:r>
            <a:r>
              <a:rPr lang="en-US" dirty="0" smtClean="0"/>
              <a:t> </a:t>
            </a:r>
            <a:r>
              <a:rPr lang="en-US" dirty="0" err="1"/>
              <a:t>seorang</a:t>
            </a:r>
            <a:r>
              <a:rPr lang="en-US" dirty="0"/>
              <a:t> </a:t>
            </a:r>
            <a:r>
              <a:rPr lang="en-US" dirty="0" err="1"/>
              <a:t>Kepala</a:t>
            </a:r>
            <a:r>
              <a:rPr lang="en-US" dirty="0"/>
              <a:t> </a:t>
            </a:r>
            <a:r>
              <a:rPr lang="en-US" dirty="0" err="1"/>
              <a:t>Desa</a:t>
            </a:r>
            <a:r>
              <a:rPr lang="en-US" dirty="0"/>
              <a:t> </a:t>
            </a:r>
            <a:r>
              <a:rPr lang="en-US" dirty="0" err="1"/>
              <a:t>menggunakan</a:t>
            </a:r>
            <a:r>
              <a:rPr lang="en-US" dirty="0"/>
              <a:t> </a:t>
            </a:r>
            <a:r>
              <a:rPr lang="en-US" dirty="0" err="1"/>
              <a:t>kewenangan</a:t>
            </a:r>
            <a:r>
              <a:rPr lang="en-US" dirty="0"/>
              <a:t> </a:t>
            </a:r>
            <a:r>
              <a:rPr lang="en-US" dirty="0" err="1"/>
              <a:t>untuk</a:t>
            </a:r>
            <a:r>
              <a:rPr lang="en-US" dirty="0"/>
              <a:t> </a:t>
            </a:r>
            <a:r>
              <a:rPr lang="en-US" dirty="0" err="1"/>
              <a:t>mengangkat</a:t>
            </a:r>
            <a:r>
              <a:rPr lang="en-US" dirty="0"/>
              <a:t> </a:t>
            </a:r>
            <a:r>
              <a:rPr lang="en-US" dirty="0" err="1"/>
              <a:t>dan</a:t>
            </a:r>
            <a:r>
              <a:rPr lang="en-US" dirty="0"/>
              <a:t> </a:t>
            </a:r>
            <a:r>
              <a:rPr lang="en-US" dirty="0" err="1"/>
              <a:t>memberhentikan</a:t>
            </a:r>
            <a:r>
              <a:rPr lang="en-US" dirty="0"/>
              <a:t> </a:t>
            </a:r>
            <a:r>
              <a:rPr lang="en-US" dirty="0" err="1"/>
              <a:t>perangkat</a:t>
            </a:r>
            <a:r>
              <a:rPr lang="en-US" dirty="0"/>
              <a:t> </a:t>
            </a:r>
            <a:r>
              <a:rPr lang="en-US" dirty="0" err="1"/>
              <a:t>desa</a:t>
            </a:r>
            <a:r>
              <a:rPr lang="en-US" dirty="0"/>
              <a:t>, </a:t>
            </a:r>
            <a:r>
              <a:rPr lang="en-US" dirty="0" err="1"/>
              <a:t>dia</a:t>
            </a:r>
            <a:r>
              <a:rPr lang="en-US" dirty="0"/>
              <a:t> </a:t>
            </a:r>
            <a:r>
              <a:rPr lang="en-US" dirty="0" err="1"/>
              <a:t>dapat</a:t>
            </a:r>
            <a:r>
              <a:rPr lang="en-US" dirty="0"/>
              <a:t> </a:t>
            </a:r>
            <a:r>
              <a:rPr lang="en-US" dirty="0" err="1"/>
              <a:t>menerapkan</a:t>
            </a:r>
            <a:r>
              <a:rPr lang="en-US" dirty="0"/>
              <a:t> </a:t>
            </a:r>
            <a:r>
              <a:rPr lang="en-US" dirty="0" err="1"/>
              <a:t>prinsip</a:t>
            </a:r>
            <a:r>
              <a:rPr lang="en-US" dirty="0"/>
              <a:t> </a:t>
            </a:r>
            <a:r>
              <a:rPr lang="en-US" dirty="0" err="1"/>
              <a:t>tata</a:t>
            </a:r>
            <a:r>
              <a:rPr lang="en-US" dirty="0"/>
              <a:t> </a:t>
            </a:r>
            <a:r>
              <a:rPr lang="en-US" dirty="0" err="1"/>
              <a:t>kelola</a:t>
            </a:r>
            <a:r>
              <a:rPr lang="en-US" dirty="0"/>
              <a:t> </a:t>
            </a:r>
            <a:r>
              <a:rPr lang="en-US" dirty="0" err="1"/>
              <a:t>dengan</a:t>
            </a:r>
            <a:r>
              <a:rPr lang="en-US" dirty="0"/>
              <a:t> </a:t>
            </a:r>
            <a:r>
              <a:rPr lang="en-US" dirty="0" err="1"/>
              <a:t>menjelaskan</a:t>
            </a:r>
            <a:r>
              <a:rPr lang="en-US" dirty="0"/>
              <a:t> </a:t>
            </a:r>
            <a:r>
              <a:rPr lang="en-US" dirty="0" err="1"/>
              <a:t>secara</a:t>
            </a:r>
            <a:r>
              <a:rPr lang="en-US" dirty="0"/>
              <a:t> </a:t>
            </a:r>
            <a:r>
              <a:rPr lang="en-US" dirty="0" err="1"/>
              <a:t>terbuka</a:t>
            </a:r>
            <a:r>
              <a:rPr lang="en-US" dirty="0"/>
              <a:t> </a:t>
            </a:r>
            <a:r>
              <a:rPr lang="en-US" dirty="0" err="1"/>
              <a:t>dan</a:t>
            </a:r>
            <a:r>
              <a:rPr lang="en-US" dirty="0"/>
              <a:t> </a:t>
            </a:r>
            <a:r>
              <a:rPr lang="en-US" dirty="0" err="1"/>
              <a:t>transparan</a:t>
            </a:r>
            <a:r>
              <a:rPr lang="en-US" dirty="0"/>
              <a:t> </a:t>
            </a:r>
            <a:r>
              <a:rPr lang="en-US" dirty="0" err="1"/>
              <a:t>mengapa</a:t>
            </a:r>
            <a:r>
              <a:rPr lang="en-US" dirty="0"/>
              <a:t> </a:t>
            </a:r>
            <a:r>
              <a:rPr lang="en-US" dirty="0" err="1"/>
              <a:t>dia</a:t>
            </a:r>
            <a:r>
              <a:rPr lang="en-US" dirty="0"/>
              <a:t> </a:t>
            </a:r>
            <a:r>
              <a:rPr lang="en-US" dirty="0" err="1"/>
              <a:t>melakukan</a:t>
            </a:r>
            <a:r>
              <a:rPr lang="en-US" dirty="0"/>
              <a:t> </a:t>
            </a:r>
            <a:r>
              <a:rPr lang="en-US" dirty="0" err="1"/>
              <a:t>hal</a:t>
            </a:r>
            <a:r>
              <a:rPr lang="en-US" dirty="0"/>
              <a:t> </a:t>
            </a:r>
            <a:r>
              <a:rPr lang="en-US" dirty="0" err="1"/>
              <a:t>itu</a:t>
            </a:r>
            <a:r>
              <a:rPr lang="en-US" dirty="0"/>
              <a:t>.</a:t>
            </a:r>
            <a:endParaRPr lang="id-ID" dirty="0"/>
          </a:p>
          <a:p>
            <a:r>
              <a:rPr lang="en-US" dirty="0"/>
              <a:t> </a:t>
            </a:r>
            <a:endParaRPr lang="id-ID" dirty="0"/>
          </a:p>
          <a:p>
            <a:r>
              <a:rPr lang="en-US" dirty="0" smtClean="0"/>
              <a:t>•</a:t>
            </a:r>
            <a:r>
              <a:rPr lang="en-US" dirty="0" err="1" smtClean="0"/>
              <a:t>Juga</a:t>
            </a:r>
            <a:r>
              <a:rPr lang="en-US" dirty="0" smtClean="0"/>
              <a:t> </a:t>
            </a:r>
            <a:r>
              <a:rPr lang="en-US" dirty="0" err="1"/>
              <a:t>dapat</a:t>
            </a:r>
            <a:r>
              <a:rPr lang="en-US" dirty="0"/>
              <a:t> </a:t>
            </a:r>
            <a:r>
              <a:rPr lang="en-US" dirty="0" err="1"/>
              <a:t>diterapkan</a:t>
            </a:r>
            <a:r>
              <a:rPr lang="en-US" dirty="0"/>
              <a:t> </a:t>
            </a:r>
            <a:r>
              <a:rPr lang="en-US" dirty="0" err="1"/>
              <a:t>ketika</a:t>
            </a:r>
            <a:r>
              <a:rPr lang="en-US" dirty="0"/>
              <a:t> </a:t>
            </a:r>
            <a:r>
              <a:rPr lang="en-US" dirty="0" err="1"/>
              <a:t>seorang</a:t>
            </a:r>
            <a:r>
              <a:rPr lang="en-US" dirty="0"/>
              <a:t> </a:t>
            </a:r>
            <a:r>
              <a:rPr lang="en-US" dirty="0" err="1"/>
              <a:t>Kepala</a:t>
            </a:r>
            <a:r>
              <a:rPr lang="en-US" dirty="0"/>
              <a:t> </a:t>
            </a:r>
            <a:r>
              <a:rPr lang="en-US" dirty="0" err="1"/>
              <a:t>Desa</a:t>
            </a:r>
            <a:r>
              <a:rPr lang="en-US" dirty="0"/>
              <a:t> </a:t>
            </a:r>
            <a:r>
              <a:rPr lang="en-US" dirty="0" err="1"/>
              <a:t>menjalankan</a:t>
            </a:r>
            <a:r>
              <a:rPr lang="en-US" dirty="0"/>
              <a:t> </a:t>
            </a:r>
            <a:r>
              <a:rPr lang="en-US" dirty="0" err="1"/>
              <a:t>kewajibannya</a:t>
            </a:r>
            <a:r>
              <a:rPr lang="en-US" dirty="0"/>
              <a:t> </a:t>
            </a:r>
            <a:r>
              <a:rPr lang="en-US" dirty="0" err="1"/>
              <a:t>seperti</a:t>
            </a:r>
            <a:r>
              <a:rPr lang="en-US" dirty="0"/>
              <a:t> </a:t>
            </a:r>
            <a:r>
              <a:rPr lang="en-US" dirty="0" err="1"/>
              <a:t>memberikan</a:t>
            </a:r>
            <a:r>
              <a:rPr lang="en-US" dirty="0"/>
              <a:t> </a:t>
            </a:r>
            <a:r>
              <a:rPr lang="en-US" dirty="0" err="1"/>
              <a:t>informasi</a:t>
            </a:r>
            <a:r>
              <a:rPr lang="en-US" dirty="0"/>
              <a:t> </a:t>
            </a:r>
            <a:r>
              <a:rPr lang="en-US" dirty="0" err="1"/>
              <a:t>tertulis</a:t>
            </a:r>
            <a:r>
              <a:rPr lang="en-US" dirty="0"/>
              <a:t> </a:t>
            </a:r>
            <a:r>
              <a:rPr lang="en-US" dirty="0" err="1"/>
              <a:t>kepada</a:t>
            </a:r>
            <a:r>
              <a:rPr lang="en-US" dirty="0"/>
              <a:t> </a:t>
            </a:r>
            <a:r>
              <a:rPr lang="en-US" dirty="0" err="1"/>
              <a:t>masyarakat</a:t>
            </a:r>
            <a:r>
              <a:rPr lang="en-US" dirty="0"/>
              <a:t> </a:t>
            </a:r>
            <a:r>
              <a:rPr lang="en-US" dirty="0" err="1"/>
              <a:t>desa</a:t>
            </a:r>
            <a:r>
              <a:rPr lang="en-US" dirty="0"/>
              <a:t> di </a:t>
            </a:r>
            <a:r>
              <a:rPr lang="en-US" dirty="0" err="1"/>
              <a:t>akhir</a:t>
            </a:r>
            <a:r>
              <a:rPr lang="en-US" dirty="0"/>
              <a:t> </a:t>
            </a:r>
            <a:r>
              <a:rPr lang="en-US" dirty="0" err="1"/>
              <a:t>tahun</a:t>
            </a:r>
            <a:r>
              <a:rPr lang="en-US" dirty="0"/>
              <a:t> </a:t>
            </a:r>
            <a:r>
              <a:rPr lang="en-US" dirty="0" err="1"/>
              <a:t>anggaran</a:t>
            </a:r>
            <a:r>
              <a:rPr lang="en-US" dirty="0"/>
              <a:t>, </a:t>
            </a:r>
            <a:r>
              <a:rPr lang="en-US" dirty="0" err="1"/>
              <a:t>atau</a:t>
            </a:r>
            <a:r>
              <a:rPr lang="en-US" dirty="0"/>
              <a:t> </a:t>
            </a:r>
            <a:r>
              <a:rPr lang="en-US" dirty="0" err="1"/>
              <a:t>secara</a:t>
            </a:r>
            <a:r>
              <a:rPr lang="en-US" dirty="0"/>
              <a:t> </a:t>
            </a:r>
            <a:r>
              <a:rPr lang="en-US" dirty="0" err="1"/>
              <a:t>terbuka</a:t>
            </a:r>
            <a:r>
              <a:rPr lang="en-US" dirty="0"/>
              <a:t> </a:t>
            </a:r>
            <a:r>
              <a:rPr lang="en-US" dirty="0" err="1"/>
              <a:t>siap</a:t>
            </a:r>
            <a:r>
              <a:rPr lang="en-US" dirty="0"/>
              <a:t> </a:t>
            </a:r>
            <a:r>
              <a:rPr lang="en-US" dirty="0" err="1"/>
              <a:t>mempertanggungjawabkan</a:t>
            </a:r>
            <a:r>
              <a:rPr lang="en-US" dirty="0"/>
              <a:t> </a:t>
            </a:r>
            <a:r>
              <a:rPr lang="en-US" dirty="0" err="1"/>
              <a:t>laporannya</a:t>
            </a:r>
            <a:r>
              <a:rPr lang="en-US" dirty="0"/>
              <a:t> </a:t>
            </a:r>
            <a:r>
              <a:rPr lang="en-US" dirty="0" err="1"/>
              <a:t>tentang</a:t>
            </a:r>
            <a:r>
              <a:rPr lang="en-US" dirty="0"/>
              <a:t> </a:t>
            </a:r>
            <a:r>
              <a:rPr lang="en-US" dirty="0" err="1"/>
              <a:t>penyelenggaraan</a:t>
            </a:r>
            <a:r>
              <a:rPr lang="en-US" dirty="0"/>
              <a:t> </a:t>
            </a:r>
            <a:r>
              <a:rPr lang="en-US" dirty="0" err="1"/>
              <a:t>pemerintahan</a:t>
            </a:r>
            <a:r>
              <a:rPr lang="en-US" dirty="0"/>
              <a:t> </a:t>
            </a:r>
            <a:r>
              <a:rPr lang="en-US" dirty="0" err="1"/>
              <a:t>desa</a:t>
            </a:r>
            <a:r>
              <a:rPr lang="en-US" dirty="0"/>
              <a:t> </a:t>
            </a:r>
            <a:r>
              <a:rPr lang="en-US" dirty="0" err="1"/>
              <a:t>setiap</a:t>
            </a:r>
            <a:r>
              <a:rPr lang="en-US" dirty="0"/>
              <a:t> </a:t>
            </a:r>
            <a:r>
              <a:rPr lang="en-US" dirty="0" err="1"/>
              <a:t>akhir</a:t>
            </a:r>
            <a:r>
              <a:rPr lang="en-US" dirty="0"/>
              <a:t> </a:t>
            </a:r>
            <a:r>
              <a:rPr lang="en-US" dirty="0" err="1"/>
              <a:t>tahun</a:t>
            </a:r>
            <a:r>
              <a:rPr lang="en-US" dirty="0"/>
              <a:t> </a:t>
            </a:r>
            <a:r>
              <a:rPr lang="en-US" dirty="0" err="1"/>
              <a:t>anggaran</a:t>
            </a:r>
            <a:r>
              <a:rPr lang="en-US" dirty="0"/>
              <a:t> </a:t>
            </a:r>
            <a:r>
              <a:rPr lang="en-US" dirty="0" err="1"/>
              <a:t>kepada</a:t>
            </a:r>
            <a:r>
              <a:rPr lang="en-US" dirty="0"/>
              <a:t> </a:t>
            </a:r>
            <a:r>
              <a:rPr lang="en-US" dirty="0" err="1"/>
              <a:t>Bupati</a:t>
            </a:r>
            <a:r>
              <a:rPr lang="en-US" dirty="0"/>
              <a:t>/</a:t>
            </a:r>
            <a:r>
              <a:rPr lang="en-US" dirty="0" err="1"/>
              <a:t>Walikota</a:t>
            </a:r>
            <a:r>
              <a:rPr lang="en-US" dirty="0"/>
              <a:t>.</a:t>
            </a:r>
            <a:endParaRPr lang="id-ID" dirty="0"/>
          </a:p>
          <a:p>
            <a:r>
              <a:rPr lang="en-US" dirty="0"/>
              <a:t/>
            </a:r>
            <a:br>
              <a:rPr lang="en-US" dirty="0"/>
            </a:br>
            <a:endParaRPr lang="id-ID" dirty="0"/>
          </a:p>
        </p:txBody>
      </p:sp>
    </p:spTree>
    <p:extLst>
      <p:ext uri="{BB962C8B-B14F-4D97-AF65-F5344CB8AC3E}">
        <p14:creationId xmlns:p14="http://schemas.microsoft.com/office/powerpoint/2010/main" val="3815309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188640"/>
            <a:ext cx="8964488" cy="6167710"/>
          </a:xfrm>
        </p:spPr>
        <p:txBody>
          <a:bodyPr>
            <a:normAutofit fontScale="70000" lnSpcReduction="20000"/>
          </a:bodyPr>
          <a:lstStyle/>
          <a:p>
            <a:endParaRPr lang="id-ID" dirty="0" smtClean="0"/>
          </a:p>
          <a:p>
            <a:endParaRPr lang="id-ID" dirty="0"/>
          </a:p>
          <a:p>
            <a:r>
              <a:rPr lang="en-US" dirty="0" err="1" smtClean="0"/>
              <a:t>Ketika</a:t>
            </a:r>
            <a:r>
              <a:rPr lang="en-US" dirty="0" smtClean="0"/>
              <a:t> </a:t>
            </a:r>
            <a:r>
              <a:rPr lang="en-US" dirty="0" err="1"/>
              <a:t>publik</a:t>
            </a:r>
            <a:r>
              <a:rPr lang="en-US" dirty="0"/>
              <a:t> </a:t>
            </a:r>
            <a:r>
              <a:rPr lang="en-US" dirty="0" err="1"/>
              <a:t>mempersoalkan</a:t>
            </a:r>
            <a:r>
              <a:rPr lang="en-US" dirty="0"/>
              <a:t> </a:t>
            </a:r>
            <a:r>
              <a:rPr lang="en-US" dirty="0" err="1"/>
              <a:t>penetapan</a:t>
            </a:r>
            <a:r>
              <a:rPr lang="en-US" dirty="0"/>
              <a:t> </a:t>
            </a:r>
            <a:r>
              <a:rPr lang="en-US" dirty="0" err="1"/>
              <a:t>anggaran</a:t>
            </a:r>
            <a:r>
              <a:rPr lang="en-US" dirty="0"/>
              <a:t> </a:t>
            </a:r>
            <a:r>
              <a:rPr lang="en-US" dirty="0" err="1"/>
              <a:t>dan</a:t>
            </a:r>
            <a:r>
              <a:rPr lang="en-US" dirty="0"/>
              <a:t> </a:t>
            </a:r>
            <a:r>
              <a:rPr lang="en-US" dirty="0" err="1"/>
              <a:t>pendapatan</a:t>
            </a:r>
            <a:r>
              <a:rPr lang="en-US" dirty="0"/>
              <a:t> </a:t>
            </a:r>
            <a:r>
              <a:rPr lang="en-US" dirty="0" err="1"/>
              <a:t>belanja</a:t>
            </a:r>
            <a:r>
              <a:rPr lang="en-US" dirty="0"/>
              <a:t> </a:t>
            </a:r>
            <a:r>
              <a:rPr lang="en-US" dirty="0" err="1"/>
              <a:t>Desa</a:t>
            </a:r>
            <a:r>
              <a:rPr lang="en-US" dirty="0"/>
              <a:t> </a:t>
            </a:r>
            <a:r>
              <a:rPr lang="en-US" dirty="0" err="1"/>
              <a:t>atau</a:t>
            </a:r>
            <a:r>
              <a:rPr lang="en-US" dirty="0"/>
              <a:t> </a:t>
            </a:r>
            <a:r>
              <a:rPr lang="en-US" dirty="0" err="1"/>
              <a:t>APBDesa</a:t>
            </a:r>
            <a:r>
              <a:rPr lang="en-US" dirty="0"/>
              <a:t>, </a:t>
            </a:r>
            <a:r>
              <a:rPr lang="en-US" dirty="0" err="1"/>
              <a:t>seorang</a:t>
            </a:r>
            <a:r>
              <a:rPr lang="en-US" dirty="0"/>
              <a:t> </a:t>
            </a:r>
            <a:r>
              <a:rPr lang="en-US" dirty="0" err="1"/>
              <a:t>kepala</a:t>
            </a:r>
            <a:r>
              <a:rPr lang="en-US" dirty="0"/>
              <a:t> </a:t>
            </a:r>
            <a:r>
              <a:rPr lang="en-US" dirty="0" err="1"/>
              <a:t>desa</a:t>
            </a:r>
            <a:r>
              <a:rPr lang="en-US" dirty="0"/>
              <a:t> </a:t>
            </a:r>
            <a:r>
              <a:rPr lang="en-US" dirty="0" err="1"/>
              <a:t>harus</a:t>
            </a:r>
            <a:r>
              <a:rPr lang="en-US" dirty="0"/>
              <a:t> </a:t>
            </a:r>
            <a:r>
              <a:rPr lang="en-US" dirty="0" err="1"/>
              <a:t>siap</a:t>
            </a:r>
            <a:r>
              <a:rPr lang="en-US" dirty="0"/>
              <a:t> </a:t>
            </a:r>
            <a:r>
              <a:rPr lang="en-US" dirty="0" err="1"/>
              <a:t>menjawab</a:t>
            </a:r>
            <a:r>
              <a:rPr lang="en-US" dirty="0"/>
              <a:t> </a:t>
            </a:r>
            <a:r>
              <a:rPr lang="en-US" dirty="0" err="1"/>
              <a:t>dan</a:t>
            </a:r>
            <a:r>
              <a:rPr lang="en-US" dirty="0"/>
              <a:t> </a:t>
            </a:r>
            <a:r>
              <a:rPr lang="en-US" dirty="0" err="1"/>
              <a:t>mempertanggungjawabkan</a:t>
            </a:r>
            <a:r>
              <a:rPr lang="en-US" dirty="0"/>
              <a:t> </a:t>
            </a:r>
            <a:r>
              <a:rPr lang="en-US" dirty="0" err="1"/>
              <a:t>itu</a:t>
            </a:r>
            <a:r>
              <a:rPr lang="en-US" dirty="0"/>
              <a:t>, </a:t>
            </a:r>
            <a:r>
              <a:rPr lang="en-US" dirty="0" err="1"/>
              <a:t>karena</a:t>
            </a:r>
            <a:r>
              <a:rPr lang="en-US" dirty="0"/>
              <a:t> </a:t>
            </a:r>
            <a:r>
              <a:rPr lang="en-US" dirty="0" err="1"/>
              <a:t>itu</a:t>
            </a:r>
            <a:r>
              <a:rPr lang="en-US" dirty="0"/>
              <a:t> </a:t>
            </a:r>
            <a:r>
              <a:rPr lang="en-US" dirty="0" err="1"/>
              <a:t>adalah</a:t>
            </a:r>
            <a:r>
              <a:rPr lang="en-US" dirty="0"/>
              <a:t> </a:t>
            </a:r>
            <a:r>
              <a:rPr lang="en-US" dirty="0" err="1"/>
              <a:t>bagian</a:t>
            </a:r>
            <a:r>
              <a:rPr lang="en-US" dirty="0"/>
              <a:t> </a:t>
            </a:r>
            <a:r>
              <a:rPr lang="en-US" dirty="0" err="1"/>
              <a:t>dari</a:t>
            </a:r>
            <a:r>
              <a:rPr lang="en-US" dirty="0"/>
              <a:t> </a:t>
            </a:r>
            <a:r>
              <a:rPr lang="en-US" dirty="0" err="1"/>
              <a:t>kewenangan</a:t>
            </a:r>
            <a:r>
              <a:rPr lang="en-US" dirty="0"/>
              <a:t> </a:t>
            </a:r>
            <a:r>
              <a:rPr lang="en-US" dirty="0" err="1"/>
              <a:t>formalnya</a:t>
            </a:r>
            <a:r>
              <a:rPr lang="en-US" dirty="0"/>
              <a:t>, </a:t>
            </a:r>
            <a:r>
              <a:rPr lang="en-US" dirty="0" err="1"/>
              <a:t>dan</a:t>
            </a:r>
            <a:r>
              <a:rPr lang="en-US" dirty="0"/>
              <a:t> </a:t>
            </a:r>
            <a:r>
              <a:rPr lang="en-US" dirty="0" err="1"/>
              <a:t>tidak</a:t>
            </a:r>
            <a:r>
              <a:rPr lang="en-US" dirty="0"/>
              <a:t> </a:t>
            </a:r>
            <a:r>
              <a:rPr lang="en-US" dirty="0" err="1"/>
              <a:t>boleh</a:t>
            </a:r>
            <a:r>
              <a:rPr lang="en-US" dirty="0"/>
              <a:t> </a:t>
            </a:r>
            <a:r>
              <a:rPr lang="en-US" dirty="0" err="1"/>
              <a:t>melempar</a:t>
            </a:r>
            <a:r>
              <a:rPr lang="en-US" dirty="0"/>
              <a:t> </a:t>
            </a:r>
            <a:r>
              <a:rPr lang="en-US" dirty="0" err="1"/>
              <a:t>tanggung</a:t>
            </a:r>
            <a:r>
              <a:rPr lang="en-US" dirty="0"/>
              <a:t> </a:t>
            </a:r>
            <a:r>
              <a:rPr lang="en-US" dirty="0" err="1"/>
              <a:t>jawab</a:t>
            </a:r>
            <a:r>
              <a:rPr lang="en-US" dirty="0"/>
              <a:t> </a:t>
            </a:r>
            <a:r>
              <a:rPr lang="en-US" dirty="0" err="1"/>
              <a:t>kepada</a:t>
            </a:r>
            <a:r>
              <a:rPr lang="en-US" dirty="0"/>
              <a:t> </a:t>
            </a:r>
            <a:r>
              <a:rPr lang="en-US" dirty="0" err="1"/>
              <a:t>perangkat</a:t>
            </a:r>
            <a:r>
              <a:rPr lang="en-US" dirty="0"/>
              <a:t> </a:t>
            </a:r>
            <a:r>
              <a:rPr lang="en-US" dirty="0" err="1"/>
              <a:t>desa</a:t>
            </a:r>
            <a:r>
              <a:rPr lang="en-US" dirty="0"/>
              <a:t> </a:t>
            </a:r>
            <a:r>
              <a:rPr lang="en-US" dirty="0" err="1"/>
              <a:t>untuk</a:t>
            </a:r>
            <a:r>
              <a:rPr lang="en-US" dirty="0"/>
              <a:t> </a:t>
            </a:r>
            <a:r>
              <a:rPr lang="en-US" dirty="0" err="1"/>
              <a:t>menjawabnya</a:t>
            </a:r>
            <a:r>
              <a:rPr lang="en-US" dirty="0"/>
              <a:t>.</a:t>
            </a:r>
            <a:endParaRPr lang="id-ID" dirty="0"/>
          </a:p>
          <a:p>
            <a:pPr marL="68580" indent="0">
              <a:buNone/>
            </a:pPr>
            <a:endParaRPr lang="id-ID" dirty="0"/>
          </a:p>
          <a:p>
            <a:pPr marL="722313" indent="-279400"/>
            <a:r>
              <a:rPr lang="en-US" dirty="0"/>
              <a:t>•	</a:t>
            </a:r>
            <a:r>
              <a:rPr lang="en-US" dirty="0" err="1"/>
              <a:t>Kepala</a:t>
            </a:r>
            <a:r>
              <a:rPr lang="en-US" dirty="0"/>
              <a:t> </a:t>
            </a:r>
            <a:r>
              <a:rPr lang="en-US" dirty="0" err="1"/>
              <a:t>Desa</a:t>
            </a:r>
            <a:r>
              <a:rPr lang="en-US" dirty="0"/>
              <a:t> </a:t>
            </a:r>
            <a:r>
              <a:rPr lang="en-US" dirty="0" err="1"/>
              <a:t>harus</a:t>
            </a:r>
            <a:r>
              <a:rPr lang="en-US" dirty="0"/>
              <a:t> </a:t>
            </a:r>
            <a:r>
              <a:rPr lang="en-US" dirty="0" err="1"/>
              <a:t>memulai</a:t>
            </a:r>
            <a:r>
              <a:rPr lang="en-US" dirty="0"/>
              <a:t> </a:t>
            </a:r>
            <a:r>
              <a:rPr lang="en-US" dirty="0" err="1"/>
              <a:t>dengan</a:t>
            </a:r>
            <a:r>
              <a:rPr lang="en-US" dirty="0"/>
              <a:t> </a:t>
            </a:r>
            <a:r>
              <a:rPr lang="en-US" dirty="0" err="1"/>
              <a:t>memberi</a:t>
            </a:r>
            <a:r>
              <a:rPr lang="en-US" dirty="0"/>
              <a:t> </a:t>
            </a:r>
            <a:r>
              <a:rPr lang="en-US" dirty="0" err="1"/>
              <a:t>teladan</a:t>
            </a:r>
            <a:r>
              <a:rPr lang="en-US" dirty="0"/>
              <a:t> yang </a:t>
            </a:r>
            <a:r>
              <a:rPr lang="en-US" dirty="0" err="1"/>
              <a:t>baik</a:t>
            </a:r>
            <a:r>
              <a:rPr lang="en-US" dirty="0"/>
              <a:t>, </a:t>
            </a:r>
            <a:r>
              <a:rPr lang="en-US" dirty="0" err="1"/>
              <a:t>dan</a:t>
            </a:r>
            <a:r>
              <a:rPr lang="en-US" dirty="0"/>
              <a:t> </a:t>
            </a:r>
            <a:r>
              <a:rPr lang="en-US" dirty="0" err="1"/>
              <a:t>harus</a:t>
            </a:r>
            <a:r>
              <a:rPr lang="en-US" dirty="0"/>
              <a:t> </a:t>
            </a:r>
            <a:r>
              <a:rPr lang="en-US" dirty="0" err="1"/>
              <a:t>selalu</a:t>
            </a:r>
            <a:r>
              <a:rPr lang="en-US" dirty="0"/>
              <a:t> </a:t>
            </a:r>
            <a:r>
              <a:rPr lang="en-US" dirty="0" err="1"/>
              <a:t>konsisten</a:t>
            </a:r>
            <a:r>
              <a:rPr lang="en-US" dirty="0"/>
              <a:t> </a:t>
            </a:r>
            <a:r>
              <a:rPr lang="en-US" dirty="0" err="1"/>
              <a:t>dalam</a:t>
            </a:r>
            <a:r>
              <a:rPr lang="en-US" dirty="0"/>
              <a:t> </a:t>
            </a:r>
            <a:r>
              <a:rPr lang="en-US" dirty="0" err="1"/>
              <a:t>menerapkan</a:t>
            </a:r>
            <a:r>
              <a:rPr lang="en-US" dirty="0"/>
              <a:t> </a:t>
            </a:r>
            <a:r>
              <a:rPr lang="en-US" dirty="0" err="1"/>
              <a:t>prinsip</a:t>
            </a:r>
            <a:r>
              <a:rPr lang="en-US" dirty="0"/>
              <a:t> </a:t>
            </a:r>
            <a:r>
              <a:rPr lang="en-US" dirty="0" err="1"/>
              <a:t>Tatakelola</a:t>
            </a:r>
            <a:r>
              <a:rPr lang="en-US" dirty="0"/>
              <a:t> yang </a:t>
            </a:r>
            <a:r>
              <a:rPr lang="en-US" dirty="0" err="1"/>
              <a:t>baik</a:t>
            </a:r>
            <a:r>
              <a:rPr lang="en-US" dirty="0"/>
              <a:t> </a:t>
            </a:r>
            <a:r>
              <a:rPr lang="en-US" dirty="0" err="1"/>
              <a:t>dalam</a:t>
            </a:r>
            <a:r>
              <a:rPr lang="en-US" dirty="0"/>
              <a:t> </a:t>
            </a:r>
            <a:r>
              <a:rPr lang="en-US" dirty="0" err="1"/>
              <a:t>menggunakan</a:t>
            </a:r>
            <a:r>
              <a:rPr lang="en-US" dirty="0"/>
              <a:t> </a:t>
            </a:r>
            <a:r>
              <a:rPr lang="en-US" dirty="0" err="1"/>
              <a:t>kewenangan</a:t>
            </a:r>
            <a:r>
              <a:rPr lang="en-US" dirty="0"/>
              <a:t> </a:t>
            </a:r>
            <a:r>
              <a:rPr lang="en-US" dirty="0" err="1"/>
              <a:t>dan</a:t>
            </a:r>
            <a:r>
              <a:rPr lang="en-US" dirty="0"/>
              <a:t> </a:t>
            </a:r>
            <a:r>
              <a:rPr lang="en-US" dirty="0" err="1"/>
              <a:t>menjalankan</a:t>
            </a:r>
            <a:r>
              <a:rPr lang="en-US" dirty="0"/>
              <a:t> </a:t>
            </a:r>
            <a:r>
              <a:rPr lang="en-US" dirty="0" err="1"/>
              <a:t>kewajibannya</a:t>
            </a:r>
            <a:r>
              <a:rPr lang="en-US" dirty="0"/>
              <a:t>.</a:t>
            </a:r>
            <a:endParaRPr lang="id-ID" dirty="0"/>
          </a:p>
          <a:p>
            <a:pPr marL="722313" indent="-279400"/>
            <a:r>
              <a:rPr lang="en-US" dirty="0"/>
              <a:t>•   </a:t>
            </a:r>
            <a:r>
              <a:rPr lang="en-US" dirty="0" err="1"/>
              <a:t>Kepala</a:t>
            </a:r>
            <a:r>
              <a:rPr lang="en-US" dirty="0"/>
              <a:t> </a:t>
            </a:r>
            <a:r>
              <a:rPr lang="en-US" dirty="0" err="1"/>
              <a:t>Desa</a:t>
            </a:r>
            <a:r>
              <a:rPr lang="en-US" dirty="0"/>
              <a:t> </a:t>
            </a:r>
            <a:r>
              <a:rPr lang="en-US" dirty="0" err="1"/>
              <a:t>harus</a:t>
            </a:r>
            <a:r>
              <a:rPr lang="en-US" dirty="0"/>
              <a:t> </a:t>
            </a:r>
            <a:r>
              <a:rPr lang="en-US" dirty="0" err="1"/>
              <a:t>mendorong</a:t>
            </a:r>
            <a:r>
              <a:rPr lang="en-US" dirty="0"/>
              <a:t> </a:t>
            </a:r>
            <a:r>
              <a:rPr lang="en-US" dirty="0" err="1"/>
              <a:t>perangkatnya</a:t>
            </a:r>
            <a:r>
              <a:rPr lang="en-US" dirty="0"/>
              <a:t> </a:t>
            </a:r>
            <a:r>
              <a:rPr lang="en-US" dirty="0" err="1"/>
              <a:t>untuk</a:t>
            </a:r>
            <a:r>
              <a:rPr lang="en-US" dirty="0"/>
              <a:t> </a:t>
            </a:r>
            <a:r>
              <a:rPr lang="en-US" dirty="0" err="1"/>
              <a:t>ikut</a:t>
            </a:r>
            <a:r>
              <a:rPr lang="en-US" dirty="0"/>
              <a:t> </a:t>
            </a:r>
            <a:r>
              <a:rPr lang="en-US" dirty="0" err="1"/>
              <a:t>menerapkan</a:t>
            </a:r>
            <a:r>
              <a:rPr lang="en-US" dirty="0"/>
              <a:t> </a:t>
            </a:r>
            <a:r>
              <a:rPr lang="en-US" dirty="0" err="1"/>
              <a:t>prinsip</a:t>
            </a:r>
            <a:endParaRPr lang="id-ID" dirty="0"/>
          </a:p>
          <a:p>
            <a:pPr marL="722313" indent="-279400"/>
            <a:r>
              <a:rPr lang="en-US" dirty="0" err="1"/>
              <a:t>tersebut</a:t>
            </a:r>
            <a:r>
              <a:rPr lang="en-US" dirty="0"/>
              <a:t> </a:t>
            </a:r>
            <a:r>
              <a:rPr lang="en-US" dirty="0" err="1"/>
              <a:t>sebagaimana</a:t>
            </a:r>
            <a:r>
              <a:rPr lang="en-US" dirty="0"/>
              <a:t> yang </a:t>
            </a:r>
            <a:r>
              <a:rPr lang="en-US" dirty="0" err="1"/>
              <a:t>telah</a:t>
            </a:r>
            <a:r>
              <a:rPr lang="en-US" dirty="0"/>
              <a:t> </a:t>
            </a:r>
            <a:r>
              <a:rPr lang="en-US" dirty="0" err="1"/>
              <a:t>dia</a:t>
            </a:r>
            <a:r>
              <a:rPr lang="en-US" dirty="0"/>
              <a:t> </a:t>
            </a:r>
            <a:r>
              <a:rPr lang="en-US" dirty="0" err="1"/>
              <a:t>lakukan</a:t>
            </a:r>
            <a:r>
              <a:rPr lang="en-US" dirty="0"/>
              <a:t>.</a:t>
            </a:r>
            <a:endParaRPr lang="id-ID" dirty="0"/>
          </a:p>
          <a:p>
            <a:pPr marL="722313" indent="-279400"/>
            <a:r>
              <a:rPr lang="en-US" dirty="0"/>
              <a:t>•	Paling </a:t>
            </a:r>
            <a:r>
              <a:rPr lang="en-US" dirty="0" err="1"/>
              <a:t>efektif</a:t>
            </a:r>
            <a:r>
              <a:rPr lang="en-US" dirty="0"/>
              <a:t> </a:t>
            </a:r>
            <a:r>
              <a:rPr lang="en-US" dirty="0" err="1"/>
              <a:t>apabila</a:t>
            </a:r>
            <a:r>
              <a:rPr lang="en-US" dirty="0"/>
              <a:t> </a:t>
            </a:r>
            <a:r>
              <a:rPr lang="en-US" dirty="0" err="1"/>
              <a:t>seorang</a:t>
            </a:r>
            <a:r>
              <a:rPr lang="en-US" dirty="0"/>
              <a:t> </a:t>
            </a:r>
            <a:r>
              <a:rPr lang="en-US" dirty="0" err="1"/>
              <a:t>Kepala</a:t>
            </a:r>
            <a:r>
              <a:rPr lang="en-US" dirty="0"/>
              <a:t> </a:t>
            </a:r>
            <a:r>
              <a:rPr lang="en-US" dirty="0" err="1"/>
              <a:t>Desa</a:t>
            </a:r>
            <a:r>
              <a:rPr lang="en-US" dirty="0"/>
              <a:t> </a:t>
            </a:r>
            <a:r>
              <a:rPr lang="en-US" dirty="0" err="1"/>
              <a:t>memasukan</a:t>
            </a:r>
            <a:r>
              <a:rPr lang="en-US" dirty="0"/>
              <a:t> </a:t>
            </a:r>
            <a:r>
              <a:rPr lang="en-US" dirty="0" err="1"/>
              <a:t>penerapan</a:t>
            </a:r>
            <a:r>
              <a:rPr lang="en-US" dirty="0"/>
              <a:t> </a:t>
            </a:r>
            <a:r>
              <a:rPr lang="en-US" dirty="0" err="1"/>
              <a:t>prinsip</a:t>
            </a:r>
            <a:r>
              <a:rPr lang="en-US" dirty="0"/>
              <a:t> </a:t>
            </a:r>
            <a:r>
              <a:rPr lang="en-US" dirty="0" err="1"/>
              <a:t>Tatakelola</a:t>
            </a:r>
            <a:r>
              <a:rPr lang="en-US" dirty="0"/>
              <a:t> yang </a:t>
            </a:r>
            <a:r>
              <a:rPr lang="en-US" dirty="0" err="1"/>
              <a:t>baik</a:t>
            </a:r>
            <a:r>
              <a:rPr lang="en-US" dirty="0"/>
              <a:t> </a:t>
            </a:r>
            <a:r>
              <a:rPr lang="en-US" dirty="0" err="1"/>
              <a:t>sebagai</a:t>
            </a:r>
            <a:r>
              <a:rPr lang="en-US" dirty="0"/>
              <a:t> </a:t>
            </a:r>
            <a:r>
              <a:rPr lang="en-US" dirty="0" err="1"/>
              <a:t>bagian</a:t>
            </a:r>
            <a:r>
              <a:rPr lang="en-US" dirty="0"/>
              <a:t> </a:t>
            </a:r>
            <a:r>
              <a:rPr lang="en-US" dirty="0" err="1"/>
              <a:t>dari</a:t>
            </a:r>
            <a:r>
              <a:rPr lang="en-US" dirty="0"/>
              <a:t> </a:t>
            </a:r>
            <a:r>
              <a:rPr lang="en-US" dirty="0" err="1"/>
              <a:t>penilaian</a:t>
            </a:r>
            <a:r>
              <a:rPr lang="en-US" dirty="0"/>
              <a:t> </a:t>
            </a:r>
            <a:r>
              <a:rPr lang="en-US" dirty="0" err="1"/>
              <a:t>kinerja</a:t>
            </a:r>
            <a:r>
              <a:rPr lang="en-US" dirty="0"/>
              <a:t> </a:t>
            </a:r>
            <a:r>
              <a:rPr lang="en-US" dirty="0" err="1"/>
              <a:t>perangkat</a:t>
            </a:r>
            <a:r>
              <a:rPr lang="en-US" dirty="0"/>
              <a:t> </a:t>
            </a:r>
            <a:r>
              <a:rPr lang="en-US" dirty="0" err="1"/>
              <a:t>desa</a:t>
            </a:r>
            <a:r>
              <a:rPr lang="en-US" dirty="0"/>
              <a:t> </a:t>
            </a:r>
            <a:r>
              <a:rPr lang="en-US" dirty="0" err="1"/>
              <a:t>yaitu</a:t>
            </a:r>
            <a:r>
              <a:rPr lang="en-US" dirty="0"/>
              <a:t> </a:t>
            </a:r>
            <a:r>
              <a:rPr lang="en-US" dirty="0" err="1"/>
              <a:t>sebagai</a:t>
            </a:r>
            <a:r>
              <a:rPr lang="en-US" dirty="0"/>
              <a:t> </a:t>
            </a:r>
            <a:r>
              <a:rPr lang="en-US" i="1" dirty="0"/>
              <a:t>action performance </a:t>
            </a:r>
            <a:r>
              <a:rPr lang="en-US" dirty="0" err="1"/>
              <a:t>atau</a:t>
            </a:r>
            <a:r>
              <a:rPr lang="en-US" dirty="0"/>
              <a:t> </a:t>
            </a:r>
            <a:r>
              <a:rPr lang="en-US" dirty="0" err="1"/>
              <a:t>kinerja</a:t>
            </a:r>
            <a:r>
              <a:rPr lang="en-US" dirty="0"/>
              <a:t> </a:t>
            </a:r>
            <a:r>
              <a:rPr lang="en-US" dirty="0" err="1"/>
              <a:t>perilaku</a:t>
            </a:r>
            <a:r>
              <a:rPr lang="en-US" dirty="0"/>
              <a:t> </a:t>
            </a:r>
            <a:r>
              <a:rPr lang="en-US" dirty="0" err="1"/>
              <a:t>kerja</a:t>
            </a:r>
            <a:r>
              <a:rPr lang="en-US" dirty="0"/>
              <a:t>, </a:t>
            </a:r>
            <a:r>
              <a:rPr lang="en-US" dirty="0" err="1"/>
              <a:t>disamping</a:t>
            </a:r>
            <a:r>
              <a:rPr lang="en-US" dirty="0"/>
              <a:t> target </a:t>
            </a:r>
            <a:r>
              <a:rPr lang="en-US" dirty="0" err="1"/>
              <a:t>kerja</a:t>
            </a:r>
            <a:r>
              <a:rPr lang="en-US" dirty="0"/>
              <a:t> </a:t>
            </a:r>
            <a:r>
              <a:rPr lang="en-US" dirty="0" err="1"/>
              <a:t>atau</a:t>
            </a:r>
            <a:r>
              <a:rPr lang="en-US" dirty="0"/>
              <a:t> </a:t>
            </a:r>
            <a:r>
              <a:rPr lang="en-US" i="1" dirty="0"/>
              <a:t>achievement performance</a:t>
            </a:r>
            <a:r>
              <a:rPr lang="en-US" dirty="0"/>
              <a:t>.</a:t>
            </a:r>
            <a:endParaRPr lang="id-ID" dirty="0"/>
          </a:p>
          <a:p>
            <a:pPr marL="68580" indent="0">
              <a:buNone/>
            </a:pPr>
            <a:endParaRPr lang="id-ID" dirty="0"/>
          </a:p>
          <a:p>
            <a:r>
              <a:rPr lang="en-US" dirty="0"/>
              <a:t>•	</a:t>
            </a:r>
            <a:r>
              <a:rPr lang="en-US" dirty="0" err="1"/>
              <a:t>Peran</a:t>
            </a:r>
            <a:r>
              <a:rPr lang="en-US" dirty="0"/>
              <a:t> </a:t>
            </a:r>
            <a:r>
              <a:rPr lang="en-US" dirty="0" err="1"/>
              <a:t>Kepala</a:t>
            </a:r>
            <a:r>
              <a:rPr lang="en-US" dirty="0"/>
              <a:t> </a:t>
            </a:r>
            <a:r>
              <a:rPr lang="en-US" dirty="0" err="1"/>
              <a:t>Desa</a:t>
            </a:r>
            <a:r>
              <a:rPr lang="en-US" dirty="0"/>
              <a:t> </a:t>
            </a:r>
            <a:r>
              <a:rPr lang="en-US" dirty="0" err="1"/>
              <a:t>dalam</a:t>
            </a:r>
            <a:r>
              <a:rPr lang="en-US" dirty="0"/>
              <a:t> </a:t>
            </a:r>
            <a:r>
              <a:rPr lang="en-US" dirty="0" err="1"/>
              <a:t>implementasi</a:t>
            </a:r>
            <a:r>
              <a:rPr lang="en-US" dirty="0"/>
              <a:t> </a:t>
            </a:r>
            <a:r>
              <a:rPr lang="en-US" dirty="0" err="1"/>
              <a:t>Tatakelola</a:t>
            </a:r>
            <a:r>
              <a:rPr lang="en-US" dirty="0"/>
              <a:t> </a:t>
            </a:r>
            <a:r>
              <a:rPr lang="en-US" dirty="0" err="1"/>
              <a:t>ini</a:t>
            </a:r>
            <a:r>
              <a:rPr lang="en-US" dirty="0"/>
              <a:t> </a:t>
            </a:r>
            <a:r>
              <a:rPr lang="en-US" dirty="0" err="1"/>
              <a:t>dapat</a:t>
            </a:r>
            <a:r>
              <a:rPr lang="en-US" dirty="0"/>
              <a:t> </a:t>
            </a:r>
            <a:r>
              <a:rPr lang="en-US" dirty="0" err="1"/>
              <a:t>dijadikan</a:t>
            </a:r>
            <a:r>
              <a:rPr lang="en-US" dirty="0"/>
              <a:t> </a:t>
            </a:r>
            <a:r>
              <a:rPr lang="en-US" dirty="0" err="1"/>
              <a:t>bagian</a:t>
            </a:r>
            <a:r>
              <a:rPr lang="en-US" dirty="0"/>
              <a:t> </a:t>
            </a:r>
            <a:r>
              <a:rPr lang="en-US" dirty="0" err="1"/>
              <a:t>dari</a:t>
            </a:r>
            <a:r>
              <a:rPr lang="en-US" dirty="0"/>
              <a:t> </a:t>
            </a:r>
            <a:r>
              <a:rPr lang="en-US" dirty="0" err="1"/>
              <a:t>penilaian</a:t>
            </a:r>
            <a:r>
              <a:rPr lang="en-US" dirty="0"/>
              <a:t> </a:t>
            </a:r>
            <a:r>
              <a:rPr lang="en-US" dirty="0" err="1"/>
              <a:t>kinerja</a:t>
            </a:r>
            <a:r>
              <a:rPr lang="en-US" dirty="0"/>
              <a:t> </a:t>
            </a:r>
            <a:r>
              <a:rPr lang="en-US" dirty="0" err="1"/>
              <a:t>kepala</a:t>
            </a:r>
            <a:r>
              <a:rPr lang="en-US" dirty="0"/>
              <a:t> </a:t>
            </a:r>
            <a:r>
              <a:rPr lang="en-US" dirty="0" err="1"/>
              <a:t>Desa</a:t>
            </a:r>
            <a:r>
              <a:rPr lang="en-US" dirty="0"/>
              <a:t> </a:t>
            </a:r>
            <a:r>
              <a:rPr lang="en-US" dirty="0" err="1"/>
              <a:t>oleh</a:t>
            </a:r>
            <a:r>
              <a:rPr lang="en-US" dirty="0"/>
              <a:t> </a:t>
            </a:r>
            <a:r>
              <a:rPr lang="en-US" dirty="0" err="1"/>
              <a:t>Bupati</a:t>
            </a:r>
            <a:r>
              <a:rPr lang="en-US" dirty="0"/>
              <a:t>/</a:t>
            </a:r>
            <a:r>
              <a:rPr lang="en-US" dirty="0" err="1"/>
              <a:t>Walikota</a:t>
            </a:r>
            <a:r>
              <a:rPr lang="en-US" dirty="0" smtClean="0"/>
              <a:t>.</a:t>
            </a:r>
            <a:endParaRPr lang="id-ID" dirty="0" smtClean="0"/>
          </a:p>
          <a:p>
            <a:endParaRPr lang="id-ID" dirty="0"/>
          </a:p>
          <a:p>
            <a:r>
              <a:rPr lang="en-US" dirty="0"/>
              <a:t>•   </a:t>
            </a:r>
            <a:r>
              <a:rPr lang="en-US" dirty="0" err="1"/>
              <a:t>Nilai</a:t>
            </a:r>
            <a:r>
              <a:rPr lang="en-US" dirty="0"/>
              <a:t> </a:t>
            </a:r>
            <a:r>
              <a:rPr lang="en-US" dirty="0" err="1"/>
              <a:t>tatakelola</a:t>
            </a:r>
            <a:r>
              <a:rPr lang="en-US" dirty="0"/>
              <a:t> </a:t>
            </a:r>
            <a:r>
              <a:rPr lang="en-US" dirty="0" err="1"/>
              <a:t>harus</a:t>
            </a:r>
            <a:r>
              <a:rPr lang="en-US" dirty="0"/>
              <a:t> </a:t>
            </a:r>
            <a:r>
              <a:rPr lang="en-US" dirty="0" err="1"/>
              <a:t>diinstitusionalisasikan</a:t>
            </a:r>
            <a:r>
              <a:rPr lang="en-US" dirty="0"/>
              <a:t> </a:t>
            </a:r>
            <a:r>
              <a:rPr lang="en-US" dirty="0" err="1"/>
              <a:t>kepada</a:t>
            </a:r>
            <a:r>
              <a:rPr lang="en-US" dirty="0"/>
              <a:t> </a:t>
            </a:r>
            <a:r>
              <a:rPr lang="en-US" dirty="0" err="1"/>
              <a:t>para</a:t>
            </a:r>
            <a:r>
              <a:rPr lang="en-US" dirty="0"/>
              <a:t> </a:t>
            </a:r>
            <a:r>
              <a:rPr lang="en-US" dirty="0" err="1"/>
              <a:t>Kepala</a:t>
            </a:r>
            <a:r>
              <a:rPr lang="en-US" dirty="0"/>
              <a:t> </a:t>
            </a:r>
            <a:r>
              <a:rPr lang="en-US" dirty="0" err="1"/>
              <a:t>Desa</a:t>
            </a:r>
            <a:r>
              <a:rPr lang="en-US" dirty="0"/>
              <a:t>.</a:t>
            </a:r>
            <a:endParaRPr lang="id-ID" dirty="0"/>
          </a:p>
          <a:p>
            <a:r>
              <a:rPr lang="en-US" dirty="0" err="1"/>
              <a:t>Merka</a:t>
            </a:r>
            <a:r>
              <a:rPr lang="en-US" dirty="0"/>
              <a:t> </a:t>
            </a:r>
            <a:r>
              <a:rPr lang="en-US" dirty="0" err="1"/>
              <a:t>harus</a:t>
            </a:r>
            <a:r>
              <a:rPr lang="en-US" dirty="0"/>
              <a:t> </a:t>
            </a:r>
            <a:r>
              <a:rPr lang="en-US" dirty="0" err="1"/>
              <a:t>didampingi</a:t>
            </a:r>
            <a:r>
              <a:rPr lang="en-US" dirty="0"/>
              <a:t>, </a:t>
            </a:r>
            <a:r>
              <a:rPr lang="en-US" dirty="0" err="1"/>
              <a:t>dibina</a:t>
            </a:r>
            <a:r>
              <a:rPr lang="en-US" dirty="0"/>
              <a:t> </a:t>
            </a:r>
            <a:r>
              <a:rPr lang="en-US" dirty="0" err="1"/>
              <a:t>dan</a:t>
            </a:r>
            <a:r>
              <a:rPr lang="en-US" dirty="0"/>
              <a:t> </a:t>
            </a:r>
            <a:r>
              <a:rPr lang="en-US" dirty="0" err="1"/>
              <a:t>terus</a:t>
            </a:r>
            <a:r>
              <a:rPr lang="en-US" dirty="0"/>
              <a:t> </a:t>
            </a:r>
            <a:r>
              <a:rPr lang="en-US" dirty="0" err="1"/>
              <a:t>ditingkatkan</a:t>
            </a:r>
            <a:r>
              <a:rPr lang="en-US" dirty="0"/>
              <a:t> </a:t>
            </a:r>
            <a:r>
              <a:rPr lang="en-US" dirty="0" err="1"/>
              <a:t>kemampuannya</a:t>
            </a:r>
            <a:endParaRPr lang="id-ID" dirty="0"/>
          </a:p>
          <a:p>
            <a:r>
              <a:rPr lang="en-US" dirty="0" err="1"/>
              <a:t>untuk</a:t>
            </a:r>
            <a:r>
              <a:rPr lang="en-US" dirty="0"/>
              <a:t> </a:t>
            </a:r>
            <a:r>
              <a:rPr lang="en-US" dirty="0" err="1"/>
              <a:t>menerapkan</a:t>
            </a:r>
            <a:r>
              <a:rPr lang="en-US" dirty="0"/>
              <a:t> </a:t>
            </a:r>
            <a:r>
              <a:rPr lang="en-US" dirty="0" err="1"/>
              <a:t>Tatakelola</a:t>
            </a:r>
            <a:r>
              <a:rPr lang="en-US" dirty="0"/>
              <a:t> </a:t>
            </a:r>
            <a:r>
              <a:rPr lang="en-US" dirty="0" err="1"/>
              <a:t>dalam</a:t>
            </a:r>
            <a:r>
              <a:rPr lang="en-US" dirty="0"/>
              <a:t> </a:t>
            </a:r>
            <a:r>
              <a:rPr lang="en-US" dirty="0" err="1"/>
              <a:t>penyelenggaran</a:t>
            </a:r>
            <a:r>
              <a:rPr lang="en-US" dirty="0"/>
              <a:t> </a:t>
            </a:r>
            <a:r>
              <a:rPr lang="en-US" dirty="0" err="1"/>
              <a:t>pemerintahan</a:t>
            </a:r>
            <a:r>
              <a:rPr lang="en-US" dirty="0"/>
              <a:t> </a:t>
            </a:r>
            <a:r>
              <a:rPr lang="en-US" dirty="0" err="1"/>
              <a:t>desa</a:t>
            </a:r>
            <a:r>
              <a:rPr lang="en-US" dirty="0"/>
              <a:t>.</a:t>
            </a:r>
            <a:endParaRPr lang="id-ID" dirty="0"/>
          </a:p>
        </p:txBody>
      </p:sp>
    </p:spTree>
    <p:extLst>
      <p:ext uri="{BB962C8B-B14F-4D97-AF65-F5344CB8AC3E}">
        <p14:creationId xmlns:p14="http://schemas.microsoft.com/office/powerpoint/2010/main" val="1287661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60648"/>
            <a:ext cx="9144000" cy="6095702"/>
          </a:xfrm>
        </p:spPr>
        <p:txBody>
          <a:bodyPr>
            <a:normAutofit fontScale="92500" lnSpcReduction="20000"/>
          </a:bodyPr>
          <a:lstStyle/>
          <a:p>
            <a:endParaRPr lang="id-ID" dirty="0" smtClean="0"/>
          </a:p>
          <a:p>
            <a:r>
              <a:rPr lang="en-US" dirty="0" err="1" smtClean="0"/>
              <a:t>Masyarakat</a:t>
            </a:r>
            <a:r>
              <a:rPr lang="en-US" dirty="0" smtClean="0"/>
              <a:t> </a:t>
            </a:r>
            <a:r>
              <a:rPr lang="en-US" dirty="0" err="1"/>
              <a:t>desa</a:t>
            </a:r>
            <a:r>
              <a:rPr lang="en-US" dirty="0"/>
              <a:t> </a:t>
            </a:r>
            <a:r>
              <a:rPr lang="en-US" dirty="0" err="1"/>
              <a:t>merupakan</a:t>
            </a:r>
            <a:r>
              <a:rPr lang="en-US" dirty="0"/>
              <a:t> </a:t>
            </a:r>
            <a:r>
              <a:rPr lang="en-US" dirty="0" err="1"/>
              <a:t>aktor</a:t>
            </a:r>
            <a:r>
              <a:rPr lang="en-US" dirty="0"/>
              <a:t> </a:t>
            </a:r>
            <a:r>
              <a:rPr lang="en-US" dirty="0" err="1"/>
              <a:t>kedua</a:t>
            </a:r>
            <a:r>
              <a:rPr lang="en-US" dirty="0"/>
              <a:t> yang </a:t>
            </a:r>
            <a:r>
              <a:rPr lang="en-US" dirty="0" err="1"/>
              <a:t>sangat</a:t>
            </a:r>
            <a:r>
              <a:rPr lang="en-US" dirty="0"/>
              <a:t> </a:t>
            </a:r>
            <a:r>
              <a:rPr lang="en-US" dirty="0" err="1"/>
              <a:t>menentukan</a:t>
            </a:r>
            <a:r>
              <a:rPr lang="en-US" dirty="0"/>
              <a:t> </a:t>
            </a:r>
            <a:r>
              <a:rPr lang="en-US" dirty="0" err="1"/>
              <a:t>pelaksanaan</a:t>
            </a:r>
            <a:r>
              <a:rPr lang="en-US" dirty="0"/>
              <a:t> </a:t>
            </a:r>
            <a:r>
              <a:rPr lang="en-US" dirty="0" err="1"/>
              <a:t>tatakelola</a:t>
            </a:r>
            <a:r>
              <a:rPr lang="en-US" dirty="0"/>
              <a:t> di </a:t>
            </a:r>
            <a:r>
              <a:rPr lang="en-US" dirty="0" err="1"/>
              <a:t>desa</a:t>
            </a:r>
            <a:r>
              <a:rPr lang="en-US" dirty="0"/>
              <a:t>, yang </a:t>
            </a:r>
            <a:r>
              <a:rPr lang="en-US" dirty="0" err="1"/>
              <a:t>diwakili</a:t>
            </a:r>
            <a:r>
              <a:rPr lang="en-US" dirty="0"/>
              <a:t> </a:t>
            </a:r>
            <a:r>
              <a:rPr lang="en-US" dirty="0" err="1"/>
              <a:t>oleh</a:t>
            </a:r>
            <a:r>
              <a:rPr lang="en-US" dirty="0"/>
              <a:t> BPD;</a:t>
            </a:r>
            <a:endParaRPr lang="id-ID" dirty="0"/>
          </a:p>
          <a:p>
            <a:pPr marL="68580" indent="0">
              <a:buNone/>
            </a:pPr>
            <a:endParaRPr lang="id-ID" dirty="0"/>
          </a:p>
          <a:p>
            <a:pPr marL="811213" indent="-368300"/>
            <a:r>
              <a:rPr lang="en-US" dirty="0" smtClean="0"/>
              <a:t>•</a:t>
            </a:r>
            <a:r>
              <a:rPr lang="id-ID" dirty="0"/>
              <a:t>B</a:t>
            </a:r>
            <a:r>
              <a:rPr lang="en-US" dirty="0" smtClean="0"/>
              <a:t>PD </a:t>
            </a:r>
            <a:r>
              <a:rPr lang="en-US" dirty="0"/>
              <a:t>yang </a:t>
            </a:r>
            <a:r>
              <a:rPr lang="en-US" dirty="0" err="1"/>
              <a:t>mewakili</a:t>
            </a:r>
            <a:r>
              <a:rPr lang="en-US" dirty="0"/>
              <a:t> </a:t>
            </a:r>
            <a:r>
              <a:rPr lang="en-US" dirty="0" err="1"/>
              <a:t>masyarakat</a:t>
            </a:r>
            <a:r>
              <a:rPr lang="en-US" dirty="0"/>
              <a:t> </a:t>
            </a:r>
            <a:r>
              <a:rPr lang="en-US" dirty="0" err="1"/>
              <a:t>seharusnya</a:t>
            </a:r>
            <a:r>
              <a:rPr lang="en-US" dirty="0"/>
              <a:t> </a:t>
            </a:r>
            <a:r>
              <a:rPr lang="en-US" dirty="0" err="1"/>
              <a:t>didorong</a:t>
            </a:r>
            <a:r>
              <a:rPr lang="en-US" dirty="0"/>
              <a:t> </a:t>
            </a:r>
            <a:r>
              <a:rPr lang="en-US" dirty="0" err="1"/>
              <a:t>untuk</a:t>
            </a:r>
            <a:r>
              <a:rPr lang="en-US" dirty="0"/>
              <a:t> </a:t>
            </a:r>
            <a:r>
              <a:rPr lang="en-US" dirty="0" err="1"/>
              <a:t>menerima</a:t>
            </a:r>
            <a:r>
              <a:rPr lang="en-US" dirty="0"/>
              <a:t> </a:t>
            </a:r>
            <a:r>
              <a:rPr lang="en-US" dirty="0" err="1"/>
              <a:t>dan</a:t>
            </a:r>
            <a:r>
              <a:rPr lang="en-US" dirty="0"/>
              <a:t> </a:t>
            </a:r>
            <a:r>
              <a:rPr lang="en-US" dirty="0" err="1"/>
              <a:t>mempraktekan</a:t>
            </a:r>
            <a:r>
              <a:rPr lang="en-US" dirty="0"/>
              <a:t> </a:t>
            </a:r>
            <a:r>
              <a:rPr lang="en-US" dirty="0" err="1"/>
              <a:t>prinsip-prinsip</a:t>
            </a:r>
            <a:r>
              <a:rPr lang="en-US" dirty="0"/>
              <a:t> </a:t>
            </a:r>
            <a:r>
              <a:rPr lang="en-US" dirty="0" err="1"/>
              <a:t>tatakelola</a:t>
            </a:r>
            <a:r>
              <a:rPr lang="en-US" dirty="0"/>
              <a:t> di </a:t>
            </a:r>
            <a:r>
              <a:rPr lang="en-US" dirty="0" err="1"/>
              <a:t>desa</a:t>
            </a:r>
            <a:r>
              <a:rPr lang="en-US" dirty="0"/>
              <a:t>;</a:t>
            </a:r>
            <a:endParaRPr lang="id-ID" dirty="0"/>
          </a:p>
          <a:p>
            <a:pPr marL="811213" indent="-368300"/>
            <a:r>
              <a:rPr lang="en-US" dirty="0"/>
              <a:t> </a:t>
            </a:r>
            <a:endParaRPr lang="id-ID" dirty="0"/>
          </a:p>
          <a:p>
            <a:pPr marL="811213" indent="-368300"/>
            <a:r>
              <a:rPr lang="en-US" dirty="0" smtClean="0"/>
              <a:t>•</a:t>
            </a:r>
            <a:r>
              <a:rPr lang="en-US" dirty="0" err="1" smtClean="0"/>
              <a:t>Semua</a:t>
            </a:r>
            <a:r>
              <a:rPr lang="en-US" dirty="0" smtClean="0"/>
              <a:t> </a:t>
            </a:r>
            <a:r>
              <a:rPr lang="en-US" dirty="0" err="1"/>
              <a:t>keluhan</a:t>
            </a:r>
            <a:r>
              <a:rPr lang="en-US" dirty="0"/>
              <a:t> </a:t>
            </a:r>
            <a:r>
              <a:rPr lang="en-US" dirty="0" err="1"/>
              <a:t>dan</a:t>
            </a:r>
            <a:r>
              <a:rPr lang="en-US" dirty="0"/>
              <a:t> </a:t>
            </a:r>
            <a:r>
              <a:rPr lang="en-US" dirty="0" err="1"/>
              <a:t>kritik</a:t>
            </a:r>
            <a:r>
              <a:rPr lang="en-US" dirty="0"/>
              <a:t> yang </a:t>
            </a:r>
            <a:r>
              <a:rPr lang="en-US" dirty="0" err="1"/>
              <a:t>berasal</a:t>
            </a:r>
            <a:r>
              <a:rPr lang="en-US" dirty="0"/>
              <a:t> </a:t>
            </a:r>
            <a:r>
              <a:rPr lang="en-US" dirty="0" err="1"/>
              <a:t>dari</a:t>
            </a:r>
            <a:r>
              <a:rPr lang="en-US" dirty="0"/>
              <a:t> </a:t>
            </a:r>
            <a:r>
              <a:rPr lang="en-US" dirty="0" err="1"/>
              <a:t>masyarakat</a:t>
            </a:r>
            <a:r>
              <a:rPr lang="en-US" dirty="0"/>
              <a:t> </a:t>
            </a:r>
            <a:r>
              <a:rPr lang="en-US" dirty="0" err="1"/>
              <a:t>dan</a:t>
            </a:r>
            <a:r>
              <a:rPr lang="en-US" dirty="0"/>
              <a:t> </a:t>
            </a:r>
            <a:r>
              <a:rPr lang="en-US" dirty="0" err="1"/>
              <a:t>tokoh-tokoh</a:t>
            </a:r>
            <a:r>
              <a:rPr lang="en-US" dirty="0"/>
              <a:t> </a:t>
            </a:r>
            <a:r>
              <a:rPr lang="en-US" dirty="0" err="1"/>
              <a:t>masyarakat</a:t>
            </a:r>
            <a:r>
              <a:rPr lang="en-US" dirty="0"/>
              <a:t> </a:t>
            </a:r>
            <a:r>
              <a:rPr lang="en-US" dirty="0" err="1"/>
              <a:t>disalurkan</a:t>
            </a:r>
            <a:r>
              <a:rPr lang="en-US" dirty="0"/>
              <a:t> </a:t>
            </a:r>
            <a:r>
              <a:rPr lang="en-US" dirty="0" err="1"/>
              <a:t>kepada</a:t>
            </a:r>
            <a:r>
              <a:rPr lang="en-US" dirty="0"/>
              <a:t> </a:t>
            </a:r>
            <a:r>
              <a:rPr lang="en-US" dirty="0" err="1"/>
              <a:t>mereka</a:t>
            </a:r>
            <a:r>
              <a:rPr lang="en-US" dirty="0"/>
              <a:t>, </a:t>
            </a:r>
            <a:r>
              <a:rPr lang="en-US" dirty="0" err="1"/>
              <a:t>karena</a:t>
            </a:r>
            <a:r>
              <a:rPr lang="en-US" dirty="0"/>
              <a:t> </a:t>
            </a:r>
            <a:r>
              <a:rPr lang="en-US" dirty="0" err="1"/>
              <a:t>itu</a:t>
            </a:r>
            <a:r>
              <a:rPr lang="en-US" dirty="0"/>
              <a:t> </a:t>
            </a:r>
            <a:r>
              <a:rPr lang="en-US" dirty="0" err="1"/>
              <a:t>mereka</a:t>
            </a:r>
            <a:r>
              <a:rPr lang="en-US" dirty="0"/>
              <a:t> </a:t>
            </a:r>
            <a:r>
              <a:rPr lang="en-US" dirty="0" err="1"/>
              <a:t>harus</a:t>
            </a:r>
            <a:r>
              <a:rPr lang="en-US" dirty="0"/>
              <a:t> </a:t>
            </a:r>
            <a:r>
              <a:rPr lang="en-US" dirty="0" err="1"/>
              <a:t>ditingkatkan</a:t>
            </a:r>
            <a:r>
              <a:rPr lang="en-US" dirty="0"/>
              <a:t> </a:t>
            </a:r>
            <a:r>
              <a:rPr lang="en-US" dirty="0" err="1"/>
              <a:t>kapasitasnya</a:t>
            </a:r>
            <a:r>
              <a:rPr lang="en-US" dirty="0"/>
              <a:t> agar </a:t>
            </a:r>
            <a:r>
              <a:rPr lang="en-US" dirty="0" err="1"/>
              <a:t>menjadi</a:t>
            </a:r>
            <a:r>
              <a:rPr lang="en-US" dirty="0"/>
              <a:t> </a:t>
            </a:r>
            <a:r>
              <a:rPr lang="en-US" dirty="0" err="1"/>
              <a:t>penyambung</a:t>
            </a:r>
            <a:r>
              <a:rPr lang="en-US" dirty="0"/>
              <a:t> </a:t>
            </a:r>
            <a:r>
              <a:rPr lang="en-US" dirty="0" err="1"/>
              <a:t>lidah</a:t>
            </a:r>
            <a:r>
              <a:rPr lang="en-US" dirty="0"/>
              <a:t> yang </a:t>
            </a:r>
            <a:r>
              <a:rPr lang="en-US" dirty="0" err="1"/>
              <a:t>efektif</a:t>
            </a:r>
            <a:r>
              <a:rPr lang="en-US" dirty="0"/>
              <a:t>.</a:t>
            </a:r>
            <a:endParaRPr lang="id-ID" dirty="0"/>
          </a:p>
          <a:p>
            <a:pPr marL="811213" indent="-368300"/>
            <a:r>
              <a:rPr lang="en-US" dirty="0"/>
              <a:t> </a:t>
            </a:r>
            <a:endParaRPr lang="id-ID" dirty="0"/>
          </a:p>
          <a:p>
            <a:pPr marL="811213" indent="-368300"/>
            <a:r>
              <a:rPr lang="en-US" dirty="0" smtClean="0"/>
              <a:t>•</a:t>
            </a:r>
            <a:r>
              <a:rPr lang="en-US" dirty="0" err="1" smtClean="0"/>
              <a:t>Institusionalisasi</a:t>
            </a:r>
            <a:r>
              <a:rPr lang="en-US" dirty="0" smtClean="0"/>
              <a:t> </a:t>
            </a:r>
            <a:r>
              <a:rPr lang="en-US" dirty="0" err="1"/>
              <a:t>nilai</a:t>
            </a:r>
            <a:r>
              <a:rPr lang="en-US" dirty="0"/>
              <a:t> </a:t>
            </a:r>
            <a:r>
              <a:rPr lang="en-US" dirty="0" err="1"/>
              <a:t>tatakelola</a:t>
            </a:r>
            <a:r>
              <a:rPr lang="en-US" dirty="0"/>
              <a:t> yang </a:t>
            </a:r>
            <a:r>
              <a:rPr lang="en-US" dirty="0" err="1"/>
              <a:t>baik</a:t>
            </a:r>
            <a:r>
              <a:rPr lang="en-US" dirty="0"/>
              <a:t> </a:t>
            </a:r>
            <a:r>
              <a:rPr lang="en-US" dirty="0" err="1"/>
              <a:t>kepada</a:t>
            </a:r>
            <a:r>
              <a:rPr lang="en-US" dirty="0"/>
              <a:t> BPD </a:t>
            </a:r>
            <a:r>
              <a:rPr lang="en-US" dirty="0" err="1"/>
              <a:t>sangat</a:t>
            </a:r>
            <a:r>
              <a:rPr lang="en-US" dirty="0"/>
              <a:t> </a:t>
            </a:r>
            <a:r>
              <a:rPr lang="en-US" dirty="0" err="1"/>
              <a:t>penting</a:t>
            </a:r>
            <a:r>
              <a:rPr lang="en-US" dirty="0"/>
              <a:t>, </a:t>
            </a:r>
            <a:r>
              <a:rPr lang="en-US" dirty="0" err="1"/>
              <a:t>dan</a:t>
            </a:r>
            <a:r>
              <a:rPr lang="en-US" dirty="0"/>
              <a:t> </a:t>
            </a:r>
            <a:r>
              <a:rPr lang="en-US" dirty="0" err="1"/>
              <a:t>harus</a:t>
            </a:r>
            <a:r>
              <a:rPr lang="en-US" dirty="0"/>
              <a:t> </a:t>
            </a:r>
            <a:r>
              <a:rPr lang="en-US" dirty="0" err="1"/>
              <a:t>segera</a:t>
            </a:r>
            <a:r>
              <a:rPr lang="en-US" dirty="0"/>
              <a:t> </a:t>
            </a:r>
            <a:r>
              <a:rPr lang="en-US" dirty="0" err="1"/>
              <a:t>dimulai</a:t>
            </a:r>
            <a:r>
              <a:rPr lang="en-US" dirty="0"/>
              <a:t> </a:t>
            </a:r>
            <a:r>
              <a:rPr lang="en-US" dirty="0" err="1"/>
              <a:t>karena</a:t>
            </a:r>
            <a:r>
              <a:rPr lang="en-US" dirty="0"/>
              <a:t> </a:t>
            </a:r>
            <a:r>
              <a:rPr lang="en-US" dirty="0" err="1"/>
              <a:t>tatakelola</a:t>
            </a:r>
            <a:r>
              <a:rPr lang="en-US" dirty="0"/>
              <a:t> </a:t>
            </a:r>
            <a:r>
              <a:rPr lang="en-US" dirty="0" err="1"/>
              <a:t>adalah</a:t>
            </a:r>
            <a:r>
              <a:rPr lang="en-US" dirty="0"/>
              <a:t> </a:t>
            </a:r>
            <a:r>
              <a:rPr lang="en-US" dirty="0" err="1"/>
              <a:t>nilai</a:t>
            </a:r>
            <a:r>
              <a:rPr lang="en-US" dirty="0"/>
              <a:t> yang </a:t>
            </a:r>
            <a:r>
              <a:rPr lang="en-US" dirty="0" err="1"/>
              <a:t>relatif</a:t>
            </a:r>
            <a:r>
              <a:rPr lang="en-US" dirty="0"/>
              <a:t> </a:t>
            </a:r>
            <a:r>
              <a:rPr lang="en-US" dirty="0" err="1"/>
              <a:t>baru</a:t>
            </a:r>
            <a:r>
              <a:rPr lang="en-US" dirty="0"/>
              <a:t> </a:t>
            </a:r>
            <a:r>
              <a:rPr lang="en-US" dirty="0" err="1"/>
              <a:t>dan</a:t>
            </a:r>
            <a:r>
              <a:rPr lang="en-US" dirty="0"/>
              <a:t> </a:t>
            </a:r>
            <a:r>
              <a:rPr lang="en-US" dirty="0" err="1"/>
              <a:t>belum</a:t>
            </a:r>
            <a:r>
              <a:rPr lang="en-US" dirty="0"/>
              <a:t> </a:t>
            </a:r>
            <a:r>
              <a:rPr lang="en-US" dirty="0" err="1"/>
              <a:t>banyak</a:t>
            </a:r>
            <a:r>
              <a:rPr lang="en-US" dirty="0"/>
              <a:t> yang </a:t>
            </a:r>
            <a:r>
              <a:rPr lang="en-US" dirty="0" err="1"/>
              <a:t>mengenal</a:t>
            </a:r>
            <a:r>
              <a:rPr lang="en-US" dirty="0"/>
              <a:t> </a:t>
            </a:r>
            <a:r>
              <a:rPr lang="en-US" dirty="0" err="1"/>
              <a:t>dan</a:t>
            </a:r>
            <a:r>
              <a:rPr lang="en-US" dirty="0"/>
              <a:t> </a:t>
            </a:r>
            <a:r>
              <a:rPr lang="en-US" dirty="0" err="1"/>
              <a:t>menerimanya</a:t>
            </a:r>
            <a:r>
              <a:rPr lang="en-US" dirty="0"/>
              <a:t>.</a:t>
            </a:r>
            <a:endParaRPr lang="id-ID" dirty="0"/>
          </a:p>
          <a:p>
            <a:pPr marL="811213" indent="-368300"/>
            <a:r>
              <a:rPr lang="en-US" dirty="0"/>
              <a:t/>
            </a:r>
            <a:br>
              <a:rPr lang="en-US" dirty="0"/>
            </a:br>
            <a:endParaRPr lang="id-ID" dirty="0"/>
          </a:p>
        </p:txBody>
      </p:sp>
    </p:spTree>
    <p:extLst>
      <p:ext uri="{BB962C8B-B14F-4D97-AF65-F5344CB8AC3E}">
        <p14:creationId xmlns:p14="http://schemas.microsoft.com/office/powerpoint/2010/main" val="1017452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MATA KULIAH </a:t>
            </a:r>
            <a:endParaRPr lang="id-ID" dirty="0"/>
          </a:p>
        </p:txBody>
      </p:sp>
      <p:sp>
        <p:nvSpPr>
          <p:cNvPr id="3" name="Content Placeholder 2"/>
          <p:cNvSpPr>
            <a:spLocks noGrp="1"/>
          </p:cNvSpPr>
          <p:nvPr>
            <p:ph idx="1"/>
          </p:nvPr>
        </p:nvSpPr>
        <p:spPr/>
        <p:txBody>
          <a:bodyPr>
            <a:normAutofit/>
          </a:bodyPr>
          <a:lstStyle/>
          <a:p>
            <a:r>
              <a:rPr lang="id-ID" dirty="0" smtClean="0"/>
              <a:t>MEMBERIKAN PEMAHAMAN  DAN PENGETAHUAN AN TENTANG TATAKELOLA DESA  YANG BAIK</a:t>
            </a:r>
          </a:p>
          <a:p>
            <a:r>
              <a:rPr lang="id-ID" dirty="0" smtClean="0"/>
              <a:t>MELETAKAN DASAR-DASAR TENTANG PELAKSANAAN </a:t>
            </a:r>
            <a:r>
              <a:rPr lang="id-ID" dirty="0"/>
              <a:t>TATA </a:t>
            </a:r>
            <a:r>
              <a:rPr lang="id-ID" dirty="0" smtClean="0"/>
              <a:t> KELOLA </a:t>
            </a:r>
            <a:r>
              <a:rPr lang="id-ID" dirty="0"/>
              <a:t>DESA </a:t>
            </a:r>
            <a:endParaRPr lang="id-ID" dirty="0" smtClean="0"/>
          </a:p>
          <a:p>
            <a:r>
              <a:rPr lang="id-ID" dirty="0" smtClean="0"/>
              <a:t>MAMPU MELAKUKAN  KEGIATAN TATA KELOLA DESA  SEGASUAI DENGAN KAIDAH DALAM RANGKA MENCIPTAKAN  TATA KELOLA YANG BAIK </a:t>
            </a:r>
          </a:p>
          <a:p>
            <a:endParaRPr lang="id-ID" dirty="0"/>
          </a:p>
        </p:txBody>
      </p:sp>
    </p:spTree>
    <p:extLst>
      <p:ext uri="{BB962C8B-B14F-4D97-AF65-F5344CB8AC3E}">
        <p14:creationId xmlns:p14="http://schemas.microsoft.com/office/powerpoint/2010/main" val="3768608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7504" y="0"/>
            <a:ext cx="9036496" cy="6356350"/>
          </a:xfrm>
        </p:spPr>
        <p:txBody>
          <a:bodyPr>
            <a:normAutofit lnSpcReduction="10000"/>
          </a:bodyPr>
          <a:lstStyle/>
          <a:p>
            <a:endParaRPr lang="id-ID" dirty="0" smtClean="0"/>
          </a:p>
          <a:p>
            <a:r>
              <a:rPr lang="en-US" dirty="0" err="1" smtClean="0"/>
              <a:t>Sektor</a:t>
            </a:r>
            <a:r>
              <a:rPr lang="en-US" dirty="0" smtClean="0"/>
              <a:t> </a:t>
            </a:r>
            <a:r>
              <a:rPr lang="en-US" dirty="0" err="1"/>
              <a:t>swasta</a:t>
            </a:r>
            <a:r>
              <a:rPr lang="en-US" dirty="0"/>
              <a:t> </a:t>
            </a:r>
            <a:r>
              <a:rPr lang="en-US" dirty="0" err="1"/>
              <a:t>khususnya</a:t>
            </a:r>
            <a:r>
              <a:rPr lang="en-US" dirty="0"/>
              <a:t> </a:t>
            </a:r>
            <a:r>
              <a:rPr lang="en-US" dirty="0" err="1"/>
              <a:t>pengusaha</a:t>
            </a:r>
            <a:r>
              <a:rPr lang="en-US" dirty="0"/>
              <a:t> </a:t>
            </a:r>
            <a:r>
              <a:rPr lang="en-US" dirty="0" err="1"/>
              <a:t>lokal</a:t>
            </a:r>
            <a:r>
              <a:rPr lang="en-US" dirty="0"/>
              <a:t> </a:t>
            </a:r>
            <a:r>
              <a:rPr lang="en-US" dirty="0" err="1"/>
              <a:t>juga</a:t>
            </a:r>
            <a:r>
              <a:rPr lang="en-US" dirty="0"/>
              <a:t> </a:t>
            </a:r>
            <a:r>
              <a:rPr lang="en-US" dirty="0" err="1"/>
              <a:t>merupakan</a:t>
            </a:r>
            <a:r>
              <a:rPr lang="en-US" dirty="0"/>
              <a:t> </a:t>
            </a:r>
            <a:r>
              <a:rPr lang="en-US" dirty="0" err="1"/>
              <a:t>aktor</a:t>
            </a:r>
            <a:r>
              <a:rPr lang="en-US" dirty="0"/>
              <a:t> </a:t>
            </a:r>
            <a:r>
              <a:rPr lang="en-US" dirty="0" err="1"/>
              <a:t>penting</a:t>
            </a:r>
            <a:r>
              <a:rPr lang="en-US" dirty="0"/>
              <a:t> </a:t>
            </a:r>
            <a:r>
              <a:rPr lang="en-US" dirty="0" err="1"/>
              <a:t>dalam</a:t>
            </a:r>
            <a:r>
              <a:rPr lang="en-US" dirty="0"/>
              <a:t> </a:t>
            </a:r>
            <a:r>
              <a:rPr lang="en-US" dirty="0" err="1"/>
              <a:t>mewujudkan</a:t>
            </a:r>
            <a:r>
              <a:rPr lang="en-US" dirty="0"/>
              <a:t> </a:t>
            </a:r>
            <a:r>
              <a:rPr lang="en-US" dirty="0" err="1"/>
              <a:t>tatakelola</a:t>
            </a:r>
            <a:r>
              <a:rPr lang="en-US" dirty="0"/>
              <a:t> di </a:t>
            </a:r>
            <a:r>
              <a:rPr lang="en-US" dirty="0" err="1"/>
              <a:t>tingkat</a:t>
            </a:r>
            <a:r>
              <a:rPr lang="en-US" dirty="0"/>
              <a:t> </a:t>
            </a:r>
            <a:r>
              <a:rPr lang="en-US" dirty="0" err="1"/>
              <a:t>desa</a:t>
            </a:r>
            <a:r>
              <a:rPr lang="en-US" dirty="0"/>
              <a:t>.</a:t>
            </a:r>
            <a:endParaRPr lang="id-ID" dirty="0"/>
          </a:p>
          <a:p>
            <a:pPr marL="900113" indent="-457200"/>
            <a:r>
              <a:rPr lang="en-US" dirty="0"/>
              <a:t>• </a:t>
            </a:r>
            <a:r>
              <a:rPr lang="en-US" dirty="0" err="1"/>
              <a:t>Pihak</a:t>
            </a:r>
            <a:r>
              <a:rPr lang="en-US" dirty="0"/>
              <a:t> </a:t>
            </a:r>
            <a:r>
              <a:rPr lang="en-US" dirty="0" err="1"/>
              <a:t>pengusaha</a:t>
            </a:r>
            <a:r>
              <a:rPr lang="en-US" dirty="0"/>
              <a:t> </a:t>
            </a:r>
            <a:r>
              <a:rPr lang="en-US" dirty="0" err="1"/>
              <a:t>lokal</a:t>
            </a:r>
            <a:r>
              <a:rPr lang="en-US" dirty="0"/>
              <a:t> </a:t>
            </a:r>
            <a:r>
              <a:rPr lang="en-US" dirty="0" err="1"/>
              <a:t>harus</a:t>
            </a:r>
            <a:r>
              <a:rPr lang="en-US" dirty="0"/>
              <a:t> </a:t>
            </a:r>
            <a:r>
              <a:rPr lang="en-US" dirty="0" err="1"/>
              <a:t>menerima</a:t>
            </a:r>
            <a:r>
              <a:rPr lang="en-US" dirty="0"/>
              <a:t> </a:t>
            </a:r>
            <a:r>
              <a:rPr lang="en-US" dirty="0" err="1" smtClean="0"/>
              <a:t>nilai-nilai</a:t>
            </a:r>
            <a:r>
              <a:rPr lang="id-ID" dirty="0" smtClean="0"/>
              <a:t> </a:t>
            </a:r>
            <a:r>
              <a:rPr lang="en-US" dirty="0" err="1" smtClean="0"/>
              <a:t>dalam</a:t>
            </a:r>
            <a:r>
              <a:rPr lang="en-US" dirty="0" smtClean="0"/>
              <a:t> </a:t>
            </a:r>
            <a:r>
              <a:rPr lang="en-US" dirty="0" err="1"/>
              <a:t>tatakelola</a:t>
            </a:r>
            <a:r>
              <a:rPr lang="en-US" dirty="0"/>
              <a:t> </a:t>
            </a:r>
            <a:r>
              <a:rPr lang="en-US" dirty="0" err="1"/>
              <a:t>ketika</a:t>
            </a:r>
            <a:r>
              <a:rPr lang="en-US" dirty="0"/>
              <a:t> </a:t>
            </a:r>
            <a:r>
              <a:rPr lang="en-US" dirty="0" err="1"/>
              <a:t>berurusan</a:t>
            </a:r>
            <a:r>
              <a:rPr lang="en-US" dirty="0"/>
              <a:t> </a:t>
            </a:r>
            <a:r>
              <a:rPr lang="en-US" dirty="0" err="1"/>
              <a:t>dengan</a:t>
            </a:r>
            <a:r>
              <a:rPr lang="en-US" dirty="0"/>
              <a:t> </a:t>
            </a:r>
            <a:r>
              <a:rPr lang="en-US" dirty="0" err="1" smtClean="0"/>
              <a:t>pemerintah</a:t>
            </a:r>
            <a:r>
              <a:rPr lang="id-ID" dirty="0" smtClean="0"/>
              <a:t> </a:t>
            </a:r>
            <a:r>
              <a:rPr lang="en-US" dirty="0" err="1" smtClean="0"/>
              <a:t>dan</a:t>
            </a:r>
            <a:r>
              <a:rPr lang="en-US" dirty="0" smtClean="0"/>
              <a:t> </a:t>
            </a:r>
            <a:r>
              <a:rPr lang="en-US" dirty="0" err="1"/>
              <a:t>masyarakat</a:t>
            </a:r>
            <a:r>
              <a:rPr lang="en-US" dirty="0"/>
              <a:t>.</a:t>
            </a:r>
            <a:endParaRPr lang="id-ID" dirty="0"/>
          </a:p>
          <a:p>
            <a:pPr marL="442913" indent="0">
              <a:buNone/>
            </a:pPr>
            <a:endParaRPr lang="id-ID" dirty="0"/>
          </a:p>
          <a:p>
            <a:pPr marL="900113" indent="-457200" defTabSz="250825"/>
            <a:r>
              <a:rPr lang="en-US" dirty="0"/>
              <a:t>•	</a:t>
            </a:r>
            <a:r>
              <a:rPr lang="en-US" dirty="0" err="1"/>
              <a:t>Keterlibatan</a:t>
            </a:r>
            <a:r>
              <a:rPr lang="en-US" dirty="0"/>
              <a:t> </a:t>
            </a:r>
            <a:r>
              <a:rPr lang="en-US" dirty="0" err="1"/>
              <a:t>mereka</a:t>
            </a:r>
            <a:r>
              <a:rPr lang="en-US" dirty="0"/>
              <a:t> </a:t>
            </a:r>
            <a:r>
              <a:rPr lang="en-US" dirty="0" err="1"/>
              <a:t>dalam</a:t>
            </a:r>
            <a:r>
              <a:rPr lang="en-US" dirty="0"/>
              <a:t> </a:t>
            </a:r>
            <a:r>
              <a:rPr lang="en-US" dirty="0" err="1"/>
              <a:t>berbagai</a:t>
            </a:r>
            <a:r>
              <a:rPr lang="en-US" dirty="0"/>
              <a:t> program </a:t>
            </a:r>
            <a:r>
              <a:rPr lang="en-US" dirty="0" err="1"/>
              <a:t>pembangunan</a:t>
            </a:r>
            <a:r>
              <a:rPr lang="en-US" dirty="0"/>
              <a:t> </a:t>
            </a:r>
            <a:r>
              <a:rPr lang="en-US" dirty="0" err="1"/>
              <a:t>desa</a:t>
            </a:r>
            <a:r>
              <a:rPr lang="en-US" dirty="0"/>
              <a:t>, </a:t>
            </a:r>
            <a:r>
              <a:rPr lang="en-US" dirty="0" err="1"/>
              <a:t>menuntut</a:t>
            </a:r>
            <a:r>
              <a:rPr lang="en-US" dirty="0"/>
              <a:t> </a:t>
            </a:r>
            <a:r>
              <a:rPr lang="en-US" dirty="0" err="1"/>
              <a:t>mereka</a:t>
            </a:r>
            <a:r>
              <a:rPr lang="en-US" dirty="0"/>
              <a:t> </a:t>
            </a:r>
            <a:r>
              <a:rPr lang="en-US" dirty="0" err="1"/>
              <a:t>harus</a:t>
            </a:r>
            <a:r>
              <a:rPr lang="en-US" dirty="0"/>
              <a:t> </a:t>
            </a:r>
            <a:r>
              <a:rPr lang="en-US" dirty="0" err="1"/>
              <a:t>berperilaku</a:t>
            </a:r>
            <a:r>
              <a:rPr lang="en-US" dirty="0"/>
              <a:t> </a:t>
            </a:r>
            <a:r>
              <a:rPr lang="en-US" dirty="0" err="1"/>
              <a:t>sesuai</a:t>
            </a:r>
            <a:r>
              <a:rPr lang="en-US" dirty="0"/>
              <a:t> </a:t>
            </a:r>
            <a:r>
              <a:rPr lang="en-US" dirty="0" err="1"/>
              <a:t>prinsip</a:t>
            </a:r>
            <a:r>
              <a:rPr lang="en-US" dirty="0"/>
              <a:t> </a:t>
            </a:r>
            <a:r>
              <a:rPr lang="en-US" dirty="0" err="1"/>
              <a:t>tatakelola</a:t>
            </a:r>
            <a:r>
              <a:rPr lang="en-US" dirty="0"/>
              <a:t> </a:t>
            </a:r>
            <a:r>
              <a:rPr lang="en-US" dirty="0" err="1"/>
              <a:t>seperti</a:t>
            </a:r>
            <a:r>
              <a:rPr lang="en-US" dirty="0"/>
              <a:t> </a:t>
            </a:r>
            <a:r>
              <a:rPr lang="en-US" dirty="0" err="1"/>
              <a:t>bekerja</a:t>
            </a:r>
            <a:r>
              <a:rPr lang="en-US" dirty="0"/>
              <a:t> </a:t>
            </a:r>
            <a:r>
              <a:rPr lang="en-US" dirty="0" err="1"/>
              <a:t>profesional</a:t>
            </a:r>
            <a:r>
              <a:rPr lang="en-US" dirty="0"/>
              <a:t>, </a:t>
            </a:r>
            <a:r>
              <a:rPr lang="en-US" dirty="0" err="1"/>
              <a:t>akuntabel</a:t>
            </a:r>
            <a:r>
              <a:rPr lang="en-US" dirty="0"/>
              <a:t>, </a:t>
            </a:r>
            <a:r>
              <a:rPr lang="en-US" dirty="0" err="1"/>
              <a:t>efisien</a:t>
            </a:r>
            <a:r>
              <a:rPr lang="en-US" dirty="0"/>
              <a:t> </a:t>
            </a:r>
            <a:r>
              <a:rPr lang="en-US" dirty="0" err="1"/>
              <a:t>dan</a:t>
            </a:r>
            <a:r>
              <a:rPr lang="en-US" dirty="0"/>
              <a:t> </a:t>
            </a:r>
            <a:r>
              <a:rPr lang="en-US" dirty="0" err="1"/>
              <a:t>efektif</a:t>
            </a:r>
            <a:r>
              <a:rPr lang="en-US" dirty="0"/>
              <a:t>;</a:t>
            </a:r>
            <a:endParaRPr lang="id-ID" dirty="0"/>
          </a:p>
          <a:p>
            <a:pPr marL="442913" indent="0">
              <a:buNone/>
            </a:pPr>
            <a:endParaRPr lang="id-ID" dirty="0"/>
          </a:p>
          <a:p>
            <a:pPr marL="900113" indent="-457200">
              <a:tabLst>
                <a:tab pos="1254125" algn="l"/>
                <a:tab pos="1608138" algn="l"/>
              </a:tabLst>
            </a:pPr>
            <a:r>
              <a:rPr lang="en-US" dirty="0"/>
              <a:t>•	</a:t>
            </a:r>
            <a:r>
              <a:rPr lang="en-US" dirty="0" err="1" smtClean="0"/>
              <a:t>Tentu</a:t>
            </a:r>
            <a:r>
              <a:rPr lang="en-US" dirty="0" smtClean="0"/>
              <a:t> </a:t>
            </a:r>
            <a:r>
              <a:rPr lang="en-US" dirty="0" err="1"/>
              <a:t>diperlukan</a:t>
            </a:r>
            <a:r>
              <a:rPr lang="en-US" dirty="0"/>
              <a:t> </a:t>
            </a:r>
            <a:r>
              <a:rPr lang="en-US" dirty="0" err="1"/>
              <a:t>institusionalisasi</a:t>
            </a:r>
            <a:r>
              <a:rPr lang="en-US" dirty="0"/>
              <a:t> </a:t>
            </a:r>
            <a:r>
              <a:rPr lang="en-US" dirty="0" err="1"/>
              <a:t>nilai-nilai</a:t>
            </a:r>
            <a:r>
              <a:rPr lang="en-US" dirty="0"/>
              <a:t> </a:t>
            </a:r>
            <a:r>
              <a:rPr lang="en-US" dirty="0" err="1"/>
              <a:t>tatakelola</a:t>
            </a:r>
            <a:r>
              <a:rPr lang="en-US" dirty="0"/>
              <a:t> </a:t>
            </a:r>
            <a:r>
              <a:rPr lang="en-US" dirty="0" err="1"/>
              <a:t>ke</a:t>
            </a:r>
            <a:r>
              <a:rPr lang="en-US" dirty="0"/>
              <a:t> </a:t>
            </a:r>
            <a:r>
              <a:rPr lang="en-US" dirty="0" err="1"/>
              <a:t>dalam</a:t>
            </a:r>
            <a:r>
              <a:rPr lang="en-US" dirty="0"/>
              <a:t> </a:t>
            </a:r>
            <a:r>
              <a:rPr lang="en-US" dirty="0" err="1"/>
              <a:t>sikap</a:t>
            </a:r>
            <a:r>
              <a:rPr lang="en-US" dirty="0"/>
              <a:t> </a:t>
            </a:r>
            <a:r>
              <a:rPr lang="en-US" dirty="0" err="1"/>
              <a:t>dan</a:t>
            </a:r>
            <a:r>
              <a:rPr lang="en-US" dirty="0"/>
              <a:t> </a:t>
            </a:r>
            <a:r>
              <a:rPr lang="en-US" dirty="0" err="1"/>
              <a:t>perilaku</a:t>
            </a:r>
            <a:r>
              <a:rPr lang="en-US" dirty="0"/>
              <a:t> </a:t>
            </a:r>
            <a:r>
              <a:rPr lang="en-US" dirty="0" err="1"/>
              <a:t>pihak</a:t>
            </a:r>
            <a:r>
              <a:rPr lang="en-US" dirty="0"/>
              <a:t> </a:t>
            </a:r>
            <a:r>
              <a:rPr lang="en-US" dirty="0" err="1"/>
              <a:t>swasta</a:t>
            </a:r>
            <a:r>
              <a:rPr lang="en-US" dirty="0"/>
              <a:t>.</a:t>
            </a:r>
            <a:endParaRPr lang="id-ID" dirty="0"/>
          </a:p>
          <a:p>
            <a:pPr marL="900113" indent="-457200"/>
            <a:r>
              <a:rPr lang="en-US" dirty="0"/>
              <a:t/>
            </a:r>
            <a:br>
              <a:rPr lang="en-US" dirty="0"/>
            </a:br>
            <a:endParaRPr lang="id-ID" dirty="0"/>
          </a:p>
        </p:txBody>
      </p:sp>
    </p:spTree>
    <p:extLst>
      <p:ext uri="{BB962C8B-B14F-4D97-AF65-F5344CB8AC3E}">
        <p14:creationId xmlns:p14="http://schemas.microsoft.com/office/powerpoint/2010/main" val="354310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Hubungan ideal ke 4 aktor</a:t>
            </a:r>
            <a:endParaRPr lang="id-ID" dirty="0"/>
          </a:p>
        </p:txBody>
      </p:sp>
      <p:sp>
        <p:nvSpPr>
          <p:cNvPr id="3" name="Content Placeholder 2"/>
          <p:cNvSpPr>
            <a:spLocks noGrp="1"/>
          </p:cNvSpPr>
          <p:nvPr>
            <p:ph idx="1"/>
          </p:nvPr>
        </p:nvSpPr>
        <p:spPr/>
        <p:txBody>
          <a:bodyPr/>
          <a:lstStyle/>
          <a:p>
            <a:pPr marL="0" indent="0">
              <a:buNone/>
            </a:pPr>
            <a:r>
              <a:rPr lang="id-ID" dirty="0" smtClean="0"/>
              <a:t>A</a:t>
            </a:r>
            <a:endParaRPr lang="id-ID" dirty="0"/>
          </a:p>
        </p:txBody>
      </p:sp>
      <p:sp>
        <p:nvSpPr>
          <p:cNvPr id="5" name="Oval 4"/>
          <p:cNvSpPr/>
          <p:nvPr/>
        </p:nvSpPr>
        <p:spPr>
          <a:xfrm>
            <a:off x="467544" y="1633992"/>
            <a:ext cx="2376264"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PEMERINTAH DESA </a:t>
            </a:r>
            <a:endParaRPr lang="id-ID" dirty="0"/>
          </a:p>
        </p:txBody>
      </p:sp>
      <p:sp>
        <p:nvSpPr>
          <p:cNvPr id="6" name="Oval 5"/>
          <p:cNvSpPr/>
          <p:nvPr/>
        </p:nvSpPr>
        <p:spPr>
          <a:xfrm>
            <a:off x="6444208" y="4581128"/>
            <a:ext cx="2376264" cy="15661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MASYRAKAT SIPIL ORGANISASI SOSIAL</a:t>
            </a:r>
            <a:endParaRPr lang="id-ID" dirty="0"/>
          </a:p>
        </p:txBody>
      </p:sp>
      <p:sp>
        <p:nvSpPr>
          <p:cNvPr id="7" name="Oval 6"/>
          <p:cNvSpPr/>
          <p:nvPr/>
        </p:nvSpPr>
        <p:spPr>
          <a:xfrm>
            <a:off x="761598" y="4950744"/>
            <a:ext cx="2376264"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LEMBAGA POLITIK</a:t>
            </a:r>
          </a:p>
          <a:p>
            <a:pPr algn="ctr"/>
            <a:r>
              <a:rPr lang="id-ID" dirty="0" smtClean="0"/>
              <a:t>BPD</a:t>
            </a:r>
            <a:endParaRPr lang="id-ID" dirty="0"/>
          </a:p>
        </p:txBody>
      </p:sp>
      <p:sp>
        <p:nvSpPr>
          <p:cNvPr id="8" name="Oval 7"/>
          <p:cNvSpPr/>
          <p:nvPr/>
        </p:nvSpPr>
        <p:spPr>
          <a:xfrm>
            <a:off x="6066848" y="1700808"/>
            <a:ext cx="2537599"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LEMBAGA </a:t>
            </a:r>
            <a:r>
              <a:rPr lang="id-ID" dirty="0" smtClean="0"/>
              <a:t>EKONOMI/</a:t>
            </a:r>
            <a:endParaRPr lang="id-ID" dirty="0" smtClean="0"/>
          </a:p>
          <a:p>
            <a:pPr algn="ctr"/>
            <a:r>
              <a:rPr lang="id-ID" dirty="0" smtClean="0"/>
              <a:t>PENGUASAHA</a:t>
            </a:r>
            <a:endParaRPr lang="id-ID" dirty="0"/>
          </a:p>
        </p:txBody>
      </p:sp>
      <p:sp>
        <p:nvSpPr>
          <p:cNvPr id="9" name="Rounded Rectangle 8"/>
          <p:cNvSpPr/>
          <p:nvPr/>
        </p:nvSpPr>
        <p:spPr>
          <a:xfrm>
            <a:off x="3779912" y="3115391"/>
            <a:ext cx="1872208" cy="15084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PEMBAGIAN WEWENANG</a:t>
            </a:r>
            <a:endParaRPr lang="id-ID" dirty="0"/>
          </a:p>
        </p:txBody>
      </p:sp>
      <p:cxnSp>
        <p:nvCxnSpPr>
          <p:cNvPr id="11" name="Straight Connector 10"/>
          <p:cNvCxnSpPr/>
          <p:nvPr/>
        </p:nvCxnSpPr>
        <p:spPr>
          <a:xfrm>
            <a:off x="2843808" y="2384884"/>
            <a:ext cx="30963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6" idx="0"/>
          </p:cNvCxnSpPr>
          <p:nvPr/>
        </p:nvCxnSpPr>
        <p:spPr>
          <a:xfrm>
            <a:off x="7632340" y="3068960"/>
            <a:ext cx="0" cy="15121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655676" y="3068960"/>
            <a:ext cx="0"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5" idx="5"/>
          </p:cNvCxnSpPr>
          <p:nvPr/>
        </p:nvCxnSpPr>
        <p:spPr>
          <a:xfrm>
            <a:off x="2495812" y="2801783"/>
            <a:ext cx="1284100" cy="6272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2843808" y="4581128"/>
            <a:ext cx="936104"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endCxn id="6" idx="1"/>
          </p:cNvCxnSpPr>
          <p:nvPr/>
        </p:nvCxnSpPr>
        <p:spPr>
          <a:xfrm>
            <a:off x="5652120" y="4437112"/>
            <a:ext cx="1140084" cy="3733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8" idx="3"/>
          </p:cNvCxnSpPr>
          <p:nvPr/>
        </p:nvCxnSpPr>
        <p:spPr>
          <a:xfrm flipV="1">
            <a:off x="5652120" y="2868599"/>
            <a:ext cx="786351" cy="371702"/>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7" idx="6"/>
          </p:cNvCxnSpPr>
          <p:nvPr/>
        </p:nvCxnSpPr>
        <p:spPr>
          <a:xfrm>
            <a:off x="3137862" y="5634820"/>
            <a:ext cx="330634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977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Keanekaragaman</a:t>
            </a:r>
            <a:r>
              <a:rPr lang="en-US" dirty="0"/>
              <a:t> </a:t>
            </a:r>
            <a:r>
              <a:rPr lang="en-US" dirty="0" err="1"/>
              <a:t>Desa</a:t>
            </a:r>
            <a:r>
              <a:rPr lang="en-US" dirty="0"/>
              <a:t> </a:t>
            </a:r>
            <a:endParaRPr lang="id-ID" dirty="0"/>
          </a:p>
        </p:txBody>
      </p:sp>
      <p:sp>
        <p:nvSpPr>
          <p:cNvPr id="3" name="Content Placeholder 2"/>
          <p:cNvSpPr>
            <a:spLocks noGrp="1"/>
          </p:cNvSpPr>
          <p:nvPr>
            <p:ph idx="1"/>
          </p:nvPr>
        </p:nvSpPr>
        <p:spPr>
          <a:xfrm>
            <a:off x="395536" y="1412776"/>
            <a:ext cx="8640960" cy="5445224"/>
          </a:xfrm>
        </p:spPr>
        <p:txBody>
          <a:bodyPr>
            <a:normAutofit fontScale="92500" lnSpcReduction="20000"/>
          </a:bodyPr>
          <a:lstStyle/>
          <a:p>
            <a:r>
              <a:rPr lang="en-US" dirty="0" err="1"/>
              <a:t>memiliki</a:t>
            </a:r>
            <a:r>
              <a:rPr lang="en-US" dirty="0"/>
              <a:t> </a:t>
            </a:r>
            <a:r>
              <a:rPr lang="en-US" dirty="0" err="1"/>
              <a:t>makna</a:t>
            </a:r>
            <a:r>
              <a:rPr lang="en-US" dirty="0"/>
              <a:t> </a:t>
            </a:r>
            <a:r>
              <a:rPr lang="en-US" dirty="0" err="1"/>
              <a:t>bahwa</a:t>
            </a:r>
            <a:r>
              <a:rPr lang="en-US" dirty="0"/>
              <a:t> </a:t>
            </a:r>
            <a:r>
              <a:rPr lang="en-US" dirty="0" err="1"/>
              <a:t>istilah</a:t>
            </a:r>
            <a:r>
              <a:rPr lang="en-US" dirty="0"/>
              <a:t> </a:t>
            </a:r>
            <a:r>
              <a:rPr lang="en-US" dirty="0" err="1"/>
              <a:t>Desa</a:t>
            </a:r>
            <a:r>
              <a:rPr lang="en-US" dirty="0"/>
              <a:t> </a:t>
            </a:r>
            <a:r>
              <a:rPr lang="en-US" dirty="0" err="1"/>
              <a:t>dapat</a:t>
            </a:r>
            <a:r>
              <a:rPr lang="en-US" dirty="0"/>
              <a:t> </a:t>
            </a:r>
            <a:r>
              <a:rPr lang="en-US" dirty="0" err="1"/>
              <a:t>disesuaikan</a:t>
            </a:r>
            <a:r>
              <a:rPr lang="en-US" dirty="0"/>
              <a:t> </a:t>
            </a:r>
            <a:r>
              <a:rPr lang="en-US" dirty="0" err="1"/>
              <a:t>dengan</a:t>
            </a:r>
            <a:r>
              <a:rPr lang="en-US" dirty="0"/>
              <a:t> </a:t>
            </a:r>
            <a:r>
              <a:rPr lang="en-US" dirty="0" err="1"/>
              <a:t>asal-usul</a:t>
            </a:r>
            <a:r>
              <a:rPr lang="en-US" dirty="0"/>
              <a:t> </a:t>
            </a:r>
            <a:r>
              <a:rPr lang="en-US" dirty="0" err="1"/>
              <a:t>dan</a:t>
            </a:r>
            <a:r>
              <a:rPr lang="en-US" dirty="0"/>
              <a:t> </a:t>
            </a:r>
            <a:r>
              <a:rPr lang="en-US" dirty="0" err="1"/>
              <a:t>kondisi</a:t>
            </a:r>
            <a:r>
              <a:rPr lang="en-US" dirty="0"/>
              <a:t> </a:t>
            </a:r>
            <a:r>
              <a:rPr lang="en-US" dirty="0" err="1"/>
              <a:t>sosial</a:t>
            </a:r>
            <a:r>
              <a:rPr lang="en-US" dirty="0"/>
              <a:t> </a:t>
            </a:r>
            <a:r>
              <a:rPr lang="en-US" dirty="0" err="1"/>
              <a:t>budaya</a:t>
            </a:r>
            <a:r>
              <a:rPr lang="en-US" dirty="0"/>
              <a:t> </a:t>
            </a:r>
            <a:r>
              <a:rPr lang="en-US" dirty="0" err="1"/>
              <a:t>masyarakat</a:t>
            </a:r>
            <a:r>
              <a:rPr lang="en-US" dirty="0"/>
              <a:t> </a:t>
            </a:r>
            <a:r>
              <a:rPr lang="en-US" dirty="0" err="1"/>
              <a:t>setempat</a:t>
            </a:r>
            <a:r>
              <a:rPr lang="en-US" dirty="0"/>
              <a:t>, </a:t>
            </a:r>
            <a:r>
              <a:rPr lang="en-US" dirty="0" err="1"/>
              <a:t>seperti</a:t>
            </a:r>
            <a:r>
              <a:rPr lang="en-US" dirty="0"/>
              <a:t> </a:t>
            </a:r>
            <a:r>
              <a:rPr lang="id-ID" dirty="0" smtClean="0"/>
              <a:t>;</a:t>
            </a:r>
          </a:p>
          <a:p>
            <a:pPr lvl="1"/>
            <a:r>
              <a:rPr lang="en-US" dirty="0" err="1" smtClean="0"/>
              <a:t>Nagari</a:t>
            </a:r>
            <a:r>
              <a:rPr lang="en-US" dirty="0"/>
              <a:t>, </a:t>
            </a:r>
            <a:r>
              <a:rPr lang="en-US" dirty="0" err="1"/>
              <a:t>Negeri</a:t>
            </a:r>
            <a:r>
              <a:rPr lang="en-US" dirty="0"/>
              <a:t>, </a:t>
            </a:r>
            <a:r>
              <a:rPr lang="en-US" dirty="0" err="1"/>
              <a:t>Kampung</a:t>
            </a:r>
            <a:r>
              <a:rPr lang="en-US" dirty="0"/>
              <a:t>, </a:t>
            </a:r>
            <a:r>
              <a:rPr lang="en-US" dirty="0" err="1"/>
              <a:t>Pekon</a:t>
            </a:r>
            <a:r>
              <a:rPr lang="en-US" dirty="0"/>
              <a:t>, </a:t>
            </a:r>
            <a:r>
              <a:rPr lang="en-US" dirty="0" err="1"/>
              <a:t>Lembang</a:t>
            </a:r>
            <a:r>
              <a:rPr lang="en-US" dirty="0"/>
              <a:t>, </a:t>
            </a:r>
            <a:r>
              <a:rPr lang="en-US" dirty="0" err="1"/>
              <a:t>Pamusungan</a:t>
            </a:r>
            <a:r>
              <a:rPr lang="en-US" dirty="0"/>
              <a:t>, </a:t>
            </a:r>
            <a:r>
              <a:rPr lang="en-US" dirty="0" err="1"/>
              <a:t>Huta</a:t>
            </a:r>
            <a:r>
              <a:rPr lang="en-US" dirty="0"/>
              <a:t>, </a:t>
            </a:r>
            <a:r>
              <a:rPr lang="en-US" dirty="0" err="1"/>
              <a:t>Bori</a:t>
            </a:r>
            <a:r>
              <a:rPr lang="en-US" dirty="0"/>
              <a:t> </a:t>
            </a:r>
            <a:r>
              <a:rPr lang="en-US" dirty="0" err="1"/>
              <a:t>atau</a:t>
            </a:r>
            <a:r>
              <a:rPr lang="en-US" dirty="0"/>
              <a:t> </a:t>
            </a:r>
            <a:r>
              <a:rPr lang="en-US" dirty="0" err="1"/>
              <a:t>Marga</a:t>
            </a:r>
            <a:r>
              <a:rPr lang="en-US" dirty="0" smtClean="0"/>
              <a:t>.</a:t>
            </a:r>
            <a:endParaRPr lang="id-ID" dirty="0" smtClean="0"/>
          </a:p>
          <a:p>
            <a:endParaRPr lang="id-ID" dirty="0" smtClean="0"/>
          </a:p>
          <a:p>
            <a:r>
              <a:rPr lang="en-US" dirty="0"/>
              <a:t>Hal </a:t>
            </a:r>
            <a:r>
              <a:rPr lang="en-US" dirty="0" err="1"/>
              <a:t>ini</a:t>
            </a:r>
            <a:r>
              <a:rPr lang="en-US" dirty="0"/>
              <a:t> </a:t>
            </a:r>
            <a:r>
              <a:rPr lang="en-US" dirty="0" err="1"/>
              <a:t>berarti</a:t>
            </a:r>
            <a:r>
              <a:rPr lang="en-US" dirty="0"/>
              <a:t> </a:t>
            </a:r>
            <a:r>
              <a:rPr lang="en-US" dirty="0" err="1"/>
              <a:t>bahwa</a:t>
            </a:r>
            <a:r>
              <a:rPr lang="en-US" dirty="0"/>
              <a:t> </a:t>
            </a:r>
            <a:r>
              <a:rPr lang="en-US" dirty="0" err="1"/>
              <a:t>pola</a:t>
            </a:r>
            <a:r>
              <a:rPr lang="en-US" dirty="0"/>
              <a:t> </a:t>
            </a:r>
            <a:r>
              <a:rPr lang="en-US" dirty="0" err="1"/>
              <a:t>penyelenggaraan</a:t>
            </a:r>
            <a:r>
              <a:rPr lang="en-US" dirty="0"/>
              <a:t> </a:t>
            </a:r>
            <a:r>
              <a:rPr lang="en-US" dirty="0" err="1"/>
              <a:t>Pemerintahan</a:t>
            </a:r>
            <a:r>
              <a:rPr lang="en-US" dirty="0"/>
              <a:t> </a:t>
            </a:r>
            <a:r>
              <a:rPr lang="en-US" dirty="0" err="1"/>
              <a:t>Desa</a:t>
            </a:r>
            <a:r>
              <a:rPr lang="en-US" dirty="0"/>
              <a:t> </a:t>
            </a:r>
            <a:r>
              <a:rPr lang="en-US" dirty="0" err="1"/>
              <a:t>akan</a:t>
            </a:r>
            <a:r>
              <a:rPr lang="en-US" dirty="0"/>
              <a:t> </a:t>
            </a:r>
            <a:r>
              <a:rPr lang="en-US" dirty="0" err="1"/>
              <a:t>menghormati</a:t>
            </a:r>
            <a:r>
              <a:rPr lang="en-US" dirty="0"/>
              <a:t> </a:t>
            </a:r>
            <a:r>
              <a:rPr lang="en-US" dirty="0" err="1"/>
              <a:t>sistem</a:t>
            </a:r>
            <a:r>
              <a:rPr lang="en-US" dirty="0"/>
              <a:t> </a:t>
            </a:r>
            <a:r>
              <a:rPr lang="en-US" dirty="0" err="1"/>
              <a:t>nilai</a:t>
            </a:r>
            <a:r>
              <a:rPr lang="en-US" dirty="0"/>
              <a:t> yang </a:t>
            </a:r>
            <a:r>
              <a:rPr lang="en-US" dirty="0" err="1"/>
              <a:t>berlaku</a:t>
            </a:r>
            <a:r>
              <a:rPr lang="en-US" dirty="0"/>
              <a:t> </a:t>
            </a:r>
            <a:r>
              <a:rPr lang="en-US" dirty="0" err="1"/>
              <a:t>dalam</a:t>
            </a:r>
            <a:r>
              <a:rPr lang="en-US" dirty="0"/>
              <a:t> </a:t>
            </a:r>
            <a:r>
              <a:rPr lang="en-US" dirty="0" err="1"/>
              <a:t>adat</a:t>
            </a:r>
            <a:r>
              <a:rPr lang="en-US" dirty="0"/>
              <a:t> </a:t>
            </a:r>
            <a:r>
              <a:rPr lang="en-US" dirty="0" err="1"/>
              <a:t>istiadat</a:t>
            </a:r>
            <a:r>
              <a:rPr lang="en-US" dirty="0"/>
              <a:t> </a:t>
            </a:r>
            <a:r>
              <a:rPr lang="en-US" dirty="0" err="1"/>
              <a:t>dan</a:t>
            </a:r>
            <a:r>
              <a:rPr lang="en-US" dirty="0"/>
              <a:t> </a:t>
            </a:r>
            <a:r>
              <a:rPr lang="en-US" dirty="0" err="1"/>
              <a:t>budaya</a:t>
            </a:r>
            <a:r>
              <a:rPr lang="en-US" dirty="0"/>
              <a:t> </a:t>
            </a:r>
            <a:r>
              <a:rPr lang="en-US" dirty="0" err="1"/>
              <a:t>masyarakat</a:t>
            </a:r>
            <a:r>
              <a:rPr lang="en-US" dirty="0"/>
              <a:t> </a:t>
            </a:r>
            <a:r>
              <a:rPr lang="en-US" dirty="0" err="1"/>
              <a:t>setempat</a:t>
            </a:r>
            <a:r>
              <a:rPr lang="en-US" dirty="0"/>
              <a:t>, </a:t>
            </a:r>
            <a:r>
              <a:rPr lang="en-US" dirty="0" err="1"/>
              <a:t>sekaligus</a:t>
            </a:r>
            <a:r>
              <a:rPr lang="en-US" dirty="0"/>
              <a:t> </a:t>
            </a:r>
            <a:r>
              <a:rPr lang="en-US" dirty="0" err="1"/>
              <a:t>tetap</a:t>
            </a:r>
            <a:r>
              <a:rPr lang="en-US" dirty="0"/>
              <a:t> </a:t>
            </a:r>
            <a:r>
              <a:rPr lang="en-US" dirty="0" err="1"/>
              <a:t>menjunjung</a:t>
            </a:r>
            <a:r>
              <a:rPr lang="en-US" dirty="0"/>
              <a:t> </a:t>
            </a:r>
            <a:r>
              <a:rPr lang="en-US" dirty="0" err="1"/>
              <a:t>sistem</a:t>
            </a:r>
            <a:r>
              <a:rPr lang="en-US" dirty="0"/>
              <a:t> </a:t>
            </a:r>
            <a:r>
              <a:rPr lang="en-US" dirty="0" err="1"/>
              <a:t>nilai</a:t>
            </a:r>
            <a:r>
              <a:rPr lang="en-US" dirty="0"/>
              <a:t> </a:t>
            </a:r>
            <a:r>
              <a:rPr lang="en-US" dirty="0" err="1"/>
              <a:t>bersama</a:t>
            </a:r>
            <a:r>
              <a:rPr lang="en-US" dirty="0"/>
              <a:t> </a:t>
            </a:r>
            <a:r>
              <a:rPr lang="en-US" dirty="0" err="1"/>
              <a:t>dalam</a:t>
            </a:r>
            <a:r>
              <a:rPr lang="en-US" dirty="0"/>
              <a:t> </a:t>
            </a:r>
            <a:r>
              <a:rPr lang="en-US" dirty="0" err="1"/>
              <a:t>kehidupan</a:t>
            </a:r>
            <a:r>
              <a:rPr lang="en-US" dirty="0"/>
              <a:t> </a:t>
            </a:r>
            <a:r>
              <a:rPr lang="en-US" dirty="0" err="1"/>
              <a:t>berbangsa</a:t>
            </a:r>
            <a:r>
              <a:rPr lang="en-US" dirty="0"/>
              <a:t> </a:t>
            </a:r>
            <a:r>
              <a:rPr lang="en-US" dirty="0" err="1"/>
              <a:t>dan</a:t>
            </a:r>
            <a:r>
              <a:rPr lang="en-US" dirty="0"/>
              <a:t> </a:t>
            </a:r>
            <a:r>
              <a:rPr lang="en-US" dirty="0" err="1"/>
              <a:t>bernegara</a:t>
            </a:r>
            <a:r>
              <a:rPr lang="en-US" dirty="0"/>
              <a:t>. Negara </a:t>
            </a:r>
            <a:r>
              <a:rPr lang="en-US" dirty="0" err="1"/>
              <a:t>tidak</a:t>
            </a:r>
            <a:r>
              <a:rPr lang="en-US" dirty="0"/>
              <a:t> </a:t>
            </a:r>
            <a:r>
              <a:rPr lang="en-US" dirty="0" err="1"/>
              <a:t>mengurus</a:t>
            </a:r>
            <a:r>
              <a:rPr lang="en-US" dirty="0"/>
              <a:t> </a:t>
            </a:r>
            <a:r>
              <a:rPr lang="en-US" dirty="0" err="1"/>
              <a:t>desa</a:t>
            </a:r>
            <a:r>
              <a:rPr lang="en-US" dirty="0"/>
              <a:t> </a:t>
            </a:r>
            <a:r>
              <a:rPr lang="en-US" dirty="0" err="1"/>
              <a:t>adat</a:t>
            </a:r>
            <a:r>
              <a:rPr lang="en-US" dirty="0"/>
              <a:t>, </a:t>
            </a:r>
            <a:r>
              <a:rPr lang="en-US" dirty="0" err="1"/>
              <a:t>kecuali</a:t>
            </a:r>
            <a:r>
              <a:rPr lang="en-US" dirty="0"/>
              <a:t> </a:t>
            </a:r>
            <a:r>
              <a:rPr lang="en-US" dirty="0" err="1"/>
              <a:t>memberikan</a:t>
            </a:r>
            <a:r>
              <a:rPr lang="en-US" dirty="0"/>
              <a:t> </a:t>
            </a:r>
            <a:r>
              <a:rPr lang="en-US" dirty="0" err="1"/>
              <a:t>pelayanan</a:t>
            </a:r>
            <a:r>
              <a:rPr lang="en-US" dirty="0"/>
              <a:t> </a:t>
            </a:r>
            <a:r>
              <a:rPr lang="en-US" dirty="0" err="1"/>
              <a:t>publik</a:t>
            </a:r>
            <a:r>
              <a:rPr lang="en-US" dirty="0"/>
              <a:t> </a:t>
            </a:r>
            <a:r>
              <a:rPr lang="en-US" dirty="0" err="1"/>
              <a:t>pada</a:t>
            </a:r>
            <a:r>
              <a:rPr lang="en-US" dirty="0"/>
              <a:t> </a:t>
            </a:r>
            <a:r>
              <a:rPr lang="en-US" dirty="0" err="1"/>
              <a:t>warga</a:t>
            </a:r>
            <a:r>
              <a:rPr lang="en-US" dirty="0"/>
              <a:t>. </a:t>
            </a:r>
            <a:endParaRPr lang="id-ID" dirty="0" smtClean="0"/>
          </a:p>
          <a:p>
            <a:endParaRPr lang="id-ID" dirty="0"/>
          </a:p>
          <a:p>
            <a:r>
              <a:rPr lang="en-US" dirty="0" err="1" smtClean="0"/>
              <a:t>Desa</a:t>
            </a:r>
            <a:r>
              <a:rPr lang="en-US" dirty="0" smtClean="0"/>
              <a:t> </a:t>
            </a:r>
            <a:r>
              <a:rPr lang="en-US" dirty="0" err="1"/>
              <a:t>adat</a:t>
            </a:r>
            <a:r>
              <a:rPr lang="en-US" dirty="0"/>
              <a:t> </a:t>
            </a:r>
            <a:r>
              <a:rPr lang="en-US" dirty="0" err="1"/>
              <a:t>mempunyai</a:t>
            </a:r>
            <a:r>
              <a:rPr lang="en-US" dirty="0"/>
              <a:t> </a:t>
            </a:r>
            <a:r>
              <a:rPr lang="en-US" dirty="0" err="1"/>
              <a:t>otonomi</a:t>
            </a:r>
            <a:r>
              <a:rPr lang="en-US" dirty="0"/>
              <a:t> </a:t>
            </a:r>
            <a:r>
              <a:rPr lang="en-US" dirty="0" err="1"/>
              <a:t>secara</a:t>
            </a:r>
            <a:r>
              <a:rPr lang="en-US" dirty="0"/>
              <a:t> </a:t>
            </a:r>
            <a:r>
              <a:rPr lang="en-US" dirty="0" err="1"/>
              <a:t>sendirian</a:t>
            </a:r>
            <a:r>
              <a:rPr lang="en-US" dirty="0"/>
              <a:t>, </a:t>
            </a:r>
            <a:r>
              <a:rPr lang="en-US" dirty="0" err="1"/>
              <a:t>tidak</a:t>
            </a:r>
            <a:r>
              <a:rPr lang="en-US" dirty="0"/>
              <a:t> </a:t>
            </a:r>
            <a:r>
              <a:rPr lang="en-US" dirty="0" err="1"/>
              <a:t>ada</a:t>
            </a:r>
            <a:r>
              <a:rPr lang="en-US" dirty="0"/>
              <a:t> </a:t>
            </a:r>
            <a:r>
              <a:rPr lang="en-US" dirty="0" err="1"/>
              <a:t>pembagian</a:t>
            </a:r>
            <a:r>
              <a:rPr lang="en-US" dirty="0"/>
              <a:t> </a:t>
            </a:r>
            <a:r>
              <a:rPr lang="en-US" dirty="0" err="1"/>
              <a:t>kekuasaan</a:t>
            </a:r>
            <a:r>
              <a:rPr lang="en-US" dirty="0"/>
              <a:t> </a:t>
            </a:r>
            <a:r>
              <a:rPr lang="en-US" dirty="0" err="1"/>
              <a:t>dari</a:t>
            </a:r>
            <a:r>
              <a:rPr lang="en-US" dirty="0"/>
              <a:t> </a:t>
            </a:r>
            <a:r>
              <a:rPr lang="en-US" dirty="0" err="1"/>
              <a:t>negara</a:t>
            </a:r>
            <a:r>
              <a:rPr lang="en-US" dirty="0"/>
              <a:t> </a:t>
            </a:r>
            <a:r>
              <a:rPr lang="en-US" dirty="0" err="1"/>
              <a:t>dan</a:t>
            </a:r>
            <a:r>
              <a:rPr lang="en-US" dirty="0"/>
              <a:t> </a:t>
            </a:r>
            <a:r>
              <a:rPr lang="en-US" dirty="0" err="1"/>
              <a:t>tidak</a:t>
            </a:r>
            <a:r>
              <a:rPr lang="en-US" dirty="0"/>
              <a:t> </a:t>
            </a:r>
            <a:r>
              <a:rPr lang="en-US" dirty="0" err="1"/>
              <a:t>membantu</a:t>
            </a:r>
            <a:r>
              <a:rPr lang="en-US" dirty="0"/>
              <a:t> Negara. Negara </a:t>
            </a:r>
            <a:r>
              <a:rPr lang="en-US" dirty="0" err="1"/>
              <a:t>hanya</a:t>
            </a:r>
            <a:r>
              <a:rPr lang="en-US" dirty="0"/>
              <a:t> </a:t>
            </a:r>
            <a:r>
              <a:rPr lang="en-US" dirty="0" err="1"/>
              <a:t>mengakui</a:t>
            </a:r>
            <a:r>
              <a:rPr lang="en-US" dirty="0"/>
              <a:t> </a:t>
            </a:r>
            <a:r>
              <a:rPr lang="en-US" dirty="0" err="1"/>
              <a:t>kedudukan</a:t>
            </a:r>
            <a:r>
              <a:rPr lang="en-US" dirty="0"/>
              <a:t>, </a:t>
            </a:r>
            <a:r>
              <a:rPr lang="en-US" dirty="0" err="1"/>
              <a:t>kewenangan</a:t>
            </a:r>
            <a:r>
              <a:rPr lang="en-US" dirty="0"/>
              <a:t> </a:t>
            </a:r>
            <a:r>
              <a:rPr lang="en-US" dirty="0" err="1"/>
              <a:t>asli</a:t>
            </a:r>
            <a:r>
              <a:rPr lang="en-US" dirty="0"/>
              <a:t> </a:t>
            </a:r>
            <a:r>
              <a:rPr lang="en-US" dirty="0" err="1"/>
              <a:t>dan</a:t>
            </a:r>
            <a:r>
              <a:rPr lang="en-US" dirty="0"/>
              <a:t> </a:t>
            </a:r>
            <a:r>
              <a:rPr lang="en-US" dirty="0" err="1"/>
              <a:t>kekayaan</a:t>
            </a:r>
            <a:r>
              <a:rPr lang="en-US" dirty="0"/>
              <a:t> </a:t>
            </a:r>
            <a:r>
              <a:rPr lang="en-US" dirty="0" err="1"/>
              <a:t>desa</a:t>
            </a:r>
            <a:r>
              <a:rPr lang="en-US" dirty="0"/>
              <a:t> </a:t>
            </a:r>
            <a:r>
              <a:rPr lang="en-US" dirty="0" err="1"/>
              <a:t>adat</a:t>
            </a:r>
            <a:r>
              <a:rPr lang="en-US" dirty="0"/>
              <a:t>.</a:t>
            </a:r>
            <a:endParaRPr lang="id-ID" dirty="0"/>
          </a:p>
          <a:p>
            <a:endParaRPr lang="id-ID" dirty="0"/>
          </a:p>
        </p:txBody>
      </p:sp>
    </p:spTree>
    <p:extLst>
      <p:ext uri="{BB962C8B-B14F-4D97-AF65-F5344CB8AC3E}">
        <p14:creationId xmlns:p14="http://schemas.microsoft.com/office/powerpoint/2010/main" val="268742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Konsep desa UU desa</a:t>
            </a:r>
            <a:endParaRPr lang="en-US" dirty="0"/>
          </a:p>
        </p:txBody>
      </p:sp>
      <p:sp>
        <p:nvSpPr>
          <p:cNvPr id="3" name="Content Placeholder 2"/>
          <p:cNvSpPr>
            <a:spLocks noGrp="1"/>
          </p:cNvSpPr>
          <p:nvPr>
            <p:ph idx="1"/>
          </p:nvPr>
        </p:nvSpPr>
        <p:spPr>
          <a:xfrm>
            <a:off x="395536" y="1412776"/>
            <a:ext cx="8640960" cy="5445224"/>
          </a:xfrm>
        </p:spPr>
        <p:txBody>
          <a:bodyPr>
            <a:normAutofit fontScale="70000" lnSpcReduction="20000"/>
          </a:bodyPr>
          <a:lstStyle/>
          <a:p>
            <a:r>
              <a:rPr lang="en-US" dirty="0" err="1" smtClean="0"/>
              <a:t>Dalam</a:t>
            </a:r>
            <a:r>
              <a:rPr lang="en-US" dirty="0" smtClean="0"/>
              <a:t> </a:t>
            </a:r>
            <a:r>
              <a:rPr lang="en-US" dirty="0" err="1" smtClean="0"/>
              <a:t>Undang</a:t>
            </a:r>
            <a:r>
              <a:rPr lang="en-US" dirty="0" smtClean="0"/>
              <a:t> – </a:t>
            </a:r>
            <a:r>
              <a:rPr lang="en-US" dirty="0" err="1" smtClean="0"/>
              <a:t>Undang</a:t>
            </a:r>
            <a:r>
              <a:rPr lang="en-US" dirty="0" smtClean="0"/>
              <a:t> </a:t>
            </a:r>
            <a:r>
              <a:rPr lang="en-US" dirty="0" err="1" smtClean="0"/>
              <a:t>Nomor</a:t>
            </a:r>
            <a:r>
              <a:rPr lang="en-US" dirty="0" smtClean="0"/>
              <a:t> 6 </a:t>
            </a:r>
            <a:r>
              <a:rPr lang="en-US" dirty="0" err="1" smtClean="0"/>
              <a:t>Tahun</a:t>
            </a:r>
            <a:r>
              <a:rPr lang="en-US" dirty="0" smtClean="0"/>
              <a:t> 2014 </a:t>
            </a:r>
            <a:r>
              <a:rPr lang="en-US" dirty="0" err="1" smtClean="0"/>
              <a:t>tentang</a:t>
            </a:r>
            <a:r>
              <a:rPr lang="en-US" dirty="0" smtClean="0"/>
              <a:t> </a:t>
            </a:r>
            <a:r>
              <a:rPr lang="en-US" dirty="0" err="1" smtClean="0"/>
              <a:t>Desa</a:t>
            </a:r>
            <a:r>
              <a:rPr lang="en-US" dirty="0" smtClean="0"/>
              <a:t>, yang </a:t>
            </a:r>
            <a:r>
              <a:rPr lang="en-US" dirty="0" err="1" smtClean="0"/>
              <a:t>menegaskan</a:t>
            </a:r>
            <a:r>
              <a:rPr lang="en-US" dirty="0" smtClean="0"/>
              <a:t> </a:t>
            </a:r>
            <a:r>
              <a:rPr lang="en-US" dirty="0" err="1" smtClean="0"/>
              <a:t>bahwa</a:t>
            </a:r>
            <a:r>
              <a:rPr lang="en-US" dirty="0" smtClean="0"/>
              <a:t> </a:t>
            </a:r>
            <a:r>
              <a:rPr lang="en-US" dirty="0" err="1" smtClean="0"/>
              <a:t>Desa</a:t>
            </a:r>
            <a:r>
              <a:rPr lang="en-US" dirty="0" smtClean="0"/>
              <a:t> </a:t>
            </a:r>
            <a:endParaRPr lang="id-ID" dirty="0" smtClean="0"/>
          </a:p>
          <a:p>
            <a:pPr marL="442913" indent="0">
              <a:buNone/>
            </a:pPr>
            <a:r>
              <a:rPr lang="en-US" i="1" dirty="0" err="1" smtClean="0">
                <a:solidFill>
                  <a:srgbClr val="FF0000"/>
                </a:solidFill>
              </a:rPr>
              <a:t>Desa</a:t>
            </a:r>
            <a:r>
              <a:rPr lang="en-US" i="1" dirty="0" smtClean="0">
                <a:solidFill>
                  <a:srgbClr val="FF0000"/>
                </a:solidFill>
              </a:rPr>
              <a:t> </a:t>
            </a:r>
            <a:r>
              <a:rPr lang="en-US" i="1" dirty="0" err="1" smtClean="0">
                <a:solidFill>
                  <a:srgbClr val="FF0000"/>
                </a:solidFill>
              </a:rPr>
              <a:t>adalah</a:t>
            </a:r>
            <a:r>
              <a:rPr lang="en-US" i="1" dirty="0" smtClean="0">
                <a:solidFill>
                  <a:srgbClr val="FF0000"/>
                </a:solidFill>
              </a:rPr>
              <a:t> </a:t>
            </a:r>
            <a:r>
              <a:rPr lang="en-US" i="1" dirty="0" err="1" smtClean="0">
                <a:solidFill>
                  <a:srgbClr val="FF0000"/>
                </a:solidFill>
              </a:rPr>
              <a:t>desa</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desa</a:t>
            </a:r>
            <a:r>
              <a:rPr lang="en-US" i="1" dirty="0" smtClean="0">
                <a:solidFill>
                  <a:srgbClr val="FF0000"/>
                </a:solidFill>
              </a:rPr>
              <a:t> </a:t>
            </a:r>
            <a:r>
              <a:rPr lang="en-US" i="1" dirty="0" err="1" smtClean="0">
                <a:solidFill>
                  <a:srgbClr val="FF0000"/>
                </a:solidFill>
              </a:rPr>
              <a:t>adat</a:t>
            </a:r>
            <a:r>
              <a:rPr lang="en-US" i="1" dirty="0" smtClean="0">
                <a:solidFill>
                  <a:srgbClr val="FF0000"/>
                </a:solidFill>
              </a:rPr>
              <a:t> </a:t>
            </a:r>
            <a:r>
              <a:rPr lang="en-US" i="1" dirty="0" err="1" smtClean="0">
                <a:solidFill>
                  <a:srgbClr val="FF0000"/>
                </a:solidFill>
              </a:rPr>
              <a:t>atau</a:t>
            </a:r>
            <a:r>
              <a:rPr lang="en-US" i="1" dirty="0" smtClean="0">
                <a:solidFill>
                  <a:srgbClr val="FF0000"/>
                </a:solidFill>
              </a:rPr>
              <a:t> yang </a:t>
            </a:r>
            <a:r>
              <a:rPr lang="en-US" i="1" dirty="0" err="1" smtClean="0">
                <a:solidFill>
                  <a:srgbClr val="FF0000"/>
                </a:solidFill>
              </a:rPr>
              <a:t>disebut</a:t>
            </a:r>
            <a:r>
              <a:rPr lang="en-US" i="1" dirty="0" smtClean="0">
                <a:solidFill>
                  <a:srgbClr val="FF0000"/>
                </a:solidFill>
              </a:rPr>
              <a:t> </a:t>
            </a:r>
            <a:r>
              <a:rPr lang="en-US" i="1" dirty="0" err="1" smtClean="0">
                <a:solidFill>
                  <a:srgbClr val="FF0000"/>
                </a:solidFill>
              </a:rPr>
              <a:t>dengan</a:t>
            </a:r>
            <a:r>
              <a:rPr lang="en-US" i="1" dirty="0" smtClean="0">
                <a:solidFill>
                  <a:srgbClr val="FF0000"/>
                </a:solidFill>
              </a:rPr>
              <a:t> </a:t>
            </a:r>
            <a:r>
              <a:rPr lang="en-US" i="1" dirty="0" err="1" smtClean="0">
                <a:solidFill>
                  <a:srgbClr val="FF0000"/>
                </a:solidFill>
              </a:rPr>
              <a:t>nama</a:t>
            </a:r>
            <a:r>
              <a:rPr lang="en-US" i="1" dirty="0" smtClean="0">
                <a:solidFill>
                  <a:srgbClr val="FF0000"/>
                </a:solidFill>
              </a:rPr>
              <a:t> lain, </a:t>
            </a:r>
            <a:r>
              <a:rPr lang="en-US" i="1" dirty="0" err="1" smtClean="0">
                <a:solidFill>
                  <a:srgbClr val="FF0000"/>
                </a:solidFill>
              </a:rPr>
              <a:t>selanjutnya</a:t>
            </a:r>
            <a:r>
              <a:rPr lang="en-US" i="1" dirty="0" smtClean="0">
                <a:solidFill>
                  <a:srgbClr val="FF0000"/>
                </a:solidFill>
              </a:rPr>
              <a:t> </a:t>
            </a:r>
            <a:r>
              <a:rPr lang="en-US" i="1" dirty="0" err="1" smtClean="0">
                <a:solidFill>
                  <a:srgbClr val="FF0000"/>
                </a:solidFill>
              </a:rPr>
              <a:t>disebut</a:t>
            </a:r>
            <a:r>
              <a:rPr lang="en-US" i="1" dirty="0" smtClean="0">
                <a:solidFill>
                  <a:srgbClr val="FF0000"/>
                </a:solidFill>
              </a:rPr>
              <a:t> </a:t>
            </a:r>
            <a:r>
              <a:rPr lang="en-US" i="1" dirty="0" err="1" smtClean="0">
                <a:solidFill>
                  <a:srgbClr val="FF0000"/>
                </a:solidFill>
              </a:rPr>
              <a:t>Desa</a:t>
            </a:r>
            <a:r>
              <a:rPr lang="en-US" i="1" dirty="0" smtClean="0">
                <a:solidFill>
                  <a:srgbClr val="FF0000"/>
                </a:solidFill>
              </a:rPr>
              <a:t>, </a:t>
            </a:r>
            <a:r>
              <a:rPr lang="en-US" i="1" dirty="0" err="1" smtClean="0">
                <a:solidFill>
                  <a:srgbClr val="FF0000"/>
                </a:solidFill>
              </a:rPr>
              <a:t>adalah</a:t>
            </a:r>
            <a:r>
              <a:rPr lang="en-US" i="1" dirty="0" smtClean="0">
                <a:solidFill>
                  <a:srgbClr val="FF0000"/>
                </a:solidFill>
              </a:rPr>
              <a:t> </a:t>
            </a:r>
            <a:r>
              <a:rPr lang="en-US" i="1" dirty="0" err="1" smtClean="0">
                <a:solidFill>
                  <a:srgbClr val="FF0000"/>
                </a:solidFill>
              </a:rPr>
              <a:t>kesatuan</a:t>
            </a:r>
            <a:r>
              <a:rPr lang="en-US" i="1" dirty="0" smtClean="0">
                <a:solidFill>
                  <a:srgbClr val="FF0000"/>
                </a:solidFill>
              </a:rPr>
              <a:t> </a:t>
            </a:r>
            <a:r>
              <a:rPr lang="en-US" i="1" dirty="0" err="1" smtClean="0">
                <a:solidFill>
                  <a:srgbClr val="FF0000"/>
                </a:solidFill>
              </a:rPr>
              <a:t>masyarakat</a:t>
            </a:r>
            <a:r>
              <a:rPr lang="en-US" i="1" dirty="0" smtClean="0">
                <a:solidFill>
                  <a:srgbClr val="FF0000"/>
                </a:solidFill>
              </a:rPr>
              <a:t> </a:t>
            </a:r>
            <a:r>
              <a:rPr lang="en-US" i="1" dirty="0" err="1" smtClean="0">
                <a:solidFill>
                  <a:srgbClr val="FF0000"/>
                </a:solidFill>
              </a:rPr>
              <a:t>hukum</a:t>
            </a:r>
            <a:r>
              <a:rPr lang="en-US" i="1" dirty="0" smtClean="0">
                <a:solidFill>
                  <a:srgbClr val="FF0000"/>
                </a:solidFill>
              </a:rPr>
              <a:t> yang </a:t>
            </a:r>
            <a:r>
              <a:rPr lang="en-US" i="1" dirty="0" err="1" smtClean="0">
                <a:solidFill>
                  <a:srgbClr val="FF0000"/>
                </a:solidFill>
              </a:rPr>
              <a:t>memiliki</a:t>
            </a:r>
            <a:r>
              <a:rPr lang="en-US" i="1" dirty="0" smtClean="0">
                <a:solidFill>
                  <a:srgbClr val="FF0000"/>
                </a:solidFill>
              </a:rPr>
              <a:t> </a:t>
            </a:r>
            <a:r>
              <a:rPr lang="en-US" i="1" dirty="0" err="1" smtClean="0">
                <a:solidFill>
                  <a:srgbClr val="FF0000"/>
                </a:solidFill>
              </a:rPr>
              <a:t>batas</a:t>
            </a:r>
            <a:r>
              <a:rPr lang="en-US" i="1" dirty="0" smtClean="0">
                <a:solidFill>
                  <a:srgbClr val="FF0000"/>
                </a:solidFill>
              </a:rPr>
              <a:t> </a:t>
            </a:r>
            <a:r>
              <a:rPr lang="en-US" i="1" dirty="0" err="1" smtClean="0">
                <a:solidFill>
                  <a:srgbClr val="FF0000"/>
                </a:solidFill>
              </a:rPr>
              <a:t>wilayah</a:t>
            </a:r>
            <a:r>
              <a:rPr lang="en-US" i="1" dirty="0" smtClean="0">
                <a:solidFill>
                  <a:srgbClr val="FF0000"/>
                </a:solidFill>
              </a:rPr>
              <a:t> yang </a:t>
            </a:r>
            <a:r>
              <a:rPr lang="en-US" i="1" dirty="0" err="1" smtClean="0">
                <a:solidFill>
                  <a:srgbClr val="FF0000"/>
                </a:solidFill>
              </a:rPr>
              <a:t>berwenang</a:t>
            </a:r>
            <a:r>
              <a:rPr lang="en-US" i="1" dirty="0" smtClean="0">
                <a:solidFill>
                  <a:srgbClr val="FF0000"/>
                </a:solidFill>
              </a:rPr>
              <a:t> </a:t>
            </a:r>
            <a:r>
              <a:rPr lang="en-US" i="1" dirty="0" err="1" smtClean="0">
                <a:solidFill>
                  <a:srgbClr val="FF0000"/>
                </a:solidFill>
              </a:rPr>
              <a:t>untuk</a:t>
            </a:r>
            <a:r>
              <a:rPr lang="en-US" i="1" dirty="0" smtClean="0">
                <a:solidFill>
                  <a:srgbClr val="FF0000"/>
                </a:solidFill>
              </a:rPr>
              <a:t> </a:t>
            </a:r>
            <a:r>
              <a:rPr lang="en-US" i="1" dirty="0" err="1" smtClean="0">
                <a:solidFill>
                  <a:srgbClr val="FF0000"/>
                </a:solidFill>
              </a:rPr>
              <a:t>mengatur</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mengurus</a:t>
            </a:r>
            <a:r>
              <a:rPr lang="en-US" i="1" dirty="0" smtClean="0">
                <a:solidFill>
                  <a:srgbClr val="FF0000"/>
                </a:solidFill>
              </a:rPr>
              <a:t> </a:t>
            </a:r>
            <a:r>
              <a:rPr lang="en-US" i="1" dirty="0" err="1" smtClean="0">
                <a:solidFill>
                  <a:srgbClr val="FF0000"/>
                </a:solidFill>
              </a:rPr>
              <a:t>urusan</a:t>
            </a:r>
            <a:r>
              <a:rPr lang="en-US" i="1" dirty="0" smtClean="0">
                <a:solidFill>
                  <a:srgbClr val="FF0000"/>
                </a:solidFill>
              </a:rPr>
              <a:t> </a:t>
            </a:r>
            <a:r>
              <a:rPr lang="en-US" i="1" dirty="0" err="1" smtClean="0">
                <a:solidFill>
                  <a:srgbClr val="FF0000"/>
                </a:solidFill>
              </a:rPr>
              <a:t>pemerintahan</a:t>
            </a:r>
            <a:r>
              <a:rPr lang="en-US" i="1" dirty="0" smtClean="0">
                <a:solidFill>
                  <a:srgbClr val="FF0000"/>
                </a:solidFill>
              </a:rPr>
              <a:t>, </a:t>
            </a:r>
            <a:r>
              <a:rPr lang="en-US" i="1" dirty="0" err="1" smtClean="0">
                <a:solidFill>
                  <a:srgbClr val="FF0000"/>
                </a:solidFill>
              </a:rPr>
              <a:t>kepentingan</a:t>
            </a:r>
            <a:r>
              <a:rPr lang="en-US" i="1" dirty="0" smtClean="0">
                <a:solidFill>
                  <a:srgbClr val="FF0000"/>
                </a:solidFill>
              </a:rPr>
              <a:t> </a:t>
            </a:r>
            <a:r>
              <a:rPr lang="en-US" i="1" dirty="0" err="1" smtClean="0">
                <a:solidFill>
                  <a:srgbClr val="FF0000"/>
                </a:solidFill>
              </a:rPr>
              <a:t>masyarakat</a:t>
            </a:r>
            <a:r>
              <a:rPr lang="en-US" i="1" dirty="0" smtClean="0">
                <a:solidFill>
                  <a:srgbClr val="FF0000"/>
                </a:solidFill>
              </a:rPr>
              <a:t> </a:t>
            </a:r>
            <a:r>
              <a:rPr lang="en-US" i="1" dirty="0" err="1" smtClean="0">
                <a:solidFill>
                  <a:srgbClr val="FF0000"/>
                </a:solidFill>
              </a:rPr>
              <a:t>setempat</a:t>
            </a:r>
            <a:r>
              <a:rPr lang="en-US" i="1" dirty="0" smtClean="0">
                <a:solidFill>
                  <a:srgbClr val="FF0000"/>
                </a:solidFill>
              </a:rPr>
              <a:t> </a:t>
            </a:r>
            <a:r>
              <a:rPr lang="en-US" i="1" dirty="0" err="1" smtClean="0">
                <a:solidFill>
                  <a:srgbClr val="FF0000"/>
                </a:solidFill>
              </a:rPr>
              <a:t>prakarsa</a:t>
            </a:r>
            <a:r>
              <a:rPr lang="en-US" i="1" dirty="0" smtClean="0">
                <a:solidFill>
                  <a:srgbClr val="FF0000"/>
                </a:solidFill>
              </a:rPr>
              <a:t> </a:t>
            </a:r>
            <a:r>
              <a:rPr lang="en-US" i="1" dirty="0" err="1" smtClean="0">
                <a:solidFill>
                  <a:srgbClr val="FF0000"/>
                </a:solidFill>
              </a:rPr>
              <a:t>masyarakat</a:t>
            </a:r>
            <a:r>
              <a:rPr lang="en-US" i="1" dirty="0" smtClean="0">
                <a:solidFill>
                  <a:srgbClr val="FF0000"/>
                </a:solidFill>
              </a:rPr>
              <a:t>, </a:t>
            </a:r>
            <a:r>
              <a:rPr lang="en-US" i="1" dirty="0" err="1" smtClean="0">
                <a:solidFill>
                  <a:srgbClr val="FF0000"/>
                </a:solidFill>
              </a:rPr>
              <a:t>hak</a:t>
            </a:r>
            <a:r>
              <a:rPr lang="en-US" i="1" dirty="0" smtClean="0">
                <a:solidFill>
                  <a:srgbClr val="FF0000"/>
                </a:solidFill>
              </a:rPr>
              <a:t> </a:t>
            </a:r>
            <a:r>
              <a:rPr lang="en-US" i="1" dirty="0" err="1" smtClean="0">
                <a:solidFill>
                  <a:srgbClr val="FF0000"/>
                </a:solidFill>
              </a:rPr>
              <a:t>asal</a:t>
            </a:r>
            <a:r>
              <a:rPr lang="en-US" i="1" dirty="0" smtClean="0">
                <a:solidFill>
                  <a:srgbClr val="FF0000"/>
                </a:solidFill>
              </a:rPr>
              <a:t> </a:t>
            </a:r>
            <a:r>
              <a:rPr lang="en-US" i="1" dirty="0" err="1" smtClean="0">
                <a:solidFill>
                  <a:srgbClr val="FF0000"/>
                </a:solidFill>
              </a:rPr>
              <a:t>usul</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a:t>
            </a:r>
            <a:r>
              <a:rPr lang="en-US" i="1" dirty="0" err="1" smtClean="0">
                <a:solidFill>
                  <a:srgbClr val="FF0000"/>
                </a:solidFill>
              </a:rPr>
              <a:t>atau</a:t>
            </a:r>
            <a:r>
              <a:rPr lang="en-US" i="1" dirty="0" smtClean="0">
                <a:solidFill>
                  <a:srgbClr val="FF0000"/>
                </a:solidFill>
              </a:rPr>
              <a:t> </a:t>
            </a:r>
            <a:r>
              <a:rPr lang="en-US" i="1" dirty="0" err="1" smtClean="0">
                <a:solidFill>
                  <a:srgbClr val="FF0000"/>
                </a:solidFill>
              </a:rPr>
              <a:t>hak</a:t>
            </a:r>
            <a:r>
              <a:rPr lang="en-US" i="1" dirty="0" smtClean="0">
                <a:solidFill>
                  <a:srgbClr val="FF0000"/>
                </a:solidFill>
              </a:rPr>
              <a:t> </a:t>
            </a:r>
            <a:r>
              <a:rPr lang="en-US" i="1" dirty="0" err="1" smtClean="0">
                <a:solidFill>
                  <a:srgbClr val="FF0000"/>
                </a:solidFill>
              </a:rPr>
              <a:t>tradisional</a:t>
            </a:r>
            <a:r>
              <a:rPr lang="en-US" i="1" dirty="0" smtClean="0">
                <a:solidFill>
                  <a:srgbClr val="FF0000"/>
                </a:solidFill>
              </a:rPr>
              <a:t> yang </a:t>
            </a:r>
            <a:r>
              <a:rPr lang="en-US" i="1" dirty="0" err="1" smtClean="0">
                <a:solidFill>
                  <a:srgbClr val="FF0000"/>
                </a:solidFill>
              </a:rPr>
              <a:t>diakui</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dihormati</a:t>
            </a:r>
            <a:r>
              <a:rPr lang="en-US" i="1" dirty="0" smtClean="0">
                <a:solidFill>
                  <a:srgbClr val="FF0000"/>
                </a:solidFill>
              </a:rPr>
              <a:t> </a:t>
            </a:r>
            <a:r>
              <a:rPr lang="en-US" i="1" dirty="0" err="1" smtClean="0">
                <a:solidFill>
                  <a:srgbClr val="FF0000"/>
                </a:solidFill>
              </a:rPr>
              <a:t>dalam</a:t>
            </a:r>
            <a:r>
              <a:rPr lang="en-US" i="1" dirty="0" smtClean="0">
                <a:solidFill>
                  <a:srgbClr val="FF0000"/>
                </a:solidFill>
              </a:rPr>
              <a:t> </a:t>
            </a:r>
            <a:r>
              <a:rPr lang="en-US" i="1" dirty="0" err="1" smtClean="0">
                <a:solidFill>
                  <a:srgbClr val="FF0000"/>
                </a:solidFill>
              </a:rPr>
              <a:t>sistem</a:t>
            </a:r>
            <a:r>
              <a:rPr lang="en-US" i="1" dirty="0" smtClean="0">
                <a:solidFill>
                  <a:srgbClr val="FF0000"/>
                </a:solidFill>
              </a:rPr>
              <a:t> </a:t>
            </a:r>
            <a:r>
              <a:rPr lang="en-US" i="1" dirty="0" err="1" smtClean="0">
                <a:solidFill>
                  <a:srgbClr val="FF0000"/>
                </a:solidFill>
              </a:rPr>
              <a:t>pemerintahan</a:t>
            </a:r>
            <a:r>
              <a:rPr lang="en-US" i="1" dirty="0" smtClean="0">
                <a:solidFill>
                  <a:srgbClr val="FF0000"/>
                </a:solidFill>
              </a:rPr>
              <a:t> Negara </a:t>
            </a:r>
            <a:r>
              <a:rPr lang="en-US" i="1" dirty="0" err="1" smtClean="0">
                <a:solidFill>
                  <a:srgbClr val="FF0000"/>
                </a:solidFill>
              </a:rPr>
              <a:t>Kesatuan</a:t>
            </a:r>
            <a:r>
              <a:rPr lang="en-US" i="1" dirty="0" smtClean="0">
                <a:solidFill>
                  <a:srgbClr val="FF0000"/>
                </a:solidFill>
              </a:rPr>
              <a:t> </a:t>
            </a:r>
            <a:r>
              <a:rPr lang="en-US" i="1" dirty="0" err="1" smtClean="0">
                <a:solidFill>
                  <a:srgbClr val="FF0000"/>
                </a:solidFill>
              </a:rPr>
              <a:t>Republik</a:t>
            </a:r>
            <a:r>
              <a:rPr lang="en-US" i="1" dirty="0" smtClean="0">
                <a:solidFill>
                  <a:srgbClr val="FF0000"/>
                </a:solidFill>
              </a:rPr>
              <a:t> Indonesia</a:t>
            </a:r>
            <a:r>
              <a:rPr lang="id-ID" i="1" dirty="0" smtClean="0">
                <a:solidFill>
                  <a:srgbClr val="FF0000"/>
                </a:solidFill>
              </a:rPr>
              <a:t>.</a:t>
            </a:r>
          </a:p>
          <a:p>
            <a:pPr marL="0" indent="0">
              <a:buNone/>
            </a:pPr>
            <a:r>
              <a:rPr lang="id-ID" sz="2600" i="1" dirty="0" smtClean="0"/>
              <a:t> </a:t>
            </a:r>
            <a:r>
              <a:rPr lang="id-ID" sz="2600" i="1" dirty="0"/>
              <a:t>(</a:t>
            </a:r>
            <a:r>
              <a:rPr lang="en-US" sz="2300" i="1" dirty="0" err="1"/>
              <a:t>berdasarkan</a:t>
            </a:r>
            <a:r>
              <a:rPr lang="en-US" sz="2300" i="1" dirty="0"/>
              <a:t> </a:t>
            </a:r>
            <a:r>
              <a:rPr lang="en-US" sz="2300" i="1" dirty="0" err="1" smtClean="0"/>
              <a:t>Pasal</a:t>
            </a:r>
            <a:r>
              <a:rPr lang="en-US" sz="2300" i="1" dirty="0" smtClean="0"/>
              <a:t> </a:t>
            </a:r>
            <a:r>
              <a:rPr lang="en-US" sz="2300" i="1" dirty="0"/>
              <a:t>18 </a:t>
            </a:r>
            <a:r>
              <a:rPr lang="en-US" sz="2300" i="1" dirty="0" err="1"/>
              <a:t>ayat</a:t>
            </a:r>
            <a:r>
              <a:rPr lang="en-US" sz="2300" i="1" dirty="0"/>
              <a:t> (7) </a:t>
            </a:r>
            <a:r>
              <a:rPr lang="en-US" sz="2300" i="1" dirty="0" err="1"/>
              <a:t>Undang-Undang</a:t>
            </a:r>
            <a:r>
              <a:rPr lang="en-US" sz="2300" i="1" dirty="0"/>
              <a:t> </a:t>
            </a:r>
            <a:r>
              <a:rPr lang="en-US" sz="2300" i="1" dirty="0" err="1"/>
              <a:t>Dasar</a:t>
            </a:r>
            <a:r>
              <a:rPr lang="en-US" sz="2300" i="1" dirty="0"/>
              <a:t> Negara </a:t>
            </a:r>
            <a:r>
              <a:rPr lang="en-US" sz="2300" i="1" dirty="0" err="1"/>
              <a:t>Republik</a:t>
            </a:r>
            <a:r>
              <a:rPr lang="en-US" sz="2300" i="1" dirty="0"/>
              <a:t> Indonesia </a:t>
            </a:r>
            <a:r>
              <a:rPr lang="en-US" sz="2300" i="1" dirty="0" err="1"/>
              <a:t>Tahun</a:t>
            </a:r>
            <a:r>
              <a:rPr lang="en-US" sz="2300" i="1" dirty="0"/>
              <a:t> 1945 </a:t>
            </a:r>
            <a:r>
              <a:rPr lang="id-ID" sz="2300" i="1" dirty="0" smtClean="0"/>
              <a:t>)</a:t>
            </a:r>
          </a:p>
          <a:p>
            <a:pPr marL="0" indent="0">
              <a:buNone/>
            </a:pPr>
            <a:endParaRPr lang="id-ID" sz="2600" i="1" dirty="0" smtClean="0"/>
          </a:p>
          <a:p>
            <a:pPr marL="0" indent="0">
              <a:buNone/>
            </a:pPr>
            <a:r>
              <a:rPr lang="id-ID" sz="2400" dirty="0" smtClean="0"/>
              <a:t>Dengan </a:t>
            </a:r>
            <a:r>
              <a:rPr lang="id-ID" sz="2400" dirty="0"/>
              <a:t>definisi dan makna itu, UU Desa telah menempatkan desa sebagai organisasi campuran (hybrid) antara masyarakat berpemerintahan (self governing community) dengan pemerintahan lokal (local self government). Dengan begitu, sistem pemerintahan di desa berbentuk pemerintahan masyarakat atau pemerintahan berbasis masyarakat dengan segala kewenangannya </a:t>
            </a:r>
            <a:endParaRPr lang="id-ID" sz="2400" dirty="0" smtClean="0"/>
          </a:p>
          <a:p>
            <a:pPr marL="0" indent="0">
              <a:buNone/>
            </a:pPr>
            <a:endParaRPr lang="id-ID" sz="2400" dirty="0" smtClean="0"/>
          </a:p>
          <a:p>
            <a:pPr marL="0" indent="0">
              <a:buNone/>
            </a:pPr>
            <a:r>
              <a:rPr lang="id-ID" sz="2400" dirty="0" smtClean="0"/>
              <a:t>Desa </a:t>
            </a:r>
            <a:r>
              <a:rPr lang="id-ID" sz="2400" dirty="0"/>
              <a:t>juga tidak lagi identik dengan pemerintah desa dan kepala desa, melainkan pemerintahan desa yang sekaligus pemerintahan masyarakat yang membentuk kesatuan entitas hukum. Artinya, masyarakat juga mempunyai kewenangan dalam mengatur desa sebagaimana pemerintahan desa.</a:t>
            </a:r>
            <a:endParaRPr lang="en-US" sz="2600" i="1" dirty="0" smtClean="0"/>
          </a:p>
          <a:p>
            <a:endParaRPr lang="en-US" dirty="0"/>
          </a:p>
        </p:txBody>
      </p:sp>
    </p:spTree>
    <p:extLst>
      <p:ext uri="{BB962C8B-B14F-4D97-AF65-F5344CB8AC3E}">
        <p14:creationId xmlns:p14="http://schemas.microsoft.com/office/powerpoint/2010/main" val="3515780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260648"/>
            <a:ext cx="8784976" cy="5865515"/>
          </a:xfrm>
        </p:spPr>
        <p:txBody>
          <a:bodyPr>
            <a:normAutofit/>
          </a:bodyPr>
          <a:lstStyle/>
          <a:p>
            <a:r>
              <a:rPr lang="en-US" dirty="0" err="1" smtClean="0"/>
              <a:t>Dengan</a:t>
            </a:r>
            <a:r>
              <a:rPr lang="en-US" dirty="0" smtClean="0"/>
              <a:t> </a:t>
            </a:r>
            <a:r>
              <a:rPr lang="en-US" dirty="0" err="1" smtClean="0"/>
              <a:t>demikian</a:t>
            </a:r>
            <a:r>
              <a:rPr lang="en-US" dirty="0" smtClean="0"/>
              <a:t> </a:t>
            </a:r>
            <a:r>
              <a:rPr lang="en-US" dirty="0" err="1" smtClean="0"/>
              <a:t>sangat</a:t>
            </a:r>
            <a:r>
              <a:rPr lang="en-US" dirty="0" smtClean="0"/>
              <a:t> </a:t>
            </a:r>
            <a:r>
              <a:rPr lang="en-US" dirty="0" err="1" smtClean="0"/>
              <a:t>jelas</a:t>
            </a:r>
            <a:r>
              <a:rPr lang="en-US" dirty="0" smtClean="0"/>
              <a:t> </a:t>
            </a:r>
            <a:r>
              <a:rPr lang="en-US" dirty="0" err="1" smtClean="0"/>
              <a:t>bahwa</a:t>
            </a:r>
            <a:r>
              <a:rPr lang="en-US" dirty="0" smtClean="0"/>
              <a:t> </a:t>
            </a:r>
            <a:r>
              <a:rPr lang="en-US" dirty="0" err="1" smtClean="0"/>
              <a:t>Undang</a:t>
            </a:r>
            <a:r>
              <a:rPr lang="en-US" dirty="0" smtClean="0"/>
              <a:t> – </a:t>
            </a:r>
            <a:r>
              <a:rPr lang="en-US" dirty="0" err="1" smtClean="0"/>
              <a:t>undang</a:t>
            </a:r>
            <a:r>
              <a:rPr lang="en-US" dirty="0" smtClean="0"/>
              <a:t> </a:t>
            </a:r>
            <a:r>
              <a:rPr lang="en-US" dirty="0" err="1" smtClean="0"/>
              <a:t>ini</a:t>
            </a:r>
            <a:r>
              <a:rPr lang="en-US" dirty="0" smtClean="0"/>
              <a:t> </a:t>
            </a:r>
            <a:r>
              <a:rPr lang="en-US" dirty="0" err="1" smtClean="0"/>
              <a:t>memberikan</a:t>
            </a:r>
            <a:r>
              <a:rPr lang="en-US" dirty="0" smtClean="0"/>
              <a:t> </a:t>
            </a:r>
            <a:r>
              <a:rPr lang="en-US" dirty="0" err="1" smtClean="0"/>
              <a:t>dasar</a:t>
            </a:r>
            <a:r>
              <a:rPr lang="en-US" dirty="0" smtClean="0"/>
              <a:t> </a:t>
            </a:r>
            <a:r>
              <a:rPr lang="en-US" dirty="0" err="1" smtClean="0"/>
              <a:t>menuju</a:t>
            </a:r>
            <a:r>
              <a:rPr lang="en-US" dirty="0" smtClean="0"/>
              <a:t> </a:t>
            </a:r>
            <a:r>
              <a:rPr lang="en-US" b="1" i="1" dirty="0" smtClean="0"/>
              <a:t>self governing </a:t>
            </a:r>
            <a:r>
              <a:rPr lang="en-US" b="1" i="1" dirty="0" err="1" smtClean="0"/>
              <a:t>comumnity</a:t>
            </a:r>
            <a:r>
              <a:rPr lang="en-US" b="1" i="1" dirty="0" smtClean="0"/>
              <a:t> </a:t>
            </a:r>
            <a:r>
              <a:rPr lang="en-US" dirty="0" err="1" smtClean="0"/>
              <a:t>yaitu</a:t>
            </a:r>
            <a:r>
              <a:rPr lang="en-US" dirty="0" smtClean="0"/>
              <a:t> </a:t>
            </a:r>
            <a:r>
              <a:rPr lang="en-US" dirty="0" err="1" smtClean="0"/>
              <a:t>suatu</a:t>
            </a:r>
            <a:r>
              <a:rPr lang="en-US" dirty="0" smtClean="0"/>
              <a:t> </a:t>
            </a:r>
            <a:r>
              <a:rPr lang="en-US" dirty="0" err="1" smtClean="0"/>
              <a:t>komunitas</a:t>
            </a:r>
            <a:r>
              <a:rPr lang="en-US" dirty="0" smtClean="0"/>
              <a:t> yang </a:t>
            </a:r>
            <a:r>
              <a:rPr lang="en-US" dirty="0" err="1" smtClean="0"/>
              <a:t>mengatur</a:t>
            </a:r>
            <a:r>
              <a:rPr lang="en-US" dirty="0" smtClean="0"/>
              <a:t> </a:t>
            </a:r>
            <a:r>
              <a:rPr lang="en-US" dirty="0" err="1" smtClean="0"/>
              <a:t>dirinya</a:t>
            </a:r>
            <a:r>
              <a:rPr lang="en-US" dirty="0" smtClean="0"/>
              <a:t> </a:t>
            </a:r>
            <a:r>
              <a:rPr lang="en-US" dirty="0" err="1" smtClean="0"/>
              <a:t>sendiri</a:t>
            </a:r>
            <a:r>
              <a:rPr lang="en-US" dirty="0" smtClean="0"/>
              <a:t>. </a:t>
            </a:r>
            <a:endParaRPr lang="id-ID" dirty="0" smtClean="0"/>
          </a:p>
          <a:p>
            <a:endParaRPr lang="en-US" dirty="0" smtClean="0"/>
          </a:p>
          <a:p>
            <a:r>
              <a:rPr lang="en-US" dirty="0" err="1" smtClean="0"/>
              <a:t>Dengan</a:t>
            </a:r>
            <a:r>
              <a:rPr lang="en-US" dirty="0" smtClean="0"/>
              <a:t> </a:t>
            </a:r>
            <a:r>
              <a:rPr lang="en-US" dirty="0" err="1" smtClean="0"/>
              <a:t>pemahaman</a:t>
            </a:r>
            <a:r>
              <a:rPr lang="en-US" dirty="0" smtClean="0"/>
              <a:t> </a:t>
            </a:r>
            <a:r>
              <a:rPr lang="en-US" dirty="0" err="1" smtClean="0"/>
              <a:t>bahwa</a:t>
            </a:r>
            <a:r>
              <a:rPr lang="en-US" dirty="0" smtClean="0"/>
              <a:t> </a:t>
            </a:r>
            <a:r>
              <a:rPr lang="en-US" dirty="0" err="1" smtClean="0"/>
              <a:t>Desa</a:t>
            </a:r>
            <a:r>
              <a:rPr lang="en-US" dirty="0" smtClean="0"/>
              <a:t> </a:t>
            </a:r>
            <a:r>
              <a:rPr lang="en-US" dirty="0" err="1" smtClean="0"/>
              <a:t>memiliki</a:t>
            </a:r>
            <a:r>
              <a:rPr lang="en-US" dirty="0" smtClean="0"/>
              <a:t> </a:t>
            </a:r>
            <a:r>
              <a:rPr lang="en-US" dirty="0" err="1" smtClean="0"/>
              <a:t>kewenangan</a:t>
            </a:r>
            <a:r>
              <a:rPr lang="en-US" dirty="0" smtClean="0"/>
              <a:t> </a:t>
            </a:r>
            <a:r>
              <a:rPr lang="en-US" dirty="0" err="1" smtClean="0"/>
              <a:t>untuk</a:t>
            </a:r>
            <a:r>
              <a:rPr lang="en-US" dirty="0" smtClean="0"/>
              <a:t> </a:t>
            </a:r>
            <a:r>
              <a:rPr lang="en-US" dirty="0" err="1" smtClean="0"/>
              <a:t>mengatur</a:t>
            </a:r>
            <a:r>
              <a:rPr lang="en-US" dirty="0" smtClean="0"/>
              <a:t> </a:t>
            </a:r>
            <a:r>
              <a:rPr lang="en-US" dirty="0" err="1" smtClean="0"/>
              <a:t>dan</a:t>
            </a:r>
            <a:r>
              <a:rPr lang="en-US" dirty="0" smtClean="0"/>
              <a:t> </a:t>
            </a:r>
            <a:r>
              <a:rPr lang="en-US" dirty="0" err="1" smtClean="0"/>
              <a:t>mengurus</a:t>
            </a:r>
            <a:r>
              <a:rPr lang="en-US" dirty="0" smtClean="0"/>
              <a:t> </a:t>
            </a:r>
            <a:r>
              <a:rPr lang="en-US" dirty="0" err="1" smtClean="0"/>
              <a:t>kepentingan</a:t>
            </a:r>
            <a:r>
              <a:rPr lang="en-US" dirty="0" smtClean="0"/>
              <a:t> </a:t>
            </a:r>
            <a:r>
              <a:rPr lang="en-US" dirty="0" err="1" smtClean="0"/>
              <a:t>masyarakatnya</a:t>
            </a:r>
            <a:r>
              <a:rPr lang="en-US" dirty="0" smtClean="0"/>
              <a:t> </a:t>
            </a:r>
            <a:r>
              <a:rPr lang="en-US" dirty="0" err="1" smtClean="0"/>
              <a:t>sesusai</a:t>
            </a:r>
            <a:r>
              <a:rPr lang="en-US" dirty="0" smtClean="0"/>
              <a:t> </a:t>
            </a:r>
            <a:r>
              <a:rPr lang="en-US" dirty="0" err="1" smtClean="0"/>
              <a:t>kondisi</a:t>
            </a:r>
            <a:r>
              <a:rPr lang="en-US" dirty="0" smtClean="0"/>
              <a:t> </a:t>
            </a:r>
            <a:r>
              <a:rPr lang="en-US" dirty="0" err="1" smtClean="0"/>
              <a:t>dan</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setempat</a:t>
            </a:r>
            <a:r>
              <a:rPr lang="en-US" dirty="0" smtClean="0"/>
              <a:t> </a:t>
            </a:r>
            <a:r>
              <a:rPr lang="en-US" dirty="0" err="1" smtClean="0"/>
              <a:t>digabungkan</a:t>
            </a:r>
            <a:r>
              <a:rPr lang="en-US" dirty="0" smtClean="0"/>
              <a:t> </a:t>
            </a:r>
            <a:r>
              <a:rPr lang="en-US" dirty="0" err="1" smtClean="0"/>
              <a:t>dengan</a:t>
            </a:r>
            <a:r>
              <a:rPr lang="en-US" dirty="0" smtClean="0"/>
              <a:t> </a:t>
            </a:r>
            <a:r>
              <a:rPr lang="en-US" dirty="0" err="1" smtClean="0"/>
              <a:t>dengan</a:t>
            </a:r>
            <a:r>
              <a:rPr lang="en-US" dirty="0" smtClean="0"/>
              <a:t> </a:t>
            </a:r>
            <a:r>
              <a:rPr lang="en-US" b="1" i="1" dirty="0" smtClean="0"/>
              <a:t>Local Self Government</a:t>
            </a:r>
            <a:r>
              <a:rPr lang="en-US" i="1" dirty="0" smtClean="0"/>
              <a:t>, </a:t>
            </a:r>
            <a:r>
              <a:rPr lang="en-US" dirty="0" err="1" smtClean="0"/>
              <a:t>diharapkan</a:t>
            </a:r>
            <a:r>
              <a:rPr lang="en-US" dirty="0" smtClean="0"/>
              <a:t> </a:t>
            </a:r>
            <a:r>
              <a:rPr lang="en-US" dirty="0" err="1" smtClean="0"/>
              <a:t>kesatuan</a:t>
            </a:r>
            <a:r>
              <a:rPr lang="en-US" dirty="0" smtClean="0"/>
              <a:t> </a:t>
            </a:r>
            <a:r>
              <a:rPr lang="en-US" dirty="0" err="1" smtClean="0"/>
              <a:t>masyarakat</a:t>
            </a:r>
            <a:r>
              <a:rPr lang="en-US" dirty="0" smtClean="0"/>
              <a:t> </a:t>
            </a:r>
            <a:r>
              <a:rPr lang="en-US" dirty="0" err="1" smtClean="0"/>
              <a:t>hukum</a:t>
            </a:r>
            <a:r>
              <a:rPr lang="en-US" dirty="0" smtClean="0"/>
              <a:t> </a:t>
            </a:r>
            <a:r>
              <a:rPr lang="en-US" dirty="0" err="1" smtClean="0"/>
              <a:t>adat</a:t>
            </a:r>
            <a:r>
              <a:rPr lang="en-US" dirty="0" smtClean="0"/>
              <a:t> yang </a:t>
            </a:r>
            <a:r>
              <a:rPr lang="en-US" dirty="0" err="1" smtClean="0"/>
              <a:t>selama</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wilayah</a:t>
            </a:r>
            <a:r>
              <a:rPr lang="en-US" dirty="0" smtClean="0"/>
              <a:t> </a:t>
            </a:r>
            <a:r>
              <a:rPr lang="en-US" dirty="0" err="1" smtClean="0"/>
              <a:t>Desa</a:t>
            </a:r>
            <a:r>
              <a:rPr lang="en-US" dirty="0" smtClean="0"/>
              <a:t>, </a:t>
            </a:r>
            <a:r>
              <a:rPr lang="en-US" dirty="0" err="1" smtClean="0"/>
              <a:t>ditata</a:t>
            </a:r>
            <a:r>
              <a:rPr lang="en-US" dirty="0" smtClean="0"/>
              <a:t> </a:t>
            </a:r>
            <a:r>
              <a:rPr lang="en-US" dirty="0" err="1" smtClean="0"/>
              <a:t>sedemikian</a:t>
            </a:r>
            <a:r>
              <a:rPr lang="en-US" dirty="0" smtClean="0"/>
              <a:t> </a:t>
            </a:r>
            <a:r>
              <a:rPr lang="en-US" dirty="0" err="1" smtClean="0"/>
              <a:t>rupa</a:t>
            </a:r>
            <a:r>
              <a:rPr lang="en-US" dirty="0" smtClean="0"/>
              <a:t> </a:t>
            </a:r>
            <a:r>
              <a:rPr lang="en-US" dirty="0" err="1" smtClean="0"/>
              <a:t>menjadi</a:t>
            </a:r>
            <a:r>
              <a:rPr lang="en-US" dirty="0" smtClean="0"/>
              <a:t> </a:t>
            </a:r>
            <a:r>
              <a:rPr lang="en-US" dirty="0" err="1" smtClean="0"/>
              <a:t>Desa</a:t>
            </a:r>
            <a:r>
              <a:rPr lang="en-US" dirty="0" smtClean="0"/>
              <a:t> </a:t>
            </a:r>
            <a:r>
              <a:rPr lang="en-US" dirty="0" err="1" smtClean="0"/>
              <a:t>dan</a:t>
            </a:r>
            <a:r>
              <a:rPr lang="en-US" dirty="0" smtClean="0"/>
              <a:t> </a:t>
            </a:r>
            <a:r>
              <a:rPr lang="en-US" dirty="0" err="1" smtClean="0"/>
              <a:t>Desa</a:t>
            </a:r>
            <a:r>
              <a:rPr lang="en-US" dirty="0" smtClean="0"/>
              <a:t> </a:t>
            </a:r>
            <a:r>
              <a:rPr lang="en-US" dirty="0" err="1" smtClean="0"/>
              <a:t>Adat</a:t>
            </a:r>
            <a:r>
              <a:rPr lang="en-US" dirty="0" smtClean="0"/>
              <a:t>. </a:t>
            </a:r>
            <a:endParaRPr lang="en-US" dirty="0"/>
          </a:p>
        </p:txBody>
      </p:sp>
    </p:spTree>
    <p:extLst>
      <p:ext uri="{BB962C8B-B14F-4D97-AF65-F5344CB8AC3E}">
        <p14:creationId xmlns:p14="http://schemas.microsoft.com/office/powerpoint/2010/main" val="403790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i="1" dirty="0" err="1"/>
              <a:t>Kedua</a:t>
            </a:r>
            <a:r>
              <a:rPr lang="en-US" sz="2000" b="1" i="1" dirty="0"/>
              <a:t> </a:t>
            </a:r>
            <a:r>
              <a:rPr lang="en-US" sz="2000" b="1" i="1" dirty="0" err="1"/>
              <a:t>tipe</a:t>
            </a:r>
            <a:r>
              <a:rPr lang="en-US" sz="2000" b="1" i="1" dirty="0"/>
              <a:t> </a:t>
            </a:r>
            <a:r>
              <a:rPr lang="en-US" sz="2000" b="1" i="1" dirty="0" err="1"/>
              <a:t>sama-sama</a:t>
            </a:r>
            <a:r>
              <a:rPr lang="en-US" sz="2000" b="1" i="1" dirty="0"/>
              <a:t> </a:t>
            </a:r>
            <a:r>
              <a:rPr lang="en-US" sz="2000" b="1" i="1" dirty="0" err="1"/>
              <a:t>memiliki</a:t>
            </a:r>
            <a:r>
              <a:rPr lang="en-US" sz="2000" b="1" i="1" dirty="0"/>
              <a:t> </a:t>
            </a:r>
            <a:r>
              <a:rPr lang="en-US" sz="2000" b="1" i="1" dirty="0" err="1"/>
              <a:t>otonomi</a:t>
            </a:r>
            <a:r>
              <a:rPr lang="en-US" sz="2000" b="1" i="1" dirty="0"/>
              <a:t>, </a:t>
            </a:r>
            <a:r>
              <a:rPr lang="en-US" sz="2000" b="1" i="1" dirty="0" err="1"/>
              <a:t>tetapi</a:t>
            </a:r>
            <a:r>
              <a:rPr lang="en-US" sz="2000" b="1" i="1" dirty="0"/>
              <a:t> </a:t>
            </a:r>
            <a:r>
              <a:rPr lang="en-US" sz="2000" b="1" i="1" dirty="0" err="1"/>
              <a:t>ada</a:t>
            </a:r>
            <a:r>
              <a:rPr lang="en-US" sz="2000" b="1" i="1" dirty="0"/>
              <a:t> </a:t>
            </a:r>
            <a:r>
              <a:rPr lang="en-US" sz="2000" b="1" i="1" dirty="0" err="1"/>
              <a:t>kesamaan</a:t>
            </a:r>
            <a:r>
              <a:rPr lang="en-US" sz="2000" b="1" i="1" dirty="0"/>
              <a:t> </a:t>
            </a:r>
            <a:r>
              <a:rPr lang="en-US" sz="2000" b="1" i="1" dirty="0" err="1"/>
              <a:t>dan</a:t>
            </a:r>
            <a:r>
              <a:rPr lang="en-US" sz="2000" b="1" i="1" dirty="0"/>
              <a:t> </a:t>
            </a:r>
            <a:r>
              <a:rPr lang="en-US" sz="2000" b="1" i="1" dirty="0" err="1"/>
              <a:t>perbedaannya</a:t>
            </a:r>
            <a:r>
              <a:rPr lang="en-US" sz="2000" b="1" i="1" dirty="0"/>
              <a:t>:</a:t>
            </a:r>
            <a:r>
              <a:rPr lang="id-ID" sz="2000" b="1" dirty="0"/>
              <a:t/>
            </a:r>
            <a:br>
              <a:rPr lang="id-ID" sz="2000" b="1" dirty="0"/>
            </a:br>
            <a:endParaRPr lang="id-ID" sz="2000" b="1" dirty="0"/>
          </a:p>
        </p:txBody>
      </p:sp>
      <p:sp>
        <p:nvSpPr>
          <p:cNvPr id="3" name="Content Placeholder 2"/>
          <p:cNvSpPr>
            <a:spLocks noGrp="1"/>
          </p:cNvSpPr>
          <p:nvPr>
            <p:ph idx="1"/>
          </p:nvPr>
        </p:nvSpPr>
        <p:spPr>
          <a:xfrm>
            <a:off x="457200" y="1484784"/>
            <a:ext cx="8229600" cy="5184576"/>
          </a:xfrm>
        </p:spPr>
        <p:txBody>
          <a:bodyPr>
            <a:normAutofit fontScale="70000" lnSpcReduction="20000"/>
          </a:bodyPr>
          <a:lstStyle/>
          <a:p>
            <a:pPr lvl="0" fontAlgn="base"/>
            <a:r>
              <a:rPr lang="en-US" i="1" dirty="0" err="1" smtClean="0"/>
              <a:t>Desa</a:t>
            </a:r>
            <a:r>
              <a:rPr lang="en-US" i="1" dirty="0" smtClean="0"/>
              <a:t> </a:t>
            </a:r>
            <a:r>
              <a:rPr lang="en-US" i="1" dirty="0" err="1"/>
              <a:t>adat</a:t>
            </a:r>
            <a:r>
              <a:rPr lang="en-US" i="1" dirty="0"/>
              <a:t> </a:t>
            </a:r>
            <a:r>
              <a:rPr lang="en-US" i="1" dirty="0" err="1"/>
              <a:t>adalah</a:t>
            </a:r>
            <a:r>
              <a:rPr lang="en-US" i="1" dirty="0"/>
              <a:t> </a:t>
            </a:r>
            <a:r>
              <a:rPr lang="en-US" i="1" dirty="0" err="1"/>
              <a:t>desa</a:t>
            </a:r>
            <a:r>
              <a:rPr lang="en-US" i="1" dirty="0"/>
              <a:t> yang </a:t>
            </a:r>
            <a:r>
              <a:rPr lang="en-US" i="1" dirty="0" err="1"/>
              <a:t>masih</a:t>
            </a:r>
            <a:r>
              <a:rPr lang="en-US" i="1" dirty="0"/>
              <a:t> </a:t>
            </a:r>
            <a:r>
              <a:rPr lang="en-US" i="1" dirty="0" err="1"/>
              <a:t>memperoleh</a:t>
            </a:r>
            <a:r>
              <a:rPr lang="en-US" i="1" dirty="0"/>
              <a:t> </a:t>
            </a:r>
            <a:r>
              <a:rPr lang="en-US" i="1" dirty="0" err="1"/>
              <a:t>pengaruh</a:t>
            </a:r>
            <a:r>
              <a:rPr lang="en-US" i="1" dirty="0"/>
              <a:t> </a:t>
            </a:r>
            <a:r>
              <a:rPr lang="en-US" i="1" dirty="0" err="1"/>
              <a:t>adat</a:t>
            </a:r>
            <a:r>
              <a:rPr lang="en-US" i="1" dirty="0"/>
              <a:t> </a:t>
            </a:r>
            <a:r>
              <a:rPr lang="en-US" i="1" dirty="0" err="1"/>
              <a:t>secara</a:t>
            </a:r>
            <a:r>
              <a:rPr lang="en-US" i="1" dirty="0"/>
              <a:t> </a:t>
            </a:r>
            <a:r>
              <a:rPr lang="en-US" i="1" dirty="0" err="1"/>
              <a:t>kuat</a:t>
            </a:r>
            <a:r>
              <a:rPr lang="en-US" i="1" dirty="0"/>
              <a:t>, </a:t>
            </a:r>
            <a:r>
              <a:rPr lang="en-US" i="1" dirty="0" err="1"/>
              <a:t>sementara</a:t>
            </a:r>
            <a:r>
              <a:rPr lang="en-US" i="1" dirty="0"/>
              <a:t> </a:t>
            </a:r>
            <a:r>
              <a:rPr lang="en-US" i="1" dirty="0" err="1"/>
              <a:t>pengaruh</a:t>
            </a:r>
            <a:r>
              <a:rPr lang="en-US" i="1" dirty="0"/>
              <a:t> </a:t>
            </a:r>
            <a:r>
              <a:rPr lang="en-US" i="1" dirty="0" err="1"/>
              <a:t>adat</a:t>
            </a:r>
            <a:r>
              <a:rPr lang="en-US" i="1" dirty="0"/>
              <a:t> </a:t>
            </a:r>
            <a:r>
              <a:rPr lang="en-US" i="1" dirty="0" err="1"/>
              <a:t>dalam</a:t>
            </a:r>
            <a:r>
              <a:rPr lang="en-US" i="1" dirty="0"/>
              <a:t> </a:t>
            </a:r>
            <a:r>
              <a:rPr lang="en-US" i="1" dirty="0" err="1"/>
              <a:t>desa</a:t>
            </a:r>
            <a:r>
              <a:rPr lang="en-US" i="1" dirty="0"/>
              <a:t> </a:t>
            </a:r>
            <a:r>
              <a:rPr lang="en-US" i="1" dirty="0" err="1"/>
              <a:t>relatif</a:t>
            </a:r>
            <a:r>
              <a:rPr lang="en-US" i="1" dirty="0"/>
              <a:t> </a:t>
            </a:r>
            <a:r>
              <a:rPr lang="en-US" i="1" dirty="0" err="1"/>
              <a:t>lemah</a:t>
            </a:r>
            <a:r>
              <a:rPr lang="en-US" i="1" dirty="0" smtClean="0"/>
              <a:t>.</a:t>
            </a:r>
            <a:endParaRPr lang="id-ID" i="1" dirty="0" smtClean="0"/>
          </a:p>
          <a:p>
            <a:pPr lvl="0" fontAlgn="base"/>
            <a:endParaRPr lang="id-ID" dirty="0"/>
          </a:p>
          <a:p>
            <a:pPr lvl="0" fontAlgn="base"/>
            <a:r>
              <a:rPr lang="en-US" i="1" dirty="0" err="1"/>
              <a:t>Desa</a:t>
            </a:r>
            <a:r>
              <a:rPr lang="en-US" i="1" dirty="0"/>
              <a:t> </a:t>
            </a:r>
            <a:r>
              <a:rPr lang="en-US" i="1" dirty="0" err="1"/>
              <a:t>adat</a:t>
            </a:r>
            <a:r>
              <a:rPr lang="en-US" i="1" dirty="0"/>
              <a:t> </a:t>
            </a:r>
            <a:r>
              <a:rPr lang="en-US" i="1" dirty="0" err="1"/>
              <a:t>dan</a:t>
            </a:r>
            <a:r>
              <a:rPr lang="en-US" i="1" dirty="0"/>
              <a:t> </a:t>
            </a:r>
            <a:r>
              <a:rPr lang="en-US" i="1" dirty="0" err="1"/>
              <a:t>desa</a:t>
            </a:r>
            <a:r>
              <a:rPr lang="en-US" i="1" dirty="0"/>
              <a:t> </a:t>
            </a:r>
            <a:r>
              <a:rPr lang="en-US" i="1" dirty="0" err="1"/>
              <a:t>sama-sama</a:t>
            </a:r>
            <a:r>
              <a:rPr lang="en-US" i="1" dirty="0"/>
              <a:t> </a:t>
            </a:r>
            <a:r>
              <a:rPr lang="en-US" i="1" dirty="0" err="1"/>
              <a:t>memiliki</a:t>
            </a:r>
            <a:r>
              <a:rPr lang="en-US" i="1" dirty="0"/>
              <a:t> </a:t>
            </a:r>
            <a:r>
              <a:rPr lang="en-US" i="1" dirty="0" err="1"/>
              <a:t>hak</a:t>
            </a:r>
            <a:r>
              <a:rPr lang="en-US" i="1" dirty="0"/>
              <a:t> </a:t>
            </a:r>
            <a:r>
              <a:rPr lang="en-US" i="1" dirty="0" err="1"/>
              <a:t>kewenangan</a:t>
            </a:r>
            <a:r>
              <a:rPr lang="en-US" i="1" dirty="0"/>
              <a:t> </a:t>
            </a:r>
            <a:r>
              <a:rPr lang="en-US" i="1" dirty="0" err="1"/>
              <a:t>asal-usul</a:t>
            </a:r>
            <a:r>
              <a:rPr lang="en-US" i="1" dirty="0"/>
              <a:t>, </a:t>
            </a:r>
            <a:r>
              <a:rPr lang="en-US" i="1" dirty="0" err="1"/>
              <a:t>tetapi</a:t>
            </a:r>
            <a:r>
              <a:rPr lang="en-US" i="1" dirty="0"/>
              <a:t> </a:t>
            </a:r>
            <a:r>
              <a:rPr lang="en-US" i="1" dirty="0" err="1"/>
              <a:t>asal-usul</a:t>
            </a:r>
            <a:r>
              <a:rPr lang="en-US" i="1" dirty="0"/>
              <a:t> </a:t>
            </a:r>
            <a:r>
              <a:rPr lang="en-US" i="1" dirty="0" err="1"/>
              <a:t>dalam</a:t>
            </a:r>
            <a:r>
              <a:rPr lang="en-US" i="1" dirty="0"/>
              <a:t> </a:t>
            </a:r>
            <a:r>
              <a:rPr lang="en-US" i="1" dirty="0" err="1"/>
              <a:t>desa</a:t>
            </a:r>
            <a:r>
              <a:rPr lang="en-US" i="1" dirty="0"/>
              <a:t> </a:t>
            </a:r>
            <a:r>
              <a:rPr lang="en-US" i="1" dirty="0" err="1"/>
              <a:t>adat</a:t>
            </a:r>
            <a:r>
              <a:rPr lang="en-US" i="1" dirty="0"/>
              <a:t> </a:t>
            </a:r>
            <a:r>
              <a:rPr lang="en-US" i="1" dirty="0" err="1"/>
              <a:t>lebih</a:t>
            </a:r>
            <a:r>
              <a:rPr lang="en-US" i="1" dirty="0"/>
              <a:t> </a:t>
            </a:r>
            <a:r>
              <a:rPr lang="en-US" i="1" dirty="0" err="1"/>
              <a:t>dominan</a:t>
            </a:r>
            <a:r>
              <a:rPr lang="en-US" i="1" dirty="0"/>
              <a:t> </a:t>
            </a:r>
            <a:r>
              <a:rPr lang="en-US" i="1" dirty="0" err="1"/>
              <a:t>dibandingkan</a:t>
            </a:r>
            <a:r>
              <a:rPr lang="en-US" i="1" dirty="0"/>
              <a:t> di </a:t>
            </a:r>
            <a:r>
              <a:rPr lang="en-US" i="1" dirty="0" err="1"/>
              <a:t>desa</a:t>
            </a:r>
            <a:r>
              <a:rPr lang="en-US" i="1" dirty="0" smtClean="0"/>
              <a:t>.</a:t>
            </a:r>
            <a:endParaRPr lang="id-ID" i="1" dirty="0" smtClean="0"/>
          </a:p>
          <a:p>
            <a:pPr lvl="0" fontAlgn="base"/>
            <a:endParaRPr lang="id-ID" dirty="0" smtClean="0"/>
          </a:p>
          <a:p>
            <a:pPr lvl="0" fontAlgn="base"/>
            <a:r>
              <a:rPr lang="en-US" i="1" dirty="0" err="1" smtClean="0"/>
              <a:t>Desa</a:t>
            </a:r>
            <a:r>
              <a:rPr lang="en-US" i="1" dirty="0" smtClean="0"/>
              <a:t> </a:t>
            </a:r>
            <a:r>
              <a:rPr lang="en-US" i="1" dirty="0" err="1"/>
              <a:t>adat</a:t>
            </a:r>
            <a:r>
              <a:rPr lang="en-US" i="1" dirty="0"/>
              <a:t> </a:t>
            </a:r>
            <a:r>
              <a:rPr lang="en-US" i="1" dirty="0" err="1"/>
              <a:t>mengutamakan</a:t>
            </a:r>
            <a:r>
              <a:rPr lang="en-US" i="1" dirty="0"/>
              <a:t> </a:t>
            </a:r>
            <a:r>
              <a:rPr lang="en-US" i="1" dirty="0" err="1"/>
              <a:t>asas</a:t>
            </a:r>
            <a:r>
              <a:rPr lang="en-US" i="1" dirty="0"/>
              <a:t> </a:t>
            </a:r>
            <a:r>
              <a:rPr lang="en-US" i="1" dirty="0" err="1"/>
              <a:t>rekognisi</a:t>
            </a:r>
            <a:r>
              <a:rPr lang="en-US" i="1" dirty="0"/>
              <a:t> (</a:t>
            </a:r>
            <a:r>
              <a:rPr lang="en-US" i="1" dirty="0" err="1"/>
              <a:t>pengakuan</a:t>
            </a:r>
            <a:r>
              <a:rPr lang="en-US" i="1" dirty="0"/>
              <a:t> </a:t>
            </a:r>
            <a:r>
              <a:rPr lang="en-US" i="1" dirty="0" err="1"/>
              <a:t>dan</a:t>
            </a:r>
            <a:r>
              <a:rPr lang="en-US" i="1" dirty="0"/>
              <a:t> </a:t>
            </a:r>
            <a:r>
              <a:rPr lang="en-US" i="1" dirty="0" err="1"/>
              <a:t>penghormatan</a:t>
            </a:r>
            <a:r>
              <a:rPr lang="en-US" i="1" dirty="0"/>
              <a:t>), </a:t>
            </a:r>
            <a:r>
              <a:rPr lang="en-US" i="1" dirty="0" err="1"/>
              <a:t>sementara</a:t>
            </a:r>
            <a:r>
              <a:rPr lang="en-US" i="1" dirty="0"/>
              <a:t> </a:t>
            </a:r>
            <a:r>
              <a:rPr lang="en-US" i="1" dirty="0" err="1"/>
              <a:t>desa</a:t>
            </a:r>
            <a:r>
              <a:rPr lang="en-US" i="1" dirty="0"/>
              <a:t> </a:t>
            </a:r>
            <a:r>
              <a:rPr lang="en-US" i="1" dirty="0" err="1"/>
              <a:t>mengutamakan</a:t>
            </a:r>
            <a:r>
              <a:rPr lang="en-US" i="1" dirty="0"/>
              <a:t> </a:t>
            </a:r>
            <a:r>
              <a:rPr lang="en-US" i="1" dirty="0" err="1"/>
              <a:t>asas</a:t>
            </a:r>
            <a:r>
              <a:rPr lang="en-US" i="1" dirty="0"/>
              <a:t> subsidiarity (</a:t>
            </a:r>
            <a:r>
              <a:rPr lang="en-US" i="1" dirty="0" err="1"/>
              <a:t>penetapan</a:t>
            </a:r>
            <a:r>
              <a:rPr lang="en-US" i="1" dirty="0"/>
              <a:t> </a:t>
            </a:r>
            <a:r>
              <a:rPr lang="en-US" i="1" dirty="0" err="1"/>
              <a:t>kewenangan</a:t>
            </a:r>
            <a:r>
              <a:rPr lang="en-US" i="1" dirty="0"/>
              <a:t> </a:t>
            </a:r>
            <a:r>
              <a:rPr lang="en-US" i="1" dirty="0" err="1"/>
              <a:t>berskala</a:t>
            </a:r>
            <a:r>
              <a:rPr lang="en-US" i="1" dirty="0"/>
              <a:t> </a:t>
            </a:r>
            <a:r>
              <a:rPr lang="en-US" i="1" dirty="0" err="1"/>
              <a:t>lokal</a:t>
            </a:r>
            <a:r>
              <a:rPr lang="en-US" i="1" dirty="0"/>
              <a:t> </a:t>
            </a:r>
            <a:r>
              <a:rPr lang="en-US" i="1" dirty="0" err="1"/>
              <a:t>desa</a:t>
            </a:r>
            <a:r>
              <a:rPr lang="en-US" i="1" dirty="0" smtClean="0"/>
              <a:t>).</a:t>
            </a:r>
            <a:endParaRPr lang="id-ID" i="1" dirty="0" smtClean="0"/>
          </a:p>
          <a:p>
            <a:pPr lvl="0" fontAlgn="base"/>
            <a:endParaRPr lang="id-ID" dirty="0"/>
          </a:p>
          <a:p>
            <a:pPr lvl="0" fontAlgn="base"/>
            <a:r>
              <a:rPr lang="en-US" i="1" dirty="0" err="1"/>
              <a:t>Pemerintahan</a:t>
            </a:r>
            <a:r>
              <a:rPr lang="en-US" i="1" dirty="0"/>
              <a:t> (</a:t>
            </a:r>
            <a:r>
              <a:rPr lang="en-US" i="1" dirty="0" err="1"/>
              <a:t>beserta</a:t>
            </a:r>
            <a:r>
              <a:rPr lang="en-US" i="1" dirty="0"/>
              <a:t> </a:t>
            </a:r>
            <a:r>
              <a:rPr lang="en-US" i="1" dirty="0" err="1"/>
              <a:t>lembaga</a:t>
            </a:r>
            <a:r>
              <a:rPr lang="en-US" i="1" dirty="0"/>
              <a:t> </a:t>
            </a:r>
            <a:r>
              <a:rPr lang="en-US" i="1" dirty="0" err="1"/>
              <a:t>dan</a:t>
            </a:r>
            <a:r>
              <a:rPr lang="en-US" i="1" dirty="0"/>
              <a:t> </a:t>
            </a:r>
            <a:r>
              <a:rPr lang="en-US" i="1" dirty="0" err="1"/>
              <a:t>perangkat</a:t>
            </a:r>
            <a:r>
              <a:rPr lang="en-US" i="1" dirty="0"/>
              <a:t>) </a:t>
            </a:r>
            <a:r>
              <a:rPr lang="en-US" i="1" dirty="0" err="1"/>
              <a:t>desa</a:t>
            </a:r>
            <a:r>
              <a:rPr lang="en-US" i="1" dirty="0"/>
              <a:t> </a:t>
            </a:r>
            <a:r>
              <a:rPr lang="en-US" i="1" dirty="0" err="1"/>
              <a:t>adat</a:t>
            </a:r>
            <a:r>
              <a:rPr lang="en-US" i="1" dirty="0"/>
              <a:t> </a:t>
            </a:r>
            <a:r>
              <a:rPr lang="en-US" i="1" dirty="0" err="1"/>
              <a:t>menggunakan</a:t>
            </a:r>
            <a:r>
              <a:rPr lang="en-US" i="1" dirty="0"/>
              <a:t> </a:t>
            </a:r>
            <a:r>
              <a:rPr lang="en-US" i="1" dirty="0" err="1"/>
              <a:t>susunan</a:t>
            </a:r>
            <a:r>
              <a:rPr lang="en-US" i="1" dirty="0"/>
              <a:t> </a:t>
            </a:r>
            <a:r>
              <a:rPr lang="en-US" i="1" dirty="0" err="1"/>
              <a:t>asli</a:t>
            </a:r>
            <a:r>
              <a:rPr lang="en-US" i="1" dirty="0"/>
              <a:t> (</a:t>
            </a:r>
            <a:r>
              <a:rPr lang="en-US" i="1" dirty="0" err="1"/>
              <a:t>asal-usul</a:t>
            </a:r>
            <a:r>
              <a:rPr lang="en-US" i="1" dirty="0"/>
              <a:t>), </a:t>
            </a:r>
            <a:r>
              <a:rPr lang="en-US" i="1" dirty="0" err="1"/>
              <a:t>sementara</a:t>
            </a:r>
            <a:r>
              <a:rPr lang="en-US" i="1" dirty="0"/>
              <a:t> </a:t>
            </a:r>
            <a:r>
              <a:rPr lang="en-US" i="1" dirty="0" err="1"/>
              <a:t>desa</a:t>
            </a:r>
            <a:r>
              <a:rPr lang="en-US" i="1" dirty="0"/>
              <a:t> </a:t>
            </a:r>
            <a:r>
              <a:rPr lang="en-US" i="1" dirty="0" err="1"/>
              <a:t>menggunakan</a:t>
            </a:r>
            <a:r>
              <a:rPr lang="en-US" i="1" dirty="0"/>
              <a:t> </a:t>
            </a:r>
            <a:r>
              <a:rPr lang="en-US" i="1" dirty="0" err="1"/>
              <a:t>susunan</a:t>
            </a:r>
            <a:r>
              <a:rPr lang="en-US" i="1" dirty="0"/>
              <a:t> modern </a:t>
            </a:r>
            <a:r>
              <a:rPr lang="en-US" i="1" dirty="0" err="1"/>
              <a:t>seperti</a:t>
            </a:r>
            <a:r>
              <a:rPr lang="en-US" i="1" dirty="0"/>
              <a:t> yang </a:t>
            </a:r>
            <a:r>
              <a:rPr lang="en-US" i="1" dirty="0" err="1"/>
              <a:t>selama</a:t>
            </a:r>
            <a:r>
              <a:rPr lang="en-US" i="1" dirty="0"/>
              <a:t> </a:t>
            </a:r>
            <a:r>
              <a:rPr lang="en-US" i="1" dirty="0" err="1"/>
              <a:t>ini</a:t>
            </a:r>
            <a:r>
              <a:rPr lang="en-US" i="1" dirty="0"/>
              <a:t> </a:t>
            </a:r>
            <a:r>
              <a:rPr lang="en-US" i="1" dirty="0" err="1"/>
              <a:t>kita</a:t>
            </a:r>
            <a:r>
              <a:rPr lang="en-US" i="1" dirty="0"/>
              <a:t> </a:t>
            </a:r>
            <a:r>
              <a:rPr lang="en-US" i="1" dirty="0" err="1"/>
              <a:t>kenal</a:t>
            </a:r>
            <a:r>
              <a:rPr lang="en-US" i="1" dirty="0" smtClean="0"/>
              <a:t>.</a:t>
            </a:r>
            <a:endParaRPr lang="id-ID" i="1" dirty="0" smtClean="0"/>
          </a:p>
          <a:p>
            <a:pPr lvl="0" fontAlgn="base"/>
            <a:endParaRPr lang="id-ID" dirty="0"/>
          </a:p>
          <a:p>
            <a:pPr lvl="0" fontAlgn="base"/>
            <a:r>
              <a:rPr lang="en-US" i="1" dirty="0" err="1"/>
              <a:t>Keduanya</a:t>
            </a:r>
            <a:r>
              <a:rPr lang="en-US" i="1" dirty="0"/>
              <a:t> </a:t>
            </a:r>
            <a:r>
              <a:rPr lang="en-US" i="1" dirty="0" err="1"/>
              <a:t>sama-sama</a:t>
            </a:r>
            <a:r>
              <a:rPr lang="en-US" i="1" dirty="0"/>
              <a:t> </a:t>
            </a:r>
            <a:r>
              <a:rPr lang="en-US" i="1" dirty="0" err="1"/>
              <a:t>menjalankan</a:t>
            </a:r>
            <a:r>
              <a:rPr lang="en-US" i="1" dirty="0"/>
              <a:t> </a:t>
            </a:r>
            <a:r>
              <a:rPr lang="en-US" i="1" dirty="0" err="1"/>
              <a:t>pemerintahan</a:t>
            </a:r>
            <a:r>
              <a:rPr lang="en-US" i="1" dirty="0"/>
              <a:t> </a:t>
            </a:r>
            <a:r>
              <a:rPr lang="en-US" i="1" dirty="0" err="1"/>
              <a:t>umum</a:t>
            </a:r>
            <a:r>
              <a:rPr lang="en-US" i="1" dirty="0"/>
              <a:t> yang </a:t>
            </a:r>
            <a:r>
              <a:rPr lang="en-US" i="1" dirty="0" err="1"/>
              <a:t>ditugaskan</a:t>
            </a:r>
            <a:r>
              <a:rPr lang="en-US" i="1" dirty="0"/>
              <a:t> </a:t>
            </a:r>
            <a:r>
              <a:rPr lang="en-US" i="1" dirty="0" err="1"/>
              <a:t>oleh</a:t>
            </a:r>
            <a:r>
              <a:rPr lang="en-US" i="1" dirty="0"/>
              <a:t> </a:t>
            </a:r>
            <a:r>
              <a:rPr lang="en-US" i="1" dirty="0" err="1"/>
              <a:t>negara</a:t>
            </a:r>
            <a:r>
              <a:rPr lang="en-US" i="1" dirty="0"/>
              <a:t> </a:t>
            </a:r>
            <a:r>
              <a:rPr lang="en-US" i="1" dirty="0" err="1"/>
              <a:t>dan</a:t>
            </a:r>
            <a:r>
              <a:rPr lang="en-US" i="1" dirty="0"/>
              <a:t> </a:t>
            </a:r>
            <a:r>
              <a:rPr lang="en-US" i="1" dirty="0" err="1"/>
              <a:t>juga</a:t>
            </a:r>
            <a:r>
              <a:rPr lang="en-US" i="1" dirty="0"/>
              <a:t> </a:t>
            </a:r>
            <a:r>
              <a:rPr lang="en-US" i="1" dirty="0" err="1"/>
              <a:t>sama-sama</a:t>
            </a:r>
            <a:r>
              <a:rPr lang="en-US" i="1" dirty="0"/>
              <a:t> </a:t>
            </a:r>
            <a:r>
              <a:rPr lang="en-US" i="1" dirty="0" err="1"/>
              <a:t>memperoleh</a:t>
            </a:r>
            <a:r>
              <a:rPr lang="en-US" i="1" dirty="0"/>
              <a:t> </a:t>
            </a:r>
            <a:r>
              <a:rPr lang="en-US" i="1" dirty="0" err="1"/>
              <a:t>alokasi</a:t>
            </a:r>
            <a:r>
              <a:rPr lang="en-US" i="1" dirty="0"/>
              <a:t> </a:t>
            </a:r>
            <a:r>
              <a:rPr lang="en-US" i="1" dirty="0" err="1"/>
              <a:t>dana</a:t>
            </a:r>
            <a:r>
              <a:rPr lang="en-US" i="1" dirty="0"/>
              <a:t> </a:t>
            </a:r>
            <a:r>
              <a:rPr lang="en-US" i="1" dirty="0" err="1"/>
              <a:t>desa</a:t>
            </a:r>
            <a:r>
              <a:rPr lang="en-US" i="1" dirty="0"/>
              <a:t> (ADD). ”</a:t>
            </a:r>
            <a:endParaRPr lang="id-ID" dirty="0"/>
          </a:p>
          <a:p>
            <a:endParaRPr lang="id-ID" dirty="0"/>
          </a:p>
        </p:txBody>
      </p:sp>
    </p:spTree>
    <p:extLst>
      <p:ext uri="{BB962C8B-B14F-4D97-AF65-F5344CB8AC3E}">
        <p14:creationId xmlns:p14="http://schemas.microsoft.com/office/powerpoint/2010/main" val="128976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60648"/>
            <a:ext cx="7772400" cy="720080"/>
          </a:xfrm>
        </p:spPr>
        <p:txBody>
          <a:bodyPr>
            <a:normAutofit/>
          </a:bodyPr>
          <a:lstStyle/>
          <a:p>
            <a:pPr algn="ctr"/>
            <a:r>
              <a:rPr lang="id-ID" sz="2800" b="1" dirty="0" smtClean="0"/>
              <a:t>DESA MEMILIKI HAK OTONOMI </a:t>
            </a:r>
            <a:endParaRPr lang="id-ID" sz="2800" b="1" dirty="0"/>
          </a:p>
        </p:txBody>
      </p:sp>
      <p:sp>
        <p:nvSpPr>
          <p:cNvPr id="3" name="Content Placeholder 2"/>
          <p:cNvSpPr>
            <a:spLocks noGrp="1"/>
          </p:cNvSpPr>
          <p:nvPr>
            <p:ph idx="1"/>
          </p:nvPr>
        </p:nvSpPr>
        <p:spPr>
          <a:xfrm>
            <a:off x="395536" y="1196752"/>
            <a:ext cx="8568952" cy="5976664"/>
          </a:xfrm>
        </p:spPr>
        <p:txBody>
          <a:bodyPr>
            <a:normAutofit fontScale="62500" lnSpcReduction="20000"/>
          </a:bodyPr>
          <a:lstStyle/>
          <a:p>
            <a:r>
              <a:rPr lang="id-ID" dirty="0"/>
              <a:t>Apa yang dimaksud dengan ”mengatur” dan ”mengurus” serta apa yang dimaksud dengan ”urusan pemerintahan” dan ”kepentingan masyarakat setempat”. </a:t>
            </a:r>
            <a:endParaRPr lang="id-ID" dirty="0" smtClean="0"/>
          </a:p>
          <a:p>
            <a:endParaRPr lang="id-ID" dirty="0" smtClean="0"/>
          </a:p>
          <a:p>
            <a:pPr marL="68263" indent="285750">
              <a:buNone/>
            </a:pPr>
            <a:r>
              <a:rPr lang="en-GB" dirty="0" err="1" smtClean="0"/>
              <a:t>Mengatur</a:t>
            </a:r>
            <a:r>
              <a:rPr lang="en-GB" dirty="0" smtClean="0"/>
              <a:t> </a:t>
            </a:r>
            <a:r>
              <a:rPr lang="en-GB" dirty="0" err="1"/>
              <a:t>dan</a:t>
            </a:r>
            <a:r>
              <a:rPr lang="en-GB" dirty="0"/>
              <a:t> </a:t>
            </a:r>
            <a:r>
              <a:rPr lang="en-GB" dirty="0" err="1"/>
              <a:t>mengurus</a:t>
            </a:r>
            <a:r>
              <a:rPr lang="en-GB" dirty="0"/>
              <a:t> </a:t>
            </a:r>
            <a:r>
              <a:rPr lang="en-GB" dirty="0" err="1"/>
              <a:t>mempunyai</a:t>
            </a:r>
            <a:r>
              <a:rPr lang="en-GB" dirty="0"/>
              <a:t> </a:t>
            </a:r>
            <a:r>
              <a:rPr lang="en-GB" dirty="0" err="1"/>
              <a:t>beberapa</a:t>
            </a:r>
            <a:r>
              <a:rPr lang="en-GB" dirty="0"/>
              <a:t> </a:t>
            </a:r>
            <a:r>
              <a:rPr lang="en-GB" dirty="0" err="1"/>
              <a:t>makna</a:t>
            </a:r>
            <a:r>
              <a:rPr lang="en-GB" dirty="0"/>
              <a:t>:</a:t>
            </a:r>
            <a:endParaRPr lang="id-ID" dirty="0"/>
          </a:p>
          <a:p>
            <a:r>
              <a:rPr lang="id-ID" dirty="0"/>
              <a:t> </a:t>
            </a:r>
          </a:p>
          <a:p>
            <a:pPr marL="633413" indent="-279400"/>
            <a:r>
              <a:rPr lang="id-ID" dirty="0"/>
              <a:t>1.      Mengeluarkan dan menjalankan aturan main (peraturan), tentang apa yang boleh dan tidak boleh dilakukan, sehingga mengikat kepada pihak-pihak yang berkepentingan. Misalnya desa menetapkan besaran jasa pelayanan air minum yang dikelola BUMDes Air Bersih; atau desa menetapkan larangan truck besar masuk ke jalan kampung</a:t>
            </a:r>
            <a:r>
              <a:rPr lang="id-ID" dirty="0" smtClean="0"/>
              <a:t>.</a:t>
            </a:r>
          </a:p>
          <a:p>
            <a:pPr marL="633413" indent="-279400"/>
            <a:endParaRPr lang="id-ID" dirty="0"/>
          </a:p>
          <a:p>
            <a:pPr marL="633413" indent="-279400"/>
            <a:r>
              <a:rPr lang="id-ID" dirty="0"/>
              <a:t>2.      Bertanggungjawab merencanakan, menganggarkan dan menjalankan kegiatan pembangunan atau pelayanan, serta menyelesaikan masalah yang muncul. Sebagai contoh, karena Posyandu merupakan kewenangan lokal, maka desa bertanggungjawab melembagakan Posyandu ke dalam perencanaan desa, sekaligus menganggarkan untuk kebutuhan Posyandu, termasuk menyelesaikan masalah yang muncul</a:t>
            </a:r>
            <a:r>
              <a:rPr lang="id-ID" dirty="0" smtClean="0"/>
              <a:t>.</a:t>
            </a:r>
          </a:p>
          <a:p>
            <a:pPr marL="633413" indent="-279400"/>
            <a:endParaRPr lang="id-ID" dirty="0"/>
          </a:p>
          <a:p>
            <a:pPr marL="633413" indent="-279400"/>
            <a:r>
              <a:rPr lang="id-ID" dirty="0"/>
              <a:t>3.      Memutuskan dan menjalankan alokasi sumberdaya (baik dana, peralatan maupun personil) dalam kegiatan pembangunan atau pelayanan, termasuk membagi sumberdaya kepada penerima manfaat. Sebagai contoh, desa memutuskan alokasi dana sekian rupiah dan menetapkan personil pengelola Posyandu. Contoh lain: desa memberikan beasiswa sekolah bagi anak-anak desa yang pintar (berprestasi) tetapi tidak mampu (miskin</a:t>
            </a:r>
            <a:r>
              <a:rPr lang="id-ID" dirty="0" smtClean="0"/>
              <a:t>).</a:t>
            </a:r>
          </a:p>
          <a:p>
            <a:pPr marL="633413" indent="-279400"/>
            <a:endParaRPr lang="id-ID" dirty="0"/>
          </a:p>
          <a:p>
            <a:pPr marL="633413" indent="-279400"/>
            <a:r>
              <a:rPr lang="id-ID" dirty="0"/>
              <a:t>4.      Mengurus berarti menjalankan, melaksanakan, maupun merawat public goods yang telah diatur tersebut. Implementasi pembangunan maupun pelayanan publik merupakan bentuk konkret mengurus.</a:t>
            </a:r>
          </a:p>
          <a:p>
            <a:endParaRPr lang="id-ID" dirty="0"/>
          </a:p>
        </p:txBody>
      </p:sp>
    </p:spTree>
    <p:extLst>
      <p:ext uri="{BB962C8B-B14F-4D97-AF65-F5344CB8AC3E}">
        <p14:creationId xmlns:p14="http://schemas.microsoft.com/office/powerpoint/2010/main" val="807733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40672"/>
          </a:xfrm>
        </p:spPr>
        <p:txBody>
          <a:bodyPr>
            <a:normAutofit fontScale="90000"/>
          </a:bodyPr>
          <a:lstStyle/>
          <a:p>
            <a:r>
              <a:rPr lang="id-ID" sz="2800" dirty="0"/>
              <a:t>Kewenangan mengatur dan mengurus</a:t>
            </a:r>
          </a:p>
        </p:txBody>
      </p:sp>
      <p:sp>
        <p:nvSpPr>
          <p:cNvPr id="3" name="Content Placeholder 2"/>
          <p:cNvSpPr>
            <a:spLocks noGrp="1"/>
          </p:cNvSpPr>
          <p:nvPr>
            <p:ph idx="1"/>
          </p:nvPr>
        </p:nvSpPr>
        <p:spPr>
          <a:xfrm>
            <a:off x="323528" y="1268760"/>
            <a:ext cx="8820472" cy="5589240"/>
          </a:xfrm>
        </p:spPr>
        <p:txBody>
          <a:bodyPr>
            <a:normAutofit fontScale="85000" lnSpcReduction="10000"/>
          </a:bodyPr>
          <a:lstStyle/>
          <a:p>
            <a:endParaRPr lang="id-ID" dirty="0" smtClean="0"/>
          </a:p>
          <a:p>
            <a:r>
              <a:rPr lang="id-ID" dirty="0" smtClean="0"/>
              <a:t>Kewenangan </a:t>
            </a:r>
            <a:r>
              <a:rPr lang="id-ID" dirty="0"/>
              <a:t>mengatur dan mengurus tersebut ditujukan kepada urusan pemerintahan dan kepentingan masyarakat setempat</a:t>
            </a:r>
            <a:r>
              <a:rPr lang="id-ID" dirty="0" smtClean="0"/>
              <a:t>.</a:t>
            </a:r>
          </a:p>
          <a:p>
            <a:pPr marL="114300" indent="0">
              <a:buNone/>
            </a:pPr>
            <a:r>
              <a:rPr lang="id-ID" dirty="0" smtClean="0"/>
              <a:t> </a:t>
            </a:r>
          </a:p>
          <a:p>
            <a:r>
              <a:rPr lang="id-ID" dirty="0" smtClean="0"/>
              <a:t>Urusan </a:t>
            </a:r>
            <a:r>
              <a:rPr lang="id-ID" dirty="0"/>
              <a:t>pemerintahan pada dasarnya mencakup tiga fungsi yang dijalankan oleh pemerintah, yaitu: </a:t>
            </a:r>
            <a:endParaRPr lang="id-ID" dirty="0" smtClean="0"/>
          </a:p>
          <a:p>
            <a:pPr lvl="1"/>
            <a:r>
              <a:rPr lang="id-ID" dirty="0" smtClean="0"/>
              <a:t>pengaturan </a:t>
            </a:r>
            <a:r>
              <a:rPr lang="id-ID" dirty="0"/>
              <a:t>(</a:t>
            </a:r>
            <a:r>
              <a:rPr lang="id-ID" i="1" dirty="0"/>
              <a:t>public regulation</a:t>
            </a:r>
            <a:r>
              <a:rPr lang="id-ID" dirty="0"/>
              <a:t>), </a:t>
            </a:r>
            <a:endParaRPr lang="id-ID" dirty="0" smtClean="0"/>
          </a:p>
          <a:p>
            <a:pPr lvl="1"/>
            <a:r>
              <a:rPr lang="id-ID" dirty="0" smtClean="0"/>
              <a:t>pelayanan </a:t>
            </a:r>
            <a:r>
              <a:rPr lang="id-ID" dirty="0"/>
              <a:t>publik (</a:t>
            </a:r>
            <a:r>
              <a:rPr lang="id-ID" i="1" dirty="0"/>
              <a:t>public goods</a:t>
            </a:r>
            <a:r>
              <a:rPr lang="id-ID" dirty="0"/>
              <a:t>) dan </a:t>
            </a:r>
            <a:endParaRPr lang="id-ID" dirty="0" smtClean="0"/>
          </a:p>
          <a:p>
            <a:pPr lvl="1"/>
            <a:r>
              <a:rPr lang="id-ID" dirty="0" smtClean="0"/>
              <a:t>pemberdayaan </a:t>
            </a:r>
            <a:r>
              <a:rPr lang="id-ID" dirty="0"/>
              <a:t>masyarakat (</a:t>
            </a:r>
            <a:r>
              <a:rPr lang="id-ID" i="1" dirty="0"/>
              <a:t>empowerment</a:t>
            </a:r>
            <a:r>
              <a:rPr lang="id-ID" dirty="0" smtClean="0"/>
              <a:t>).</a:t>
            </a:r>
          </a:p>
          <a:p>
            <a:pPr lvl="1"/>
            <a:endParaRPr lang="id-ID" dirty="0" smtClean="0"/>
          </a:p>
          <a:p>
            <a:pPr marL="88900" lvl="1" indent="0">
              <a:buNone/>
            </a:pPr>
            <a:r>
              <a:rPr lang="id-ID" dirty="0" smtClean="0"/>
              <a:t>Sedang pengaturan </a:t>
            </a:r>
            <a:r>
              <a:rPr lang="id-ID" dirty="0"/>
              <a:t>merupakan kegiatan mengatur (membuat peraturan tentang perintah yang harus dijalankan dan larangan yang harus dihindari) tentang pemanfaatan barang-barang publik seperti pendidikan, kesehatan, jalan, laut, sungai, hutan, kebun, air, udara, uang dan lain-lain. </a:t>
            </a:r>
            <a:endParaRPr lang="id-ID" dirty="0" smtClean="0"/>
          </a:p>
          <a:p>
            <a:pPr marL="88900" lvl="1" indent="0">
              <a:buNone/>
            </a:pPr>
            <a:endParaRPr lang="id-ID" dirty="0"/>
          </a:p>
          <a:p>
            <a:pPr marL="88900" lvl="1" indent="0">
              <a:buNone/>
            </a:pPr>
            <a:r>
              <a:rPr lang="id-ID" dirty="0" smtClean="0"/>
              <a:t>Sedangkan </a:t>
            </a:r>
            <a:r>
              <a:rPr lang="id-ID" dirty="0"/>
              <a:t>pemberdayaan adalah fungsi pemerintah memperkuat kemampuan masyarakat  dalam mengakses atau memanfaatkan barang-barang publik tersebut serta mengembangkan potensi dan aset yang dimiliki masyarakat.</a:t>
            </a:r>
          </a:p>
          <a:p>
            <a:pPr marL="88900" lvl="1" indent="0">
              <a:buNone/>
            </a:pPr>
            <a:endParaRPr lang="id-ID" dirty="0" smtClean="0"/>
          </a:p>
        </p:txBody>
      </p:sp>
    </p:spTree>
    <p:extLst>
      <p:ext uri="{BB962C8B-B14F-4D97-AF65-F5344CB8AC3E}">
        <p14:creationId xmlns:p14="http://schemas.microsoft.com/office/powerpoint/2010/main" val="32868918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sz="2400" dirty="0"/>
              <a:t>Kewenangan desa </a:t>
            </a:r>
            <a:r>
              <a:rPr lang="id-ID" sz="2400" dirty="0" smtClean="0"/>
              <a:t/>
            </a:r>
            <a:br>
              <a:rPr lang="id-ID" sz="2400" dirty="0" smtClean="0"/>
            </a:br>
            <a:r>
              <a:rPr lang="id-ID" sz="2400" dirty="0" smtClean="0"/>
              <a:t>menurut </a:t>
            </a:r>
            <a:r>
              <a:rPr lang="id-ID" sz="2400" dirty="0"/>
              <a:t>UU No. 32/2004 dan UU No. 6/2014</a:t>
            </a:r>
            <a:br>
              <a:rPr lang="id-ID" sz="2400" dirty="0"/>
            </a:br>
            <a:endParaRPr lang="id-ID"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2740767"/>
              </p:ext>
            </p:extLst>
          </p:nvPr>
        </p:nvGraphicFramePr>
        <p:xfrm>
          <a:off x="467544" y="1556793"/>
          <a:ext cx="8424936" cy="4246015"/>
        </p:xfrm>
        <a:graphic>
          <a:graphicData uri="http://schemas.openxmlformats.org/drawingml/2006/table">
            <a:tbl>
              <a:tblPr firstRow="1" bandRow="1">
                <a:tableStyleId>{5C22544A-7EE6-4342-B048-85BDC9FD1C3A}</a:tableStyleId>
              </a:tblPr>
              <a:tblGrid>
                <a:gridCol w="4338228"/>
                <a:gridCol w="4086708"/>
              </a:tblGrid>
              <a:tr h="384002">
                <a:tc>
                  <a:txBody>
                    <a:bodyPr/>
                    <a:lstStyle/>
                    <a:p>
                      <a:pPr algn="ctr">
                        <a:lnSpc>
                          <a:spcPct val="150000"/>
                        </a:lnSpc>
                        <a:spcAft>
                          <a:spcPts val="0"/>
                        </a:spcAft>
                      </a:pPr>
                      <a:r>
                        <a:rPr lang="en-GB" sz="1600" b="1" dirty="0">
                          <a:effectLst/>
                          <a:latin typeface="Arial"/>
                          <a:ea typeface="Times New Roman"/>
                          <a:cs typeface="Times New Roman"/>
                        </a:rPr>
                        <a:t>UU No. 32/2004</a:t>
                      </a:r>
                      <a:endParaRPr lang="id-ID" sz="1100" dirty="0">
                        <a:effectLst/>
                        <a:latin typeface="Calibri"/>
                        <a:ea typeface="Calibri"/>
                        <a:cs typeface="Times New Roman"/>
                      </a:endParaRPr>
                    </a:p>
                  </a:txBody>
                  <a:tcPr/>
                </a:tc>
                <a:tc>
                  <a:txBody>
                    <a:bodyPr/>
                    <a:lstStyle/>
                    <a:p>
                      <a:pPr algn="ctr">
                        <a:lnSpc>
                          <a:spcPct val="150000"/>
                        </a:lnSpc>
                        <a:spcAft>
                          <a:spcPts val="0"/>
                        </a:spcAft>
                      </a:pPr>
                      <a:r>
                        <a:rPr lang="en-GB" sz="1600" b="1" dirty="0">
                          <a:effectLst/>
                          <a:latin typeface="Arial"/>
                          <a:ea typeface="Times New Roman"/>
                          <a:cs typeface="Times New Roman"/>
                        </a:rPr>
                        <a:t>UU No. 6/2014</a:t>
                      </a:r>
                      <a:endParaRPr lang="id-ID" sz="1100" dirty="0">
                        <a:effectLst/>
                        <a:latin typeface="Calibri"/>
                        <a:ea typeface="Calibri"/>
                        <a:cs typeface="Times New Roman"/>
                      </a:endParaRPr>
                    </a:p>
                  </a:txBody>
                  <a:tcPr/>
                </a:tc>
              </a:tr>
              <a:tr h="649079">
                <a:tc>
                  <a:txBody>
                    <a:bodyPr/>
                    <a:lstStyle/>
                    <a:p>
                      <a:pPr>
                        <a:lnSpc>
                          <a:spcPct val="150000"/>
                        </a:lnSpc>
                        <a:spcAft>
                          <a:spcPts val="0"/>
                        </a:spcAft>
                      </a:pPr>
                      <a:r>
                        <a:rPr lang="en-GB" sz="1100">
                          <a:solidFill>
                            <a:srgbClr val="000000"/>
                          </a:solidFill>
                          <a:effectLst/>
                          <a:latin typeface="Arial"/>
                          <a:ea typeface="Times New Roman"/>
                          <a:cs typeface="Times New Roman"/>
                        </a:rPr>
                        <a:t>Urusan pemerintahan yang sudah ada berdasarkan hak asal-usul desa</a:t>
                      </a:r>
                      <a:endParaRPr lang="id-ID" sz="1100">
                        <a:effectLst/>
                        <a:latin typeface="Calibri"/>
                        <a:ea typeface="Calibri"/>
                        <a:cs typeface="Times New Roman"/>
                      </a:endParaRPr>
                    </a:p>
                  </a:txBody>
                  <a:tcPr/>
                </a:tc>
                <a:tc>
                  <a:txBody>
                    <a:bodyPr/>
                    <a:lstStyle/>
                    <a:p>
                      <a:pPr>
                        <a:lnSpc>
                          <a:spcPct val="150000"/>
                        </a:lnSpc>
                        <a:spcAft>
                          <a:spcPts val="0"/>
                        </a:spcAft>
                      </a:pPr>
                      <a:r>
                        <a:rPr lang="en-GB" sz="1100">
                          <a:solidFill>
                            <a:srgbClr val="000000"/>
                          </a:solidFill>
                          <a:effectLst/>
                          <a:latin typeface="Arial"/>
                          <a:ea typeface="Times New Roman"/>
                          <a:cs typeface="Times New Roman"/>
                        </a:rPr>
                        <a:t>K</a:t>
                      </a:r>
                      <a:r>
                        <a:rPr lang="id-ID" sz="1100">
                          <a:solidFill>
                            <a:srgbClr val="000000"/>
                          </a:solidFill>
                          <a:effectLst/>
                          <a:latin typeface="Arial"/>
                          <a:ea typeface="Times New Roman"/>
                          <a:cs typeface="Times New Roman"/>
                        </a:rPr>
                        <a:t>ewenangan berdasarkan hak asal usul</a:t>
                      </a:r>
                      <a:endParaRPr lang="id-ID" sz="1100">
                        <a:effectLst/>
                        <a:latin typeface="Calibri"/>
                        <a:ea typeface="Calibri"/>
                        <a:cs typeface="Times New Roman"/>
                      </a:endParaRPr>
                    </a:p>
                  </a:txBody>
                  <a:tcPr/>
                </a:tc>
              </a:tr>
              <a:tr h="777458">
                <a:tc>
                  <a:txBody>
                    <a:bodyPr/>
                    <a:lstStyle/>
                    <a:p>
                      <a:pPr>
                        <a:lnSpc>
                          <a:spcPct val="150000"/>
                        </a:lnSpc>
                        <a:spcAft>
                          <a:spcPts val="0"/>
                        </a:spcAft>
                      </a:pPr>
                      <a:r>
                        <a:rPr lang="en-GB" sz="1100">
                          <a:solidFill>
                            <a:srgbClr val="000000"/>
                          </a:solidFill>
                          <a:effectLst/>
                          <a:latin typeface="Arial"/>
                          <a:ea typeface="Times New Roman"/>
                          <a:cs typeface="Times New Roman"/>
                        </a:rPr>
                        <a:t>Urusan pemerintahan yang menjadi kewenangan kabupaten/kota yang</a:t>
                      </a:r>
                      <a:endParaRPr lang="id-ID" sz="1100">
                        <a:effectLst/>
                        <a:latin typeface="Calibri"/>
                        <a:ea typeface="Calibri"/>
                        <a:cs typeface="Times New Roman"/>
                      </a:endParaRPr>
                    </a:p>
                    <a:p>
                      <a:pPr>
                        <a:lnSpc>
                          <a:spcPct val="150000"/>
                        </a:lnSpc>
                        <a:spcAft>
                          <a:spcPts val="0"/>
                        </a:spcAft>
                      </a:pPr>
                      <a:r>
                        <a:rPr lang="en-GB" sz="1100">
                          <a:solidFill>
                            <a:srgbClr val="000000"/>
                          </a:solidFill>
                          <a:effectLst/>
                          <a:latin typeface="Arial"/>
                          <a:ea typeface="Times New Roman"/>
                          <a:cs typeface="Times New Roman"/>
                        </a:rPr>
                        <a:t>diserahkan pengaturannya kepada desa</a:t>
                      </a:r>
                      <a:endParaRPr lang="id-ID" sz="1100">
                        <a:effectLst/>
                        <a:latin typeface="Calibri"/>
                        <a:ea typeface="Calibri"/>
                        <a:cs typeface="Times New Roman"/>
                      </a:endParaRPr>
                    </a:p>
                  </a:txBody>
                  <a:tcPr/>
                </a:tc>
                <a:tc>
                  <a:txBody>
                    <a:bodyPr/>
                    <a:lstStyle/>
                    <a:p>
                      <a:pPr>
                        <a:lnSpc>
                          <a:spcPct val="150000"/>
                        </a:lnSpc>
                        <a:spcAft>
                          <a:spcPts val="0"/>
                        </a:spcAft>
                      </a:pPr>
                      <a:r>
                        <a:rPr lang="en-GB" sz="1100">
                          <a:solidFill>
                            <a:srgbClr val="000000"/>
                          </a:solidFill>
                          <a:effectLst/>
                          <a:latin typeface="Arial"/>
                          <a:ea typeface="Times New Roman"/>
                          <a:cs typeface="Times New Roman"/>
                        </a:rPr>
                        <a:t>K</a:t>
                      </a:r>
                      <a:r>
                        <a:rPr lang="id-ID" sz="1100">
                          <a:solidFill>
                            <a:srgbClr val="000000"/>
                          </a:solidFill>
                          <a:effectLst/>
                          <a:latin typeface="Arial"/>
                          <a:ea typeface="Times New Roman"/>
                          <a:cs typeface="Times New Roman"/>
                        </a:rPr>
                        <a:t>ewenangan lokal berskala Desa</a:t>
                      </a:r>
                      <a:endParaRPr lang="id-ID" sz="1100">
                        <a:effectLst/>
                        <a:latin typeface="Calibri"/>
                        <a:ea typeface="Calibri"/>
                        <a:cs typeface="Times New Roman"/>
                      </a:endParaRPr>
                    </a:p>
                  </a:txBody>
                  <a:tcPr/>
                </a:tc>
              </a:tr>
              <a:tr h="734549">
                <a:tc>
                  <a:txBody>
                    <a:bodyPr/>
                    <a:lstStyle/>
                    <a:p>
                      <a:pPr>
                        <a:lnSpc>
                          <a:spcPct val="150000"/>
                        </a:lnSpc>
                        <a:spcAft>
                          <a:spcPts val="0"/>
                        </a:spcAft>
                      </a:pPr>
                      <a:r>
                        <a:rPr lang="en-GB" sz="1100">
                          <a:solidFill>
                            <a:srgbClr val="000000"/>
                          </a:solidFill>
                          <a:effectLst/>
                          <a:latin typeface="Arial"/>
                          <a:ea typeface="Times New Roman"/>
                          <a:cs typeface="Times New Roman"/>
                        </a:rPr>
                        <a:t>Tugas pembantuan dari Pemerintah, pemerintah provinsi, dan/atau</a:t>
                      </a:r>
                      <a:endParaRPr lang="id-ID" sz="1100">
                        <a:effectLst/>
                        <a:latin typeface="Calibri"/>
                        <a:ea typeface="Calibri"/>
                        <a:cs typeface="Times New Roman"/>
                      </a:endParaRPr>
                    </a:p>
                    <a:p>
                      <a:pPr>
                        <a:lnSpc>
                          <a:spcPct val="150000"/>
                        </a:lnSpc>
                        <a:spcAft>
                          <a:spcPts val="0"/>
                        </a:spcAft>
                      </a:pPr>
                      <a:r>
                        <a:rPr lang="en-GB" sz="1100">
                          <a:solidFill>
                            <a:srgbClr val="000000"/>
                          </a:solidFill>
                          <a:effectLst/>
                          <a:latin typeface="Arial"/>
                          <a:ea typeface="Times New Roman"/>
                          <a:cs typeface="Times New Roman"/>
                        </a:rPr>
                        <a:t>pemerintah kabupaten/kota</a:t>
                      </a:r>
                      <a:endParaRPr lang="id-ID" sz="1100">
                        <a:effectLst/>
                        <a:latin typeface="Calibri"/>
                        <a:ea typeface="Calibri"/>
                        <a:cs typeface="Times New Roman"/>
                      </a:endParaRPr>
                    </a:p>
                  </a:txBody>
                  <a:tcPr/>
                </a:tc>
                <a:tc>
                  <a:txBody>
                    <a:bodyPr/>
                    <a:lstStyle/>
                    <a:p>
                      <a:pPr>
                        <a:lnSpc>
                          <a:spcPct val="150000"/>
                        </a:lnSpc>
                        <a:spcAft>
                          <a:spcPts val="0"/>
                        </a:spcAft>
                      </a:pPr>
                      <a:r>
                        <a:rPr lang="en-GB" sz="1100">
                          <a:solidFill>
                            <a:srgbClr val="000000"/>
                          </a:solidFill>
                          <a:effectLst/>
                          <a:latin typeface="Arial"/>
                          <a:ea typeface="Times New Roman"/>
                          <a:cs typeface="Times New Roman"/>
                        </a:rPr>
                        <a:t>K</a:t>
                      </a:r>
                      <a:r>
                        <a:rPr lang="id-ID" sz="1100">
                          <a:solidFill>
                            <a:srgbClr val="000000"/>
                          </a:solidFill>
                          <a:effectLst/>
                          <a:latin typeface="Arial"/>
                          <a:ea typeface="Times New Roman"/>
                          <a:cs typeface="Times New Roman"/>
                        </a:rPr>
                        <a:t>ewenangan yang ditugaskan oleh Pemerintah, Pemerintah Daerah Provinsi, atau Pemerintah Daerah Kabupaten/Kota</a:t>
                      </a:r>
                      <a:endParaRPr lang="id-ID" sz="1100">
                        <a:effectLst/>
                        <a:latin typeface="Calibri"/>
                        <a:ea typeface="Calibri"/>
                        <a:cs typeface="Times New Roman"/>
                      </a:endParaRPr>
                    </a:p>
                  </a:txBody>
                  <a:tcPr/>
                </a:tc>
              </a:tr>
              <a:tr h="1559367">
                <a:tc>
                  <a:txBody>
                    <a:bodyPr/>
                    <a:lstStyle/>
                    <a:p>
                      <a:pPr>
                        <a:lnSpc>
                          <a:spcPct val="150000"/>
                        </a:lnSpc>
                        <a:spcAft>
                          <a:spcPts val="0"/>
                        </a:spcAft>
                      </a:pPr>
                      <a:r>
                        <a:rPr lang="id-ID" sz="1100" dirty="0">
                          <a:solidFill>
                            <a:srgbClr val="000000"/>
                          </a:solidFill>
                          <a:effectLst/>
                          <a:latin typeface="Arial"/>
                          <a:ea typeface="Times New Roman"/>
                          <a:cs typeface="Times New Roman"/>
                        </a:rPr>
                        <a:t>Urusan pemerintahan lainnya yang oleh peraturan perundangperundangan</a:t>
                      </a:r>
                      <a:endParaRPr lang="id-ID" sz="1100" dirty="0">
                        <a:effectLst/>
                        <a:latin typeface="Calibri"/>
                        <a:ea typeface="Calibri"/>
                        <a:cs typeface="Times New Roman"/>
                      </a:endParaRPr>
                    </a:p>
                    <a:p>
                      <a:pPr>
                        <a:lnSpc>
                          <a:spcPct val="150000"/>
                        </a:lnSpc>
                        <a:spcAft>
                          <a:spcPts val="0"/>
                        </a:spcAft>
                      </a:pPr>
                      <a:r>
                        <a:rPr lang="en-GB" sz="1100" dirty="0" err="1">
                          <a:solidFill>
                            <a:srgbClr val="000000"/>
                          </a:solidFill>
                          <a:effectLst/>
                          <a:latin typeface="Arial"/>
                          <a:ea typeface="Times New Roman"/>
                          <a:cs typeface="Times New Roman"/>
                        </a:rPr>
                        <a:t>diserahkan</a:t>
                      </a:r>
                      <a:r>
                        <a:rPr lang="en-GB" sz="1100" dirty="0">
                          <a:solidFill>
                            <a:srgbClr val="000000"/>
                          </a:solidFill>
                          <a:effectLst/>
                          <a:latin typeface="Arial"/>
                          <a:ea typeface="Times New Roman"/>
                          <a:cs typeface="Times New Roman"/>
                        </a:rPr>
                        <a:t> </a:t>
                      </a:r>
                      <a:r>
                        <a:rPr lang="en-GB" sz="1100" dirty="0" err="1">
                          <a:solidFill>
                            <a:srgbClr val="000000"/>
                          </a:solidFill>
                          <a:effectLst/>
                          <a:latin typeface="Arial"/>
                          <a:ea typeface="Times New Roman"/>
                          <a:cs typeface="Times New Roman"/>
                        </a:rPr>
                        <a:t>kepada</a:t>
                      </a:r>
                      <a:r>
                        <a:rPr lang="en-GB" sz="1100" dirty="0">
                          <a:solidFill>
                            <a:srgbClr val="000000"/>
                          </a:solidFill>
                          <a:effectLst/>
                          <a:latin typeface="Arial"/>
                          <a:ea typeface="Times New Roman"/>
                          <a:cs typeface="Times New Roman"/>
                        </a:rPr>
                        <a:t> </a:t>
                      </a:r>
                      <a:r>
                        <a:rPr lang="en-GB" sz="1100" dirty="0" err="1">
                          <a:solidFill>
                            <a:srgbClr val="000000"/>
                          </a:solidFill>
                          <a:effectLst/>
                          <a:latin typeface="Arial"/>
                          <a:ea typeface="Times New Roman"/>
                          <a:cs typeface="Times New Roman"/>
                        </a:rPr>
                        <a:t>desa</a:t>
                      </a:r>
                      <a:endParaRPr lang="id-ID" sz="1100" dirty="0">
                        <a:effectLst/>
                        <a:latin typeface="Calibri"/>
                        <a:ea typeface="Calibri"/>
                        <a:cs typeface="Times New Roman"/>
                      </a:endParaRPr>
                    </a:p>
                  </a:txBody>
                  <a:tcPr/>
                </a:tc>
                <a:tc>
                  <a:txBody>
                    <a:bodyPr/>
                    <a:lstStyle/>
                    <a:p>
                      <a:pPr>
                        <a:lnSpc>
                          <a:spcPct val="150000"/>
                        </a:lnSpc>
                        <a:spcAft>
                          <a:spcPts val="0"/>
                        </a:spcAft>
                      </a:pPr>
                      <a:r>
                        <a:rPr lang="en-GB" sz="1100" dirty="0">
                          <a:solidFill>
                            <a:srgbClr val="000000"/>
                          </a:solidFill>
                          <a:effectLst/>
                          <a:latin typeface="Arial"/>
                          <a:ea typeface="Times New Roman"/>
                          <a:cs typeface="Times New Roman"/>
                        </a:rPr>
                        <a:t>K</a:t>
                      </a:r>
                      <a:r>
                        <a:rPr lang="id-ID" sz="1100" dirty="0">
                          <a:solidFill>
                            <a:srgbClr val="000000"/>
                          </a:solidFill>
                          <a:effectLst/>
                          <a:latin typeface="Arial"/>
                          <a:ea typeface="Times New Roman"/>
                          <a:cs typeface="Times New Roman"/>
                        </a:rPr>
                        <a:t>ewenangan lain yang ditugaskan oleh Pemerintah, Pemerintah Daerah Provinsi, atau Pemerintah Daerah Kabupaten/Kota sesuai dengan ketentuan peraturan perundang-undangan</a:t>
                      </a:r>
                      <a:endParaRPr lang="id-ID" sz="1100" dirty="0">
                        <a:effectLst/>
                        <a:latin typeface="Calibri"/>
                        <a:ea typeface="Calibri"/>
                        <a:cs typeface="Times New Roman"/>
                      </a:endParaRPr>
                    </a:p>
                  </a:txBody>
                  <a:tcPr/>
                </a:tc>
              </a:tr>
            </a:tbl>
          </a:graphicData>
        </a:graphic>
      </p:graphicFrame>
    </p:spTree>
    <p:extLst>
      <p:ext uri="{BB962C8B-B14F-4D97-AF65-F5344CB8AC3E}">
        <p14:creationId xmlns:p14="http://schemas.microsoft.com/office/powerpoint/2010/main" val="569621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51520" y="332656"/>
            <a:ext cx="8892480" cy="6023694"/>
          </a:xfrm>
        </p:spPr>
        <p:txBody>
          <a:bodyPr>
            <a:normAutofit fontScale="85000" lnSpcReduction="20000"/>
          </a:bodyPr>
          <a:lstStyle/>
          <a:p>
            <a:r>
              <a:rPr lang="en-GB" dirty="0"/>
              <a:t>Ada </a:t>
            </a:r>
            <a:r>
              <a:rPr lang="en-GB" dirty="0" err="1"/>
              <a:t>satu</a:t>
            </a:r>
            <a:r>
              <a:rPr lang="en-GB" dirty="0"/>
              <a:t> </a:t>
            </a:r>
            <a:r>
              <a:rPr lang="en-GB" dirty="0" err="1"/>
              <a:t>jenis</a:t>
            </a:r>
            <a:r>
              <a:rPr lang="en-GB" dirty="0"/>
              <a:t> </a:t>
            </a:r>
            <a:r>
              <a:rPr lang="en-GB" dirty="0" err="1"/>
              <a:t>kewenangan</a:t>
            </a:r>
            <a:r>
              <a:rPr lang="en-GB" dirty="0"/>
              <a:t> </a:t>
            </a:r>
            <a:r>
              <a:rPr lang="en-GB" dirty="0" err="1"/>
              <a:t>lagi</a:t>
            </a:r>
            <a:r>
              <a:rPr lang="en-GB" dirty="0"/>
              <a:t> yang </a:t>
            </a:r>
            <a:r>
              <a:rPr lang="en-GB" dirty="0" err="1"/>
              <a:t>dimiliki</a:t>
            </a:r>
            <a:r>
              <a:rPr lang="en-GB" dirty="0"/>
              <a:t> </a:t>
            </a:r>
            <a:r>
              <a:rPr lang="en-GB" dirty="0" err="1"/>
              <a:t>oleh</a:t>
            </a:r>
            <a:r>
              <a:rPr lang="en-GB" dirty="0"/>
              <a:t> </a:t>
            </a:r>
            <a:r>
              <a:rPr lang="en-GB" dirty="0" err="1"/>
              <a:t>desa</a:t>
            </a:r>
            <a:r>
              <a:rPr lang="en-GB" dirty="0"/>
              <a:t>, </a:t>
            </a:r>
            <a:r>
              <a:rPr lang="en-GB" dirty="0" err="1"/>
              <a:t>yaitu</a:t>
            </a:r>
            <a:r>
              <a:rPr lang="en-GB" dirty="0"/>
              <a:t> </a:t>
            </a:r>
            <a:r>
              <a:rPr lang="en-GB" dirty="0" err="1"/>
              <a:t>kewenangan</a:t>
            </a:r>
            <a:r>
              <a:rPr lang="en-GB" dirty="0"/>
              <a:t> </a:t>
            </a:r>
            <a:r>
              <a:rPr lang="en-GB" dirty="0" err="1"/>
              <a:t>melekat</a:t>
            </a:r>
            <a:r>
              <a:rPr lang="en-GB" dirty="0"/>
              <a:t> </a:t>
            </a:r>
            <a:r>
              <a:rPr lang="en-GB" dirty="0" err="1"/>
              <a:t>atau</a:t>
            </a:r>
            <a:r>
              <a:rPr lang="en-GB" dirty="0"/>
              <a:t> </a:t>
            </a:r>
            <a:r>
              <a:rPr lang="en-GB" dirty="0" err="1"/>
              <a:t>sering</a:t>
            </a:r>
            <a:r>
              <a:rPr lang="en-GB" dirty="0"/>
              <a:t> </a:t>
            </a:r>
            <a:r>
              <a:rPr lang="en-GB" dirty="0" err="1"/>
              <a:t>disebut</a:t>
            </a:r>
            <a:r>
              <a:rPr lang="en-GB" dirty="0"/>
              <a:t> </a:t>
            </a:r>
            <a:r>
              <a:rPr lang="en-GB" dirty="0" err="1"/>
              <a:t>sebagai</a:t>
            </a:r>
            <a:r>
              <a:rPr lang="en-GB" dirty="0"/>
              <a:t> </a:t>
            </a:r>
            <a:r>
              <a:rPr lang="en-GB" dirty="0" err="1"/>
              <a:t>kewenangan</a:t>
            </a:r>
            <a:r>
              <a:rPr lang="en-GB" dirty="0"/>
              <a:t> </a:t>
            </a:r>
            <a:r>
              <a:rPr lang="en-GB" dirty="0" err="1"/>
              <a:t>atributif</a:t>
            </a:r>
            <a:r>
              <a:rPr lang="en-GB" dirty="0"/>
              <a:t> </a:t>
            </a:r>
            <a:r>
              <a:rPr lang="en-GB" dirty="0" smtClean="0"/>
              <a:t>yang </a:t>
            </a:r>
            <a:r>
              <a:rPr lang="en-GB" dirty="0" err="1"/>
              <a:t>tidak</a:t>
            </a:r>
            <a:r>
              <a:rPr lang="en-GB" dirty="0"/>
              <a:t> </a:t>
            </a:r>
            <a:r>
              <a:rPr lang="en-GB" dirty="0" err="1"/>
              <a:t>tersurat</a:t>
            </a:r>
            <a:r>
              <a:rPr lang="en-GB" dirty="0"/>
              <a:t> </a:t>
            </a:r>
            <a:r>
              <a:rPr lang="en-GB" dirty="0" err="1"/>
              <a:t>dalam</a:t>
            </a:r>
            <a:r>
              <a:rPr lang="en-GB" dirty="0"/>
              <a:t> UU No. 6/2014</a:t>
            </a:r>
            <a:r>
              <a:rPr lang="en-GB" dirty="0" smtClean="0"/>
              <a:t>.</a:t>
            </a:r>
            <a:endParaRPr lang="id-ID" dirty="0" smtClean="0"/>
          </a:p>
          <a:p>
            <a:endParaRPr lang="id-ID" dirty="0" smtClean="0"/>
          </a:p>
          <a:p>
            <a:r>
              <a:rPr lang="en-GB" dirty="0"/>
              <a:t>Ada </a:t>
            </a:r>
            <a:r>
              <a:rPr lang="en-GB" dirty="0" err="1"/>
              <a:t>sejumlah</a:t>
            </a:r>
            <a:r>
              <a:rPr lang="en-GB" dirty="0"/>
              <a:t> </a:t>
            </a:r>
            <a:r>
              <a:rPr lang="en-GB" dirty="0" err="1"/>
              <a:t>kewenangan</a:t>
            </a:r>
            <a:r>
              <a:rPr lang="en-GB" dirty="0"/>
              <a:t> </a:t>
            </a:r>
            <a:r>
              <a:rPr lang="en-GB" dirty="0" err="1"/>
              <a:t>melekat</a:t>
            </a:r>
            <a:r>
              <a:rPr lang="en-GB" dirty="0"/>
              <a:t> </a:t>
            </a:r>
            <a:r>
              <a:rPr lang="en-GB" dirty="0" err="1"/>
              <a:t>milik</a:t>
            </a:r>
            <a:r>
              <a:rPr lang="en-GB" dirty="0"/>
              <a:t> </a:t>
            </a:r>
            <a:r>
              <a:rPr lang="en-GB" dirty="0" err="1"/>
              <a:t>desa</a:t>
            </a:r>
            <a:r>
              <a:rPr lang="en-GB" dirty="0"/>
              <a:t> yang </a:t>
            </a:r>
            <a:r>
              <a:rPr lang="en-GB" dirty="0" err="1"/>
              <a:t>sudah</a:t>
            </a:r>
            <a:r>
              <a:rPr lang="en-GB" dirty="0"/>
              <a:t> </a:t>
            </a:r>
            <a:r>
              <a:rPr lang="en-GB" dirty="0" err="1"/>
              <a:t>dimandatkan</a:t>
            </a:r>
            <a:r>
              <a:rPr lang="en-GB" dirty="0"/>
              <a:t> </a:t>
            </a:r>
            <a:r>
              <a:rPr lang="en-GB" dirty="0" err="1"/>
              <a:t>oleh</a:t>
            </a:r>
            <a:r>
              <a:rPr lang="en-GB" dirty="0"/>
              <a:t> UU No. 6/2014, </a:t>
            </a:r>
            <a:r>
              <a:rPr lang="en-GB" dirty="0" err="1"/>
              <a:t>yakni</a:t>
            </a:r>
            <a:r>
              <a:rPr lang="en-GB" dirty="0" smtClean="0"/>
              <a:t>:</a:t>
            </a:r>
            <a:endParaRPr lang="id-ID" dirty="0" smtClean="0"/>
          </a:p>
          <a:p>
            <a:endParaRPr lang="id-ID" dirty="0"/>
          </a:p>
          <a:p>
            <a:pPr marL="411163" indent="222250"/>
            <a:r>
              <a:rPr lang="id-ID" dirty="0"/>
              <a:t>a.  </a:t>
            </a:r>
            <a:r>
              <a:rPr lang="en-US" dirty="0" err="1" smtClean="0"/>
              <a:t>Memilih</a:t>
            </a:r>
            <a:r>
              <a:rPr lang="en-US" dirty="0" smtClean="0"/>
              <a:t> </a:t>
            </a:r>
            <a:r>
              <a:rPr lang="en-US" dirty="0" err="1"/>
              <a:t>kepala</a:t>
            </a:r>
            <a:r>
              <a:rPr lang="en-US" dirty="0"/>
              <a:t> </a:t>
            </a:r>
            <a:r>
              <a:rPr lang="en-US" dirty="0" err="1"/>
              <a:t>desa</a:t>
            </a:r>
            <a:r>
              <a:rPr lang="en-US" dirty="0"/>
              <a:t> </a:t>
            </a:r>
            <a:r>
              <a:rPr lang="en-US" dirty="0" err="1"/>
              <a:t>dan</a:t>
            </a:r>
            <a:r>
              <a:rPr lang="en-US" dirty="0"/>
              <a:t> </a:t>
            </a:r>
            <a:r>
              <a:rPr lang="en-US" dirty="0" err="1"/>
              <a:t>menyelenggarakan</a:t>
            </a:r>
            <a:r>
              <a:rPr lang="en-US" dirty="0"/>
              <a:t> </a:t>
            </a:r>
            <a:r>
              <a:rPr lang="en-US" dirty="0" err="1"/>
              <a:t>pemilihan</a:t>
            </a:r>
            <a:r>
              <a:rPr lang="en-US" dirty="0"/>
              <a:t> </a:t>
            </a:r>
            <a:r>
              <a:rPr lang="id-ID" dirty="0" smtClean="0"/>
              <a:t>	</a:t>
            </a:r>
            <a:r>
              <a:rPr lang="en-US" dirty="0" err="1" smtClean="0"/>
              <a:t>kepala</a:t>
            </a:r>
            <a:r>
              <a:rPr lang="en-US" dirty="0" smtClean="0"/>
              <a:t> </a:t>
            </a:r>
            <a:r>
              <a:rPr lang="en-US" dirty="0" err="1"/>
              <a:t>desa</a:t>
            </a:r>
            <a:r>
              <a:rPr lang="en-US" dirty="0"/>
              <a:t>.</a:t>
            </a:r>
            <a:endParaRPr lang="id-ID" dirty="0"/>
          </a:p>
          <a:p>
            <a:pPr marL="411163" indent="222250"/>
            <a:r>
              <a:rPr lang="id-ID" dirty="0"/>
              <a:t>b.  </a:t>
            </a:r>
            <a:r>
              <a:rPr lang="en-US" dirty="0" err="1" smtClean="0"/>
              <a:t>Membentuk</a:t>
            </a:r>
            <a:r>
              <a:rPr lang="en-US" dirty="0" smtClean="0"/>
              <a:t> </a:t>
            </a:r>
            <a:r>
              <a:rPr lang="en-US" dirty="0" err="1"/>
              <a:t>dan</a:t>
            </a:r>
            <a:r>
              <a:rPr lang="en-US" dirty="0"/>
              <a:t> </a:t>
            </a:r>
            <a:r>
              <a:rPr lang="en-US" dirty="0" err="1"/>
              <a:t>menetapkan</a:t>
            </a:r>
            <a:r>
              <a:rPr lang="en-US" dirty="0"/>
              <a:t> </a:t>
            </a:r>
            <a:r>
              <a:rPr lang="en-US" dirty="0" err="1"/>
              <a:t>susunan</a:t>
            </a:r>
            <a:r>
              <a:rPr lang="en-US" dirty="0"/>
              <a:t> </a:t>
            </a:r>
            <a:r>
              <a:rPr lang="en-US" dirty="0" err="1"/>
              <a:t>dan</a:t>
            </a:r>
            <a:r>
              <a:rPr lang="en-US" dirty="0"/>
              <a:t> </a:t>
            </a:r>
            <a:r>
              <a:rPr lang="en-US" dirty="0" err="1"/>
              <a:t>personil</a:t>
            </a:r>
            <a:r>
              <a:rPr lang="en-US" dirty="0"/>
              <a:t> </a:t>
            </a:r>
            <a:r>
              <a:rPr lang="id-ID" dirty="0" smtClean="0"/>
              <a:t>	</a:t>
            </a:r>
            <a:r>
              <a:rPr lang="en-US" dirty="0" err="1" smtClean="0"/>
              <a:t>perangkat</a:t>
            </a:r>
            <a:r>
              <a:rPr lang="en-US" dirty="0" smtClean="0"/>
              <a:t> </a:t>
            </a:r>
            <a:r>
              <a:rPr lang="en-US" dirty="0" err="1"/>
              <a:t>desa</a:t>
            </a:r>
            <a:r>
              <a:rPr lang="id-ID" dirty="0"/>
              <a:t>.</a:t>
            </a:r>
            <a:r>
              <a:rPr lang="en-US" dirty="0" err="1"/>
              <a:t>Menyelenggarakan</a:t>
            </a:r>
            <a:r>
              <a:rPr lang="en-US" dirty="0"/>
              <a:t> </a:t>
            </a:r>
            <a:r>
              <a:rPr lang="en-US" dirty="0" err="1"/>
              <a:t>musyawarah</a:t>
            </a:r>
            <a:r>
              <a:rPr lang="en-US" dirty="0"/>
              <a:t> </a:t>
            </a:r>
            <a:r>
              <a:rPr lang="en-US" dirty="0" err="1"/>
              <a:t>desa</a:t>
            </a:r>
            <a:r>
              <a:rPr lang="id-ID" dirty="0"/>
              <a:t>.</a:t>
            </a:r>
          </a:p>
          <a:p>
            <a:pPr marL="411163" indent="222250"/>
            <a:r>
              <a:rPr lang="id-ID" dirty="0"/>
              <a:t>c. </a:t>
            </a:r>
            <a:r>
              <a:rPr lang="en-US" dirty="0" err="1" smtClean="0"/>
              <a:t>Menyusun</a:t>
            </a:r>
            <a:r>
              <a:rPr lang="en-US" dirty="0" smtClean="0"/>
              <a:t> </a:t>
            </a:r>
            <a:r>
              <a:rPr lang="en-US" dirty="0" err="1"/>
              <a:t>dan</a:t>
            </a:r>
            <a:r>
              <a:rPr lang="en-US" dirty="0"/>
              <a:t> </a:t>
            </a:r>
            <a:r>
              <a:rPr lang="en-US" dirty="0" err="1"/>
              <a:t>menetapkan</a:t>
            </a:r>
            <a:r>
              <a:rPr lang="en-US" dirty="0"/>
              <a:t> </a:t>
            </a:r>
            <a:r>
              <a:rPr lang="en-US" dirty="0" err="1"/>
              <a:t>perencanaan</a:t>
            </a:r>
            <a:r>
              <a:rPr lang="en-US" dirty="0"/>
              <a:t> </a:t>
            </a:r>
            <a:r>
              <a:rPr lang="en-US" dirty="0" err="1"/>
              <a:t>desa</a:t>
            </a:r>
            <a:r>
              <a:rPr lang="id-ID" dirty="0"/>
              <a:t>.</a:t>
            </a:r>
            <a:r>
              <a:rPr lang="en-US" dirty="0" err="1"/>
              <a:t>Menyusun</a:t>
            </a:r>
            <a:r>
              <a:rPr lang="en-US" dirty="0"/>
              <a:t>, </a:t>
            </a:r>
            <a:r>
              <a:rPr lang="id-ID" dirty="0" smtClean="0"/>
              <a:t>	</a:t>
            </a:r>
            <a:r>
              <a:rPr lang="en-US" dirty="0" err="1" smtClean="0"/>
              <a:t>menetapkan</a:t>
            </a:r>
            <a:r>
              <a:rPr lang="en-US" dirty="0" smtClean="0"/>
              <a:t> </a:t>
            </a:r>
            <a:r>
              <a:rPr lang="en-US" dirty="0" err="1"/>
              <a:t>dan</a:t>
            </a:r>
            <a:r>
              <a:rPr lang="en-US" dirty="0"/>
              <a:t> </a:t>
            </a:r>
            <a:r>
              <a:rPr lang="en-US" dirty="0" err="1"/>
              <a:t>melaksanakan</a:t>
            </a:r>
            <a:r>
              <a:rPr lang="en-US" dirty="0"/>
              <a:t> </a:t>
            </a:r>
            <a:r>
              <a:rPr lang="en-US" dirty="0" err="1"/>
              <a:t>Anggaran</a:t>
            </a:r>
            <a:r>
              <a:rPr lang="en-US" dirty="0"/>
              <a:t> </a:t>
            </a:r>
            <a:r>
              <a:rPr lang="en-US" dirty="0" err="1"/>
              <a:t>Pendapatan</a:t>
            </a:r>
            <a:r>
              <a:rPr lang="en-US" dirty="0"/>
              <a:t> </a:t>
            </a:r>
            <a:r>
              <a:rPr lang="en-US" dirty="0" err="1"/>
              <a:t>dan</a:t>
            </a:r>
            <a:r>
              <a:rPr lang="en-US" dirty="0"/>
              <a:t> </a:t>
            </a:r>
            <a:r>
              <a:rPr lang="id-ID" dirty="0" smtClean="0"/>
              <a:t>	</a:t>
            </a:r>
            <a:r>
              <a:rPr lang="en-US" dirty="0" err="1" smtClean="0"/>
              <a:t>Belanja</a:t>
            </a:r>
            <a:r>
              <a:rPr lang="en-US" dirty="0" smtClean="0"/>
              <a:t> </a:t>
            </a:r>
            <a:r>
              <a:rPr lang="en-US" dirty="0" err="1"/>
              <a:t>Desa</a:t>
            </a:r>
            <a:r>
              <a:rPr lang="en-US" dirty="0"/>
              <a:t>.</a:t>
            </a:r>
            <a:endParaRPr lang="id-ID" dirty="0"/>
          </a:p>
          <a:p>
            <a:pPr marL="411163" indent="222250"/>
            <a:r>
              <a:rPr lang="id-ID" dirty="0"/>
              <a:t>d. </a:t>
            </a:r>
            <a:r>
              <a:rPr lang="en-US" dirty="0" err="1" smtClean="0"/>
              <a:t>Menyusun</a:t>
            </a:r>
            <a:r>
              <a:rPr lang="en-US" dirty="0"/>
              <a:t>, </a:t>
            </a:r>
            <a:r>
              <a:rPr lang="en-US" dirty="0" err="1"/>
              <a:t>menetapkan</a:t>
            </a:r>
            <a:r>
              <a:rPr lang="en-US" dirty="0"/>
              <a:t> </a:t>
            </a:r>
            <a:r>
              <a:rPr lang="en-US" dirty="0" err="1"/>
              <a:t>dan</a:t>
            </a:r>
            <a:r>
              <a:rPr lang="en-US" dirty="0"/>
              <a:t> </a:t>
            </a:r>
            <a:r>
              <a:rPr lang="en-US" dirty="0" err="1"/>
              <a:t>melaksanakan</a:t>
            </a:r>
            <a:r>
              <a:rPr lang="en-US" dirty="0"/>
              <a:t> </a:t>
            </a:r>
            <a:r>
              <a:rPr lang="en-US" dirty="0" err="1"/>
              <a:t>peraturan</a:t>
            </a:r>
            <a:r>
              <a:rPr lang="en-US" dirty="0"/>
              <a:t> </a:t>
            </a:r>
            <a:r>
              <a:rPr lang="en-US" dirty="0" err="1"/>
              <a:t>desa</a:t>
            </a:r>
            <a:r>
              <a:rPr lang="en-US" dirty="0"/>
              <a:t>.</a:t>
            </a:r>
            <a:endParaRPr lang="id-ID" dirty="0"/>
          </a:p>
          <a:p>
            <a:pPr marL="411163" indent="222250"/>
            <a:r>
              <a:rPr lang="id-ID" dirty="0"/>
              <a:t>e. </a:t>
            </a:r>
            <a:r>
              <a:rPr lang="en-US" dirty="0" err="1" smtClean="0"/>
              <a:t>Membentuk</a:t>
            </a:r>
            <a:r>
              <a:rPr lang="en-US" dirty="0" smtClean="0"/>
              <a:t> </a:t>
            </a:r>
            <a:r>
              <a:rPr lang="en-US" dirty="0" err="1"/>
              <a:t>dan</a:t>
            </a:r>
            <a:r>
              <a:rPr lang="en-US" dirty="0"/>
              <a:t> </a:t>
            </a:r>
            <a:r>
              <a:rPr lang="en-US" dirty="0" err="1"/>
              <a:t>membina</a:t>
            </a:r>
            <a:r>
              <a:rPr lang="en-US" dirty="0"/>
              <a:t> </a:t>
            </a:r>
            <a:r>
              <a:rPr lang="en-US" dirty="0" err="1"/>
              <a:t>lembaga-lembaga</a:t>
            </a:r>
            <a:r>
              <a:rPr lang="en-US" dirty="0"/>
              <a:t> </a:t>
            </a:r>
            <a:r>
              <a:rPr lang="id-ID" dirty="0" smtClean="0"/>
              <a:t>	</a:t>
            </a:r>
            <a:r>
              <a:rPr lang="en-US" dirty="0" err="1" smtClean="0"/>
              <a:t>kemasyarakatan</a:t>
            </a:r>
            <a:r>
              <a:rPr lang="en-US" dirty="0" smtClean="0"/>
              <a:t> </a:t>
            </a:r>
            <a:r>
              <a:rPr lang="en-US" dirty="0" err="1"/>
              <a:t>maupun</a:t>
            </a:r>
            <a:r>
              <a:rPr lang="en-US" dirty="0"/>
              <a:t> </a:t>
            </a:r>
            <a:r>
              <a:rPr lang="en-US" dirty="0" err="1"/>
              <a:t>lembaga</a:t>
            </a:r>
            <a:r>
              <a:rPr lang="en-US" dirty="0"/>
              <a:t> </a:t>
            </a:r>
            <a:r>
              <a:rPr lang="en-US" dirty="0" err="1"/>
              <a:t>adat</a:t>
            </a:r>
            <a:r>
              <a:rPr lang="en-US" dirty="0"/>
              <a:t>.</a:t>
            </a:r>
            <a:endParaRPr lang="id-ID" dirty="0"/>
          </a:p>
          <a:p>
            <a:pPr marL="411163" indent="222250"/>
            <a:r>
              <a:rPr lang="id-ID" dirty="0"/>
              <a:t>f.  </a:t>
            </a:r>
            <a:r>
              <a:rPr lang="en-US" dirty="0" err="1" smtClean="0"/>
              <a:t>Membentuk</a:t>
            </a:r>
            <a:r>
              <a:rPr lang="en-US" dirty="0" smtClean="0"/>
              <a:t> </a:t>
            </a:r>
            <a:r>
              <a:rPr lang="en-US" dirty="0" err="1"/>
              <a:t>dan</a:t>
            </a:r>
            <a:r>
              <a:rPr lang="en-US" dirty="0"/>
              <a:t> </a:t>
            </a:r>
            <a:r>
              <a:rPr lang="en-US" dirty="0" err="1"/>
              <a:t>menjalankan</a:t>
            </a:r>
            <a:r>
              <a:rPr lang="en-US" dirty="0"/>
              <a:t> </a:t>
            </a:r>
            <a:r>
              <a:rPr lang="en-US" dirty="0" err="1">
                <a:hlinkClick r:id="rId2"/>
              </a:rPr>
              <a:t>Badan</a:t>
            </a:r>
            <a:r>
              <a:rPr lang="en-US" dirty="0">
                <a:hlinkClick r:id="rId2"/>
              </a:rPr>
              <a:t> </a:t>
            </a:r>
            <a:r>
              <a:rPr lang="en-US" dirty="0" err="1">
                <a:hlinkClick r:id="rId2"/>
              </a:rPr>
              <a:t>UsahaMilik</a:t>
            </a:r>
            <a:r>
              <a:rPr lang="en-US" dirty="0">
                <a:hlinkClick r:id="rId2"/>
              </a:rPr>
              <a:t> </a:t>
            </a:r>
            <a:r>
              <a:rPr lang="id-ID" dirty="0" smtClean="0">
                <a:hlinkClick r:id="rId2"/>
              </a:rPr>
              <a:t>	</a:t>
            </a:r>
            <a:r>
              <a:rPr lang="en-US" dirty="0" err="1" smtClean="0">
                <a:hlinkClick r:id="rId2"/>
              </a:rPr>
              <a:t>Desa</a:t>
            </a:r>
            <a:r>
              <a:rPr lang="en-US" dirty="0"/>
              <a:t> (</a:t>
            </a:r>
            <a:r>
              <a:rPr lang="en-US" dirty="0" err="1"/>
              <a:t>BUMDes</a:t>
            </a:r>
            <a:r>
              <a:rPr lang="en-US" dirty="0"/>
              <a:t>).</a:t>
            </a:r>
            <a:endParaRPr lang="id-ID" dirty="0"/>
          </a:p>
          <a:p>
            <a:pPr marL="411163" indent="222250"/>
            <a:r>
              <a:rPr lang="id-ID" dirty="0"/>
              <a:t> </a:t>
            </a:r>
          </a:p>
          <a:p>
            <a:endParaRPr lang="id-ID" dirty="0"/>
          </a:p>
        </p:txBody>
      </p:sp>
    </p:spTree>
    <p:extLst>
      <p:ext uri="{BB962C8B-B14F-4D97-AF65-F5344CB8AC3E}">
        <p14:creationId xmlns:p14="http://schemas.microsoft.com/office/powerpoint/2010/main" val="1127646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 </a:t>
            </a:r>
            <a:endParaRPr lang="id-ID" dirty="0"/>
          </a:p>
        </p:txBody>
      </p:sp>
      <p:sp>
        <p:nvSpPr>
          <p:cNvPr id="3" name="Content Placeholder 2"/>
          <p:cNvSpPr>
            <a:spLocks noGrp="1"/>
          </p:cNvSpPr>
          <p:nvPr>
            <p:ph idx="1"/>
          </p:nvPr>
        </p:nvSpPr>
        <p:spPr>
          <a:xfrm>
            <a:off x="457200" y="1268760"/>
            <a:ext cx="8229600" cy="4857403"/>
          </a:xfrm>
        </p:spPr>
        <p:txBody>
          <a:bodyPr>
            <a:normAutofit/>
          </a:bodyPr>
          <a:lstStyle/>
          <a:p>
            <a:r>
              <a:rPr lang="id-ID" dirty="0" smtClean="0"/>
              <a:t>ADANYA TUNTUTAN PELAKSANAAN UU DESA  ADANYA PARADIGMA BARU DALAM TATAKELOLA DESA</a:t>
            </a:r>
          </a:p>
          <a:p>
            <a:r>
              <a:rPr lang="id-ID" dirty="0" smtClean="0"/>
              <a:t>PELAKSANAAN TATA KELOLA DESA YANG TIDAK MENGINDAHKAN PRINSIP-PRINSIP YANG ADA </a:t>
            </a:r>
            <a:endParaRPr lang="id-ID" dirty="0"/>
          </a:p>
          <a:p>
            <a:r>
              <a:rPr lang="id-ID" dirty="0" smtClean="0"/>
              <a:t>ADANYA KETERBATASAN PENGETHUAN DAN KETRAMPILAN PARA PELAKSANA DALAM MEWUJUTKAN TATAKELOLA DESA YANG BAIK </a:t>
            </a:r>
            <a:endParaRPr lang="id-ID" dirty="0"/>
          </a:p>
          <a:p>
            <a:r>
              <a:rPr lang="id-ID" dirty="0" smtClean="0"/>
              <a:t>TATAKELOLA DESA MELIPUTI BANYAK ASPEK YANG PERLU MENDAPATKAN PERHATIAN </a:t>
            </a:r>
            <a:endParaRPr lang="id-ID" dirty="0"/>
          </a:p>
        </p:txBody>
      </p:sp>
    </p:spTree>
    <p:extLst>
      <p:ext uri="{BB962C8B-B14F-4D97-AF65-F5344CB8AC3E}">
        <p14:creationId xmlns:p14="http://schemas.microsoft.com/office/powerpoint/2010/main" val="552221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smtClean="0"/>
              <a:t>landasan</a:t>
            </a:r>
            <a:r>
              <a:rPr lang="en-US" sz="2400" b="1" dirty="0" smtClean="0"/>
              <a:t> </a:t>
            </a:r>
            <a:r>
              <a:rPr lang="en-US" sz="2400" b="1" dirty="0" err="1" smtClean="0"/>
              <a:t>atau</a:t>
            </a:r>
            <a:r>
              <a:rPr lang="en-US" sz="2400" b="1" dirty="0" smtClean="0"/>
              <a:t> </a:t>
            </a:r>
            <a:r>
              <a:rPr lang="en-US" sz="2400" b="1" dirty="0" err="1" smtClean="0"/>
              <a:t>azas</a:t>
            </a:r>
            <a:r>
              <a:rPr lang="en-US" sz="2400" b="1" dirty="0" smtClean="0"/>
              <a:t> </a:t>
            </a:r>
            <a:r>
              <a:rPr lang="en-US" sz="2400" b="1" dirty="0" err="1" smtClean="0"/>
              <a:t>dalam</a:t>
            </a:r>
            <a:r>
              <a:rPr lang="en-US" sz="2400" b="1" dirty="0" smtClean="0"/>
              <a:t> </a:t>
            </a:r>
            <a:r>
              <a:rPr lang="en-US" sz="2400" b="1" dirty="0" err="1" smtClean="0"/>
              <a:t>pengaturan</a:t>
            </a:r>
            <a:r>
              <a:rPr lang="en-US" sz="2400" b="1" dirty="0" smtClean="0"/>
              <a:t> </a:t>
            </a:r>
            <a:r>
              <a:rPr lang="en-US" sz="2400" b="1" dirty="0" err="1" smtClean="0"/>
              <a:t>pemerintahan</a:t>
            </a:r>
            <a:r>
              <a:rPr lang="en-US" sz="2400" b="1" dirty="0" smtClean="0"/>
              <a:t> </a:t>
            </a:r>
            <a:r>
              <a:rPr lang="en-US" sz="2400" b="1" dirty="0" err="1" smtClean="0"/>
              <a:t>desa</a:t>
            </a:r>
            <a:r>
              <a:rPr lang="en-US" sz="2400" b="1" dirty="0" smtClean="0"/>
              <a:t> </a:t>
            </a:r>
            <a:r>
              <a:rPr lang="en-US" sz="2400" b="1" dirty="0" err="1" smtClean="0"/>
              <a:t>antara</a:t>
            </a:r>
            <a:r>
              <a:rPr lang="en-US" sz="2400" b="1" dirty="0" smtClean="0"/>
              <a:t> lain ;</a:t>
            </a:r>
            <a:endParaRPr lang="en-US" sz="2400" b="1" dirty="0"/>
          </a:p>
        </p:txBody>
      </p:sp>
      <p:sp>
        <p:nvSpPr>
          <p:cNvPr id="3" name="Content Placeholder 2"/>
          <p:cNvSpPr>
            <a:spLocks noGrp="1"/>
          </p:cNvSpPr>
          <p:nvPr>
            <p:ph idx="1"/>
          </p:nvPr>
        </p:nvSpPr>
        <p:spPr>
          <a:xfrm>
            <a:off x="457200" y="1295400"/>
            <a:ext cx="8458200" cy="5562600"/>
          </a:xfrm>
        </p:spPr>
        <p:txBody>
          <a:bodyPr>
            <a:normAutofit fontScale="70000" lnSpcReduction="20000"/>
          </a:bodyPr>
          <a:lstStyle/>
          <a:p>
            <a:endParaRPr lang="en-US" dirty="0"/>
          </a:p>
          <a:p>
            <a:r>
              <a:rPr lang="en-US" dirty="0" smtClean="0"/>
              <a:t> a. </a:t>
            </a:r>
            <a:r>
              <a:rPr lang="en-US" dirty="0" err="1" smtClean="0"/>
              <a:t>Rekognisi</a:t>
            </a:r>
            <a:r>
              <a:rPr lang="en-US" dirty="0" smtClean="0"/>
              <a:t>, </a:t>
            </a:r>
            <a:r>
              <a:rPr lang="en-US" dirty="0" err="1" smtClean="0"/>
              <a:t>yaitu</a:t>
            </a:r>
            <a:r>
              <a:rPr lang="en-US" dirty="0" smtClean="0"/>
              <a:t> </a:t>
            </a:r>
            <a:r>
              <a:rPr lang="en-US" dirty="0" err="1" smtClean="0"/>
              <a:t>pengakuan</a:t>
            </a:r>
            <a:r>
              <a:rPr lang="en-US" dirty="0" smtClean="0"/>
              <a:t> </a:t>
            </a:r>
            <a:r>
              <a:rPr lang="en-US" dirty="0" err="1" smtClean="0"/>
              <a:t>terhadap</a:t>
            </a:r>
            <a:r>
              <a:rPr lang="en-US" dirty="0" smtClean="0"/>
              <a:t> </a:t>
            </a:r>
            <a:r>
              <a:rPr lang="en-US" dirty="0" err="1" smtClean="0"/>
              <a:t>hak</a:t>
            </a:r>
            <a:r>
              <a:rPr lang="en-US" dirty="0" smtClean="0"/>
              <a:t> </a:t>
            </a:r>
            <a:r>
              <a:rPr lang="en-US" dirty="0" err="1" smtClean="0"/>
              <a:t>asal</a:t>
            </a:r>
            <a:r>
              <a:rPr lang="en-US" dirty="0" smtClean="0"/>
              <a:t> </a:t>
            </a:r>
            <a:r>
              <a:rPr lang="en-US" dirty="0" err="1" smtClean="0"/>
              <a:t>usul</a:t>
            </a:r>
            <a:r>
              <a:rPr lang="en-US" dirty="0" smtClean="0"/>
              <a:t>; </a:t>
            </a:r>
            <a:endParaRPr lang="id-ID" dirty="0" smtClean="0"/>
          </a:p>
          <a:p>
            <a:endParaRPr lang="en-US" dirty="0" smtClean="0"/>
          </a:p>
          <a:p>
            <a:r>
              <a:rPr lang="en-US" dirty="0" smtClean="0"/>
              <a:t>b. </a:t>
            </a:r>
            <a:r>
              <a:rPr lang="en-US" dirty="0" err="1" smtClean="0"/>
              <a:t>Subsidiaritas</a:t>
            </a:r>
            <a:r>
              <a:rPr lang="en-US" dirty="0" smtClean="0"/>
              <a:t>, </a:t>
            </a:r>
            <a:r>
              <a:rPr lang="en-US" dirty="0" err="1" smtClean="0"/>
              <a:t>yaitu</a:t>
            </a:r>
            <a:r>
              <a:rPr lang="en-US" dirty="0" smtClean="0"/>
              <a:t> </a:t>
            </a:r>
            <a:r>
              <a:rPr lang="en-US" dirty="0" err="1" smtClean="0"/>
              <a:t>penetapan</a:t>
            </a:r>
            <a:r>
              <a:rPr lang="en-US" dirty="0" smtClean="0"/>
              <a:t> </a:t>
            </a:r>
            <a:r>
              <a:rPr lang="en-US" dirty="0" err="1" smtClean="0"/>
              <a:t>kewenangan</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 </a:t>
            </a:r>
            <a:r>
              <a:rPr lang="en-US" dirty="0" err="1" smtClean="0"/>
              <a:t>secara</a:t>
            </a:r>
            <a:r>
              <a:rPr lang="en-US" dirty="0" smtClean="0"/>
              <a:t> </a:t>
            </a:r>
            <a:r>
              <a:rPr lang="en-US" dirty="0" err="1" smtClean="0"/>
              <a:t>lokal</a:t>
            </a:r>
            <a:r>
              <a:rPr lang="en-US" dirty="0" smtClean="0"/>
              <a:t> </a:t>
            </a:r>
            <a:r>
              <a:rPr lang="en-US" dirty="0" err="1" smtClean="0"/>
              <a:t>untuk</a:t>
            </a:r>
            <a:r>
              <a:rPr lang="en-US" dirty="0" smtClean="0"/>
              <a:t> </a:t>
            </a:r>
            <a:r>
              <a:rPr lang="en-US" dirty="0" err="1" smtClean="0"/>
              <a:t>kepentingan</a:t>
            </a:r>
            <a:r>
              <a:rPr lang="en-US" dirty="0" smtClean="0"/>
              <a:t> </a:t>
            </a:r>
            <a:r>
              <a:rPr lang="en-US" dirty="0" err="1" smtClean="0"/>
              <a:t>masyarakat</a:t>
            </a:r>
            <a:r>
              <a:rPr lang="en-US" dirty="0" smtClean="0"/>
              <a:t> </a:t>
            </a:r>
            <a:r>
              <a:rPr lang="en-US" dirty="0" err="1" smtClean="0"/>
              <a:t>Desa</a:t>
            </a:r>
            <a:r>
              <a:rPr lang="en-US" dirty="0" smtClean="0"/>
              <a:t>; </a:t>
            </a:r>
            <a:endParaRPr lang="id-ID" dirty="0" smtClean="0"/>
          </a:p>
          <a:p>
            <a:endParaRPr lang="en-US" dirty="0" smtClean="0"/>
          </a:p>
          <a:p>
            <a:r>
              <a:rPr lang="en-US" dirty="0" smtClean="0"/>
              <a:t>c. </a:t>
            </a:r>
            <a:r>
              <a:rPr lang="en-US" dirty="0" err="1" smtClean="0"/>
              <a:t>Keberagaman</a:t>
            </a:r>
            <a:r>
              <a:rPr lang="en-US" dirty="0" smtClean="0"/>
              <a:t>, </a:t>
            </a:r>
            <a:r>
              <a:rPr lang="en-US" dirty="0" err="1" smtClean="0"/>
              <a:t>yaitu</a:t>
            </a:r>
            <a:r>
              <a:rPr lang="en-US" dirty="0" smtClean="0"/>
              <a:t> </a:t>
            </a:r>
            <a:r>
              <a:rPr lang="en-US" dirty="0" err="1" smtClean="0"/>
              <a:t>pengakuan</a:t>
            </a:r>
            <a:r>
              <a:rPr lang="en-US" dirty="0" smtClean="0"/>
              <a:t> </a:t>
            </a:r>
            <a:r>
              <a:rPr lang="en-US" dirty="0" err="1" smtClean="0"/>
              <a:t>dan</a:t>
            </a:r>
            <a:r>
              <a:rPr lang="en-US" dirty="0" smtClean="0"/>
              <a:t> </a:t>
            </a:r>
            <a:r>
              <a:rPr lang="en-US" dirty="0" err="1" smtClean="0"/>
              <a:t>penghormatan</a:t>
            </a:r>
            <a:r>
              <a:rPr lang="en-US" dirty="0" smtClean="0"/>
              <a:t> </a:t>
            </a:r>
            <a:r>
              <a:rPr lang="en-US" dirty="0" err="1" smtClean="0"/>
              <a:t>terhadap</a:t>
            </a:r>
            <a:r>
              <a:rPr lang="en-US" dirty="0" smtClean="0"/>
              <a:t> </a:t>
            </a:r>
            <a:r>
              <a:rPr lang="en-US" dirty="0" err="1" smtClean="0"/>
              <a:t>sistem</a:t>
            </a:r>
            <a:r>
              <a:rPr lang="en-US" dirty="0" smtClean="0"/>
              <a:t> </a:t>
            </a:r>
            <a:r>
              <a:rPr lang="en-US" dirty="0" err="1" smtClean="0"/>
              <a:t>nilai</a:t>
            </a:r>
            <a:r>
              <a:rPr lang="en-US" dirty="0" smtClean="0"/>
              <a:t> yang </a:t>
            </a:r>
            <a:r>
              <a:rPr lang="en-US" dirty="0" err="1" smtClean="0"/>
              <a:t>berlaku</a:t>
            </a:r>
            <a:r>
              <a:rPr lang="en-US" dirty="0" smtClean="0"/>
              <a:t> di </a:t>
            </a:r>
            <a:r>
              <a:rPr lang="en-US" dirty="0" err="1" smtClean="0"/>
              <a:t>masyarakat</a:t>
            </a:r>
            <a:r>
              <a:rPr lang="en-US" dirty="0" smtClean="0"/>
              <a:t> </a:t>
            </a:r>
            <a:r>
              <a:rPr lang="en-US" dirty="0" err="1" smtClean="0"/>
              <a:t>Desa</a:t>
            </a:r>
            <a:r>
              <a:rPr lang="en-US" dirty="0" smtClean="0"/>
              <a:t>, </a:t>
            </a:r>
            <a:r>
              <a:rPr lang="en-US" dirty="0" err="1" smtClean="0"/>
              <a:t>tetapi</a:t>
            </a:r>
            <a:r>
              <a:rPr lang="en-US" dirty="0" smtClean="0"/>
              <a:t> </a:t>
            </a:r>
            <a:r>
              <a:rPr lang="en-US" dirty="0" err="1" smtClean="0"/>
              <a:t>dengan</a:t>
            </a:r>
            <a:r>
              <a:rPr lang="en-US" dirty="0" smtClean="0"/>
              <a:t> </a:t>
            </a:r>
            <a:r>
              <a:rPr lang="en-US" dirty="0" err="1" smtClean="0"/>
              <a:t>tetap</a:t>
            </a:r>
            <a:r>
              <a:rPr lang="en-US" dirty="0" smtClean="0"/>
              <a:t> </a:t>
            </a:r>
            <a:r>
              <a:rPr lang="en-US" dirty="0" err="1" smtClean="0"/>
              <a:t>mengindahkan</a:t>
            </a:r>
            <a:r>
              <a:rPr lang="en-US" dirty="0" smtClean="0"/>
              <a:t> </a:t>
            </a:r>
            <a:r>
              <a:rPr lang="en-US" dirty="0" err="1" smtClean="0"/>
              <a:t>sistem</a:t>
            </a:r>
            <a:r>
              <a:rPr lang="en-US" dirty="0" smtClean="0"/>
              <a:t> </a:t>
            </a:r>
            <a:r>
              <a:rPr lang="en-US" dirty="0" err="1" smtClean="0"/>
              <a:t>nilai</a:t>
            </a:r>
            <a:r>
              <a:rPr lang="en-US" dirty="0" smtClean="0"/>
              <a:t> </a:t>
            </a:r>
            <a:r>
              <a:rPr lang="en-US" dirty="0" err="1" smtClean="0"/>
              <a:t>bersama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berbangsa</a:t>
            </a:r>
            <a:r>
              <a:rPr lang="en-US" dirty="0" smtClean="0"/>
              <a:t> </a:t>
            </a:r>
            <a:r>
              <a:rPr lang="en-US" dirty="0" err="1" smtClean="0"/>
              <a:t>dan</a:t>
            </a:r>
            <a:r>
              <a:rPr lang="en-US" dirty="0" smtClean="0"/>
              <a:t> </a:t>
            </a:r>
            <a:r>
              <a:rPr lang="en-US" dirty="0" err="1" smtClean="0"/>
              <a:t>bernegara</a:t>
            </a:r>
            <a:r>
              <a:rPr lang="en-US" dirty="0" smtClean="0"/>
              <a:t>; </a:t>
            </a:r>
            <a:endParaRPr lang="id-ID" dirty="0" smtClean="0"/>
          </a:p>
          <a:p>
            <a:endParaRPr lang="en-US" dirty="0" smtClean="0"/>
          </a:p>
          <a:p>
            <a:r>
              <a:rPr lang="en-US" dirty="0" smtClean="0"/>
              <a:t>d. </a:t>
            </a:r>
            <a:r>
              <a:rPr lang="en-US" dirty="0" err="1" smtClean="0"/>
              <a:t>kebersamaan</a:t>
            </a:r>
            <a:r>
              <a:rPr lang="en-US" dirty="0" smtClean="0"/>
              <a:t>, </a:t>
            </a:r>
            <a:r>
              <a:rPr lang="en-US" dirty="0" err="1" smtClean="0"/>
              <a:t>yaitu</a:t>
            </a:r>
            <a:r>
              <a:rPr lang="en-US" dirty="0" smtClean="0"/>
              <a:t> </a:t>
            </a:r>
            <a:r>
              <a:rPr lang="en-US" dirty="0" err="1" smtClean="0"/>
              <a:t>semangat</a:t>
            </a:r>
            <a:r>
              <a:rPr lang="en-US" dirty="0" smtClean="0"/>
              <a:t> </a:t>
            </a:r>
            <a:r>
              <a:rPr lang="en-US" dirty="0" err="1" smtClean="0"/>
              <a:t>untuk</a:t>
            </a:r>
            <a:r>
              <a:rPr lang="en-US" dirty="0" smtClean="0"/>
              <a:t> </a:t>
            </a:r>
            <a:r>
              <a:rPr lang="en-US" dirty="0" err="1" smtClean="0"/>
              <a:t>berperan</a:t>
            </a:r>
            <a:r>
              <a:rPr lang="en-US" dirty="0" smtClean="0"/>
              <a:t> </a:t>
            </a:r>
            <a:r>
              <a:rPr lang="en-US" dirty="0" err="1" smtClean="0"/>
              <a:t>aktif</a:t>
            </a:r>
            <a:r>
              <a:rPr lang="en-US" dirty="0" smtClean="0"/>
              <a:t> </a:t>
            </a:r>
            <a:r>
              <a:rPr lang="en-US" dirty="0" err="1" smtClean="0"/>
              <a:t>dan</a:t>
            </a:r>
            <a:r>
              <a:rPr lang="en-US" dirty="0" smtClean="0"/>
              <a:t> </a:t>
            </a:r>
            <a:r>
              <a:rPr lang="en-US" dirty="0" err="1" smtClean="0"/>
              <a:t>bekerja</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prinsip</a:t>
            </a:r>
            <a:r>
              <a:rPr lang="en-US" dirty="0" smtClean="0"/>
              <a:t> </a:t>
            </a:r>
            <a:r>
              <a:rPr lang="en-US" dirty="0" err="1" smtClean="0"/>
              <a:t>saling</a:t>
            </a:r>
            <a:r>
              <a:rPr lang="en-US" dirty="0" smtClean="0"/>
              <a:t> </a:t>
            </a:r>
            <a:r>
              <a:rPr lang="en-US" dirty="0" err="1" smtClean="0"/>
              <a:t>menghargai</a:t>
            </a:r>
            <a:r>
              <a:rPr lang="en-US" dirty="0" smtClean="0"/>
              <a:t> </a:t>
            </a:r>
            <a:r>
              <a:rPr lang="en-US" dirty="0" err="1" smtClean="0"/>
              <a:t>antara</a:t>
            </a:r>
            <a:r>
              <a:rPr lang="en-US" dirty="0" smtClean="0"/>
              <a:t> </a:t>
            </a:r>
            <a:r>
              <a:rPr lang="en-US" dirty="0" err="1" smtClean="0"/>
              <a:t>kelembagaan</a:t>
            </a:r>
            <a:r>
              <a:rPr lang="en-US" dirty="0" smtClean="0"/>
              <a:t> di </a:t>
            </a:r>
            <a:r>
              <a:rPr lang="en-US" dirty="0" err="1" smtClean="0"/>
              <a:t>tingkat</a:t>
            </a:r>
            <a:r>
              <a:rPr lang="en-US" dirty="0" smtClean="0"/>
              <a:t> </a:t>
            </a:r>
            <a:r>
              <a:rPr lang="en-US" dirty="0" err="1" smtClean="0"/>
              <a:t>Desa</a:t>
            </a:r>
            <a:r>
              <a:rPr lang="en-US" dirty="0" smtClean="0"/>
              <a:t> </a:t>
            </a:r>
            <a:r>
              <a:rPr lang="en-US" dirty="0" err="1" smtClean="0"/>
              <a:t>dan</a:t>
            </a:r>
            <a:r>
              <a:rPr lang="en-US" dirty="0" smtClean="0"/>
              <a:t> </a:t>
            </a:r>
            <a:r>
              <a:rPr lang="en-US" dirty="0" err="1" smtClean="0"/>
              <a:t>unsur</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dalam</a:t>
            </a:r>
            <a:r>
              <a:rPr lang="en-US" dirty="0" smtClean="0"/>
              <a:t> </a:t>
            </a:r>
            <a:r>
              <a:rPr lang="en-US" dirty="0" err="1" smtClean="0"/>
              <a:t>membangun</a:t>
            </a:r>
            <a:r>
              <a:rPr lang="en-US" dirty="0" smtClean="0"/>
              <a:t> </a:t>
            </a:r>
            <a:r>
              <a:rPr lang="en-US" dirty="0" err="1" smtClean="0"/>
              <a:t>Desa</a:t>
            </a:r>
            <a:r>
              <a:rPr lang="en-US" dirty="0" smtClean="0"/>
              <a:t>;</a:t>
            </a:r>
            <a:endParaRPr lang="id-ID" dirty="0" smtClean="0"/>
          </a:p>
          <a:p>
            <a:endParaRPr lang="id-ID" dirty="0"/>
          </a:p>
          <a:p>
            <a:r>
              <a:rPr lang="en-US" dirty="0" smtClean="0"/>
              <a:t> e. </a:t>
            </a:r>
            <a:r>
              <a:rPr lang="en-US" dirty="0" err="1" smtClean="0"/>
              <a:t>kegotongroyongan</a:t>
            </a:r>
            <a:r>
              <a:rPr lang="en-US" dirty="0" smtClean="0"/>
              <a:t>, </a:t>
            </a:r>
            <a:r>
              <a:rPr lang="en-US" dirty="0" err="1" smtClean="0"/>
              <a:t>yaitu</a:t>
            </a:r>
            <a:r>
              <a:rPr lang="en-US" dirty="0" smtClean="0"/>
              <a:t> </a:t>
            </a:r>
            <a:r>
              <a:rPr lang="en-US" dirty="0" err="1" smtClean="0"/>
              <a:t>kebiasaan</a:t>
            </a:r>
            <a:r>
              <a:rPr lang="en-US" dirty="0" smtClean="0"/>
              <a:t> </a:t>
            </a:r>
            <a:r>
              <a:rPr lang="en-US" dirty="0" err="1" smtClean="0"/>
              <a:t>saling</a:t>
            </a:r>
            <a:r>
              <a:rPr lang="en-US" dirty="0" smtClean="0"/>
              <a:t> </a:t>
            </a:r>
            <a:r>
              <a:rPr lang="en-US" dirty="0" err="1" smtClean="0"/>
              <a:t>tolong-menolong</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Desa</a:t>
            </a:r>
            <a:r>
              <a:rPr lang="en-US" dirty="0" smtClean="0"/>
              <a:t>;</a:t>
            </a:r>
            <a:endParaRPr lang="id-ID" dirty="0" smtClean="0"/>
          </a:p>
          <a:p>
            <a:endParaRPr lang="en-US" dirty="0" smtClean="0"/>
          </a:p>
          <a:p>
            <a:r>
              <a:rPr lang="en-US" dirty="0" smtClean="0"/>
              <a:t> f. </a:t>
            </a:r>
            <a:r>
              <a:rPr lang="en-US" dirty="0" err="1" smtClean="0"/>
              <a:t>kekeluargaan</a:t>
            </a:r>
            <a:r>
              <a:rPr lang="en-US" dirty="0" smtClean="0"/>
              <a:t>, </a:t>
            </a:r>
            <a:r>
              <a:rPr lang="en-US" dirty="0" err="1" smtClean="0"/>
              <a:t>yaitu</a:t>
            </a:r>
            <a:r>
              <a:rPr lang="en-US" dirty="0" smtClean="0"/>
              <a:t> </a:t>
            </a:r>
            <a:r>
              <a:rPr lang="en-US" dirty="0" err="1" smtClean="0"/>
              <a:t>kebiasaan</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satu</a:t>
            </a:r>
            <a:r>
              <a:rPr lang="en-US" dirty="0" smtClean="0"/>
              <a:t> </a:t>
            </a:r>
            <a:r>
              <a:rPr lang="en-US" dirty="0" err="1" smtClean="0"/>
              <a:t>kesatuan</a:t>
            </a:r>
            <a:r>
              <a:rPr lang="en-US" dirty="0" smtClean="0"/>
              <a:t> </a:t>
            </a:r>
            <a:r>
              <a:rPr lang="en-US" dirty="0" err="1" smtClean="0"/>
              <a:t>keluarga</a:t>
            </a:r>
            <a:r>
              <a:rPr lang="en-US" dirty="0" smtClean="0"/>
              <a:t> </a:t>
            </a:r>
            <a:r>
              <a:rPr lang="en-US" dirty="0" err="1" smtClean="0"/>
              <a:t>besar</a:t>
            </a:r>
            <a:r>
              <a:rPr lang="en-US" dirty="0" smtClean="0"/>
              <a:t> </a:t>
            </a:r>
            <a:r>
              <a:rPr lang="en-US" dirty="0" err="1" smtClean="0"/>
              <a:t>masyarakat</a:t>
            </a:r>
            <a:r>
              <a:rPr lang="en-US" dirty="0" smtClean="0"/>
              <a:t> </a:t>
            </a:r>
            <a:r>
              <a:rPr lang="en-US" dirty="0" err="1" smtClean="0"/>
              <a:t>Desa</a:t>
            </a:r>
            <a:r>
              <a:rPr lang="en-US" dirty="0" smtClean="0"/>
              <a:t>; </a:t>
            </a:r>
          </a:p>
        </p:txBody>
      </p:sp>
    </p:spTree>
    <p:extLst>
      <p:ext uri="{BB962C8B-B14F-4D97-AF65-F5344CB8AC3E}">
        <p14:creationId xmlns:p14="http://schemas.microsoft.com/office/powerpoint/2010/main" val="25467487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3" y="260648"/>
            <a:ext cx="8964488" cy="6913265"/>
          </a:xfrm>
        </p:spPr>
        <p:txBody>
          <a:bodyPr>
            <a:normAutofit fontScale="92500" lnSpcReduction="20000"/>
          </a:bodyPr>
          <a:lstStyle/>
          <a:p>
            <a:endParaRPr lang="id-ID" dirty="0" smtClean="0"/>
          </a:p>
          <a:p>
            <a:r>
              <a:rPr lang="en-US" dirty="0" smtClean="0"/>
              <a:t>g</a:t>
            </a:r>
            <a:r>
              <a:rPr lang="en-US" sz="2100" dirty="0"/>
              <a:t>. </a:t>
            </a:r>
            <a:r>
              <a:rPr lang="en-US" sz="2100" dirty="0" err="1"/>
              <a:t>musyawarah</a:t>
            </a:r>
            <a:r>
              <a:rPr lang="en-US" sz="2100" dirty="0"/>
              <a:t>, </a:t>
            </a:r>
            <a:r>
              <a:rPr lang="en-US" sz="2100" dirty="0" err="1"/>
              <a:t>yaitu</a:t>
            </a:r>
            <a:r>
              <a:rPr lang="en-US" sz="2100" dirty="0"/>
              <a:t> proses </a:t>
            </a:r>
            <a:r>
              <a:rPr lang="en-US" sz="2100" dirty="0" err="1"/>
              <a:t>pengambilan</a:t>
            </a:r>
            <a:r>
              <a:rPr lang="en-US" sz="2100" dirty="0"/>
              <a:t> </a:t>
            </a:r>
            <a:r>
              <a:rPr lang="en-US" sz="2100" dirty="0" err="1"/>
              <a:t>keputusan</a:t>
            </a:r>
            <a:r>
              <a:rPr lang="en-US" sz="2100" dirty="0"/>
              <a:t> yang </a:t>
            </a:r>
            <a:r>
              <a:rPr lang="en-US" sz="2100" dirty="0" err="1"/>
              <a:t>menyangkut</a:t>
            </a:r>
            <a:r>
              <a:rPr lang="en-US" sz="2100" dirty="0"/>
              <a:t> </a:t>
            </a:r>
            <a:r>
              <a:rPr lang="en-US" sz="2100" dirty="0" err="1"/>
              <a:t>kepentingan</a:t>
            </a:r>
            <a:r>
              <a:rPr lang="en-US" sz="2100" dirty="0"/>
              <a:t> </a:t>
            </a:r>
            <a:r>
              <a:rPr lang="en-US" sz="2100" dirty="0" err="1"/>
              <a:t>masyarakat</a:t>
            </a:r>
            <a:r>
              <a:rPr lang="en-US" sz="2100" dirty="0"/>
              <a:t> </a:t>
            </a:r>
            <a:r>
              <a:rPr lang="en-US" sz="2100" dirty="0" err="1"/>
              <a:t>Desa</a:t>
            </a:r>
            <a:r>
              <a:rPr lang="en-US" sz="2100" dirty="0"/>
              <a:t> </a:t>
            </a:r>
            <a:r>
              <a:rPr lang="en-US" sz="2100" dirty="0" err="1"/>
              <a:t>melalui</a:t>
            </a:r>
            <a:r>
              <a:rPr lang="en-US" sz="2100" dirty="0"/>
              <a:t> </a:t>
            </a:r>
            <a:r>
              <a:rPr lang="en-US" sz="2100" dirty="0" err="1"/>
              <a:t>diskusi</a:t>
            </a:r>
            <a:r>
              <a:rPr lang="en-US" sz="2100" dirty="0"/>
              <a:t> </a:t>
            </a:r>
            <a:r>
              <a:rPr lang="en-US" sz="2100" dirty="0" err="1"/>
              <a:t>dengan</a:t>
            </a:r>
            <a:r>
              <a:rPr lang="en-US" sz="2100" dirty="0"/>
              <a:t> </a:t>
            </a:r>
            <a:r>
              <a:rPr lang="en-US" sz="2100" dirty="0" err="1"/>
              <a:t>berbagai</a:t>
            </a:r>
            <a:r>
              <a:rPr lang="en-US" sz="2100" dirty="0"/>
              <a:t> </a:t>
            </a:r>
            <a:r>
              <a:rPr lang="en-US" sz="2100" dirty="0" err="1"/>
              <a:t>pihak</a:t>
            </a:r>
            <a:r>
              <a:rPr lang="en-US" sz="2100" dirty="0"/>
              <a:t> yang </a:t>
            </a:r>
            <a:r>
              <a:rPr lang="en-US" sz="2100" dirty="0" err="1"/>
              <a:t>berkepentingan</a:t>
            </a:r>
            <a:r>
              <a:rPr lang="en-US" sz="2100" dirty="0"/>
              <a:t>; </a:t>
            </a:r>
            <a:endParaRPr lang="id-ID" sz="2100" dirty="0" smtClean="0"/>
          </a:p>
          <a:p>
            <a:endParaRPr lang="en-US" sz="2100" dirty="0"/>
          </a:p>
          <a:p>
            <a:r>
              <a:rPr lang="en-US" sz="2100" dirty="0"/>
              <a:t>h. </a:t>
            </a:r>
            <a:r>
              <a:rPr lang="en-US" sz="2100" dirty="0" err="1"/>
              <a:t>demokrasi</a:t>
            </a:r>
            <a:r>
              <a:rPr lang="en-US" sz="2100" dirty="0"/>
              <a:t>, </a:t>
            </a:r>
            <a:r>
              <a:rPr lang="en-US" sz="2100" dirty="0" err="1"/>
              <a:t>yaitu</a:t>
            </a:r>
            <a:r>
              <a:rPr lang="en-US" sz="2100" dirty="0"/>
              <a:t> </a:t>
            </a:r>
            <a:r>
              <a:rPr lang="en-US" sz="2100" dirty="0" err="1"/>
              <a:t>sistem</a:t>
            </a:r>
            <a:r>
              <a:rPr lang="en-US" sz="2100" dirty="0"/>
              <a:t> </a:t>
            </a:r>
            <a:r>
              <a:rPr lang="en-US" sz="2100" dirty="0" err="1"/>
              <a:t>pengorganisasian</a:t>
            </a:r>
            <a:r>
              <a:rPr lang="en-US" sz="2100" dirty="0"/>
              <a:t> </a:t>
            </a:r>
            <a:r>
              <a:rPr lang="en-US" sz="2100" dirty="0" err="1"/>
              <a:t>masyarakat</a:t>
            </a:r>
            <a:r>
              <a:rPr lang="en-US" sz="2100" dirty="0"/>
              <a:t> </a:t>
            </a:r>
            <a:r>
              <a:rPr lang="en-US" sz="2100" dirty="0" err="1"/>
              <a:t>Desa</a:t>
            </a:r>
            <a:r>
              <a:rPr lang="en-US" sz="2100" dirty="0"/>
              <a:t> </a:t>
            </a:r>
            <a:r>
              <a:rPr lang="en-US" sz="2100" dirty="0" err="1"/>
              <a:t>dalam</a:t>
            </a:r>
            <a:r>
              <a:rPr lang="en-US" sz="2100" dirty="0"/>
              <a:t> </a:t>
            </a:r>
            <a:r>
              <a:rPr lang="en-US" sz="2100" dirty="0" err="1"/>
              <a:t>suatu</a:t>
            </a:r>
            <a:r>
              <a:rPr lang="en-US" sz="2100" dirty="0"/>
              <a:t> </a:t>
            </a:r>
            <a:r>
              <a:rPr lang="en-US" sz="2100" dirty="0" err="1"/>
              <a:t>sistem</a:t>
            </a:r>
            <a:r>
              <a:rPr lang="en-US" sz="2100" dirty="0"/>
              <a:t> </a:t>
            </a:r>
            <a:r>
              <a:rPr lang="en-US" sz="2100" dirty="0" err="1"/>
              <a:t>pemerintahan</a:t>
            </a:r>
            <a:r>
              <a:rPr lang="en-US" sz="2100" dirty="0"/>
              <a:t> yang </a:t>
            </a:r>
            <a:r>
              <a:rPr lang="en-US" sz="2100" dirty="0" err="1"/>
              <a:t>dilakukan</a:t>
            </a:r>
            <a:r>
              <a:rPr lang="en-US" sz="2100" dirty="0"/>
              <a:t> </a:t>
            </a:r>
            <a:r>
              <a:rPr lang="en-US" sz="2100" dirty="0" err="1"/>
              <a:t>oleh</a:t>
            </a:r>
            <a:r>
              <a:rPr lang="en-US" sz="2100" dirty="0"/>
              <a:t> </a:t>
            </a:r>
            <a:r>
              <a:rPr lang="en-US" sz="2100" dirty="0" err="1"/>
              <a:t>masyarakat</a:t>
            </a:r>
            <a:r>
              <a:rPr lang="en-US" sz="2100" dirty="0"/>
              <a:t> </a:t>
            </a:r>
            <a:r>
              <a:rPr lang="en-US" sz="2100" dirty="0" err="1"/>
              <a:t>Desa</a:t>
            </a:r>
            <a:r>
              <a:rPr lang="en-US" sz="2100" dirty="0"/>
              <a:t> </a:t>
            </a:r>
            <a:r>
              <a:rPr lang="en-US" sz="2100" dirty="0" err="1"/>
              <a:t>atau</a:t>
            </a:r>
            <a:r>
              <a:rPr lang="en-US" sz="2100" dirty="0"/>
              <a:t> </a:t>
            </a:r>
            <a:r>
              <a:rPr lang="en-US" sz="2100" dirty="0" err="1"/>
              <a:t>denganpersetujuan</a:t>
            </a:r>
            <a:r>
              <a:rPr lang="en-US" sz="2100" dirty="0"/>
              <a:t> </a:t>
            </a:r>
            <a:r>
              <a:rPr lang="en-US" sz="2100" dirty="0" err="1"/>
              <a:t>masyarakat</a:t>
            </a:r>
            <a:r>
              <a:rPr lang="en-US" sz="2100" dirty="0"/>
              <a:t> </a:t>
            </a:r>
            <a:r>
              <a:rPr lang="en-US" sz="2100" dirty="0" err="1"/>
              <a:t>Desa</a:t>
            </a:r>
            <a:r>
              <a:rPr lang="en-US" sz="2100" dirty="0"/>
              <a:t> </a:t>
            </a:r>
            <a:r>
              <a:rPr lang="en-US" sz="2100" dirty="0" err="1"/>
              <a:t>serta</a:t>
            </a:r>
            <a:r>
              <a:rPr lang="en-US" sz="2100" dirty="0"/>
              <a:t> </a:t>
            </a:r>
            <a:r>
              <a:rPr lang="en-US" sz="2100" dirty="0" err="1"/>
              <a:t>keluhuran</a:t>
            </a:r>
            <a:r>
              <a:rPr lang="en-US" sz="2100" dirty="0"/>
              <a:t> </a:t>
            </a:r>
            <a:r>
              <a:rPr lang="en-US" sz="2100" dirty="0" err="1"/>
              <a:t>harkat</a:t>
            </a:r>
            <a:r>
              <a:rPr lang="en-US" sz="2100" dirty="0"/>
              <a:t> </a:t>
            </a:r>
            <a:r>
              <a:rPr lang="en-US" sz="2100" dirty="0" err="1"/>
              <a:t>dan</a:t>
            </a:r>
            <a:r>
              <a:rPr lang="en-US" sz="2100" dirty="0"/>
              <a:t> </a:t>
            </a:r>
            <a:r>
              <a:rPr lang="en-US" sz="2100" dirty="0" err="1"/>
              <a:t>martabat</a:t>
            </a:r>
            <a:r>
              <a:rPr lang="en-US" sz="2100" dirty="0"/>
              <a:t> </a:t>
            </a:r>
            <a:r>
              <a:rPr lang="en-US" sz="2100" dirty="0" err="1"/>
              <a:t>manusia</a:t>
            </a:r>
            <a:r>
              <a:rPr lang="en-US" sz="2100" dirty="0"/>
              <a:t> </a:t>
            </a:r>
            <a:r>
              <a:rPr lang="en-US" sz="2100" dirty="0" err="1"/>
              <a:t>sebagai</a:t>
            </a:r>
            <a:r>
              <a:rPr lang="en-US" sz="2100" dirty="0"/>
              <a:t> </a:t>
            </a:r>
            <a:r>
              <a:rPr lang="en-US" sz="2100" dirty="0" err="1"/>
              <a:t>makhluk</a:t>
            </a:r>
            <a:r>
              <a:rPr lang="en-US" sz="2100" dirty="0"/>
              <a:t> </a:t>
            </a:r>
            <a:r>
              <a:rPr lang="en-US" sz="2100" dirty="0" err="1"/>
              <a:t>Tuhan</a:t>
            </a:r>
            <a:r>
              <a:rPr lang="en-US" sz="2100" dirty="0"/>
              <a:t> Yang </a:t>
            </a:r>
            <a:r>
              <a:rPr lang="en-US" sz="2100" dirty="0" err="1"/>
              <a:t>Maha</a:t>
            </a:r>
            <a:r>
              <a:rPr lang="en-US" sz="2100" dirty="0"/>
              <a:t> </a:t>
            </a:r>
            <a:r>
              <a:rPr lang="en-US" sz="2100" dirty="0" err="1"/>
              <a:t>Esa</a:t>
            </a:r>
            <a:r>
              <a:rPr lang="en-US" sz="2100" dirty="0"/>
              <a:t> </a:t>
            </a:r>
            <a:r>
              <a:rPr lang="en-US" sz="2100" dirty="0" err="1"/>
              <a:t>diakui</a:t>
            </a:r>
            <a:r>
              <a:rPr lang="en-US" sz="2100" dirty="0"/>
              <a:t>, </a:t>
            </a:r>
            <a:r>
              <a:rPr lang="en-US" sz="2100" dirty="0" err="1"/>
              <a:t>ditata</a:t>
            </a:r>
            <a:r>
              <a:rPr lang="en-US" sz="2100" dirty="0"/>
              <a:t>, </a:t>
            </a:r>
            <a:r>
              <a:rPr lang="en-US" sz="2100" dirty="0" err="1"/>
              <a:t>dan</a:t>
            </a:r>
            <a:r>
              <a:rPr lang="en-US" sz="2100" dirty="0"/>
              <a:t> </a:t>
            </a:r>
            <a:r>
              <a:rPr lang="en-US" sz="2100" dirty="0" err="1"/>
              <a:t>dijamin</a:t>
            </a:r>
            <a:r>
              <a:rPr lang="en-US" sz="2100" dirty="0"/>
              <a:t>; </a:t>
            </a:r>
            <a:endParaRPr lang="id-ID" sz="2100" dirty="0" smtClean="0"/>
          </a:p>
          <a:p>
            <a:endParaRPr lang="en-US" sz="2100" dirty="0"/>
          </a:p>
          <a:p>
            <a:r>
              <a:rPr lang="en-US" sz="2100" dirty="0"/>
              <a:t>i. </a:t>
            </a:r>
            <a:r>
              <a:rPr lang="en-US" sz="2100" dirty="0" err="1"/>
              <a:t>Kemandirian</a:t>
            </a:r>
            <a:r>
              <a:rPr lang="en-US" sz="2100" dirty="0"/>
              <a:t>, </a:t>
            </a:r>
            <a:r>
              <a:rPr lang="en-US" sz="2100" dirty="0" err="1"/>
              <a:t>yaitu</a:t>
            </a:r>
            <a:r>
              <a:rPr lang="en-US" sz="2100" dirty="0"/>
              <a:t> </a:t>
            </a:r>
            <a:r>
              <a:rPr lang="en-US" sz="2100" dirty="0" err="1"/>
              <a:t>suatu</a:t>
            </a:r>
            <a:r>
              <a:rPr lang="en-US" sz="2100" dirty="0"/>
              <a:t> proses yang </a:t>
            </a:r>
            <a:r>
              <a:rPr lang="en-US" sz="2100" dirty="0" err="1"/>
              <a:t>dilakukan</a:t>
            </a:r>
            <a:r>
              <a:rPr lang="en-US" sz="2100" dirty="0"/>
              <a:t> </a:t>
            </a:r>
            <a:r>
              <a:rPr lang="en-US" sz="2100" dirty="0" err="1"/>
              <a:t>oleh</a:t>
            </a:r>
            <a:r>
              <a:rPr lang="en-US" sz="2100" dirty="0"/>
              <a:t> </a:t>
            </a:r>
            <a:r>
              <a:rPr lang="en-US" sz="2100" dirty="0" err="1"/>
              <a:t>Pemerintah</a:t>
            </a:r>
            <a:r>
              <a:rPr lang="en-US" sz="2100" dirty="0"/>
              <a:t> </a:t>
            </a:r>
            <a:r>
              <a:rPr lang="en-US" sz="2100" dirty="0" err="1"/>
              <a:t>Desa</a:t>
            </a:r>
            <a:r>
              <a:rPr lang="en-US" sz="2100" dirty="0"/>
              <a:t> </a:t>
            </a:r>
            <a:r>
              <a:rPr lang="en-US" sz="2100" dirty="0" err="1"/>
              <a:t>dan</a:t>
            </a:r>
            <a:r>
              <a:rPr lang="en-US" sz="2100" dirty="0"/>
              <a:t> </a:t>
            </a:r>
            <a:r>
              <a:rPr lang="en-US" sz="2100" dirty="0" err="1"/>
              <a:t>masyarakat</a:t>
            </a:r>
            <a:r>
              <a:rPr lang="en-US" sz="2100" dirty="0"/>
              <a:t> </a:t>
            </a:r>
            <a:r>
              <a:rPr lang="en-US" sz="2100" dirty="0" err="1"/>
              <a:t>Desa</a:t>
            </a:r>
            <a:r>
              <a:rPr lang="en-US" sz="2100" dirty="0"/>
              <a:t> </a:t>
            </a:r>
            <a:r>
              <a:rPr lang="en-US" sz="2100" dirty="0" err="1"/>
              <a:t>untuk</a:t>
            </a:r>
            <a:r>
              <a:rPr lang="en-US" sz="2100" dirty="0"/>
              <a:t> </a:t>
            </a:r>
            <a:r>
              <a:rPr lang="en-US" sz="2100" dirty="0" err="1"/>
              <a:t>melakukan</a:t>
            </a:r>
            <a:r>
              <a:rPr lang="en-US" sz="2100" dirty="0"/>
              <a:t> </a:t>
            </a:r>
            <a:r>
              <a:rPr lang="en-US" sz="2100" dirty="0" err="1"/>
              <a:t>suatu</a:t>
            </a:r>
            <a:r>
              <a:rPr lang="en-US" sz="2100" dirty="0"/>
              <a:t> </a:t>
            </a:r>
            <a:r>
              <a:rPr lang="en-US" sz="2100" dirty="0" err="1"/>
              <a:t>kegiatan</a:t>
            </a:r>
            <a:r>
              <a:rPr lang="en-US" sz="2100" dirty="0"/>
              <a:t> </a:t>
            </a:r>
            <a:r>
              <a:rPr lang="en-US" sz="2100" dirty="0" err="1"/>
              <a:t>dalam</a:t>
            </a:r>
            <a:r>
              <a:rPr lang="en-US" sz="2100" dirty="0"/>
              <a:t> </a:t>
            </a:r>
            <a:r>
              <a:rPr lang="en-US" sz="2100" dirty="0" err="1"/>
              <a:t>rangka</a:t>
            </a:r>
            <a:r>
              <a:rPr lang="en-US" sz="2100" dirty="0"/>
              <a:t> </a:t>
            </a:r>
            <a:r>
              <a:rPr lang="en-US" sz="2100" dirty="0" err="1"/>
              <a:t>memenuhi</a:t>
            </a:r>
            <a:r>
              <a:rPr lang="en-US" sz="2100" dirty="0"/>
              <a:t> </a:t>
            </a:r>
            <a:r>
              <a:rPr lang="en-US" sz="2100" dirty="0" err="1"/>
              <a:t>kebutuhannya</a:t>
            </a:r>
            <a:r>
              <a:rPr lang="en-US" sz="2100" dirty="0"/>
              <a:t> </a:t>
            </a:r>
            <a:r>
              <a:rPr lang="en-US" sz="2100" dirty="0" err="1"/>
              <a:t>dengan</a:t>
            </a:r>
            <a:r>
              <a:rPr lang="en-US" sz="2100" dirty="0"/>
              <a:t> </a:t>
            </a:r>
            <a:r>
              <a:rPr lang="en-US" sz="2100" dirty="0" err="1"/>
              <a:t>kemampuan</a:t>
            </a:r>
            <a:r>
              <a:rPr lang="en-US" sz="2100" dirty="0"/>
              <a:t> </a:t>
            </a:r>
            <a:r>
              <a:rPr lang="en-US" sz="2100" dirty="0" err="1"/>
              <a:t>sendiri</a:t>
            </a:r>
            <a:r>
              <a:rPr lang="en-US" sz="2100" dirty="0" smtClean="0"/>
              <a:t>;</a:t>
            </a:r>
            <a:endParaRPr lang="id-ID" sz="2100" dirty="0" smtClean="0"/>
          </a:p>
          <a:p>
            <a:endParaRPr lang="en-US" sz="2100" dirty="0"/>
          </a:p>
          <a:p>
            <a:r>
              <a:rPr lang="en-US" sz="2100" dirty="0"/>
              <a:t> j. </a:t>
            </a:r>
            <a:r>
              <a:rPr lang="en-US" sz="2100" dirty="0" err="1"/>
              <a:t>partisipasi</a:t>
            </a:r>
            <a:r>
              <a:rPr lang="en-US" sz="2100" dirty="0"/>
              <a:t>, </a:t>
            </a:r>
            <a:r>
              <a:rPr lang="en-US" sz="2100" dirty="0" err="1"/>
              <a:t>yaitu</a:t>
            </a:r>
            <a:r>
              <a:rPr lang="en-US" sz="2100" dirty="0"/>
              <a:t> </a:t>
            </a:r>
            <a:r>
              <a:rPr lang="en-US" sz="2100" dirty="0" err="1"/>
              <a:t>turut</a:t>
            </a:r>
            <a:r>
              <a:rPr lang="en-US" sz="2100" dirty="0"/>
              <a:t> </a:t>
            </a:r>
            <a:r>
              <a:rPr lang="en-US" sz="2100" dirty="0" err="1"/>
              <a:t>berperan</a:t>
            </a:r>
            <a:r>
              <a:rPr lang="en-US" sz="2100" dirty="0"/>
              <a:t> </a:t>
            </a:r>
            <a:r>
              <a:rPr lang="en-US" sz="2100" dirty="0" err="1"/>
              <a:t>aktif</a:t>
            </a:r>
            <a:r>
              <a:rPr lang="en-US" sz="2100" dirty="0"/>
              <a:t> </a:t>
            </a:r>
            <a:r>
              <a:rPr lang="en-US" sz="2100" dirty="0" err="1"/>
              <a:t>dalam</a:t>
            </a:r>
            <a:r>
              <a:rPr lang="en-US" sz="2100" dirty="0"/>
              <a:t> </a:t>
            </a:r>
            <a:r>
              <a:rPr lang="en-US" sz="2100" dirty="0" err="1"/>
              <a:t>suatu</a:t>
            </a:r>
            <a:r>
              <a:rPr lang="en-US" sz="2100" dirty="0"/>
              <a:t> </a:t>
            </a:r>
            <a:r>
              <a:rPr lang="en-US" sz="2100" dirty="0" err="1"/>
              <a:t>kegiatan</a:t>
            </a:r>
            <a:r>
              <a:rPr lang="en-US" sz="2100" dirty="0"/>
              <a:t>; k. </a:t>
            </a:r>
            <a:r>
              <a:rPr lang="en-US" sz="2100" dirty="0" err="1"/>
              <a:t>kesetaraan</a:t>
            </a:r>
            <a:r>
              <a:rPr lang="en-US" sz="2100" dirty="0"/>
              <a:t>, </a:t>
            </a:r>
            <a:r>
              <a:rPr lang="en-US" sz="2100" dirty="0" err="1"/>
              <a:t>yaitu</a:t>
            </a:r>
            <a:r>
              <a:rPr lang="en-US" sz="2100" dirty="0"/>
              <a:t> </a:t>
            </a:r>
            <a:r>
              <a:rPr lang="en-US" sz="2100" dirty="0" err="1"/>
              <a:t>kesamaan</a:t>
            </a:r>
            <a:r>
              <a:rPr lang="en-US" sz="2100" dirty="0"/>
              <a:t> </a:t>
            </a:r>
            <a:r>
              <a:rPr lang="en-US" sz="2100" dirty="0" err="1"/>
              <a:t>dalam</a:t>
            </a:r>
            <a:r>
              <a:rPr lang="en-US" sz="2100" dirty="0"/>
              <a:t> </a:t>
            </a:r>
            <a:r>
              <a:rPr lang="en-US" sz="2100" dirty="0" err="1"/>
              <a:t>kedudukan</a:t>
            </a:r>
            <a:r>
              <a:rPr lang="en-US" sz="2100" dirty="0"/>
              <a:t> </a:t>
            </a:r>
            <a:r>
              <a:rPr lang="en-US" sz="2100" dirty="0" err="1"/>
              <a:t>dan</a:t>
            </a:r>
            <a:r>
              <a:rPr lang="en-US" sz="2100" dirty="0"/>
              <a:t> </a:t>
            </a:r>
            <a:r>
              <a:rPr lang="en-US" sz="2100" dirty="0" err="1"/>
              <a:t>peran</a:t>
            </a:r>
            <a:r>
              <a:rPr lang="en-US" sz="2100" dirty="0"/>
              <a:t>; </a:t>
            </a:r>
            <a:endParaRPr lang="id-ID" sz="2100" dirty="0" smtClean="0"/>
          </a:p>
          <a:p>
            <a:endParaRPr lang="en-US" sz="2100" dirty="0"/>
          </a:p>
          <a:p>
            <a:r>
              <a:rPr lang="en-US" sz="2100" dirty="0"/>
              <a:t>l. </a:t>
            </a:r>
            <a:r>
              <a:rPr lang="en-US" sz="2100" dirty="0" err="1"/>
              <a:t>pemberdayaan</a:t>
            </a:r>
            <a:r>
              <a:rPr lang="en-US" sz="2100" dirty="0"/>
              <a:t>, </a:t>
            </a:r>
            <a:r>
              <a:rPr lang="en-US" sz="2100" dirty="0" err="1"/>
              <a:t>yaitu</a:t>
            </a:r>
            <a:r>
              <a:rPr lang="en-US" sz="2100" dirty="0"/>
              <a:t> </a:t>
            </a:r>
            <a:r>
              <a:rPr lang="en-US" sz="2100" dirty="0" err="1"/>
              <a:t>upaya</a:t>
            </a:r>
            <a:r>
              <a:rPr lang="en-US" sz="2100" dirty="0"/>
              <a:t> </a:t>
            </a:r>
            <a:r>
              <a:rPr lang="en-US" sz="2100" dirty="0" err="1"/>
              <a:t>meningkatkan</a:t>
            </a:r>
            <a:r>
              <a:rPr lang="en-US" sz="2100" dirty="0"/>
              <a:t> </a:t>
            </a:r>
            <a:r>
              <a:rPr lang="en-US" sz="2100" dirty="0" err="1"/>
              <a:t>taraf</a:t>
            </a:r>
            <a:r>
              <a:rPr lang="en-US" sz="2100" dirty="0"/>
              <a:t> </a:t>
            </a:r>
            <a:r>
              <a:rPr lang="en-US" sz="2100" dirty="0" err="1"/>
              <a:t>hidup</a:t>
            </a:r>
            <a:r>
              <a:rPr lang="en-US" sz="2100" dirty="0"/>
              <a:t> </a:t>
            </a:r>
            <a:r>
              <a:rPr lang="en-US" sz="2100" dirty="0" err="1"/>
              <a:t>dan</a:t>
            </a:r>
            <a:r>
              <a:rPr lang="en-US" sz="2100" dirty="0"/>
              <a:t> </a:t>
            </a:r>
            <a:r>
              <a:rPr lang="en-US" sz="2100" dirty="0" err="1"/>
              <a:t>kesejahteraan</a:t>
            </a:r>
            <a:r>
              <a:rPr lang="en-US" sz="2100" dirty="0"/>
              <a:t> </a:t>
            </a:r>
            <a:r>
              <a:rPr lang="en-US" sz="2100" dirty="0" err="1"/>
              <a:t>masyarakat</a:t>
            </a:r>
            <a:r>
              <a:rPr lang="en-US" sz="2100" dirty="0"/>
              <a:t> </a:t>
            </a:r>
            <a:r>
              <a:rPr lang="en-US" sz="2100" dirty="0" err="1"/>
              <a:t>Desa</a:t>
            </a:r>
            <a:r>
              <a:rPr lang="en-US" sz="2100" dirty="0"/>
              <a:t> </a:t>
            </a:r>
            <a:r>
              <a:rPr lang="en-US" sz="2100" dirty="0" err="1"/>
              <a:t>melalui</a:t>
            </a:r>
            <a:r>
              <a:rPr lang="en-US" sz="2100" dirty="0"/>
              <a:t> </a:t>
            </a:r>
            <a:r>
              <a:rPr lang="en-US" sz="2100" dirty="0" err="1"/>
              <a:t>penetapan</a:t>
            </a:r>
            <a:r>
              <a:rPr lang="en-US" sz="2100" dirty="0"/>
              <a:t> </a:t>
            </a:r>
            <a:r>
              <a:rPr lang="en-US" sz="2100" dirty="0" err="1"/>
              <a:t>kebijakan</a:t>
            </a:r>
            <a:r>
              <a:rPr lang="en-US" sz="2100" dirty="0"/>
              <a:t>, program, </a:t>
            </a:r>
            <a:r>
              <a:rPr lang="en-US" sz="2100" dirty="0" err="1"/>
              <a:t>dan</a:t>
            </a:r>
            <a:r>
              <a:rPr lang="en-US" sz="2100" dirty="0"/>
              <a:t> </a:t>
            </a:r>
            <a:r>
              <a:rPr lang="en-US" sz="2100" dirty="0" err="1"/>
              <a:t>kegiatan</a:t>
            </a:r>
            <a:r>
              <a:rPr lang="en-US" sz="2100" dirty="0"/>
              <a:t> yang </a:t>
            </a:r>
            <a:r>
              <a:rPr lang="en-US" sz="2100" dirty="0" err="1"/>
              <a:t>sesuai</a:t>
            </a:r>
            <a:r>
              <a:rPr lang="en-US" sz="2100" dirty="0"/>
              <a:t> </a:t>
            </a:r>
            <a:r>
              <a:rPr lang="en-US" sz="2100" dirty="0" err="1"/>
              <a:t>dengan</a:t>
            </a:r>
            <a:r>
              <a:rPr lang="en-US" sz="2100" dirty="0"/>
              <a:t> </a:t>
            </a:r>
            <a:r>
              <a:rPr lang="en-US" sz="2100" dirty="0" err="1"/>
              <a:t>esensi</a:t>
            </a:r>
            <a:r>
              <a:rPr lang="en-US" sz="2100" dirty="0"/>
              <a:t> </a:t>
            </a:r>
            <a:r>
              <a:rPr lang="en-US" sz="2100" dirty="0" err="1"/>
              <a:t>masalah</a:t>
            </a:r>
            <a:r>
              <a:rPr lang="en-US" sz="2100" dirty="0"/>
              <a:t> </a:t>
            </a:r>
            <a:r>
              <a:rPr lang="en-US" sz="2100" dirty="0" err="1"/>
              <a:t>dan</a:t>
            </a:r>
            <a:r>
              <a:rPr lang="en-US" sz="2100" dirty="0"/>
              <a:t> </a:t>
            </a:r>
            <a:r>
              <a:rPr lang="en-US" sz="2100" dirty="0" err="1"/>
              <a:t>prioritas</a:t>
            </a:r>
            <a:r>
              <a:rPr lang="en-US" sz="2100" dirty="0"/>
              <a:t> </a:t>
            </a:r>
            <a:r>
              <a:rPr lang="en-US" sz="2100" dirty="0" err="1"/>
              <a:t>kebutuhan</a:t>
            </a:r>
            <a:r>
              <a:rPr lang="en-US" sz="2100" dirty="0"/>
              <a:t> </a:t>
            </a:r>
            <a:r>
              <a:rPr lang="en-US" sz="2100" dirty="0" err="1"/>
              <a:t>masyarakat</a:t>
            </a:r>
            <a:r>
              <a:rPr lang="en-US" sz="2100" dirty="0"/>
              <a:t> </a:t>
            </a:r>
            <a:r>
              <a:rPr lang="en-US" sz="2100" dirty="0" err="1"/>
              <a:t>Desa</a:t>
            </a:r>
            <a:r>
              <a:rPr lang="en-US" sz="2100" dirty="0"/>
              <a:t>; </a:t>
            </a:r>
            <a:r>
              <a:rPr lang="en-US" sz="2100" dirty="0" err="1"/>
              <a:t>dan</a:t>
            </a:r>
            <a:r>
              <a:rPr lang="en-US" sz="2100" dirty="0"/>
              <a:t> m. </a:t>
            </a:r>
            <a:r>
              <a:rPr lang="en-US" sz="2100" dirty="0" err="1"/>
              <a:t>keberlanjutan</a:t>
            </a:r>
            <a:r>
              <a:rPr lang="en-US" sz="2100" dirty="0"/>
              <a:t>, </a:t>
            </a:r>
            <a:r>
              <a:rPr lang="en-US" sz="2100" dirty="0" err="1"/>
              <a:t>yaitu</a:t>
            </a:r>
            <a:r>
              <a:rPr lang="en-US" sz="2100" dirty="0"/>
              <a:t> </a:t>
            </a:r>
            <a:r>
              <a:rPr lang="en-US" sz="2100" dirty="0" err="1"/>
              <a:t>suatu</a:t>
            </a:r>
            <a:r>
              <a:rPr lang="en-US" sz="2100" dirty="0"/>
              <a:t> proses yang </a:t>
            </a:r>
            <a:r>
              <a:rPr lang="en-US" sz="2100" dirty="0" err="1"/>
              <a:t>dilakukan</a:t>
            </a:r>
            <a:r>
              <a:rPr lang="en-US" sz="2100" dirty="0"/>
              <a:t> </a:t>
            </a:r>
            <a:r>
              <a:rPr lang="en-US" sz="2100" dirty="0" err="1"/>
              <a:t>secara</a:t>
            </a:r>
            <a:r>
              <a:rPr lang="en-US" sz="2100" dirty="0"/>
              <a:t> </a:t>
            </a:r>
            <a:r>
              <a:rPr lang="en-US" sz="2100" dirty="0" err="1"/>
              <a:t>terkoordinasi</a:t>
            </a:r>
            <a:r>
              <a:rPr lang="en-US" sz="2100" dirty="0"/>
              <a:t>, </a:t>
            </a:r>
            <a:r>
              <a:rPr lang="en-US" sz="2100" dirty="0" err="1"/>
              <a:t>terintegrasi</a:t>
            </a:r>
            <a:r>
              <a:rPr lang="en-US" sz="2100" dirty="0"/>
              <a:t>, </a:t>
            </a:r>
            <a:r>
              <a:rPr lang="en-US" sz="2100" dirty="0" err="1"/>
              <a:t>dan</a:t>
            </a:r>
            <a:r>
              <a:rPr lang="en-US" sz="2100" dirty="0"/>
              <a:t> </a:t>
            </a:r>
            <a:r>
              <a:rPr lang="en-US" sz="2100" dirty="0" err="1"/>
              <a:t>berkesinambungan</a:t>
            </a:r>
            <a:r>
              <a:rPr lang="en-US" sz="2100" dirty="0"/>
              <a:t> </a:t>
            </a:r>
            <a:r>
              <a:rPr lang="en-US" sz="2100" dirty="0" err="1"/>
              <a:t>dalam</a:t>
            </a:r>
            <a:r>
              <a:rPr lang="en-US" sz="2100" dirty="0"/>
              <a:t> </a:t>
            </a:r>
            <a:r>
              <a:rPr lang="en-US" sz="2100" dirty="0" err="1"/>
              <a:t>merencanakan</a:t>
            </a:r>
            <a:r>
              <a:rPr lang="en-US" sz="2100" dirty="0"/>
              <a:t> </a:t>
            </a:r>
            <a:r>
              <a:rPr lang="en-US" sz="2100" dirty="0" err="1"/>
              <a:t>dan</a:t>
            </a:r>
            <a:r>
              <a:rPr lang="en-US" sz="2100" dirty="0"/>
              <a:t> </a:t>
            </a:r>
            <a:r>
              <a:rPr lang="en-US" sz="2100" dirty="0" err="1"/>
              <a:t>melaksanakan</a:t>
            </a:r>
            <a:r>
              <a:rPr lang="en-US" sz="2100" dirty="0"/>
              <a:t> program </a:t>
            </a:r>
            <a:r>
              <a:rPr lang="en-US" sz="2100" dirty="0" err="1"/>
              <a:t>pembangunan</a:t>
            </a:r>
            <a:r>
              <a:rPr lang="en-US" sz="2100" dirty="0"/>
              <a:t> </a:t>
            </a:r>
            <a:r>
              <a:rPr lang="en-US" sz="2100" dirty="0" err="1"/>
              <a:t>Desa</a:t>
            </a:r>
            <a:r>
              <a:rPr lang="en-US" sz="2100" dirty="0"/>
              <a:t>. </a:t>
            </a:r>
          </a:p>
          <a:p>
            <a:endParaRPr lang="id-ID" dirty="0"/>
          </a:p>
        </p:txBody>
      </p:sp>
    </p:spTree>
    <p:extLst>
      <p:ext uri="{BB962C8B-B14F-4D97-AF65-F5344CB8AC3E}">
        <p14:creationId xmlns:p14="http://schemas.microsoft.com/office/powerpoint/2010/main" val="419624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6632"/>
            <a:ext cx="7772400" cy="936104"/>
          </a:xfrm>
        </p:spPr>
        <p:txBody>
          <a:bodyPr>
            <a:normAutofit/>
          </a:bodyPr>
          <a:lstStyle/>
          <a:p>
            <a:r>
              <a:rPr lang="en-US" sz="2000" b="1" dirty="0" err="1" smtClean="0"/>
              <a:t>Kebijakan</a:t>
            </a:r>
            <a:r>
              <a:rPr lang="en-US" sz="2000" b="1" dirty="0" smtClean="0"/>
              <a:t> </a:t>
            </a:r>
            <a:r>
              <a:rPr lang="en-US" sz="2000" b="1" dirty="0" err="1" smtClean="0"/>
              <a:t>Pemerintah</a:t>
            </a:r>
            <a:r>
              <a:rPr lang="en-US" sz="2000" b="1" dirty="0" smtClean="0"/>
              <a:t> </a:t>
            </a:r>
            <a:r>
              <a:rPr lang="en-US" sz="2000" b="1" dirty="0" err="1" smtClean="0"/>
              <a:t>dalam</a:t>
            </a:r>
            <a:r>
              <a:rPr lang="en-US" sz="2000" b="1" dirty="0" smtClean="0"/>
              <a:t> Tata </a:t>
            </a:r>
            <a:r>
              <a:rPr lang="en-US" sz="2000" b="1" dirty="0" err="1" smtClean="0"/>
              <a:t>Kelola</a:t>
            </a:r>
            <a:r>
              <a:rPr lang="en-US" sz="2000" b="1" dirty="0" smtClean="0"/>
              <a:t> </a:t>
            </a:r>
            <a:r>
              <a:rPr lang="en-US" sz="2000" b="1" dirty="0" err="1" smtClean="0"/>
              <a:t>Pemerintahan</a:t>
            </a:r>
            <a:r>
              <a:rPr lang="en-US" sz="2000" b="1" dirty="0" smtClean="0"/>
              <a:t> </a:t>
            </a:r>
            <a:r>
              <a:rPr lang="en-US" sz="2000" b="1" dirty="0" err="1" smtClean="0"/>
              <a:t>Desa</a:t>
            </a:r>
            <a:r>
              <a:rPr lang="en-US" sz="2000" b="1" dirty="0" smtClean="0"/>
              <a:t>. </a:t>
            </a:r>
            <a:endParaRPr lang="en-US" sz="2000" b="1" dirty="0"/>
          </a:p>
        </p:txBody>
      </p:sp>
      <p:sp>
        <p:nvSpPr>
          <p:cNvPr id="3" name="Content Placeholder 2"/>
          <p:cNvSpPr>
            <a:spLocks noGrp="1"/>
          </p:cNvSpPr>
          <p:nvPr>
            <p:ph idx="1"/>
          </p:nvPr>
        </p:nvSpPr>
        <p:spPr>
          <a:xfrm>
            <a:off x="179512" y="1124744"/>
            <a:ext cx="8784976" cy="6342856"/>
          </a:xfrm>
        </p:spPr>
        <p:txBody>
          <a:bodyPr>
            <a:normAutofit fontScale="62500" lnSpcReduction="20000"/>
          </a:bodyPr>
          <a:lstStyle/>
          <a:p>
            <a:pPr marL="514350" indent="-514350">
              <a:buAutoNum type="alphaLcPeriod"/>
            </a:pPr>
            <a:endParaRPr lang="id-ID" dirty="0" smtClean="0"/>
          </a:p>
          <a:p>
            <a:pPr marL="514350" indent="-514350">
              <a:buAutoNum type="alphaLcPeriod"/>
            </a:pPr>
            <a:endParaRPr lang="id-ID" dirty="0" smtClean="0"/>
          </a:p>
          <a:p>
            <a:pPr marL="514350" indent="-514350">
              <a:buAutoNum type="alphaLcPeriod"/>
            </a:pPr>
            <a:r>
              <a:rPr lang="id-ID" dirty="0" smtClean="0"/>
              <a:t>K</a:t>
            </a:r>
            <a:r>
              <a:rPr lang="en-US" dirty="0" err="1" smtClean="0"/>
              <a:t>etentuan</a:t>
            </a:r>
            <a:r>
              <a:rPr lang="en-US" dirty="0" smtClean="0"/>
              <a:t> </a:t>
            </a:r>
            <a:r>
              <a:rPr lang="en-US" dirty="0" err="1" smtClean="0"/>
              <a:t>Pasal</a:t>
            </a:r>
            <a:r>
              <a:rPr lang="en-US" dirty="0" smtClean="0"/>
              <a:t> 18 </a:t>
            </a:r>
            <a:r>
              <a:rPr lang="en-US" dirty="0" err="1" smtClean="0"/>
              <a:t>ayat</a:t>
            </a:r>
            <a:r>
              <a:rPr lang="en-US" dirty="0" smtClean="0"/>
              <a:t> (1) UUD 1945 </a:t>
            </a:r>
            <a:r>
              <a:rPr lang="en-US" dirty="0" err="1" smtClean="0"/>
              <a:t>ditegaskan</a:t>
            </a:r>
            <a:r>
              <a:rPr lang="en-US" dirty="0" smtClean="0"/>
              <a:t> </a:t>
            </a:r>
            <a:r>
              <a:rPr lang="en-US" dirty="0" err="1" smtClean="0"/>
              <a:t>bahwa</a:t>
            </a:r>
            <a:r>
              <a:rPr lang="en-US" dirty="0" smtClean="0"/>
              <a:t> “Negara </a:t>
            </a:r>
            <a:r>
              <a:rPr lang="en-US" dirty="0" err="1" smtClean="0"/>
              <a:t>Kesatuan</a:t>
            </a:r>
            <a:r>
              <a:rPr lang="en-US" dirty="0" smtClean="0"/>
              <a:t> </a:t>
            </a:r>
            <a:r>
              <a:rPr lang="en-US" dirty="0" err="1" smtClean="0"/>
              <a:t>Republik</a:t>
            </a:r>
            <a:r>
              <a:rPr lang="en-US" dirty="0" smtClean="0"/>
              <a:t> Indonesia </a:t>
            </a:r>
            <a:r>
              <a:rPr lang="en-US" dirty="0" err="1" smtClean="0"/>
              <a:t>dibagi</a:t>
            </a:r>
            <a:r>
              <a:rPr lang="en-US" dirty="0" smtClean="0"/>
              <a:t> </a:t>
            </a:r>
            <a:r>
              <a:rPr lang="en-US" dirty="0" err="1" smtClean="0"/>
              <a:t>atas</a:t>
            </a:r>
            <a:r>
              <a:rPr lang="en-US" dirty="0" smtClean="0"/>
              <a:t> </a:t>
            </a:r>
            <a:r>
              <a:rPr lang="en-US" dirty="0" err="1" smtClean="0"/>
              <a:t>daerah</a:t>
            </a:r>
            <a:r>
              <a:rPr lang="en-US" dirty="0" smtClean="0"/>
              <a:t> </a:t>
            </a:r>
            <a:r>
              <a:rPr lang="en-US" dirty="0" err="1" smtClean="0"/>
              <a:t>provinsi</a:t>
            </a:r>
            <a:r>
              <a:rPr lang="en-US" dirty="0" smtClean="0"/>
              <a:t>, </a:t>
            </a:r>
            <a:r>
              <a:rPr lang="en-US" dirty="0" err="1" smtClean="0"/>
              <a:t>dan</a:t>
            </a:r>
            <a:r>
              <a:rPr lang="en-US" dirty="0" smtClean="0"/>
              <a:t> </a:t>
            </a:r>
            <a:r>
              <a:rPr lang="en-US" dirty="0" err="1" smtClean="0"/>
              <a:t>daerah</a:t>
            </a:r>
            <a:r>
              <a:rPr lang="en-US" dirty="0" smtClean="0"/>
              <a:t> </a:t>
            </a:r>
            <a:r>
              <a:rPr lang="en-US" dirty="0" err="1" smtClean="0"/>
              <a:t>provinsi</a:t>
            </a:r>
            <a:r>
              <a:rPr lang="en-US" dirty="0" smtClean="0"/>
              <a:t> </a:t>
            </a:r>
            <a:r>
              <a:rPr lang="en-US" dirty="0" err="1" smtClean="0"/>
              <a:t>itu</a:t>
            </a:r>
            <a:r>
              <a:rPr lang="en-US" dirty="0" smtClean="0"/>
              <a:t> </a:t>
            </a:r>
            <a:r>
              <a:rPr lang="en-US" dirty="0" err="1" smtClean="0"/>
              <a:t>dibagi</a:t>
            </a:r>
            <a:r>
              <a:rPr lang="en-US" dirty="0" smtClean="0"/>
              <a:t> </a:t>
            </a:r>
            <a:r>
              <a:rPr lang="en-US" dirty="0" err="1" smtClean="0"/>
              <a:t>atas</a:t>
            </a:r>
            <a:r>
              <a:rPr lang="en-US" dirty="0" smtClean="0"/>
              <a:t> </a:t>
            </a:r>
            <a:r>
              <a:rPr lang="en-US" dirty="0" err="1" smtClean="0"/>
              <a:t>kabupaten</a:t>
            </a:r>
            <a:r>
              <a:rPr lang="en-US" dirty="0" smtClean="0"/>
              <a:t> </a:t>
            </a:r>
            <a:r>
              <a:rPr lang="en-US" dirty="0" err="1" smtClean="0"/>
              <a:t>dan</a:t>
            </a:r>
            <a:r>
              <a:rPr lang="en-US" dirty="0" smtClean="0"/>
              <a:t> </a:t>
            </a:r>
            <a:r>
              <a:rPr lang="en-US" dirty="0" err="1" smtClean="0"/>
              <a:t>kota</a:t>
            </a:r>
            <a:r>
              <a:rPr lang="en-US" dirty="0" smtClean="0"/>
              <a:t>, yang </a:t>
            </a:r>
            <a:r>
              <a:rPr lang="en-US" dirty="0" err="1" smtClean="0"/>
              <a:t>tiap-tiap</a:t>
            </a:r>
            <a:r>
              <a:rPr lang="en-US" dirty="0" smtClean="0"/>
              <a:t> </a:t>
            </a:r>
            <a:r>
              <a:rPr lang="en-US" dirty="0" err="1" smtClean="0"/>
              <a:t>provinsi</a:t>
            </a:r>
            <a:r>
              <a:rPr lang="en-US" dirty="0" smtClean="0"/>
              <a:t>, </a:t>
            </a:r>
            <a:r>
              <a:rPr lang="en-US" dirty="0" err="1" smtClean="0"/>
              <a:t>kabupaten</a:t>
            </a:r>
            <a:r>
              <a:rPr lang="en-US" dirty="0" smtClean="0"/>
              <a:t>, </a:t>
            </a:r>
            <a:r>
              <a:rPr lang="en-US" dirty="0" err="1" smtClean="0"/>
              <a:t>dan</a:t>
            </a:r>
            <a:r>
              <a:rPr lang="en-US" dirty="0" smtClean="0"/>
              <a:t> </a:t>
            </a:r>
            <a:r>
              <a:rPr lang="en-US" dirty="0" err="1" smtClean="0"/>
              <a:t>kota</a:t>
            </a:r>
            <a:r>
              <a:rPr lang="en-US" dirty="0" smtClean="0"/>
              <a:t> </a:t>
            </a:r>
            <a:r>
              <a:rPr lang="en-US" dirty="0" err="1" smtClean="0"/>
              <a:t>itu</a:t>
            </a:r>
            <a:r>
              <a:rPr lang="en-US" dirty="0" smtClean="0"/>
              <a:t> </a:t>
            </a:r>
            <a:r>
              <a:rPr lang="en-US" dirty="0" err="1" smtClean="0"/>
              <a:t>mempunyai</a:t>
            </a:r>
            <a:r>
              <a:rPr lang="en-US" dirty="0" smtClean="0"/>
              <a:t> </a:t>
            </a:r>
            <a:r>
              <a:rPr lang="en-US" dirty="0" err="1" smtClean="0"/>
              <a:t>pemerintahan</a:t>
            </a:r>
            <a:r>
              <a:rPr lang="en-US" dirty="0" smtClean="0"/>
              <a:t> </a:t>
            </a:r>
            <a:r>
              <a:rPr lang="en-US" dirty="0" err="1" smtClean="0"/>
              <a:t>daerah</a:t>
            </a:r>
            <a:r>
              <a:rPr lang="en-US" dirty="0" smtClean="0"/>
              <a:t>, yang </a:t>
            </a:r>
            <a:r>
              <a:rPr lang="en-US" dirty="0" err="1" smtClean="0"/>
              <a:t>diatur</a:t>
            </a:r>
            <a:r>
              <a:rPr lang="en-US" dirty="0" smtClean="0"/>
              <a:t> </a:t>
            </a:r>
            <a:r>
              <a:rPr lang="en-US" dirty="0" err="1" smtClean="0"/>
              <a:t>dengan</a:t>
            </a:r>
            <a:r>
              <a:rPr lang="en-US" dirty="0" smtClean="0"/>
              <a:t> </a:t>
            </a:r>
            <a:r>
              <a:rPr lang="en-US" dirty="0" err="1" smtClean="0"/>
              <a:t>undang-undang</a:t>
            </a:r>
            <a:r>
              <a:rPr lang="en-US" dirty="0" smtClean="0"/>
              <a:t>. </a:t>
            </a:r>
            <a:r>
              <a:rPr lang="en-US" dirty="0" err="1" smtClean="0"/>
              <a:t>Selanjutnya</a:t>
            </a:r>
            <a:r>
              <a:rPr lang="en-US" dirty="0" smtClean="0"/>
              <a:t> </a:t>
            </a:r>
            <a:r>
              <a:rPr lang="en-US" dirty="0" err="1" smtClean="0"/>
              <a:t>dalam</a:t>
            </a:r>
            <a:r>
              <a:rPr lang="en-US" dirty="0" smtClean="0"/>
              <a:t> </a:t>
            </a:r>
            <a:r>
              <a:rPr lang="en-US" dirty="0" err="1" smtClean="0"/>
              <a:t>ketentuan</a:t>
            </a:r>
            <a:r>
              <a:rPr lang="en-US" dirty="0" smtClean="0"/>
              <a:t> </a:t>
            </a:r>
            <a:r>
              <a:rPr lang="en-US" dirty="0" err="1" smtClean="0"/>
              <a:t>Pasal</a:t>
            </a:r>
            <a:r>
              <a:rPr lang="en-US" dirty="0" smtClean="0"/>
              <a:t> 18 </a:t>
            </a:r>
            <a:r>
              <a:rPr lang="en-US" dirty="0" err="1" smtClean="0"/>
              <a:t>ayat</a:t>
            </a:r>
            <a:r>
              <a:rPr lang="en-US" dirty="0" smtClean="0"/>
              <a:t> (2) UUD 1945 </a:t>
            </a:r>
            <a:r>
              <a:rPr lang="en-US" dirty="0" err="1" smtClean="0"/>
              <a:t>ditegaskan</a:t>
            </a:r>
            <a:r>
              <a:rPr lang="en-US" dirty="0" smtClean="0"/>
              <a:t> </a:t>
            </a:r>
            <a:r>
              <a:rPr lang="en-US" dirty="0" err="1" smtClean="0"/>
              <a:t>bahwa</a:t>
            </a:r>
            <a:r>
              <a:rPr lang="en-US" dirty="0" smtClean="0"/>
              <a:t> “</a:t>
            </a:r>
            <a:r>
              <a:rPr lang="en-US" dirty="0" err="1" smtClean="0"/>
              <a:t>Pemerintahan</a:t>
            </a:r>
            <a:r>
              <a:rPr lang="en-US" dirty="0" smtClean="0"/>
              <a:t> </a:t>
            </a:r>
            <a:r>
              <a:rPr lang="en-US" dirty="0" err="1" smtClean="0"/>
              <a:t>daerah</a:t>
            </a:r>
            <a:r>
              <a:rPr lang="en-US" dirty="0" smtClean="0"/>
              <a:t> </a:t>
            </a:r>
            <a:r>
              <a:rPr lang="en-US" dirty="0" err="1" smtClean="0"/>
              <a:t>provinsi</a:t>
            </a:r>
            <a:r>
              <a:rPr lang="en-US" dirty="0" smtClean="0"/>
              <a:t>, </a:t>
            </a:r>
            <a:r>
              <a:rPr lang="en-US" dirty="0" err="1" smtClean="0"/>
              <a:t>daerah</a:t>
            </a:r>
            <a:r>
              <a:rPr lang="en-US" dirty="0" smtClean="0"/>
              <a:t> </a:t>
            </a:r>
            <a:r>
              <a:rPr lang="en-US" dirty="0" err="1" smtClean="0"/>
              <a:t>kabupaten</a:t>
            </a:r>
            <a:r>
              <a:rPr lang="en-US" dirty="0" smtClean="0"/>
              <a:t> </a:t>
            </a:r>
            <a:r>
              <a:rPr lang="en-US" dirty="0" err="1" smtClean="0"/>
              <a:t>dan</a:t>
            </a:r>
            <a:r>
              <a:rPr lang="en-US" dirty="0" smtClean="0"/>
              <a:t> </a:t>
            </a:r>
            <a:r>
              <a:rPr lang="en-US" dirty="0" err="1" smtClean="0"/>
              <a:t>kota</a:t>
            </a:r>
            <a:r>
              <a:rPr lang="en-US" dirty="0" smtClean="0"/>
              <a:t> </a:t>
            </a:r>
            <a:r>
              <a:rPr lang="en-US" dirty="0" err="1" smtClean="0"/>
              <a:t>mengatur</a:t>
            </a:r>
            <a:r>
              <a:rPr lang="en-US" dirty="0" smtClean="0"/>
              <a:t> </a:t>
            </a:r>
            <a:r>
              <a:rPr lang="en-US" dirty="0" err="1" smtClean="0"/>
              <a:t>dan</a:t>
            </a:r>
            <a:r>
              <a:rPr lang="en-US" dirty="0" smtClean="0"/>
              <a:t> </a:t>
            </a:r>
            <a:r>
              <a:rPr lang="en-US" dirty="0" err="1" smtClean="0"/>
              <a:t>mengurus</a:t>
            </a:r>
            <a:r>
              <a:rPr lang="en-US" dirty="0" smtClean="0"/>
              <a:t> </a:t>
            </a:r>
            <a:r>
              <a:rPr lang="en-US" dirty="0" err="1" smtClean="0"/>
              <a:t>sendiri</a:t>
            </a:r>
            <a:r>
              <a:rPr lang="en-US" dirty="0" smtClean="0"/>
              <a:t> </a:t>
            </a:r>
            <a:r>
              <a:rPr lang="en-US" dirty="0" err="1" smtClean="0"/>
              <a:t>urusan</a:t>
            </a:r>
            <a:r>
              <a:rPr lang="en-US" dirty="0" smtClean="0"/>
              <a:t> </a:t>
            </a:r>
            <a:r>
              <a:rPr lang="en-US" dirty="0" err="1" smtClean="0"/>
              <a:t>pemerintahan</a:t>
            </a:r>
            <a:r>
              <a:rPr lang="en-US" dirty="0" smtClean="0"/>
              <a:t> </a:t>
            </a:r>
            <a:r>
              <a:rPr lang="en-US" dirty="0" err="1" smtClean="0"/>
              <a:t>menurut</a:t>
            </a:r>
            <a:r>
              <a:rPr lang="en-US" dirty="0" smtClean="0"/>
              <a:t> </a:t>
            </a:r>
            <a:r>
              <a:rPr lang="en-US" dirty="0" err="1" smtClean="0"/>
              <a:t>asas</a:t>
            </a:r>
            <a:r>
              <a:rPr lang="en-US" dirty="0" smtClean="0"/>
              <a:t> </a:t>
            </a:r>
            <a:r>
              <a:rPr lang="en-US" dirty="0" err="1" smtClean="0"/>
              <a:t>otonomi</a:t>
            </a:r>
            <a:r>
              <a:rPr lang="en-US" dirty="0" smtClean="0"/>
              <a:t> </a:t>
            </a:r>
            <a:r>
              <a:rPr lang="en-US" dirty="0" err="1" smtClean="0"/>
              <a:t>dan</a:t>
            </a:r>
            <a:r>
              <a:rPr lang="en-US" dirty="0" smtClean="0"/>
              <a:t> </a:t>
            </a:r>
            <a:r>
              <a:rPr lang="en-US" dirty="0" err="1" smtClean="0"/>
              <a:t>tugas</a:t>
            </a:r>
            <a:r>
              <a:rPr lang="en-US" dirty="0" smtClean="0"/>
              <a:t> </a:t>
            </a:r>
            <a:r>
              <a:rPr lang="en-US" dirty="0" err="1" smtClean="0"/>
              <a:t>pembantuan</a:t>
            </a:r>
            <a:r>
              <a:rPr lang="en-US" dirty="0" smtClean="0"/>
              <a:t>. (</a:t>
            </a:r>
            <a:r>
              <a:rPr lang="en-US" dirty="0" err="1" smtClean="0"/>
              <a:t>Sekretariat</a:t>
            </a:r>
            <a:r>
              <a:rPr lang="en-US" dirty="0" smtClean="0"/>
              <a:t> </a:t>
            </a:r>
            <a:r>
              <a:rPr lang="en-US" dirty="0" err="1" smtClean="0"/>
              <a:t>Jenderal</a:t>
            </a:r>
            <a:r>
              <a:rPr lang="en-US" dirty="0" smtClean="0"/>
              <a:t> MPR-RI, 2002: 66). </a:t>
            </a:r>
          </a:p>
          <a:p>
            <a:pPr marL="514350" indent="-514350">
              <a:buAutoNum type="alphaLcPeriod"/>
            </a:pPr>
            <a:endParaRPr lang="id-ID" dirty="0" smtClean="0"/>
          </a:p>
          <a:p>
            <a:pPr marL="514350" indent="-514350">
              <a:buAutoNum type="alphaLcPeriod"/>
            </a:pPr>
            <a:r>
              <a:rPr lang="en-US" dirty="0" smtClean="0"/>
              <a:t> </a:t>
            </a:r>
            <a:r>
              <a:rPr lang="en-US" dirty="0" err="1" smtClean="0"/>
              <a:t>Berdasarkan</a:t>
            </a:r>
            <a:r>
              <a:rPr lang="en-US" dirty="0" smtClean="0"/>
              <a:t> </a:t>
            </a:r>
            <a:r>
              <a:rPr lang="en-US" dirty="0" err="1" smtClean="0"/>
              <a:t>konstruksi</a:t>
            </a:r>
            <a:r>
              <a:rPr lang="en-US" dirty="0" smtClean="0"/>
              <a:t> </a:t>
            </a:r>
            <a:r>
              <a:rPr lang="en-US" dirty="0" err="1" smtClean="0"/>
              <a:t>pembagian</a:t>
            </a:r>
            <a:r>
              <a:rPr lang="en-US" dirty="0" smtClean="0"/>
              <a:t> </a:t>
            </a:r>
            <a:r>
              <a:rPr lang="en-US" dirty="0" err="1" smtClean="0"/>
              <a:t>satuan</a:t>
            </a:r>
            <a:r>
              <a:rPr lang="en-US" dirty="0" smtClean="0"/>
              <a:t> </a:t>
            </a:r>
            <a:r>
              <a:rPr lang="en-US" dirty="0" err="1" smtClean="0"/>
              <a:t>wilayah</a:t>
            </a:r>
            <a:r>
              <a:rPr lang="en-US" dirty="0" smtClean="0"/>
              <a:t> </a:t>
            </a:r>
            <a:r>
              <a:rPr lang="en-US" dirty="0" err="1" smtClean="0"/>
              <a:t>administrasi</a:t>
            </a:r>
            <a:r>
              <a:rPr lang="en-US" dirty="0" smtClean="0"/>
              <a:t> </a:t>
            </a:r>
            <a:r>
              <a:rPr lang="en-US" dirty="0" err="1" smtClean="0"/>
              <a:t>pemerintahan</a:t>
            </a:r>
            <a:r>
              <a:rPr lang="en-US" dirty="0" smtClean="0"/>
              <a:t> </a:t>
            </a:r>
            <a:r>
              <a:rPr lang="en-US" dirty="0" err="1" smtClean="0"/>
              <a:t>tersebut</a:t>
            </a:r>
            <a:r>
              <a:rPr lang="en-US" dirty="0" smtClean="0"/>
              <a:t>, </a:t>
            </a:r>
            <a:r>
              <a:rPr lang="en-US" dirty="0" err="1" smtClean="0"/>
              <a:t>maka</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r>
              <a:rPr lang="en-US" dirty="0" smtClean="0"/>
              <a:t> </a:t>
            </a:r>
            <a:r>
              <a:rPr lang="en-US" dirty="0" err="1" smtClean="0"/>
              <a:t>merupakan</a:t>
            </a:r>
            <a:r>
              <a:rPr lang="en-US" dirty="0" smtClean="0"/>
              <a:t> </a:t>
            </a:r>
            <a:r>
              <a:rPr lang="en-US" dirty="0" err="1" smtClean="0"/>
              <a:t>subsistem</a:t>
            </a:r>
            <a:r>
              <a:rPr lang="en-US" dirty="0" smtClean="0"/>
              <a:t> </a:t>
            </a:r>
            <a:r>
              <a:rPr lang="en-US" dirty="0" err="1" smtClean="0"/>
              <a:t>dari</a:t>
            </a:r>
            <a:r>
              <a:rPr lang="en-US" dirty="0" smtClean="0"/>
              <a:t> </a:t>
            </a:r>
            <a:r>
              <a:rPr lang="en-US" dirty="0" err="1" smtClean="0"/>
              <a:t>sistem</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secara</a:t>
            </a:r>
            <a:r>
              <a:rPr lang="en-US" dirty="0" smtClean="0"/>
              <a:t> </a:t>
            </a:r>
            <a:r>
              <a:rPr lang="en-US" dirty="0" err="1" smtClean="0"/>
              <a:t>nasional</a:t>
            </a:r>
            <a:r>
              <a:rPr lang="en-US" dirty="0" smtClean="0"/>
              <a:t>, </a:t>
            </a:r>
            <a:r>
              <a:rPr lang="en-US" dirty="0" err="1" smtClean="0"/>
              <a:t>sehingga</a:t>
            </a:r>
            <a:r>
              <a:rPr lang="en-US" dirty="0" smtClean="0"/>
              <a:t> </a:t>
            </a:r>
            <a:r>
              <a:rPr lang="en-US" dirty="0" err="1" smtClean="0"/>
              <a:t>keberhasilan</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secara</a:t>
            </a:r>
            <a:r>
              <a:rPr lang="en-US" dirty="0" smtClean="0"/>
              <a:t> </a:t>
            </a:r>
            <a:r>
              <a:rPr lang="en-US" dirty="0" err="1" smtClean="0"/>
              <a:t>nasional</a:t>
            </a:r>
            <a:r>
              <a:rPr lang="en-US" dirty="0" smtClean="0"/>
              <a:t> </a:t>
            </a:r>
            <a:r>
              <a:rPr lang="en-US" dirty="0" err="1" smtClean="0"/>
              <a:t>turut</a:t>
            </a:r>
            <a:r>
              <a:rPr lang="en-US" dirty="0" smtClean="0"/>
              <a:t> </a:t>
            </a:r>
            <a:r>
              <a:rPr lang="en-US" dirty="0" err="1" smtClean="0"/>
              <a:t>ditentukan</a:t>
            </a:r>
            <a:r>
              <a:rPr lang="en-US" dirty="0" smtClean="0"/>
              <a:t> </a:t>
            </a:r>
            <a:r>
              <a:rPr lang="en-US" dirty="0" err="1" smtClean="0"/>
              <a:t>oleh</a:t>
            </a:r>
            <a:r>
              <a:rPr lang="en-US" dirty="0" smtClean="0"/>
              <a:t> </a:t>
            </a:r>
            <a:r>
              <a:rPr lang="en-US" dirty="0" err="1" smtClean="0"/>
              <a:t>efetivitas</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r>
              <a:rPr lang="en-US" dirty="0" smtClean="0"/>
              <a:t>. </a:t>
            </a:r>
          </a:p>
          <a:p>
            <a:pPr marL="514350" indent="-514350">
              <a:buAutoNum type="alphaLcPeriod"/>
            </a:pPr>
            <a:endParaRPr lang="id-ID" dirty="0" smtClean="0"/>
          </a:p>
          <a:p>
            <a:pPr marL="514350" indent="-514350">
              <a:buAutoNum type="alphaLcPeriod"/>
            </a:pPr>
            <a:r>
              <a:rPr lang="en-US" dirty="0" smtClean="0"/>
              <a:t>. </a:t>
            </a:r>
            <a:r>
              <a:rPr lang="en-US" dirty="0" err="1" smtClean="0"/>
              <a:t>Dalam</a:t>
            </a:r>
            <a:r>
              <a:rPr lang="en-US" dirty="0" smtClean="0"/>
              <a:t> </a:t>
            </a:r>
            <a:r>
              <a:rPr lang="en-US" dirty="0" err="1" smtClean="0"/>
              <a:t>Undang-Undang</a:t>
            </a:r>
            <a:r>
              <a:rPr lang="en-US" dirty="0" smtClean="0"/>
              <a:t> </a:t>
            </a:r>
            <a:r>
              <a:rPr lang="en-US" dirty="0" err="1" smtClean="0"/>
              <a:t>Nomor</a:t>
            </a:r>
            <a:r>
              <a:rPr lang="en-US" dirty="0" smtClean="0"/>
              <a:t> 6 </a:t>
            </a:r>
            <a:r>
              <a:rPr lang="en-US" dirty="0" err="1" smtClean="0"/>
              <a:t>Tahun</a:t>
            </a:r>
            <a:r>
              <a:rPr lang="en-US" dirty="0" smtClean="0"/>
              <a:t> 2014 </a:t>
            </a:r>
            <a:r>
              <a:rPr lang="en-US" dirty="0" err="1" smtClean="0"/>
              <a:t>Tentang</a:t>
            </a:r>
            <a:r>
              <a:rPr lang="en-US" dirty="0" smtClean="0"/>
              <a:t> </a:t>
            </a:r>
            <a:r>
              <a:rPr lang="en-US" dirty="0" err="1" smtClean="0"/>
              <a:t>Desa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mempunyai</a:t>
            </a:r>
            <a:r>
              <a:rPr lang="en-US" dirty="0" smtClean="0"/>
              <a:t> </a:t>
            </a:r>
            <a:r>
              <a:rPr lang="en-US" dirty="0" err="1" smtClean="0"/>
              <a:t>tugas</a:t>
            </a:r>
            <a:r>
              <a:rPr lang="en-US" dirty="0" smtClean="0"/>
              <a:t> </a:t>
            </a:r>
            <a:r>
              <a:rPr lang="en-US" dirty="0" err="1" smtClean="0"/>
              <a:t>dalam</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r>
              <a:rPr lang="en-US" dirty="0" smtClean="0"/>
              <a:t>, </a:t>
            </a:r>
            <a:r>
              <a:rPr lang="en-US" dirty="0" err="1" smtClean="0"/>
              <a:t>pelaksanaan</a:t>
            </a:r>
            <a:r>
              <a:rPr lang="en-US" dirty="0" smtClean="0"/>
              <a:t> Pembangunan </a:t>
            </a:r>
            <a:r>
              <a:rPr lang="en-US" dirty="0" err="1" smtClean="0"/>
              <a:t>Desa</a:t>
            </a:r>
            <a:r>
              <a:rPr lang="en-US" dirty="0" smtClean="0"/>
              <a:t>, </a:t>
            </a:r>
            <a:r>
              <a:rPr lang="en-US" dirty="0" err="1" smtClean="0"/>
              <a:t>pembinaan</a:t>
            </a:r>
            <a:r>
              <a:rPr lang="en-US" dirty="0" smtClean="0"/>
              <a:t> </a:t>
            </a:r>
            <a:r>
              <a:rPr lang="en-US" dirty="0" err="1" smtClean="0"/>
              <a:t>kemasyarakatan</a:t>
            </a:r>
            <a:r>
              <a:rPr lang="en-US" dirty="0" smtClean="0"/>
              <a:t> </a:t>
            </a:r>
            <a:r>
              <a:rPr lang="en-US" dirty="0" err="1" smtClean="0"/>
              <a:t>Desa</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Kewenangan</a:t>
            </a:r>
            <a:r>
              <a:rPr lang="en-US" dirty="0" smtClean="0"/>
              <a:t> </a:t>
            </a:r>
            <a:r>
              <a:rPr lang="en-US" dirty="0" err="1" smtClean="0"/>
              <a:t>Desa</a:t>
            </a:r>
            <a:r>
              <a:rPr lang="en-US" dirty="0" smtClean="0"/>
              <a:t> </a:t>
            </a:r>
            <a:r>
              <a:rPr lang="en-US" dirty="0" err="1" smtClean="0"/>
              <a:t>meliputi</a:t>
            </a:r>
            <a:r>
              <a:rPr lang="en-US" dirty="0" smtClean="0"/>
              <a:t>: </a:t>
            </a:r>
            <a:endParaRPr lang="id-ID" dirty="0"/>
          </a:p>
          <a:p>
            <a:pPr marL="0" indent="0">
              <a:buNone/>
            </a:pPr>
            <a:r>
              <a:rPr lang="id-ID" dirty="0" smtClean="0"/>
              <a:t>	</a:t>
            </a:r>
          </a:p>
          <a:p>
            <a:pPr marL="0" indent="0">
              <a:buNone/>
            </a:pPr>
            <a:r>
              <a:rPr lang="id-ID" dirty="0"/>
              <a:t>	</a:t>
            </a:r>
            <a:r>
              <a:rPr lang="en-US" dirty="0" smtClean="0"/>
              <a:t>1) </a:t>
            </a:r>
            <a:r>
              <a:rPr lang="en-US" dirty="0" err="1" smtClean="0"/>
              <a:t>kewenangan</a:t>
            </a:r>
            <a:r>
              <a:rPr lang="en-US" dirty="0" smtClean="0"/>
              <a:t> </a:t>
            </a:r>
            <a:r>
              <a:rPr lang="en-US" dirty="0" err="1" smtClean="0"/>
              <a:t>berdasarkan</a:t>
            </a:r>
            <a:r>
              <a:rPr lang="en-US" dirty="0" smtClean="0"/>
              <a:t> </a:t>
            </a:r>
            <a:r>
              <a:rPr lang="en-US" dirty="0" err="1" smtClean="0"/>
              <a:t>hak</a:t>
            </a:r>
            <a:r>
              <a:rPr lang="en-US" dirty="0" smtClean="0"/>
              <a:t> </a:t>
            </a:r>
            <a:r>
              <a:rPr lang="en-US" dirty="0" err="1" smtClean="0"/>
              <a:t>asal</a:t>
            </a:r>
            <a:r>
              <a:rPr lang="en-US" dirty="0" smtClean="0"/>
              <a:t> </a:t>
            </a:r>
            <a:r>
              <a:rPr lang="en-US" dirty="0" err="1" smtClean="0"/>
              <a:t>usul</a:t>
            </a:r>
            <a:r>
              <a:rPr lang="en-US" dirty="0" smtClean="0"/>
              <a:t>; </a:t>
            </a:r>
            <a:endParaRPr lang="id-ID" dirty="0" smtClean="0"/>
          </a:p>
          <a:p>
            <a:pPr marL="0" indent="0">
              <a:buNone/>
            </a:pPr>
            <a:r>
              <a:rPr lang="id-ID" dirty="0"/>
              <a:t>	</a:t>
            </a:r>
            <a:r>
              <a:rPr lang="en-US" dirty="0" smtClean="0"/>
              <a:t>2) </a:t>
            </a:r>
            <a:r>
              <a:rPr lang="en-US" dirty="0" err="1" smtClean="0"/>
              <a:t>kewenangan</a:t>
            </a:r>
            <a:r>
              <a:rPr lang="en-US" dirty="0" smtClean="0"/>
              <a:t> </a:t>
            </a:r>
            <a:r>
              <a:rPr lang="en-US" dirty="0" err="1" smtClean="0"/>
              <a:t>lokal</a:t>
            </a:r>
            <a:r>
              <a:rPr lang="en-US" dirty="0" smtClean="0"/>
              <a:t> </a:t>
            </a:r>
            <a:r>
              <a:rPr lang="en-US" dirty="0" err="1" smtClean="0"/>
              <a:t>berskala</a:t>
            </a:r>
            <a:r>
              <a:rPr lang="en-US" dirty="0" smtClean="0"/>
              <a:t> </a:t>
            </a:r>
            <a:r>
              <a:rPr lang="en-US" dirty="0" err="1" smtClean="0"/>
              <a:t>Desa</a:t>
            </a:r>
            <a:r>
              <a:rPr lang="en-US" dirty="0" smtClean="0"/>
              <a:t>; </a:t>
            </a:r>
            <a:endParaRPr lang="id-ID" dirty="0" smtClean="0"/>
          </a:p>
          <a:p>
            <a:pPr marL="0" indent="0">
              <a:buNone/>
            </a:pPr>
            <a:r>
              <a:rPr lang="id-ID" dirty="0"/>
              <a:t>	</a:t>
            </a:r>
            <a:r>
              <a:rPr lang="en-US" dirty="0" smtClean="0"/>
              <a:t>3) </a:t>
            </a:r>
            <a:r>
              <a:rPr lang="en-US" dirty="0" err="1" smtClean="0"/>
              <a:t>kewenangan</a:t>
            </a:r>
            <a:r>
              <a:rPr lang="en-US" dirty="0" smtClean="0"/>
              <a:t> yang </a:t>
            </a:r>
            <a:r>
              <a:rPr lang="en-US" dirty="0" err="1" smtClean="0"/>
              <a:t>ditugaskan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Pemerintah</a:t>
            </a:r>
            <a:r>
              <a:rPr lang="en-US" dirty="0" smtClean="0"/>
              <a:t> Daerah </a:t>
            </a:r>
            <a:r>
              <a:rPr lang="en-US" dirty="0" err="1" smtClean="0"/>
              <a:t>Provinsi</a:t>
            </a:r>
            <a:r>
              <a:rPr lang="en-US" dirty="0" smtClean="0"/>
              <a:t>, </a:t>
            </a:r>
            <a:r>
              <a:rPr lang="id-ID" dirty="0" smtClean="0"/>
              <a:t>	</a:t>
            </a:r>
            <a:r>
              <a:rPr lang="en-US" dirty="0" err="1" smtClean="0"/>
              <a:t>atau</a:t>
            </a:r>
            <a:r>
              <a:rPr lang="en-US" dirty="0" smtClean="0"/>
              <a:t> </a:t>
            </a:r>
            <a:r>
              <a:rPr lang="en-US" dirty="0" err="1" smtClean="0"/>
              <a:t>Pemerintah</a:t>
            </a:r>
            <a:r>
              <a:rPr lang="en-US" dirty="0" smtClean="0"/>
              <a:t> Daerah </a:t>
            </a:r>
            <a:r>
              <a:rPr lang="en-US" dirty="0" err="1" smtClean="0"/>
              <a:t>Kabupaten</a:t>
            </a:r>
            <a:r>
              <a:rPr lang="en-US" dirty="0" smtClean="0"/>
              <a:t>/Kota; </a:t>
            </a:r>
            <a:r>
              <a:rPr lang="en-US" dirty="0" err="1" smtClean="0"/>
              <a:t>dan</a:t>
            </a:r>
            <a:endParaRPr lang="id-ID" dirty="0" smtClean="0"/>
          </a:p>
          <a:p>
            <a:pPr marL="0" indent="0">
              <a:buNone/>
            </a:pPr>
            <a:r>
              <a:rPr lang="id-ID" dirty="0"/>
              <a:t>	</a:t>
            </a:r>
            <a:r>
              <a:rPr lang="en-US" dirty="0" smtClean="0"/>
              <a:t> 4) </a:t>
            </a:r>
            <a:r>
              <a:rPr lang="en-US" dirty="0" err="1" smtClean="0"/>
              <a:t>kewenangan</a:t>
            </a:r>
            <a:r>
              <a:rPr lang="en-US" dirty="0" smtClean="0"/>
              <a:t> lain yang </a:t>
            </a:r>
            <a:r>
              <a:rPr lang="en-US" dirty="0" err="1" smtClean="0"/>
              <a:t>ditugaskan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Pemerintah</a:t>
            </a:r>
            <a:r>
              <a:rPr lang="en-US" dirty="0" smtClean="0"/>
              <a:t> Daerah </a:t>
            </a:r>
            <a:r>
              <a:rPr lang="id-ID" dirty="0" smtClean="0"/>
              <a:t>	</a:t>
            </a:r>
            <a:r>
              <a:rPr lang="en-US" dirty="0" err="1" smtClean="0"/>
              <a:t>Provinsi</a:t>
            </a:r>
            <a:r>
              <a:rPr lang="en-US" dirty="0" smtClean="0"/>
              <a:t>, </a:t>
            </a:r>
            <a:r>
              <a:rPr lang="en-US" dirty="0" err="1" smtClean="0"/>
              <a:t>atau</a:t>
            </a:r>
            <a:r>
              <a:rPr lang="en-US" dirty="0" smtClean="0"/>
              <a:t> </a:t>
            </a:r>
            <a:r>
              <a:rPr lang="en-US" dirty="0" err="1" smtClean="0"/>
              <a:t>Pemerintah</a:t>
            </a:r>
            <a:r>
              <a:rPr lang="en-US" dirty="0" smtClean="0"/>
              <a:t> Daerah </a:t>
            </a:r>
            <a:r>
              <a:rPr lang="en-US" dirty="0" err="1" smtClean="0"/>
              <a:t>Kabupaten</a:t>
            </a:r>
            <a:r>
              <a:rPr lang="en-US" dirty="0" smtClean="0"/>
              <a:t>/Kota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a:t>
            </a:r>
            <a:r>
              <a:rPr lang="id-ID" dirty="0" smtClean="0"/>
              <a:t>	</a:t>
            </a:r>
            <a:r>
              <a:rPr lang="en-US" dirty="0" err="1" smtClean="0"/>
              <a:t>peraturan</a:t>
            </a:r>
            <a:r>
              <a:rPr lang="en-US" dirty="0" smtClean="0"/>
              <a:t> </a:t>
            </a:r>
            <a:r>
              <a:rPr lang="en-US" dirty="0" err="1" smtClean="0"/>
              <a:t>perundang-undangan</a:t>
            </a:r>
            <a:r>
              <a:rPr lang="en-US" dirty="0" smtClean="0"/>
              <a:t>.</a:t>
            </a:r>
          </a:p>
        </p:txBody>
      </p:sp>
    </p:spTree>
    <p:extLst>
      <p:ext uri="{BB962C8B-B14F-4D97-AF65-F5344CB8AC3E}">
        <p14:creationId xmlns:p14="http://schemas.microsoft.com/office/powerpoint/2010/main" val="3523749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07988"/>
            <a:ext cx="8261350" cy="284708"/>
          </a:xfrm>
        </p:spPr>
        <p:txBody>
          <a:bodyPr>
            <a:normAutofit/>
          </a:bodyPr>
          <a:lstStyle/>
          <a:p>
            <a:pPr algn="l"/>
            <a:r>
              <a:rPr lang="id-ID" sz="1200" b="1" dirty="0" smtClean="0"/>
              <a:t>Lanjutan</a:t>
            </a:r>
            <a:endParaRPr lang="id-ID" sz="1200" b="1" dirty="0"/>
          </a:p>
        </p:txBody>
      </p:sp>
      <p:sp>
        <p:nvSpPr>
          <p:cNvPr id="3" name="Content Placeholder 2"/>
          <p:cNvSpPr>
            <a:spLocks noGrp="1"/>
          </p:cNvSpPr>
          <p:nvPr>
            <p:ph idx="4294967295"/>
          </p:nvPr>
        </p:nvSpPr>
        <p:spPr>
          <a:xfrm>
            <a:off x="467544" y="836712"/>
            <a:ext cx="8352928" cy="6021288"/>
          </a:xfrm>
        </p:spPr>
        <p:txBody>
          <a:bodyPr>
            <a:normAutofit fontScale="85000" lnSpcReduction="20000"/>
          </a:bodyPr>
          <a:lstStyle/>
          <a:p>
            <a:pPr marL="633413" indent="-368300">
              <a:buNone/>
            </a:pPr>
            <a:r>
              <a:rPr lang="en-US" dirty="0"/>
              <a:t> d. </a:t>
            </a:r>
            <a:r>
              <a:rPr lang="en-US" dirty="0" err="1"/>
              <a:t>Berlakunya</a:t>
            </a:r>
            <a:r>
              <a:rPr lang="en-US" dirty="0"/>
              <a:t> </a:t>
            </a:r>
            <a:r>
              <a:rPr lang="en-US" dirty="0" err="1"/>
              <a:t>Undang-Undang</a:t>
            </a:r>
            <a:r>
              <a:rPr lang="en-US" dirty="0"/>
              <a:t> </a:t>
            </a:r>
            <a:r>
              <a:rPr lang="en-US" dirty="0" err="1"/>
              <a:t>Nomor</a:t>
            </a:r>
            <a:r>
              <a:rPr lang="en-US" dirty="0"/>
              <a:t> 6 </a:t>
            </a:r>
            <a:r>
              <a:rPr lang="en-US" dirty="0" err="1"/>
              <a:t>Tahun</a:t>
            </a:r>
            <a:r>
              <a:rPr lang="en-US" dirty="0"/>
              <a:t> 2014 </a:t>
            </a:r>
            <a:r>
              <a:rPr lang="en-US" dirty="0" err="1"/>
              <a:t>Tentang</a:t>
            </a:r>
            <a:r>
              <a:rPr lang="en-US" dirty="0"/>
              <a:t> </a:t>
            </a:r>
            <a:r>
              <a:rPr lang="en-US" dirty="0" err="1"/>
              <a:t>Desa</a:t>
            </a:r>
            <a:r>
              <a:rPr lang="en-US" dirty="0"/>
              <a:t> </a:t>
            </a:r>
            <a:r>
              <a:rPr lang="en-US" dirty="0" err="1"/>
              <a:t>meletakkan</a:t>
            </a:r>
            <a:r>
              <a:rPr lang="en-US" dirty="0"/>
              <a:t> </a:t>
            </a:r>
            <a:r>
              <a:rPr lang="en-US" dirty="0" err="1"/>
              <a:t>posisi</a:t>
            </a:r>
            <a:r>
              <a:rPr lang="en-US" dirty="0"/>
              <a:t> </a:t>
            </a:r>
            <a:r>
              <a:rPr lang="en-US" dirty="0" err="1"/>
              <a:t>desa</a:t>
            </a:r>
            <a:r>
              <a:rPr lang="en-US" dirty="0"/>
              <a:t> </a:t>
            </a:r>
            <a:r>
              <a:rPr lang="en-US" dirty="0" err="1"/>
              <a:t>sebagai</a:t>
            </a:r>
            <a:r>
              <a:rPr lang="en-US" dirty="0"/>
              <a:t> </a:t>
            </a:r>
            <a:r>
              <a:rPr lang="en-US" dirty="0" err="1"/>
              <a:t>kesatuan</a:t>
            </a:r>
            <a:r>
              <a:rPr lang="en-US" dirty="0"/>
              <a:t> </a:t>
            </a:r>
            <a:r>
              <a:rPr lang="en-US" dirty="0" err="1"/>
              <a:t>masyarakat</a:t>
            </a:r>
            <a:r>
              <a:rPr lang="en-US" dirty="0"/>
              <a:t> </a:t>
            </a:r>
            <a:r>
              <a:rPr lang="en-US" dirty="0" err="1"/>
              <a:t>hukum</a:t>
            </a:r>
            <a:r>
              <a:rPr lang="en-US" dirty="0"/>
              <a:t> </a:t>
            </a:r>
            <a:r>
              <a:rPr lang="en-US" dirty="0" err="1"/>
              <a:t>adat</a:t>
            </a:r>
            <a:r>
              <a:rPr lang="en-US" dirty="0"/>
              <a:t> </a:t>
            </a:r>
            <a:r>
              <a:rPr lang="en-US" dirty="0" err="1"/>
              <a:t>sesuai</a:t>
            </a:r>
            <a:r>
              <a:rPr lang="en-US" dirty="0"/>
              <a:t> </a:t>
            </a:r>
            <a:r>
              <a:rPr lang="en-US" dirty="0" err="1"/>
              <a:t>hak</a:t>
            </a:r>
            <a:r>
              <a:rPr lang="en-US" dirty="0"/>
              <a:t> </a:t>
            </a:r>
            <a:r>
              <a:rPr lang="en-US" dirty="0" err="1"/>
              <a:t>asal</a:t>
            </a:r>
            <a:r>
              <a:rPr lang="en-US" dirty="0"/>
              <a:t> </a:t>
            </a:r>
            <a:r>
              <a:rPr lang="en-US" dirty="0" err="1"/>
              <a:t>usul</a:t>
            </a:r>
            <a:r>
              <a:rPr lang="en-US" dirty="0"/>
              <a:t> </a:t>
            </a:r>
            <a:r>
              <a:rPr lang="en-US" dirty="0" err="1"/>
              <a:t>desa</a:t>
            </a:r>
            <a:r>
              <a:rPr lang="en-US" dirty="0"/>
              <a:t>, </a:t>
            </a:r>
            <a:r>
              <a:rPr lang="en-US" dirty="0" err="1"/>
              <a:t>sehingga</a:t>
            </a:r>
            <a:r>
              <a:rPr lang="en-US" dirty="0"/>
              <a:t> </a:t>
            </a:r>
            <a:r>
              <a:rPr lang="en-US" dirty="0" err="1"/>
              <a:t>otonomi</a:t>
            </a:r>
            <a:r>
              <a:rPr lang="en-US" dirty="0"/>
              <a:t> </a:t>
            </a:r>
            <a:r>
              <a:rPr lang="en-US" dirty="0" err="1"/>
              <a:t>desa</a:t>
            </a:r>
            <a:r>
              <a:rPr lang="en-US" dirty="0"/>
              <a:t> </a:t>
            </a:r>
            <a:r>
              <a:rPr lang="en-US" dirty="0" err="1"/>
              <a:t>diakui</a:t>
            </a:r>
            <a:r>
              <a:rPr lang="en-US" dirty="0"/>
              <a:t> </a:t>
            </a:r>
            <a:r>
              <a:rPr lang="en-US" dirty="0" err="1"/>
              <a:t>dan</a:t>
            </a:r>
            <a:r>
              <a:rPr lang="en-US" dirty="0"/>
              <a:t> </a:t>
            </a:r>
            <a:r>
              <a:rPr lang="en-US" dirty="0" err="1"/>
              <a:t>dihormati</a:t>
            </a:r>
            <a:r>
              <a:rPr lang="en-US" dirty="0"/>
              <a:t> </a:t>
            </a:r>
            <a:r>
              <a:rPr lang="en-US" dirty="0" err="1"/>
              <a:t>dalam</a:t>
            </a:r>
            <a:r>
              <a:rPr lang="en-US" dirty="0"/>
              <a:t> </a:t>
            </a:r>
            <a:r>
              <a:rPr lang="en-US" dirty="0" err="1"/>
              <a:t>sistem</a:t>
            </a:r>
            <a:r>
              <a:rPr lang="en-US" dirty="0"/>
              <a:t> </a:t>
            </a:r>
            <a:r>
              <a:rPr lang="en-US" dirty="0" err="1"/>
              <a:t>pemerintahan</a:t>
            </a:r>
            <a:r>
              <a:rPr lang="en-US" dirty="0"/>
              <a:t> Negara </a:t>
            </a:r>
            <a:r>
              <a:rPr lang="en-US" dirty="0" err="1"/>
              <a:t>Kesatuan</a:t>
            </a:r>
            <a:r>
              <a:rPr lang="en-US" dirty="0"/>
              <a:t> </a:t>
            </a:r>
            <a:r>
              <a:rPr lang="en-US" dirty="0" err="1"/>
              <a:t>Repubik</a:t>
            </a:r>
            <a:r>
              <a:rPr lang="en-US" dirty="0"/>
              <a:t> Indonesia. </a:t>
            </a:r>
            <a:endParaRPr lang="id-ID" dirty="0" smtClean="0"/>
          </a:p>
          <a:p>
            <a:pPr marL="633413" indent="-368300">
              <a:buNone/>
            </a:pPr>
            <a:endParaRPr lang="en-US" dirty="0"/>
          </a:p>
          <a:p>
            <a:pPr marL="633413" indent="-368300">
              <a:buNone/>
            </a:pPr>
            <a:r>
              <a:rPr lang="en-US" dirty="0"/>
              <a:t>e. Di </a:t>
            </a:r>
            <a:r>
              <a:rPr lang="en-US" dirty="0" err="1"/>
              <a:t>sisi</a:t>
            </a:r>
            <a:r>
              <a:rPr lang="en-US" dirty="0"/>
              <a:t> lain, </a:t>
            </a:r>
            <a:r>
              <a:rPr lang="en-US" dirty="0" err="1"/>
              <a:t>dalam</a:t>
            </a:r>
            <a:r>
              <a:rPr lang="en-US" dirty="0"/>
              <a:t> </a:t>
            </a:r>
            <a:r>
              <a:rPr lang="en-US" dirty="0" err="1"/>
              <a:t>posisi</a:t>
            </a:r>
            <a:r>
              <a:rPr lang="en-US" dirty="0"/>
              <a:t> </a:t>
            </a:r>
            <a:r>
              <a:rPr lang="en-US" dirty="0" err="1"/>
              <a:t>Desa</a:t>
            </a:r>
            <a:r>
              <a:rPr lang="en-US" dirty="0"/>
              <a:t> </a:t>
            </a:r>
            <a:r>
              <a:rPr lang="en-US" dirty="0" err="1"/>
              <a:t>sebagai</a:t>
            </a:r>
            <a:r>
              <a:rPr lang="en-US" dirty="0"/>
              <a:t> </a:t>
            </a:r>
            <a:r>
              <a:rPr lang="en-US" dirty="0" err="1"/>
              <a:t>subsistem</a:t>
            </a:r>
            <a:r>
              <a:rPr lang="en-US" dirty="0"/>
              <a:t> </a:t>
            </a:r>
            <a:r>
              <a:rPr lang="en-US" dirty="0" err="1"/>
              <a:t>dari</a:t>
            </a:r>
            <a:r>
              <a:rPr lang="en-US" dirty="0"/>
              <a:t> </a:t>
            </a:r>
            <a:r>
              <a:rPr lang="en-US" dirty="0" err="1"/>
              <a:t>sistem</a:t>
            </a:r>
            <a:r>
              <a:rPr lang="en-US" dirty="0"/>
              <a:t> </a:t>
            </a:r>
            <a:r>
              <a:rPr lang="en-US" dirty="0" err="1"/>
              <a:t>penyelenggaraan</a:t>
            </a:r>
            <a:r>
              <a:rPr lang="en-US" dirty="0"/>
              <a:t> </a:t>
            </a:r>
            <a:r>
              <a:rPr lang="en-US" dirty="0" err="1"/>
              <a:t>pemerintahan</a:t>
            </a:r>
            <a:r>
              <a:rPr lang="en-US" dirty="0"/>
              <a:t> </a:t>
            </a:r>
            <a:r>
              <a:rPr lang="en-US" dirty="0" err="1"/>
              <a:t>secara</a:t>
            </a:r>
            <a:r>
              <a:rPr lang="en-US" dirty="0"/>
              <a:t> </a:t>
            </a:r>
            <a:r>
              <a:rPr lang="en-US" dirty="0" err="1"/>
              <a:t>nasional</a:t>
            </a:r>
            <a:r>
              <a:rPr lang="en-US" dirty="0"/>
              <a:t> </a:t>
            </a:r>
            <a:r>
              <a:rPr lang="en-US" dirty="0" err="1"/>
              <a:t>dan</a:t>
            </a:r>
            <a:r>
              <a:rPr lang="en-US" dirty="0"/>
              <a:t> </a:t>
            </a:r>
            <a:r>
              <a:rPr lang="en-US" dirty="0" err="1"/>
              <a:t>jajaran</a:t>
            </a:r>
            <a:r>
              <a:rPr lang="en-US" dirty="0"/>
              <a:t> </a:t>
            </a:r>
            <a:r>
              <a:rPr lang="en-US" dirty="0" err="1"/>
              <a:t>terdepan</a:t>
            </a:r>
            <a:r>
              <a:rPr lang="en-US" dirty="0"/>
              <a:t> </a:t>
            </a:r>
            <a:r>
              <a:rPr lang="en-US" dirty="0" err="1"/>
              <a:t>dalam</a:t>
            </a:r>
            <a:r>
              <a:rPr lang="en-US" dirty="0"/>
              <a:t> </a:t>
            </a:r>
            <a:r>
              <a:rPr lang="en-US" dirty="0" err="1"/>
              <a:t>penyelenggaraan</a:t>
            </a:r>
            <a:r>
              <a:rPr lang="en-US" dirty="0"/>
              <a:t> </a:t>
            </a:r>
            <a:r>
              <a:rPr lang="en-US" dirty="0" err="1"/>
              <a:t>pemerintahan</a:t>
            </a:r>
            <a:r>
              <a:rPr lang="en-US" dirty="0"/>
              <a:t> </a:t>
            </a:r>
            <a:r>
              <a:rPr lang="en-US" dirty="0" err="1"/>
              <a:t>secara</a:t>
            </a:r>
            <a:r>
              <a:rPr lang="en-US" dirty="0"/>
              <a:t> </a:t>
            </a:r>
            <a:r>
              <a:rPr lang="en-US" dirty="0" err="1"/>
              <a:t>nasional</a:t>
            </a:r>
            <a:r>
              <a:rPr lang="en-US" dirty="0"/>
              <a:t>, </a:t>
            </a:r>
            <a:r>
              <a:rPr lang="en-US" dirty="0" err="1"/>
              <a:t>maka</a:t>
            </a:r>
            <a:r>
              <a:rPr lang="en-US" dirty="0"/>
              <a:t> </a:t>
            </a:r>
            <a:r>
              <a:rPr lang="en-US" dirty="0" err="1"/>
              <a:t>desa</a:t>
            </a:r>
            <a:r>
              <a:rPr lang="en-US" dirty="0"/>
              <a:t> </a:t>
            </a:r>
            <a:r>
              <a:rPr lang="en-US" dirty="0" err="1"/>
              <a:t>juga</a:t>
            </a:r>
            <a:r>
              <a:rPr lang="en-US" dirty="0"/>
              <a:t> </a:t>
            </a:r>
            <a:r>
              <a:rPr lang="en-US" dirty="0" err="1"/>
              <a:t>diberi</a:t>
            </a:r>
            <a:r>
              <a:rPr lang="en-US" dirty="0"/>
              <a:t> </a:t>
            </a:r>
            <a:r>
              <a:rPr lang="en-US" dirty="0" err="1"/>
              <a:t>kewenangan</a:t>
            </a:r>
            <a:r>
              <a:rPr lang="en-US" dirty="0"/>
              <a:t> </a:t>
            </a:r>
            <a:r>
              <a:rPr lang="en-US" dirty="0" err="1"/>
              <a:t>untuk</a:t>
            </a:r>
            <a:r>
              <a:rPr lang="en-US" dirty="0"/>
              <a:t> </a:t>
            </a:r>
            <a:r>
              <a:rPr lang="en-US" dirty="0" err="1"/>
              <a:t>menyelenggarakan</a:t>
            </a:r>
            <a:r>
              <a:rPr lang="en-US" dirty="0"/>
              <a:t> </a:t>
            </a:r>
            <a:r>
              <a:rPr lang="en-US" dirty="0" err="1"/>
              <a:t>urusan</a:t>
            </a:r>
            <a:r>
              <a:rPr lang="en-US" dirty="0"/>
              <a:t> </a:t>
            </a:r>
            <a:r>
              <a:rPr lang="en-US" dirty="0" err="1"/>
              <a:t>pemerintahan</a:t>
            </a:r>
            <a:r>
              <a:rPr lang="en-US" dirty="0"/>
              <a:t> </a:t>
            </a:r>
            <a:r>
              <a:rPr lang="en-US" dirty="0" err="1"/>
              <a:t>sebagai</a:t>
            </a:r>
            <a:r>
              <a:rPr lang="en-US" dirty="0"/>
              <a:t> </a:t>
            </a:r>
            <a:r>
              <a:rPr lang="en-US" dirty="0" err="1"/>
              <a:t>konsekwensi</a:t>
            </a:r>
            <a:r>
              <a:rPr lang="en-US" dirty="0"/>
              <a:t> </a:t>
            </a:r>
            <a:r>
              <a:rPr lang="en-US" dirty="0" err="1"/>
              <a:t>dari</a:t>
            </a:r>
            <a:r>
              <a:rPr lang="en-US" dirty="0"/>
              <a:t> </a:t>
            </a:r>
            <a:r>
              <a:rPr lang="en-US" dirty="0" err="1"/>
              <a:t>keberadaan</a:t>
            </a:r>
            <a:r>
              <a:rPr lang="en-US" dirty="0"/>
              <a:t> </a:t>
            </a:r>
            <a:r>
              <a:rPr lang="en-US" dirty="0" err="1"/>
              <a:t>Desa</a:t>
            </a:r>
            <a:r>
              <a:rPr lang="en-US" dirty="0"/>
              <a:t> </a:t>
            </a:r>
            <a:r>
              <a:rPr lang="en-US" dirty="0" err="1"/>
              <a:t>sebagai</a:t>
            </a:r>
            <a:r>
              <a:rPr lang="en-US" dirty="0"/>
              <a:t> </a:t>
            </a:r>
            <a:r>
              <a:rPr lang="en-US" dirty="0" err="1"/>
              <a:t>sebuah</a:t>
            </a:r>
            <a:r>
              <a:rPr lang="en-US" dirty="0"/>
              <a:t> </a:t>
            </a:r>
            <a:r>
              <a:rPr lang="en-US" dirty="0" err="1"/>
              <a:t>entitas</a:t>
            </a:r>
            <a:r>
              <a:rPr lang="en-US" dirty="0"/>
              <a:t> </a:t>
            </a:r>
            <a:r>
              <a:rPr lang="en-US" dirty="0" err="1"/>
              <a:t>pemerintahan</a:t>
            </a:r>
            <a:r>
              <a:rPr lang="en-US" dirty="0"/>
              <a:t>. </a:t>
            </a:r>
            <a:endParaRPr lang="id-ID" dirty="0" smtClean="0"/>
          </a:p>
          <a:p>
            <a:pPr marL="633413" indent="-368300">
              <a:buNone/>
            </a:pPr>
            <a:endParaRPr lang="en-US" dirty="0"/>
          </a:p>
          <a:p>
            <a:pPr marL="633413" indent="-368300">
              <a:buNone/>
            </a:pPr>
            <a:r>
              <a:rPr lang="en-US" dirty="0"/>
              <a:t>f. </a:t>
            </a:r>
            <a:r>
              <a:rPr lang="en-US" dirty="0" err="1"/>
              <a:t>Selain</a:t>
            </a:r>
            <a:r>
              <a:rPr lang="en-US" dirty="0"/>
              <a:t> </a:t>
            </a:r>
            <a:r>
              <a:rPr lang="en-US" dirty="0" err="1"/>
              <a:t>kewenangan</a:t>
            </a:r>
            <a:r>
              <a:rPr lang="en-US" dirty="0"/>
              <a:t> </a:t>
            </a:r>
            <a:r>
              <a:rPr lang="en-US" dirty="0" err="1"/>
              <a:t>hak</a:t>
            </a:r>
            <a:r>
              <a:rPr lang="en-US" dirty="0"/>
              <a:t> </a:t>
            </a:r>
            <a:r>
              <a:rPr lang="en-US" dirty="0" err="1"/>
              <a:t>asal</a:t>
            </a:r>
            <a:r>
              <a:rPr lang="en-US" dirty="0"/>
              <a:t> </a:t>
            </a:r>
            <a:r>
              <a:rPr lang="en-US" dirty="0" err="1"/>
              <a:t>usul</a:t>
            </a:r>
            <a:r>
              <a:rPr lang="en-US" dirty="0"/>
              <a:t> </a:t>
            </a:r>
            <a:r>
              <a:rPr lang="en-US" dirty="0" err="1"/>
              <a:t>dan</a:t>
            </a:r>
            <a:r>
              <a:rPr lang="en-US" dirty="0"/>
              <a:t> </a:t>
            </a:r>
            <a:r>
              <a:rPr lang="en-US" dirty="0" err="1"/>
              <a:t>kewenangan</a:t>
            </a:r>
            <a:r>
              <a:rPr lang="en-US" dirty="0"/>
              <a:t> </a:t>
            </a:r>
            <a:r>
              <a:rPr lang="en-US" dirty="0" err="1"/>
              <a:t>lokal</a:t>
            </a:r>
            <a:r>
              <a:rPr lang="en-US" dirty="0"/>
              <a:t> </a:t>
            </a:r>
            <a:r>
              <a:rPr lang="en-US" dirty="0" err="1"/>
              <a:t>berskala</a:t>
            </a:r>
            <a:r>
              <a:rPr lang="en-US" dirty="0"/>
              <a:t> </a:t>
            </a:r>
            <a:r>
              <a:rPr lang="en-US" dirty="0" err="1"/>
              <a:t>desa</a:t>
            </a:r>
            <a:r>
              <a:rPr lang="en-US" dirty="0"/>
              <a:t>, </a:t>
            </a:r>
            <a:r>
              <a:rPr lang="en-US" dirty="0" err="1"/>
              <a:t>desa</a:t>
            </a:r>
            <a:r>
              <a:rPr lang="en-US" dirty="0"/>
              <a:t> </a:t>
            </a:r>
            <a:r>
              <a:rPr lang="en-US" dirty="0" err="1"/>
              <a:t>juga</a:t>
            </a:r>
            <a:r>
              <a:rPr lang="en-US" dirty="0"/>
              <a:t> </a:t>
            </a:r>
            <a:r>
              <a:rPr lang="en-US" dirty="0" err="1"/>
              <a:t>memperoleh</a:t>
            </a:r>
            <a:r>
              <a:rPr lang="en-US" dirty="0"/>
              <a:t> </a:t>
            </a:r>
            <a:r>
              <a:rPr lang="en-US" dirty="0" err="1"/>
              <a:t>kewenangan</a:t>
            </a:r>
            <a:r>
              <a:rPr lang="en-US" dirty="0"/>
              <a:t> </a:t>
            </a:r>
            <a:r>
              <a:rPr lang="en-US" dirty="0" err="1"/>
              <a:t>dari</a:t>
            </a:r>
            <a:r>
              <a:rPr lang="en-US" dirty="0"/>
              <a:t> </a:t>
            </a:r>
            <a:r>
              <a:rPr lang="en-US" dirty="0" err="1"/>
              <a:t>Pemerintah</a:t>
            </a:r>
            <a:r>
              <a:rPr lang="en-US" dirty="0"/>
              <a:t>, </a:t>
            </a:r>
            <a:r>
              <a:rPr lang="en-US" dirty="0" err="1"/>
              <a:t>Pemerintah</a:t>
            </a:r>
            <a:r>
              <a:rPr lang="en-US" dirty="0"/>
              <a:t> </a:t>
            </a:r>
            <a:r>
              <a:rPr lang="en-US" dirty="0" err="1"/>
              <a:t>Provinsi</a:t>
            </a:r>
            <a:r>
              <a:rPr lang="en-US" dirty="0"/>
              <a:t> </a:t>
            </a:r>
            <a:r>
              <a:rPr lang="en-US" dirty="0" err="1"/>
              <a:t>dan</a:t>
            </a:r>
            <a:r>
              <a:rPr lang="en-US" dirty="0"/>
              <a:t>/</a:t>
            </a:r>
            <a:r>
              <a:rPr lang="en-US" dirty="0" err="1"/>
              <a:t>atau</a:t>
            </a:r>
            <a:r>
              <a:rPr lang="en-US" dirty="0"/>
              <a:t> </a:t>
            </a:r>
            <a:r>
              <a:rPr lang="en-US" dirty="0" err="1"/>
              <a:t>Kabupaten</a:t>
            </a:r>
            <a:r>
              <a:rPr lang="en-US" dirty="0"/>
              <a:t>/</a:t>
            </a:r>
            <a:r>
              <a:rPr lang="en-US" dirty="0" err="1"/>
              <a:t>kota</a:t>
            </a:r>
            <a:r>
              <a:rPr lang="en-US" dirty="0"/>
              <a:t>, </a:t>
            </a:r>
            <a:r>
              <a:rPr lang="en-US" dirty="0" err="1"/>
              <a:t>sebagaimana</a:t>
            </a:r>
            <a:r>
              <a:rPr lang="en-US" dirty="0"/>
              <a:t> </a:t>
            </a:r>
            <a:r>
              <a:rPr lang="en-US" dirty="0" err="1"/>
              <a:t>dimaksud</a:t>
            </a:r>
            <a:r>
              <a:rPr lang="en-US" dirty="0"/>
              <a:t> </a:t>
            </a:r>
            <a:r>
              <a:rPr lang="en-US" dirty="0" err="1"/>
              <a:t>dalam</a:t>
            </a:r>
            <a:r>
              <a:rPr lang="en-US" dirty="0"/>
              <a:t> </a:t>
            </a:r>
            <a:r>
              <a:rPr lang="en-US" dirty="0" err="1"/>
              <a:t>Pasal</a:t>
            </a:r>
            <a:r>
              <a:rPr lang="en-US" dirty="0"/>
              <a:t> 22 </a:t>
            </a:r>
            <a:r>
              <a:rPr lang="en-US" dirty="0" err="1"/>
              <a:t>Undang-undang</a:t>
            </a:r>
            <a:r>
              <a:rPr lang="en-US" dirty="0"/>
              <a:t> No.6 </a:t>
            </a:r>
            <a:r>
              <a:rPr lang="en-US" dirty="0" err="1"/>
              <a:t>Tahun</a:t>
            </a:r>
            <a:r>
              <a:rPr lang="en-US" dirty="0"/>
              <a:t> 201458 </a:t>
            </a:r>
            <a:r>
              <a:rPr lang="en-US" dirty="0" err="1"/>
              <a:t>meliputi</a:t>
            </a:r>
            <a:r>
              <a:rPr lang="en-US" dirty="0"/>
              <a:t> </a:t>
            </a:r>
            <a:r>
              <a:rPr lang="en-US" dirty="0" err="1"/>
              <a:t>penyelenggaraan</a:t>
            </a:r>
            <a:r>
              <a:rPr lang="en-US" dirty="0"/>
              <a:t> 58 </a:t>
            </a:r>
            <a:r>
              <a:rPr lang="en-US" dirty="0" err="1"/>
              <a:t>Pasal</a:t>
            </a:r>
            <a:r>
              <a:rPr lang="en-US" dirty="0"/>
              <a:t> 22 </a:t>
            </a:r>
            <a:r>
              <a:rPr lang="en-US" dirty="0" err="1"/>
              <a:t>Undang-undang</a:t>
            </a:r>
            <a:r>
              <a:rPr lang="en-US" dirty="0"/>
              <a:t> No.6 </a:t>
            </a:r>
            <a:r>
              <a:rPr lang="en-US" dirty="0" err="1"/>
              <a:t>Tahun</a:t>
            </a:r>
            <a:r>
              <a:rPr lang="en-US" dirty="0"/>
              <a:t> 2014 58 </a:t>
            </a:r>
            <a:r>
              <a:rPr lang="en-US" dirty="0" err="1"/>
              <a:t>Pemerintahan</a:t>
            </a:r>
            <a:r>
              <a:rPr lang="en-US" dirty="0"/>
              <a:t> </a:t>
            </a:r>
            <a:r>
              <a:rPr lang="en-US" dirty="0" err="1"/>
              <a:t>Desa</a:t>
            </a:r>
            <a:r>
              <a:rPr lang="en-US" dirty="0"/>
              <a:t>, </a:t>
            </a:r>
            <a:r>
              <a:rPr lang="en-US" dirty="0" err="1"/>
              <a:t>pelaksanaan</a:t>
            </a:r>
            <a:r>
              <a:rPr lang="en-US" dirty="0"/>
              <a:t> Pembangunan </a:t>
            </a:r>
            <a:r>
              <a:rPr lang="en-US" dirty="0" err="1"/>
              <a:t>Desa</a:t>
            </a:r>
            <a:r>
              <a:rPr lang="en-US" dirty="0"/>
              <a:t>, </a:t>
            </a:r>
            <a:r>
              <a:rPr lang="en-US" dirty="0" err="1"/>
              <a:t>pelaksanaan</a:t>
            </a:r>
            <a:r>
              <a:rPr lang="en-US" dirty="0"/>
              <a:t> Pembangunan </a:t>
            </a:r>
            <a:r>
              <a:rPr lang="en-US" dirty="0" err="1"/>
              <a:t>Desa</a:t>
            </a:r>
            <a:r>
              <a:rPr lang="en-US" dirty="0"/>
              <a:t>, </a:t>
            </a:r>
            <a:r>
              <a:rPr lang="en-US" dirty="0" err="1"/>
              <a:t>pembinaan</a:t>
            </a:r>
            <a:r>
              <a:rPr lang="en-US" dirty="0"/>
              <a:t> </a:t>
            </a:r>
            <a:r>
              <a:rPr lang="en-US" dirty="0" err="1"/>
              <a:t>kemasyarakatan</a:t>
            </a:r>
            <a:r>
              <a:rPr lang="en-US" dirty="0"/>
              <a:t> </a:t>
            </a:r>
            <a:r>
              <a:rPr lang="en-US" dirty="0" err="1"/>
              <a:t>Desa</a:t>
            </a:r>
            <a:r>
              <a:rPr lang="en-US" dirty="0"/>
              <a:t>, </a:t>
            </a:r>
            <a:r>
              <a:rPr lang="en-US" dirty="0" err="1"/>
              <a:t>dan</a:t>
            </a:r>
            <a:r>
              <a:rPr lang="en-US" dirty="0"/>
              <a:t> </a:t>
            </a:r>
            <a:r>
              <a:rPr lang="en-US" dirty="0" err="1"/>
              <a:t>pemberdayaan</a:t>
            </a:r>
            <a:r>
              <a:rPr lang="en-US" dirty="0"/>
              <a:t> </a:t>
            </a:r>
            <a:r>
              <a:rPr lang="en-US" dirty="0" err="1"/>
              <a:t>masyarakat</a:t>
            </a:r>
            <a:r>
              <a:rPr lang="en-US" dirty="0"/>
              <a:t> </a:t>
            </a:r>
            <a:r>
              <a:rPr lang="en-US" dirty="0" err="1"/>
              <a:t>Desa</a:t>
            </a:r>
            <a:r>
              <a:rPr lang="en-US" dirty="0"/>
              <a:t>. </a:t>
            </a:r>
          </a:p>
          <a:p>
            <a:endParaRPr lang="id-ID" dirty="0"/>
          </a:p>
        </p:txBody>
      </p:sp>
    </p:spTree>
    <p:extLst>
      <p:ext uri="{BB962C8B-B14F-4D97-AF65-F5344CB8AC3E}">
        <p14:creationId xmlns:p14="http://schemas.microsoft.com/office/powerpoint/2010/main" val="14407902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60648"/>
            <a:ext cx="9036496" cy="6263977"/>
          </a:xfrm>
        </p:spPr>
        <p:txBody>
          <a:bodyPr>
            <a:normAutofit fontScale="85000" lnSpcReduction="20000"/>
          </a:bodyPr>
          <a:lstStyle/>
          <a:p>
            <a:r>
              <a:rPr lang="en-US" dirty="0" smtClean="0"/>
              <a:t>g. </a:t>
            </a:r>
            <a:r>
              <a:rPr lang="en-US" dirty="0" err="1" smtClean="0"/>
              <a:t>Pasal</a:t>
            </a:r>
            <a:r>
              <a:rPr lang="en-US" dirty="0" smtClean="0"/>
              <a:t> 94 UU </a:t>
            </a:r>
            <a:r>
              <a:rPr lang="en-US" dirty="0" err="1" smtClean="0"/>
              <a:t>Nomor</a:t>
            </a:r>
            <a:r>
              <a:rPr lang="en-US" dirty="0" smtClean="0"/>
              <a:t> 6 </a:t>
            </a:r>
            <a:r>
              <a:rPr lang="en-US" dirty="0" err="1" smtClean="0"/>
              <a:t>Tahun</a:t>
            </a:r>
            <a:r>
              <a:rPr lang="en-US" dirty="0" smtClean="0"/>
              <a:t> 2014</a:t>
            </a:r>
            <a:r>
              <a:rPr lang="id-ID" dirty="0" smtClean="0"/>
              <a:t> </a:t>
            </a:r>
            <a:r>
              <a:rPr lang="en-US" dirty="0" err="1" smtClean="0"/>
              <a:t>menyebutkan</a:t>
            </a:r>
            <a:r>
              <a:rPr lang="en-US" dirty="0" smtClean="0"/>
              <a:t> : </a:t>
            </a:r>
            <a:endParaRPr lang="id-ID" dirty="0" smtClean="0"/>
          </a:p>
          <a:p>
            <a:endParaRPr lang="id-ID" dirty="0" smtClean="0"/>
          </a:p>
          <a:p>
            <a:pPr marL="811213" indent="-280988"/>
            <a:r>
              <a:rPr lang="en-US" dirty="0" smtClean="0"/>
              <a:t>a. </a:t>
            </a:r>
            <a:r>
              <a:rPr lang="en-US" dirty="0" err="1" smtClean="0"/>
              <a:t>Desa</a:t>
            </a:r>
            <a:r>
              <a:rPr lang="en-US" dirty="0" smtClean="0"/>
              <a:t> </a:t>
            </a:r>
            <a:r>
              <a:rPr lang="en-US" dirty="0" err="1" smtClean="0"/>
              <a:t>mendayagunakan</a:t>
            </a:r>
            <a:r>
              <a:rPr lang="en-US" dirty="0" smtClean="0"/>
              <a:t> </a:t>
            </a:r>
            <a:r>
              <a:rPr lang="en-US" dirty="0" err="1" smtClean="0"/>
              <a:t>lembaga</a:t>
            </a:r>
            <a:r>
              <a:rPr lang="en-US" dirty="0" smtClean="0"/>
              <a:t> </a:t>
            </a:r>
            <a:r>
              <a:rPr lang="en-US" dirty="0" err="1" smtClean="0"/>
              <a:t>kemasyarakatan</a:t>
            </a:r>
            <a:r>
              <a:rPr lang="en-US" dirty="0" smtClean="0"/>
              <a:t> </a:t>
            </a:r>
            <a:r>
              <a:rPr lang="en-US" dirty="0" err="1" smtClean="0"/>
              <a:t>Desa</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membantu</a:t>
            </a:r>
            <a:r>
              <a:rPr lang="en-US" dirty="0" smtClean="0"/>
              <a:t> </a:t>
            </a:r>
            <a:r>
              <a:rPr lang="en-US" dirty="0" err="1" smtClean="0"/>
              <a:t>pelaksanaan</a:t>
            </a:r>
            <a:r>
              <a:rPr lang="en-US" dirty="0" smtClean="0"/>
              <a:t> </a:t>
            </a:r>
            <a:r>
              <a:rPr lang="en-US" dirty="0" err="1" smtClean="0"/>
              <a:t>fungsi</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r>
              <a:rPr lang="en-US" dirty="0" smtClean="0"/>
              <a:t>, </a:t>
            </a:r>
            <a:r>
              <a:rPr lang="en-US" dirty="0" err="1" smtClean="0"/>
              <a:t>pelaksanaan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pembinaan</a:t>
            </a:r>
            <a:r>
              <a:rPr lang="en-US" dirty="0" smtClean="0"/>
              <a:t> </a:t>
            </a:r>
            <a:r>
              <a:rPr lang="en-US" dirty="0" err="1" smtClean="0"/>
              <a:t>kemasyarakatan</a:t>
            </a:r>
            <a:r>
              <a:rPr lang="en-US" dirty="0" smtClean="0"/>
              <a:t> </a:t>
            </a:r>
            <a:r>
              <a:rPr lang="en-US" dirty="0" err="1" smtClean="0"/>
              <a:t>Desa</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r>
              <a:rPr lang="en-US" dirty="0" smtClean="0"/>
              <a:t>. </a:t>
            </a:r>
            <a:endParaRPr lang="id-ID" dirty="0" smtClean="0"/>
          </a:p>
          <a:p>
            <a:pPr marL="811213" indent="-280988"/>
            <a:endParaRPr lang="id-ID" dirty="0" smtClean="0"/>
          </a:p>
          <a:p>
            <a:pPr marL="811213" indent="-280988"/>
            <a:r>
              <a:rPr lang="en-US" dirty="0" smtClean="0"/>
              <a:t>b. </a:t>
            </a:r>
            <a:r>
              <a:rPr lang="en-US" dirty="0" err="1" smtClean="0"/>
              <a:t>Lembaga</a:t>
            </a:r>
            <a:r>
              <a:rPr lang="en-US" dirty="0" smtClean="0"/>
              <a:t> </a:t>
            </a:r>
            <a:r>
              <a:rPr lang="en-US" dirty="0" err="1" smtClean="0"/>
              <a:t>kemasyarakatan</a:t>
            </a:r>
            <a:r>
              <a:rPr lang="en-US" dirty="0" smtClean="0"/>
              <a:t> </a:t>
            </a:r>
            <a:r>
              <a:rPr lang="en-US" dirty="0" err="1" smtClean="0"/>
              <a:t>Desa</a:t>
            </a:r>
            <a:r>
              <a:rPr lang="en-US" dirty="0" smtClean="0"/>
              <a:t> </a:t>
            </a:r>
            <a:r>
              <a:rPr lang="en-US" dirty="0" err="1" smtClean="0"/>
              <a:t>sebagaimana</a:t>
            </a:r>
            <a:r>
              <a:rPr lang="en-US" dirty="0" smtClean="0"/>
              <a:t> </a:t>
            </a:r>
            <a:r>
              <a:rPr lang="en-US" dirty="0" err="1" smtClean="0"/>
              <a:t>dimaksud</a:t>
            </a:r>
            <a:r>
              <a:rPr lang="en-US" dirty="0" smtClean="0"/>
              <a:t> </a:t>
            </a:r>
            <a:r>
              <a:rPr lang="en-US" dirty="0" err="1" smtClean="0"/>
              <a:t>pada</a:t>
            </a:r>
            <a:r>
              <a:rPr lang="en-US" dirty="0" smtClean="0"/>
              <a:t> </a:t>
            </a:r>
            <a:r>
              <a:rPr lang="en-US" dirty="0" err="1" smtClean="0"/>
              <a:t>ayat</a:t>
            </a:r>
            <a:r>
              <a:rPr lang="en-US" dirty="0" smtClean="0"/>
              <a:t> (1) </a:t>
            </a:r>
            <a:r>
              <a:rPr lang="en-US" dirty="0" err="1" smtClean="0"/>
              <a:t>merupakan</a:t>
            </a:r>
            <a:r>
              <a:rPr lang="en-US" dirty="0" smtClean="0"/>
              <a:t> </a:t>
            </a:r>
            <a:r>
              <a:rPr lang="en-US" dirty="0" err="1" smtClean="0"/>
              <a:t>wadah</a:t>
            </a:r>
            <a:r>
              <a:rPr lang="en-US" dirty="0" smtClean="0"/>
              <a:t> </a:t>
            </a:r>
            <a:r>
              <a:rPr lang="en-US" dirty="0" err="1" smtClean="0"/>
              <a:t>partisipasi</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sebagai</a:t>
            </a:r>
            <a:r>
              <a:rPr lang="en-US" dirty="0" smtClean="0"/>
              <a:t> </a:t>
            </a:r>
            <a:r>
              <a:rPr lang="en-US" dirty="0" err="1" smtClean="0"/>
              <a:t>mitra</a:t>
            </a:r>
            <a:r>
              <a:rPr lang="en-US" dirty="0" smtClean="0"/>
              <a:t> </a:t>
            </a:r>
            <a:r>
              <a:rPr lang="en-US" dirty="0" err="1" smtClean="0"/>
              <a:t>Pemerintah</a:t>
            </a:r>
            <a:r>
              <a:rPr lang="en-US" dirty="0" smtClean="0"/>
              <a:t> </a:t>
            </a:r>
            <a:r>
              <a:rPr lang="en-US" dirty="0" err="1" smtClean="0"/>
              <a:t>Desa</a:t>
            </a:r>
            <a:endParaRPr lang="id-ID" dirty="0" smtClean="0"/>
          </a:p>
          <a:p>
            <a:pPr marL="811213" indent="-280988"/>
            <a:endParaRPr lang="id-ID" dirty="0" smtClean="0"/>
          </a:p>
          <a:p>
            <a:pPr marL="811213" indent="-280988"/>
            <a:r>
              <a:rPr lang="en-US" dirty="0" smtClean="0"/>
              <a:t>c. </a:t>
            </a:r>
            <a:r>
              <a:rPr lang="en-US" dirty="0" err="1" smtClean="0"/>
              <a:t>Lembaga</a:t>
            </a:r>
            <a:r>
              <a:rPr lang="en-US" dirty="0" smtClean="0"/>
              <a:t> </a:t>
            </a:r>
            <a:r>
              <a:rPr lang="en-US" dirty="0" err="1" smtClean="0"/>
              <a:t>kemasyarakatan</a:t>
            </a:r>
            <a:r>
              <a:rPr lang="en-US" dirty="0" smtClean="0"/>
              <a:t> </a:t>
            </a:r>
            <a:r>
              <a:rPr lang="en-US" dirty="0" err="1" smtClean="0"/>
              <a:t>Desa</a:t>
            </a:r>
            <a:r>
              <a:rPr lang="en-US" dirty="0" smtClean="0"/>
              <a:t> </a:t>
            </a:r>
            <a:r>
              <a:rPr lang="en-US" dirty="0" err="1" smtClean="0"/>
              <a:t>bertugas</a:t>
            </a:r>
            <a:r>
              <a:rPr lang="en-US" dirty="0" smtClean="0"/>
              <a:t> </a:t>
            </a:r>
            <a:r>
              <a:rPr lang="en-US" dirty="0" err="1" smtClean="0"/>
              <a:t>melakukan</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ikut</a:t>
            </a:r>
            <a:r>
              <a:rPr lang="en-US" dirty="0" smtClean="0"/>
              <a:t> </a:t>
            </a:r>
            <a:r>
              <a:rPr lang="en-US" dirty="0" err="1" smtClean="0"/>
              <a:t>serta</a:t>
            </a:r>
            <a:r>
              <a:rPr lang="en-US" dirty="0" smtClean="0"/>
              <a:t> </a:t>
            </a:r>
            <a:r>
              <a:rPr lang="en-US" dirty="0" err="1" smtClean="0"/>
              <a:t>merencanakan</a:t>
            </a:r>
            <a:r>
              <a:rPr lang="en-US" dirty="0" smtClean="0"/>
              <a:t> </a:t>
            </a:r>
            <a:r>
              <a:rPr lang="en-US" dirty="0" err="1" smtClean="0"/>
              <a:t>dan</a:t>
            </a:r>
            <a:r>
              <a:rPr lang="en-US" dirty="0" smtClean="0"/>
              <a:t> </a:t>
            </a:r>
            <a:r>
              <a:rPr lang="en-US" dirty="0" err="1" smtClean="0"/>
              <a:t>melaksanakan</a:t>
            </a:r>
            <a:r>
              <a:rPr lang="en-US" dirty="0" smtClean="0"/>
              <a:t> </a:t>
            </a:r>
            <a:r>
              <a:rPr lang="en-US" dirty="0" err="1" smtClean="0"/>
              <a:t>pembangunan</a:t>
            </a:r>
            <a:r>
              <a:rPr lang="en-US" dirty="0" smtClean="0"/>
              <a:t>, </a:t>
            </a:r>
            <a:r>
              <a:rPr lang="en-US" dirty="0" err="1" smtClean="0"/>
              <a:t>serta</a:t>
            </a:r>
            <a:r>
              <a:rPr lang="en-US" dirty="0" smtClean="0"/>
              <a:t> </a:t>
            </a:r>
            <a:r>
              <a:rPr lang="en-US" dirty="0" err="1" smtClean="0"/>
              <a:t>meningkatkan</a:t>
            </a:r>
            <a:r>
              <a:rPr lang="en-US" dirty="0" smtClean="0"/>
              <a:t> </a:t>
            </a:r>
            <a:r>
              <a:rPr lang="en-US" dirty="0" err="1" smtClean="0"/>
              <a:t>pelayanan</a:t>
            </a:r>
            <a:r>
              <a:rPr lang="en-US" dirty="0" smtClean="0"/>
              <a:t> </a:t>
            </a:r>
            <a:r>
              <a:rPr lang="en-US" dirty="0" err="1" smtClean="0"/>
              <a:t>masyarakat</a:t>
            </a:r>
            <a:r>
              <a:rPr lang="en-US" dirty="0" smtClean="0"/>
              <a:t> </a:t>
            </a:r>
            <a:r>
              <a:rPr lang="en-US" dirty="0" err="1" smtClean="0"/>
              <a:t>Desa</a:t>
            </a:r>
            <a:r>
              <a:rPr lang="en-US" dirty="0" smtClean="0"/>
              <a:t>.</a:t>
            </a:r>
            <a:endParaRPr lang="id-ID" dirty="0" smtClean="0"/>
          </a:p>
          <a:p>
            <a:pPr marL="811213" indent="-280988"/>
            <a:endParaRPr lang="id-ID" dirty="0" smtClean="0"/>
          </a:p>
          <a:p>
            <a:pPr marL="811213" indent="-280988"/>
            <a:r>
              <a:rPr lang="en-US" dirty="0" smtClean="0"/>
              <a:t>d. </a:t>
            </a:r>
            <a:r>
              <a:rPr lang="en-US" dirty="0" err="1" smtClean="0"/>
              <a:t>Pelaksanaan</a:t>
            </a:r>
            <a:r>
              <a:rPr lang="en-US" dirty="0" smtClean="0"/>
              <a:t> program </a:t>
            </a:r>
            <a:r>
              <a:rPr lang="en-US" dirty="0" err="1" smtClean="0"/>
              <a:t>dan</a:t>
            </a:r>
            <a:r>
              <a:rPr lang="en-US" dirty="0" smtClean="0"/>
              <a:t> </a:t>
            </a:r>
            <a:r>
              <a:rPr lang="en-US" dirty="0" err="1" smtClean="0"/>
              <a:t>kegiatan</a:t>
            </a:r>
            <a:r>
              <a:rPr lang="en-US" dirty="0" smtClean="0"/>
              <a:t> yang </a:t>
            </a:r>
            <a:r>
              <a:rPr lang="en-US" dirty="0" err="1" smtClean="0"/>
              <a:t>bersumber</a:t>
            </a:r>
            <a:r>
              <a:rPr lang="en-US" dirty="0" smtClean="0"/>
              <a:t> </a:t>
            </a:r>
            <a:r>
              <a:rPr lang="en-US" dirty="0" err="1" smtClean="0"/>
              <a:t>dari</a:t>
            </a:r>
            <a:r>
              <a:rPr lang="en-US" dirty="0" smtClean="0"/>
              <a:t> </a:t>
            </a:r>
            <a:r>
              <a:rPr lang="en-US" dirty="0" err="1" smtClean="0"/>
              <a:t>Pemerintah</a:t>
            </a:r>
            <a:r>
              <a:rPr lang="en-US" dirty="0" smtClean="0"/>
              <a:t>, </a:t>
            </a:r>
            <a:r>
              <a:rPr lang="en-US" dirty="0" err="1" smtClean="0"/>
              <a:t>Pemerintah</a:t>
            </a:r>
            <a:r>
              <a:rPr lang="en-US" dirty="0" smtClean="0"/>
              <a:t> Daerah </a:t>
            </a:r>
            <a:r>
              <a:rPr lang="en-US" dirty="0" err="1" smtClean="0"/>
              <a:t>Provinsi</a:t>
            </a:r>
            <a:r>
              <a:rPr lang="en-US" dirty="0" smtClean="0"/>
              <a:t>, </a:t>
            </a:r>
            <a:r>
              <a:rPr lang="en-US" dirty="0" err="1" smtClean="0"/>
              <a:t>Pemerintah</a:t>
            </a:r>
            <a:r>
              <a:rPr lang="en-US" dirty="0" smtClean="0"/>
              <a:t> Daerah </a:t>
            </a:r>
            <a:r>
              <a:rPr lang="en-US" dirty="0" err="1" smtClean="0"/>
              <a:t>Kabupaten</a:t>
            </a:r>
            <a:r>
              <a:rPr lang="en-US" dirty="0" smtClean="0"/>
              <a:t>/Kota, </a:t>
            </a:r>
            <a:r>
              <a:rPr lang="en-US" dirty="0" err="1" smtClean="0"/>
              <a:t>dan</a:t>
            </a:r>
            <a:r>
              <a:rPr lang="en-US" dirty="0" smtClean="0"/>
              <a:t> </a:t>
            </a:r>
            <a:r>
              <a:rPr lang="en-US" dirty="0" err="1" smtClean="0"/>
              <a:t>lembaga</a:t>
            </a:r>
            <a:r>
              <a:rPr lang="en-US" dirty="0" smtClean="0"/>
              <a:t> non-</a:t>
            </a:r>
            <a:r>
              <a:rPr lang="en-US" dirty="0" err="1" smtClean="0"/>
              <a:t>Pemerintah</a:t>
            </a:r>
            <a:r>
              <a:rPr lang="en-US" dirty="0" smtClean="0"/>
              <a:t> </a:t>
            </a:r>
            <a:r>
              <a:rPr lang="en-US" dirty="0" err="1" smtClean="0"/>
              <a:t>wajib</a:t>
            </a:r>
            <a:r>
              <a:rPr lang="en-US" dirty="0" smtClean="0"/>
              <a:t> </a:t>
            </a:r>
            <a:r>
              <a:rPr lang="en-US" dirty="0" err="1" smtClean="0"/>
              <a:t>memberdayakan</a:t>
            </a:r>
            <a:r>
              <a:rPr lang="en-US" dirty="0" smtClean="0"/>
              <a:t> </a:t>
            </a:r>
            <a:r>
              <a:rPr lang="en-US" dirty="0" err="1" smtClean="0"/>
              <a:t>dan</a:t>
            </a:r>
            <a:r>
              <a:rPr lang="en-US" dirty="0" smtClean="0"/>
              <a:t> </a:t>
            </a:r>
            <a:r>
              <a:rPr lang="en-US" dirty="0" err="1" smtClean="0"/>
              <a:t>mendayagunakan</a:t>
            </a:r>
            <a:r>
              <a:rPr lang="en-US" dirty="0" smtClean="0"/>
              <a:t> </a:t>
            </a:r>
            <a:r>
              <a:rPr lang="en-US" dirty="0" err="1" smtClean="0"/>
              <a:t>lembaga</a:t>
            </a:r>
            <a:r>
              <a:rPr lang="en-US" dirty="0" smtClean="0"/>
              <a:t> </a:t>
            </a:r>
            <a:r>
              <a:rPr lang="en-US" dirty="0" err="1" smtClean="0"/>
              <a:t>kemasyarakatan</a:t>
            </a:r>
            <a:r>
              <a:rPr lang="en-US" dirty="0" smtClean="0"/>
              <a:t> yang </a:t>
            </a:r>
            <a:r>
              <a:rPr lang="en-US" dirty="0" err="1" smtClean="0"/>
              <a:t>sudah</a:t>
            </a:r>
            <a:r>
              <a:rPr lang="en-US" dirty="0" smtClean="0"/>
              <a:t> </a:t>
            </a:r>
            <a:r>
              <a:rPr lang="en-US" dirty="0" err="1" smtClean="0"/>
              <a:t>ada</a:t>
            </a:r>
            <a:r>
              <a:rPr lang="en-US" dirty="0" smtClean="0"/>
              <a:t> di </a:t>
            </a:r>
            <a:r>
              <a:rPr lang="en-US" dirty="0" err="1" smtClean="0"/>
              <a:t>Desa</a:t>
            </a:r>
            <a:r>
              <a:rPr lang="en-US" dirty="0" smtClean="0"/>
              <a:t>. </a:t>
            </a:r>
            <a:endParaRPr lang="en-US" dirty="0"/>
          </a:p>
        </p:txBody>
      </p:sp>
    </p:spTree>
    <p:extLst>
      <p:ext uri="{BB962C8B-B14F-4D97-AF65-F5344CB8AC3E}">
        <p14:creationId xmlns:p14="http://schemas.microsoft.com/office/powerpoint/2010/main" val="6740301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16632"/>
            <a:ext cx="9144000" cy="6741368"/>
          </a:xfrm>
        </p:spPr>
        <p:txBody>
          <a:bodyPr>
            <a:normAutofit lnSpcReduction="10000"/>
          </a:bodyPr>
          <a:lstStyle/>
          <a:p>
            <a:r>
              <a:rPr lang="en-US" dirty="0" smtClean="0"/>
              <a:t>h. </a:t>
            </a:r>
            <a:r>
              <a:rPr lang="en-US" dirty="0" err="1" smtClean="0"/>
              <a:t>Pasal</a:t>
            </a:r>
            <a:r>
              <a:rPr lang="en-US" dirty="0" smtClean="0"/>
              <a:t> 95 UU </a:t>
            </a:r>
            <a:r>
              <a:rPr lang="en-US" dirty="0" err="1" smtClean="0"/>
              <a:t>Nomor</a:t>
            </a:r>
            <a:r>
              <a:rPr lang="en-US" dirty="0" smtClean="0"/>
              <a:t> 6 </a:t>
            </a:r>
            <a:r>
              <a:rPr lang="en-US" dirty="0" err="1" smtClean="0"/>
              <a:t>Tahun</a:t>
            </a:r>
            <a:r>
              <a:rPr lang="en-US" dirty="0" smtClean="0"/>
              <a:t> 201460 </a:t>
            </a:r>
            <a:r>
              <a:rPr lang="en-US" dirty="0" err="1" smtClean="0"/>
              <a:t>menyebutkan</a:t>
            </a:r>
            <a:r>
              <a:rPr lang="en-US" dirty="0" smtClean="0"/>
              <a:t> : </a:t>
            </a:r>
            <a:endParaRPr lang="id-ID" dirty="0" smtClean="0"/>
          </a:p>
          <a:p>
            <a:endParaRPr lang="id-ID" dirty="0" smtClean="0"/>
          </a:p>
          <a:p>
            <a:pPr marL="987425" indent="-354013"/>
            <a:r>
              <a:rPr lang="en-US" dirty="0" smtClean="0"/>
              <a:t>1) </a:t>
            </a:r>
            <a:r>
              <a:rPr lang="en-US" dirty="0" err="1" smtClean="0"/>
              <a:t>Pemerintah</a:t>
            </a:r>
            <a:r>
              <a:rPr lang="en-US" dirty="0" smtClean="0"/>
              <a:t> </a:t>
            </a:r>
            <a:r>
              <a:rPr lang="en-US" dirty="0" err="1" smtClean="0"/>
              <a:t>Desa</a:t>
            </a:r>
            <a:r>
              <a:rPr lang="en-US" dirty="0" smtClean="0"/>
              <a:t> </a:t>
            </a:r>
            <a:r>
              <a:rPr lang="en-US" dirty="0" err="1" smtClean="0"/>
              <a:t>dan</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dapat</a:t>
            </a:r>
            <a:r>
              <a:rPr lang="en-US" dirty="0" smtClean="0"/>
              <a:t> </a:t>
            </a:r>
            <a:r>
              <a:rPr lang="en-US" dirty="0" err="1" smtClean="0"/>
              <a:t>membentuk</a:t>
            </a:r>
            <a:r>
              <a:rPr lang="en-US" dirty="0" smtClean="0"/>
              <a:t> </a:t>
            </a:r>
            <a:r>
              <a:rPr lang="en-US" dirty="0" err="1" smtClean="0"/>
              <a:t>lembaga</a:t>
            </a:r>
            <a:r>
              <a:rPr lang="en-US" dirty="0" smtClean="0"/>
              <a:t> </a:t>
            </a:r>
            <a:r>
              <a:rPr lang="en-US" dirty="0" err="1" smtClean="0"/>
              <a:t>adat</a:t>
            </a:r>
            <a:r>
              <a:rPr lang="en-US" dirty="0" smtClean="0"/>
              <a:t> </a:t>
            </a:r>
            <a:r>
              <a:rPr lang="en-US" dirty="0" err="1" smtClean="0"/>
              <a:t>Desa</a:t>
            </a:r>
            <a:r>
              <a:rPr lang="en-US" dirty="0" smtClean="0"/>
              <a:t>. 59 </a:t>
            </a:r>
            <a:r>
              <a:rPr lang="en-US" dirty="0" err="1" smtClean="0"/>
              <a:t>Pasal</a:t>
            </a:r>
            <a:r>
              <a:rPr lang="en-US" dirty="0" smtClean="0"/>
              <a:t> 94 </a:t>
            </a:r>
            <a:r>
              <a:rPr lang="en-US" dirty="0" err="1" smtClean="0"/>
              <a:t>Undang-undang</a:t>
            </a:r>
            <a:r>
              <a:rPr lang="en-US" dirty="0" smtClean="0"/>
              <a:t> No.6 </a:t>
            </a:r>
            <a:r>
              <a:rPr lang="en-US" dirty="0" err="1" smtClean="0"/>
              <a:t>Tahun</a:t>
            </a:r>
            <a:r>
              <a:rPr lang="en-US" dirty="0" smtClean="0"/>
              <a:t> 2014 60 </a:t>
            </a:r>
            <a:r>
              <a:rPr lang="en-US" dirty="0" err="1" smtClean="0"/>
              <a:t>Pasal</a:t>
            </a:r>
            <a:r>
              <a:rPr lang="en-US" dirty="0" smtClean="0"/>
              <a:t> 94 </a:t>
            </a:r>
            <a:r>
              <a:rPr lang="en-US" dirty="0" err="1" smtClean="0"/>
              <a:t>Undang-undang</a:t>
            </a:r>
            <a:r>
              <a:rPr lang="en-US" dirty="0" smtClean="0"/>
              <a:t> No.6 </a:t>
            </a:r>
            <a:r>
              <a:rPr lang="en-US" dirty="0" err="1" smtClean="0"/>
              <a:t>Tahun</a:t>
            </a:r>
            <a:r>
              <a:rPr lang="en-US" dirty="0" smtClean="0"/>
              <a:t> 2014 59 </a:t>
            </a:r>
            <a:endParaRPr lang="id-ID" dirty="0" smtClean="0"/>
          </a:p>
          <a:p>
            <a:pPr marL="987425" indent="-354013"/>
            <a:r>
              <a:rPr lang="en-US" dirty="0" smtClean="0"/>
              <a:t>2) </a:t>
            </a:r>
            <a:r>
              <a:rPr lang="en-US" dirty="0" err="1" smtClean="0"/>
              <a:t>Lembaga</a:t>
            </a:r>
            <a:r>
              <a:rPr lang="en-US" dirty="0" smtClean="0"/>
              <a:t> </a:t>
            </a:r>
            <a:r>
              <a:rPr lang="en-US" dirty="0" err="1" smtClean="0"/>
              <a:t>adat</a:t>
            </a:r>
            <a:r>
              <a:rPr lang="en-US" dirty="0" smtClean="0"/>
              <a:t> </a:t>
            </a:r>
            <a:r>
              <a:rPr lang="en-US" dirty="0" err="1" smtClean="0"/>
              <a:t>Desa</a:t>
            </a:r>
            <a:r>
              <a:rPr lang="en-US" dirty="0" smtClean="0"/>
              <a:t> </a:t>
            </a:r>
            <a:r>
              <a:rPr lang="en-US" dirty="0" err="1" smtClean="0"/>
              <a:t>sebagaimana</a:t>
            </a:r>
            <a:r>
              <a:rPr lang="en-US" dirty="0" smtClean="0"/>
              <a:t> </a:t>
            </a:r>
            <a:r>
              <a:rPr lang="en-US" dirty="0" err="1" smtClean="0"/>
              <a:t>dimaksud</a:t>
            </a:r>
            <a:r>
              <a:rPr lang="en-US" dirty="0" smtClean="0"/>
              <a:t> </a:t>
            </a:r>
            <a:r>
              <a:rPr lang="en-US" dirty="0" err="1" smtClean="0"/>
              <a:t>pada</a:t>
            </a:r>
            <a:r>
              <a:rPr lang="en-US" dirty="0" smtClean="0"/>
              <a:t> </a:t>
            </a:r>
            <a:r>
              <a:rPr lang="en-US" dirty="0" err="1" smtClean="0"/>
              <a:t>ayat</a:t>
            </a:r>
            <a:r>
              <a:rPr lang="en-US" dirty="0" smtClean="0"/>
              <a:t> (1) </a:t>
            </a:r>
            <a:r>
              <a:rPr lang="en-US" dirty="0" err="1" smtClean="0"/>
              <a:t>merupakan</a:t>
            </a:r>
            <a:r>
              <a:rPr lang="en-US" dirty="0" smtClean="0"/>
              <a:t> </a:t>
            </a:r>
            <a:r>
              <a:rPr lang="en-US" dirty="0" err="1" smtClean="0"/>
              <a:t>lembaga</a:t>
            </a:r>
            <a:r>
              <a:rPr lang="en-US" dirty="0" smtClean="0"/>
              <a:t> yang </a:t>
            </a:r>
            <a:r>
              <a:rPr lang="en-US" dirty="0" err="1" smtClean="0"/>
              <a:t>menyelenggarakan</a:t>
            </a:r>
            <a:r>
              <a:rPr lang="en-US" dirty="0" smtClean="0"/>
              <a:t> </a:t>
            </a:r>
            <a:r>
              <a:rPr lang="en-US" dirty="0" err="1" smtClean="0"/>
              <a:t>fungsi</a:t>
            </a:r>
            <a:r>
              <a:rPr lang="en-US" dirty="0" smtClean="0"/>
              <a:t> </a:t>
            </a:r>
            <a:r>
              <a:rPr lang="en-US" dirty="0" err="1" smtClean="0"/>
              <a:t>adat</a:t>
            </a:r>
            <a:r>
              <a:rPr lang="en-US" dirty="0" smtClean="0"/>
              <a:t> </a:t>
            </a:r>
            <a:r>
              <a:rPr lang="en-US" dirty="0" err="1" smtClean="0"/>
              <a:t>istiadat</a:t>
            </a:r>
            <a:r>
              <a:rPr lang="en-US" dirty="0" smtClean="0"/>
              <a:t> </a:t>
            </a:r>
            <a:r>
              <a:rPr lang="en-US" dirty="0" err="1" smtClean="0"/>
              <a:t>dan</a:t>
            </a:r>
            <a:r>
              <a:rPr lang="en-US" dirty="0" smtClean="0"/>
              <a:t> </a:t>
            </a:r>
            <a:r>
              <a:rPr lang="en-US" dirty="0" err="1" smtClean="0"/>
              <a:t>menjadi</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susunan</a:t>
            </a:r>
            <a:r>
              <a:rPr lang="en-US" dirty="0" smtClean="0"/>
              <a:t> </a:t>
            </a:r>
            <a:r>
              <a:rPr lang="en-US" dirty="0" err="1" smtClean="0"/>
              <a:t>asli</a:t>
            </a:r>
            <a:r>
              <a:rPr lang="en-US" dirty="0" smtClean="0"/>
              <a:t> </a:t>
            </a:r>
            <a:r>
              <a:rPr lang="en-US" dirty="0" err="1" smtClean="0"/>
              <a:t>Desa</a:t>
            </a:r>
            <a:r>
              <a:rPr lang="en-US" dirty="0" smtClean="0"/>
              <a:t> yang </a:t>
            </a:r>
            <a:r>
              <a:rPr lang="en-US" dirty="0" err="1" smtClean="0"/>
              <a:t>tumbuh</a:t>
            </a:r>
            <a:r>
              <a:rPr lang="en-US" dirty="0" smtClean="0"/>
              <a:t> </a:t>
            </a:r>
            <a:r>
              <a:rPr lang="en-US" dirty="0" err="1" smtClean="0"/>
              <a:t>dan</a:t>
            </a:r>
            <a:r>
              <a:rPr lang="en-US" dirty="0" smtClean="0"/>
              <a:t> </a:t>
            </a:r>
            <a:r>
              <a:rPr lang="en-US" dirty="0" err="1" smtClean="0"/>
              <a:t>berkembang</a:t>
            </a:r>
            <a:r>
              <a:rPr lang="en-US" dirty="0" smtClean="0"/>
              <a:t> </a:t>
            </a:r>
            <a:r>
              <a:rPr lang="en-US" dirty="0" err="1" smtClean="0"/>
              <a:t>atas</a:t>
            </a:r>
            <a:r>
              <a:rPr lang="en-US" dirty="0" smtClean="0"/>
              <a:t> </a:t>
            </a:r>
            <a:r>
              <a:rPr lang="en-US" dirty="0" err="1" smtClean="0"/>
              <a:t>prakarsa</a:t>
            </a:r>
            <a:r>
              <a:rPr lang="en-US" dirty="0" smtClean="0"/>
              <a:t> </a:t>
            </a:r>
            <a:r>
              <a:rPr lang="en-US" dirty="0" err="1" smtClean="0"/>
              <a:t>masyarakat</a:t>
            </a:r>
            <a:r>
              <a:rPr lang="en-US" dirty="0" smtClean="0"/>
              <a:t> </a:t>
            </a:r>
            <a:r>
              <a:rPr lang="en-US" dirty="0" err="1" smtClean="0"/>
              <a:t>Desa</a:t>
            </a:r>
            <a:r>
              <a:rPr lang="en-US" dirty="0" smtClean="0"/>
              <a:t> </a:t>
            </a:r>
            <a:endParaRPr lang="id-ID" dirty="0" smtClean="0"/>
          </a:p>
          <a:p>
            <a:pPr marL="987425" indent="-354013"/>
            <a:endParaRPr lang="id-ID" dirty="0" smtClean="0"/>
          </a:p>
          <a:p>
            <a:pPr marL="987425" indent="-354013"/>
            <a:r>
              <a:rPr lang="en-US" dirty="0" smtClean="0"/>
              <a:t>3) </a:t>
            </a:r>
            <a:r>
              <a:rPr lang="en-US" dirty="0" err="1" smtClean="0"/>
              <a:t>Lembaga</a:t>
            </a:r>
            <a:r>
              <a:rPr lang="en-US" dirty="0" smtClean="0"/>
              <a:t> </a:t>
            </a:r>
            <a:r>
              <a:rPr lang="en-US" dirty="0" err="1" smtClean="0"/>
              <a:t>adat</a:t>
            </a:r>
            <a:r>
              <a:rPr lang="en-US" dirty="0" smtClean="0"/>
              <a:t> </a:t>
            </a:r>
            <a:r>
              <a:rPr lang="en-US" dirty="0" err="1" smtClean="0"/>
              <a:t>Desa</a:t>
            </a:r>
            <a:r>
              <a:rPr lang="en-US" dirty="0" smtClean="0"/>
              <a:t> </a:t>
            </a:r>
            <a:r>
              <a:rPr lang="en-US" dirty="0" err="1" smtClean="0"/>
              <a:t>sebagaimana</a:t>
            </a:r>
            <a:r>
              <a:rPr lang="en-US" dirty="0" smtClean="0"/>
              <a:t> </a:t>
            </a:r>
            <a:r>
              <a:rPr lang="en-US" dirty="0" err="1" smtClean="0"/>
              <a:t>dimaksud</a:t>
            </a:r>
            <a:r>
              <a:rPr lang="en-US" dirty="0" smtClean="0"/>
              <a:t> </a:t>
            </a:r>
            <a:r>
              <a:rPr lang="en-US" dirty="0" err="1" smtClean="0"/>
              <a:t>pada</a:t>
            </a:r>
            <a:r>
              <a:rPr lang="en-US" dirty="0" smtClean="0"/>
              <a:t> </a:t>
            </a:r>
            <a:r>
              <a:rPr lang="en-US" dirty="0" err="1" smtClean="0"/>
              <a:t>ayat</a:t>
            </a:r>
            <a:r>
              <a:rPr lang="en-US" dirty="0" smtClean="0"/>
              <a:t> (1) </a:t>
            </a:r>
            <a:r>
              <a:rPr lang="en-US" dirty="0" err="1" smtClean="0"/>
              <a:t>bertugas</a:t>
            </a:r>
            <a:r>
              <a:rPr lang="en-US" dirty="0" smtClean="0"/>
              <a:t> </a:t>
            </a:r>
            <a:r>
              <a:rPr lang="en-US" dirty="0" err="1" smtClean="0"/>
              <a:t>membantu</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dan</a:t>
            </a:r>
            <a:r>
              <a:rPr lang="en-US" dirty="0" smtClean="0"/>
              <a:t> </a:t>
            </a:r>
            <a:r>
              <a:rPr lang="en-US" dirty="0" err="1" smtClean="0"/>
              <a:t>sebagai</a:t>
            </a:r>
            <a:r>
              <a:rPr lang="en-US" dirty="0" smtClean="0"/>
              <a:t> </a:t>
            </a:r>
            <a:r>
              <a:rPr lang="en-US" dirty="0" err="1" smtClean="0"/>
              <a:t>mitra</a:t>
            </a:r>
            <a:r>
              <a:rPr lang="en-US" dirty="0" smtClean="0"/>
              <a:t> </a:t>
            </a:r>
            <a:r>
              <a:rPr lang="en-US" dirty="0" err="1" smtClean="0"/>
              <a:t>dalam</a:t>
            </a:r>
            <a:r>
              <a:rPr lang="en-US" dirty="0" smtClean="0"/>
              <a:t> </a:t>
            </a:r>
            <a:r>
              <a:rPr lang="en-US" dirty="0" err="1" smtClean="0"/>
              <a:t>memberdayakan</a:t>
            </a:r>
            <a:r>
              <a:rPr lang="en-US" dirty="0" smtClean="0"/>
              <a:t>, </a:t>
            </a:r>
            <a:r>
              <a:rPr lang="en-US" dirty="0" err="1" smtClean="0"/>
              <a:t>melestarikan</a:t>
            </a:r>
            <a:r>
              <a:rPr lang="en-US" dirty="0" smtClean="0"/>
              <a:t>, </a:t>
            </a:r>
            <a:r>
              <a:rPr lang="en-US" dirty="0" err="1" smtClean="0"/>
              <a:t>dan</a:t>
            </a:r>
            <a:r>
              <a:rPr lang="en-US" dirty="0" smtClean="0"/>
              <a:t> </a:t>
            </a:r>
            <a:r>
              <a:rPr lang="en-US" dirty="0" err="1" smtClean="0"/>
              <a:t>mengembangkan</a:t>
            </a:r>
            <a:r>
              <a:rPr lang="en-US" dirty="0" smtClean="0"/>
              <a:t> </a:t>
            </a:r>
            <a:r>
              <a:rPr lang="en-US" dirty="0" err="1" smtClean="0"/>
              <a:t>adat</a:t>
            </a:r>
            <a:r>
              <a:rPr lang="en-US" dirty="0" smtClean="0"/>
              <a:t> </a:t>
            </a:r>
            <a:r>
              <a:rPr lang="en-US" dirty="0" err="1" smtClean="0"/>
              <a:t>istiadat</a:t>
            </a:r>
            <a:r>
              <a:rPr lang="en-US" dirty="0" smtClean="0"/>
              <a:t> </a:t>
            </a:r>
            <a:r>
              <a:rPr lang="en-US" dirty="0" err="1" smtClean="0"/>
              <a:t>sebagai</a:t>
            </a:r>
            <a:r>
              <a:rPr lang="en-US" dirty="0" smtClean="0"/>
              <a:t> </a:t>
            </a:r>
            <a:r>
              <a:rPr lang="en-US" dirty="0" err="1" smtClean="0"/>
              <a:t>wujud</a:t>
            </a:r>
            <a:r>
              <a:rPr lang="en-US" dirty="0" smtClean="0"/>
              <a:t> </a:t>
            </a:r>
            <a:r>
              <a:rPr lang="en-US" dirty="0" err="1" smtClean="0"/>
              <a:t>pengakuan</a:t>
            </a:r>
            <a:r>
              <a:rPr lang="en-US" dirty="0" smtClean="0"/>
              <a:t> </a:t>
            </a:r>
            <a:r>
              <a:rPr lang="en-US" dirty="0" err="1" smtClean="0"/>
              <a:t>terhadap</a:t>
            </a:r>
            <a:r>
              <a:rPr lang="en-US" dirty="0" smtClean="0"/>
              <a:t> </a:t>
            </a:r>
            <a:r>
              <a:rPr lang="en-US" dirty="0" err="1" smtClean="0"/>
              <a:t>adat</a:t>
            </a:r>
            <a:r>
              <a:rPr lang="en-US" dirty="0" smtClean="0"/>
              <a:t> </a:t>
            </a:r>
            <a:r>
              <a:rPr lang="en-US" dirty="0" err="1" smtClean="0"/>
              <a:t>istiadat</a:t>
            </a:r>
            <a:r>
              <a:rPr lang="en-US" dirty="0" smtClean="0"/>
              <a:t> </a:t>
            </a:r>
            <a:r>
              <a:rPr lang="en-US" dirty="0" err="1" smtClean="0"/>
              <a:t>masyarakat</a:t>
            </a:r>
            <a:r>
              <a:rPr lang="en-US" dirty="0" smtClean="0"/>
              <a:t> </a:t>
            </a:r>
            <a:r>
              <a:rPr lang="en-US" dirty="0" err="1" smtClean="0"/>
              <a:t>Desa</a:t>
            </a:r>
            <a:r>
              <a:rPr lang="en-US" dirty="0" smtClean="0"/>
              <a:t>. </a:t>
            </a:r>
            <a:endParaRPr lang="en-US" dirty="0"/>
          </a:p>
        </p:txBody>
      </p:sp>
    </p:spTree>
    <p:extLst>
      <p:ext uri="{BB962C8B-B14F-4D97-AF65-F5344CB8AC3E}">
        <p14:creationId xmlns:p14="http://schemas.microsoft.com/office/powerpoint/2010/main" val="3857691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Kewenangan  Desa</a:t>
            </a:r>
            <a:endParaRPr lang="id-ID" dirty="0"/>
          </a:p>
        </p:txBody>
      </p:sp>
      <p:sp>
        <p:nvSpPr>
          <p:cNvPr id="3" name="Content Placeholder 2"/>
          <p:cNvSpPr>
            <a:spLocks noGrp="1"/>
          </p:cNvSpPr>
          <p:nvPr>
            <p:ph idx="1"/>
          </p:nvPr>
        </p:nvSpPr>
        <p:spPr>
          <a:xfrm>
            <a:off x="457200" y="1268760"/>
            <a:ext cx="8435280" cy="4857403"/>
          </a:xfrm>
        </p:spPr>
        <p:txBody>
          <a:bodyPr>
            <a:normAutofit fontScale="77500" lnSpcReduction="20000"/>
          </a:bodyPr>
          <a:lstStyle/>
          <a:p>
            <a:endParaRPr lang="id-ID" b="1" dirty="0" smtClean="0"/>
          </a:p>
          <a:p>
            <a:r>
              <a:rPr lang="en-US" b="1" dirty="0" err="1" smtClean="0"/>
              <a:t>Kewenangan</a:t>
            </a:r>
            <a:r>
              <a:rPr lang="en-US" b="1" dirty="0" smtClean="0"/>
              <a:t> </a:t>
            </a:r>
            <a:r>
              <a:rPr lang="en-US" b="1" dirty="0" err="1"/>
              <a:t>Desa</a:t>
            </a:r>
            <a:r>
              <a:rPr lang="en-US" b="1" dirty="0"/>
              <a:t> </a:t>
            </a:r>
            <a:endParaRPr lang="id-ID" dirty="0"/>
          </a:p>
          <a:p>
            <a:endParaRPr lang="id-ID" dirty="0" smtClean="0"/>
          </a:p>
          <a:p>
            <a:r>
              <a:rPr lang="en-US" dirty="0" err="1" smtClean="0"/>
              <a:t>Kewenangan</a:t>
            </a:r>
            <a:r>
              <a:rPr lang="en-US" dirty="0" smtClean="0"/>
              <a:t> </a:t>
            </a:r>
            <a:r>
              <a:rPr lang="en-US" dirty="0" err="1"/>
              <a:t>sering</a:t>
            </a:r>
            <a:r>
              <a:rPr lang="en-US" dirty="0"/>
              <a:t> </a:t>
            </a:r>
            <a:r>
              <a:rPr lang="en-US" dirty="0" err="1"/>
              <a:t>dipahami</a:t>
            </a:r>
            <a:r>
              <a:rPr lang="en-US" dirty="0"/>
              <a:t> </a:t>
            </a:r>
            <a:r>
              <a:rPr lang="en-US" dirty="0" err="1"/>
              <a:t>sebagai</a:t>
            </a:r>
            <a:r>
              <a:rPr lang="en-US" dirty="0"/>
              <a:t> </a:t>
            </a:r>
            <a:r>
              <a:rPr lang="en-US" dirty="0" err="1"/>
              <a:t>hak</a:t>
            </a:r>
            <a:r>
              <a:rPr lang="en-US" dirty="0"/>
              <a:t> legal </a:t>
            </a:r>
            <a:r>
              <a:rPr lang="en-US" dirty="0" err="1"/>
              <a:t>secara</a:t>
            </a:r>
            <a:r>
              <a:rPr lang="en-US" dirty="0"/>
              <a:t> </a:t>
            </a:r>
            <a:r>
              <a:rPr lang="en-US" dirty="0" err="1"/>
              <a:t>penuh</a:t>
            </a:r>
            <a:r>
              <a:rPr lang="en-US" dirty="0"/>
              <a:t> </a:t>
            </a:r>
            <a:r>
              <a:rPr lang="en-US" dirty="0" err="1"/>
              <a:t>untuk</a:t>
            </a:r>
            <a:r>
              <a:rPr lang="en-US" dirty="0"/>
              <a:t> </a:t>
            </a:r>
            <a:r>
              <a:rPr lang="en-US" dirty="0" err="1"/>
              <a:t>bertindak</a:t>
            </a:r>
            <a:r>
              <a:rPr lang="en-US" dirty="0"/>
              <a:t> </a:t>
            </a:r>
            <a:r>
              <a:rPr lang="en-US" dirty="0" err="1"/>
              <a:t>mengatur</a:t>
            </a:r>
            <a:r>
              <a:rPr lang="en-US" dirty="0"/>
              <a:t> </a:t>
            </a:r>
            <a:r>
              <a:rPr lang="en-US" dirty="0" err="1"/>
              <a:t>dan</a:t>
            </a:r>
            <a:r>
              <a:rPr lang="en-US" dirty="0"/>
              <a:t> </a:t>
            </a:r>
            <a:r>
              <a:rPr lang="en-US" dirty="0" err="1"/>
              <a:t>mengelola</a:t>
            </a:r>
            <a:r>
              <a:rPr lang="en-US" dirty="0"/>
              <a:t> </a:t>
            </a:r>
            <a:r>
              <a:rPr lang="en-US" dirty="0" err="1"/>
              <a:t>rumah</a:t>
            </a:r>
            <a:r>
              <a:rPr lang="en-US" dirty="0"/>
              <a:t> </a:t>
            </a:r>
            <a:r>
              <a:rPr lang="en-US" dirty="0" err="1"/>
              <a:t>tangganya</a:t>
            </a:r>
            <a:r>
              <a:rPr lang="en-US" dirty="0"/>
              <a:t> </a:t>
            </a:r>
            <a:r>
              <a:rPr lang="en-US" dirty="0" err="1"/>
              <a:t>sendiri</a:t>
            </a:r>
            <a:r>
              <a:rPr lang="en-US" dirty="0"/>
              <a:t>. </a:t>
            </a:r>
            <a:endParaRPr lang="id-ID" dirty="0" smtClean="0"/>
          </a:p>
          <a:p>
            <a:pPr marL="0" indent="0">
              <a:buNone/>
            </a:pPr>
            <a:endParaRPr lang="id-ID" dirty="0" smtClean="0"/>
          </a:p>
          <a:p>
            <a:r>
              <a:rPr lang="en-US" dirty="0" smtClean="0"/>
              <a:t>Ada </a:t>
            </a:r>
            <a:r>
              <a:rPr lang="en-US" dirty="0"/>
              <a:t>pula yang </a:t>
            </a:r>
            <a:r>
              <a:rPr lang="en-US" dirty="0" err="1"/>
              <a:t>memahami</a:t>
            </a:r>
            <a:r>
              <a:rPr lang="en-US" dirty="0"/>
              <a:t> </a:t>
            </a:r>
            <a:r>
              <a:rPr lang="en-US" dirty="0" err="1"/>
              <a:t>bahwa</a:t>
            </a:r>
            <a:r>
              <a:rPr lang="en-US" dirty="0"/>
              <a:t> </a:t>
            </a:r>
            <a:r>
              <a:rPr lang="en-US" dirty="0" err="1"/>
              <a:t>kewenangan</a:t>
            </a:r>
            <a:r>
              <a:rPr lang="en-US" dirty="0"/>
              <a:t> </a:t>
            </a:r>
            <a:r>
              <a:rPr lang="en-US" dirty="0" err="1"/>
              <a:t>adalah</a:t>
            </a:r>
            <a:r>
              <a:rPr lang="en-US" dirty="0"/>
              <a:t> </a:t>
            </a:r>
            <a:r>
              <a:rPr lang="en-US" dirty="0" err="1"/>
              <a:t>kekuatan</a:t>
            </a:r>
            <a:r>
              <a:rPr lang="en-US" dirty="0"/>
              <a:t> formal </a:t>
            </a:r>
            <a:r>
              <a:rPr lang="en-US" dirty="0" err="1"/>
              <a:t>perangkat</a:t>
            </a:r>
            <a:r>
              <a:rPr lang="en-US" dirty="0"/>
              <a:t> </a:t>
            </a:r>
            <a:r>
              <a:rPr lang="en-US" dirty="0" err="1"/>
              <a:t>negara</a:t>
            </a:r>
            <a:r>
              <a:rPr lang="en-US" dirty="0"/>
              <a:t> </a:t>
            </a:r>
            <a:r>
              <a:rPr lang="en-US" dirty="0" err="1"/>
              <a:t>untuk</a:t>
            </a:r>
            <a:r>
              <a:rPr lang="en-US" dirty="0"/>
              <a:t> </a:t>
            </a:r>
            <a:r>
              <a:rPr lang="en-US" dirty="0" err="1"/>
              <a:t>mengambil</a:t>
            </a:r>
            <a:r>
              <a:rPr lang="en-US" dirty="0"/>
              <a:t> </a:t>
            </a:r>
            <a:r>
              <a:rPr lang="en-US" dirty="0" err="1"/>
              <a:t>keputusan</a:t>
            </a:r>
            <a:r>
              <a:rPr lang="en-US" dirty="0"/>
              <a:t> yang </a:t>
            </a:r>
            <a:r>
              <a:rPr lang="en-US" dirty="0" err="1"/>
              <a:t>bersifat</a:t>
            </a:r>
            <a:r>
              <a:rPr lang="en-US" dirty="0"/>
              <a:t> </a:t>
            </a:r>
            <a:r>
              <a:rPr lang="en-US" dirty="0" err="1"/>
              <a:t>mengikat</a:t>
            </a:r>
            <a:r>
              <a:rPr lang="en-US" dirty="0"/>
              <a:t> </a:t>
            </a:r>
            <a:r>
              <a:rPr lang="en-US" dirty="0" err="1"/>
              <a:t>dan</a:t>
            </a:r>
            <a:r>
              <a:rPr lang="en-US" dirty="0"/>
              <a:t> </a:t>
            </a:r>
            <a:r>
              <a:rPr lang="en-US" dirty="0" err="1"/>
              <a:t>memaksa</a:t>
            </a:r>
            <a:r>
              <a:rPr lang="en-US" dirty="0"/>
              <a:t> </a:t>
            </a:r>
            <a:r>
              <a:rPr lang="en-US" dirty="0" err="1"/>
              <a:t>terhadap</a:t>
            </a:r>
            <a:r>
              <a:rPr lang="en-US" dirty="0"/>
              <a:t> </a:t>
            </a:r>
            <a:r>
              <a:rPr lang="en-US" dirty="0" err="1"/>
              <a:t>warga</a:t>
            </a:r>
            <a:r>
              <a:rPr lang="en-US" dirty="0"/>
              <a:t> </a:t>
            </a:r>
            <a:r>
              <a:rPr lang="en-US" dirty="0" err="1"/>
              <a:t>negara</a:t>
            </a:r>
            <a:r>
              <a:rPr lang="en-US" dirty="0" smtClean="0"/>
              <a:t>.</a:t>
            </a:r>
            <a:endParaRPr lang="id-ID" dirty="0" smtClean="0"/>
          </a:p>
          <a:p>
            <a:pPr marL="0" indent="0">
              <a:buNone/>
            </a:pPr>
            <a:r>
              <a:rPr lang="en-US" dirty="0" smtClean="0"/>
              <a:t> </a:t>
            </a:r>
            <a:endParaRPr lang="id-ID" dirty="0" smtClean="0"/>
          </a:p>
          <a:p>
            <a:r>
              <a:rPr lang="en-US" dirty="0" err="1" smtClean="0"/>
              <a:t>Kewenangan</a:t>
            </a:r>
            <a:r>
              <a:rPr lang="en-US" dirty="0" smtClean="0"/>
              <a:t> </a:t>
            </a:r>
            <a:r>
              <a:rPr lang="en-US" dirty="0" err="1"/>
              <a:t>juga</a:t>
            </a:r>
            <a:r>
              <a:rPr lang="en-US" dirty="0"/>
              <a:t> </a:t>
            </a:r>
            <a:r>
              <a:rPr lang="en-US" dirty="0" err="1"/>
              <a:t>bisa</a:t>
            </a:r>
            <a:r>
              <a:rPr lang="en-US" dirty="0"/>
              <a:t> </a:t>
            </a:r>
            <a:r>
              <a:rPr lang="en-US" dirty="0" err="1"/>
              <a:t>dipahami</a:t>
            </a:r>
            <a:r>
              <a:rPr lang="en-US" dirty="0"/>
              <a:t> </a:t>
            </a:r>
            <a:r>
              <a:rPr lang="en-US" dirty="0" err="1"/>
              <a:t>sebagai</a:t>
            </a:r>
            <a:r>
              <a:rPr lang="en-US" dirty="0"/>
              <a:t> </a:t>
            </a:r>
            <a:r>
              <a:rPr lang="en-US" dirty="0" err="1"/>
              <a:t>instrumen</a:t>
            </a:r>
            <a:r>
              <a:rPr lang="en-US" dirty="0"/>
              <a:t> </a:t>
            </a:r>
            <a:r>
              <a:rPr lang="en-US" dirty="0" err="1"/>
              <a:t>administratif</a:t>
            </a:r>
            <a:r>
              <a:rPr lang="en-US" dirty="0"/>
              <a:t> </a:t>
            </a:r>
            <a:r>
              <a:rPr lang="en-US" dirty="0" err="1"/>
              <a:t>untuk</a:t>
            </a:r>
            <a:r>
              <a:rPr lang="en-US" dirty="0"/>
              <a:t> </a:t>
            </a:r>
            <a:r>
              <a:rPr lang="en-US" dirty="0" err="1"/>
              <a:t>mengelola</a:t>
            </a:r>
            <a:r>
              <a:rPr lang="en-US" dirty="0"/>
              <a:t> </a:t>
            </a:r>
            <a:r>
              <a:rPr lang="en-US" dirty="0" err="1" smtClean="0"/>
              <a:t>urusan</a:t>
            </a:r>
            <a:endParaRPr lang="id-ID" dirty="0" smtClean="0"/>
          </a:p>
          <a:p>
            <a:endParaRPr lang="id-ID" dirty="0" smtClean="0"/>
          </a:p>
          <a:p>
            <a:r>
              <a:rPr lang="en-US" dirty="0" err="1"/>
              <a:t>kewenangan</a:t>
            </a:r>
            <a:r>
              <a:rPr lang="en-US" dirty="0"/>
              <a:t> </a:t>
            </a:r>
            <a:r>
              <a:rPr lang="en-US" dirty="0" err="1"/>
              <a:t>akan</a:t>
            </a:r>
            <a:r>
              <a:rPr lang="en-US" dirty="0"/>
              <a:t> </a:t>
            </a:r>
            <a:r>
              <a:rPr lang="en-US" dirty="0" err="1"/>
              <a:t>memperkuat</a:t>
            </a:r>
            <a:r>
              <a:rPr lang="en-US" dirty="0"/>
              <a:t> </a:t>
            </a:r>
            <a:r>
              <a:rPr lang="en-US" dirty="0" err="1"/>
              <a:t>posisi</a:t>
            </a:r>
            <a:r>
              <a:rPr lang="en-US" dirty="0"/>
              <a:t> </a:t>
            </a:r>
            <a:r>
              <a:rPr lang="en-US" dirty="0" err="1"/>
              <a:t>dan</a:t>
            </a:r>
            <a:r>
              <a:rPr lang="en-US" dirty="0"/>
              <a:t> </a:t>
            </a:r>
            <a:r>
              <a:rPr lang="en-US" dirty="0" err="1"/>
              <a:t>eksistensi</a:t>
            </a:r>
            <a:r>
              <a:rPr lang="en-US" dirty="0"/>
              <a:t> </a:t>
            </a:r>
            <a:r>
              <a:rPr lang="en-US" dirty="0" err="1"/>
              <a:t>subyek</a:t>
            </a:r>
            <a:r>
              <a:rPr lang="en-US" dirty="0"/>
              <a:t> </a:t>
            </a:r>
            <a:r>
              <a:rPr lang="en-US" dirty="0" err="1"/>
              <a:t>pemilik</a:t>
            </a:r>
            <a:r>
              <a:rPr lang="en-US" dirty="0"/>
              <a:t> </a:t>
            </a:r>
            <a:r>
              <a:rPr lang="en-US" dirty="0" err="1"/>
              <a:t>kewenangan</a:t>
            </a:r>
            <a:r>
              <a:rPr lang="en-US" dirty="0"/>
              <a:t> </a:t>
            </a:r>
            <a:r>
              <a:rPr lang="en-US" dirty="0" err="1"/>
              <a:t>itu</a:t>
            </a:r>
            <a:r>
              <a:rPr lang="en-US" dirty="0"/>
              <a:t> </a:t>
            </a:r>
            <a:r>
              <a:rPr lang="en-US" dirty="0" err="1"/>
              <a:t>untuk</a:t>
            </a:r>
            <a:r>
              <a:rPr lang="en-US" dirty="0"/>
              <a:t> </a:t>
            </a:r>
            <a:r>
              <a:rPr lang="en-US" dirty="0" err="1"/>
              <a:t>menjadi</a:t>
            </a:r>
            <a:r>
              <a:rPr lang="en-US" dirty="0"/>
              <a:t> </a:t>
            </a:r>
            <a:r>
              <a:rPr lang="en-US" dirty="0" err="1"/>
              <a:t>subyek</a:t>
            </a:r>
            <a:r>
              <a:rPr lang="en-US" dirty="0"/>
              <a:t> </a:t>
            </a:r>
            <a:r>
              <a:rPr lang="en-US" dirty="0" err="1"/>
              <a:t>hukum</a:t>
            </a:r>
            <a:r>
              <a:rPr lang="en-US" dirty="0"/>
              <a:t> yang </a:t>
            </a:r>
            <a:r>
              <a:rPr lang="en-US" dirty="0" err="1"/>
              <a:t>leluasa</a:t>
            </a:r>
            <a:r>
              <a:rPr lang="en-US" dirty="0"/>
              <a:t> </a:t>
            </a:r>
            <a:r>
              <a:rPr lang="en-US" dirty="0" err="1"/>
              <a:t>dan</a:t>
            </a:r>
            <a:r>
              <a:rPr lang="en-US" dirty="0"/>
              <a:t> </a:t>
            </a:r>
            <a:r>
              <a:rPr lang="en-US" dirty="0" err="1"/>
              <a:t>otonom</a:t>
            </a:r>
            <a:r>
              <a:rPr lang="en-US" dirty="0"/>
              <a:t> </a:t>
            </a:r>
            <a:r>
              <a:rPr lang="en-US" dirty="0" err="1"/>
              <a:t>dalam</a:t>
            </a:r>
            <a:r>
              <a:rPr lang="en-US" dirty="0"/>
              <a:t> </a:t>
            </a:r>
            <a:r>
              <a:rPr lang="en-US" dirty="0" err="1"/>
              <a:t>bertindak</a:t>
            </a:r>
            <a:r>
              <a:rPr lang="en-US" dirty="0"/>
              <a:t>. </a:t>
            </a:r>
            <a:r>
              <a:rPr lang="en-US" dirty="0" err="1"/>
              <a:t>Kewenangan</a:t>
            </a:r>
            <a:r>
              <a:rPr lang="en-US" dirty="0"/>
              <a:t> </a:t>
            </a:r>
            <a:r>
              <a:rPr lang="en-US" dirty="0" err="1"/>
              <a:t>akan</a:t>
            </a:r>
            <a:r>
              <a:rPr lang="en-US" dirty="0"/>
              <a:t> </a:t>
            </a:r>
            <a:r>
              <a:rPr lang="en-US" dirty="0" err="1"/>
              <a:t>membuat</a:t>
            </a:r>
            <a:r>
              <a:rPr lang="en-US" dirty="0"/>
              <a:t> </a:t>
            </a:r>
            <a:r>
              <a:rPr lang="en-US" dirty="0" err="1"/>
              <a:t>otonomi</a:t>
            </a:r>
            <a:r>
              <a:rPr lang="en-US" dirty="0"/>
              <a:t>, </a:t>
            </a:r>
            <a:r>
              <a:rPr lang="en-US" dirty="0" err="1"/>
              <a:t>dan</a:t>
            </a:r>
            <a:r>
              <a:rPr lang="en-US" dirty="0"/>
              <a:t> </a:t>
            </a:r>
            <a:r>
              <a:rPr lang="en-US" dirty="0" err="1"/>
              <a:t>bahkan</a:t>
            </a:r>
            <a:r>
              <a:rPr lang="en-US" dirty="0"/>
              <a:t> </a:t>
            </a:r>
            <a:r>
              <a:rPr lang="en-US" dirty="0" err="1"/>
              <a:t>skala</a:t>
            </a:r>
            <a:r>
              <a:rPr lang="en-US" dirty="0"/>
              <a:t> yang </a:t>
            </a:r>
            <a:r>
              <a:rPr lang="en-US" dirty="0" err="1"/>
              <a:t>lebih</a:t>
            </a:r>
            <a:r>
              <a:rPr lang="en-US" dirty="0"/>
              <a:t> </a:t>
            </a:r>
            <a:r>
              <a:rPr lang="en-US" dirty="0" err="1"/>
              <a:t>tinggi</a:t>
            </a:r>
            <a:r>
              <a:rPr lang="en-US" dirty="0"/>
              <a:t> </a:t>
            </a:r>
            <a:r>
              <a:rPr lang="en-US" dirty="0" err="1"/>
              <a:t>akan</a:t>
            </a:r>
            <a:r>
              <a:rPr lang="en-US" dirty="0"/>
              <a:t> </a:t>
            </a:r>
            <a:r>
              <a:rPr lang="en-US" dirty="0" err="1"/>
              <a:t>membuat</a:t>
            </a:r>
            <a:r>
              <a:rPr lang="en-US" dirty="0"/>
              <a:t> </a:t>
            </a:r>
            <a:r>
              <a:rPr lang="en-US" dirty="0" err="1"/>
              <a:t>kedaulatan</a:t>
            </a:r>
            <a:r>
              <a:rPr lang="en-US" dirty="0"/>
              <a:t>.</a:t>
            </a:r>
            <a:endParaRPr lang="id-ID" dirty="0"/>
          </a:p>
          <a:p>
            <a:endParaRPr lang="id-ID" dirty="0"/>
          </a:p>
        </p:txBody>
      </p:sp>
    </p:spTree>
    <p:extLst>
      <p:ext uri="{BB962C8B-B14F-4D97-AF65-F5344CB8AC3E}">
        <p14:creationId xmlns:p14="http://schemas.microsoft.com/office/powerpoint/2010/main" val="1865697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332656"/>
            <a:ext cx="8964488" cy="6023694"/>
          </a:xfrm>
        </p:spPr>
        <p:txBody>
          <a:bodyPr>
            <a:normAutofit fontScale="92500" lnSpcReduction="20000"/>
          </a:bodyPr>
          <a:lstStyle/>
          <a:p>
            <a:r>
              <a:rPr lang="id-ID" dirty="0"/>
              <a:t>Kewenangan merupakan elemen penting sebagai hak yang dimiliki oleh sebuah desa untuk dapat mengatur rumah tangganya sendiri. </a:t>
            </a:r>
            <a:endParaRPr lang="id-ID" dirty="0" smtClean="0"/>
          </a:p>
          <a:p>
            <a:pPr marL="114300" indent="0">
              <a:buNone/>
            </a:pPr>
            <a:endParaRPr lang="id-ID" dirty="0" smtClean="0"/>
          </a:p>
          <a:p>
            <a:r>
              <a:rPr lang="id-ID" dirty="0" smtClean="0"/>
              <a:t>Dari </a:t>
            </a:r>
            <a:r>
              <a:rPr lang="id-ID" dirty="0"/>
              <a:t>pemahaman ini jelas bahwa dalam membahas kewenangan tidak hanya sematamata memperhatikan kekuasaan yang dimiliki oleh penguasa namun harus juga memperhatikan subjek yang menjalankan dan yang menerima kekuasaan. </a:t>
            </a:r>
            <a:endParaRPr lang="id-ID" dirty="0" smtClean="0"/>
          </a:p>
          <a:p>
            <a:r>
              <a:rPr lang="id-ID" dirty="0" smtClean="0"/>
              <a:t>Kewenangan </a:t>
            </a:r>
            <a:r>
              <a:rPr lang="id-ID" dirty="0"/>
              <a:t>harus memperhatikan apakah kewenangan itu bisa diterima oleh subjek yang menjalankan atau tidak</a:t>
            </a:r>
            <a:r>
              <a:rPr lang="id-ID" dirty="0" smtClean="0"/>
              <a:t>.</a:t>
            </a:r>
          </a:p>
          <a:p>
            <a:pPr marL="68580" indent="0">
              <a:buNone/>
            </a:pPr>
            <a:endParaRPr lang="id-ID" dirty="0" smtClean="0"/>
          </a:p>
          <a:p>
            <a:r>
              <a:rPr lang="id-ID" dirty="0"/>
              <a:t>kewenangan yang dimiliki desa meliputi : </a:t>
            </a:r>
            <a:endParaRPr lang="id-ID" dirty="0" smtClean="0"/>
          </a:p>
          <a:p>
            <a:pPr lvl="1"/>
            <a:r>
              <a:rPr lang="id-ID" dirty="0" smtClean="0"/>
              <a:t>kewenangan </a:t>
            </a:r>
            <a:r>
              <a:rPr lang="id-ID" dirty="0"/>
              <a:t>dibidang penyelenggaraan pemerintahan desa, </a:t>
            </a:r>
            <a:endParaRPr lang="id-ID" dirty="0" smtClean="0"/>
          </a:p>
          <a:p>
            <a:pPr lvl="1"/>
            <a:r>
              <a:rPr lang="id-ID" dirty="0" smtClean="0"/>
              <a:t>kewenangan </a:t>
            </a:r>
            <a:r>
              <a:rPr lang="id-ID" dirty="0"/>
              <a:t>dibidang pelaksanaan pembangunan desa, </a:t>
            </a:r>
            <a:endParaRPr lang="id-ID" dirty="0" smtClean="0"/>
          </a:p>
          <a:p>
            <a:pPr lvl="1"/>
            <a:r>
              <a:rPr lang="id-ID" dirty="0" smtClean="0"/>
              <a:t>kewenangan </a:t>
            </a:r>
            <a:r>
              <a:rPr lang="id-ID" dirty="0"/>
              <a:t>dibidang pembinaan kemasyarakatan desa, dan </a:t>
            </a:r>
            <a:endParaRPr lang="id-ID" dirty="0" smtClean="0"/>
          </a:p>
          <a:p>
            <a:pPr lvl="1"/>
            <a:r>
              <a:rPr lang="id-ID" dirty="0" smtClean="0"/>
              <a:t>kewenangan </a:t>
            </a:r>
            <a:r>
              <a:rPr lang="id-ID" dirty="0"/>
              <a:t>dibidang pemberdayaan masyarakat desa yang berdasarkan prakarsa masyarakat, atau yang berdasarkan hak asal usul dan yang berdasarkan adat istiadat desa</a:t>
            </a:r>
          </a:p>
        </p:txBody>
      </p:sp>
    </p:spTree>
    <p:extLst>
      <p:ext uri="{BB962C8B-B14F-4D97-AF65-F5344CB8AC3E}">
        <p14:creationId xmlns:p14="http://schemas.microsoft.com/office/powerpoint/2010/main" val="15172550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0"/>
            <a:ext cx="9144000" cy="6858000"/>
          </a:xfrm>
        </p:spPr>
        <p:txBody>
          <a:bodyPr>
            <a:normAutofit fontScale="77500" lnSpcReduction="20000"/>
          </a:bodyPr>
          <a:lstStyle/>
          <a:p>
            <a:endParaRPr lang="id-ID" dirty="0" smtClean="0"/>
          </a:p>
          <a:p>
            <a:r>
              <a:rPr lang="en-US" dirty="0" err="1" smtClean="0"/>
              <a:t>Penerapan</a:t>
            </a:r>
            <a:r>
              <a:rPr lang="en-US" dirty="0" smtClean="0"/>
              <a:t> </a:t>
            </a:r>
            <a:r>
              <a:rPr lang="en-US" dirty="0" err="1"/>
              <a:t>kewenangan</a:t>
            </a:r>
            <a:r>
              <a:rPr lang="en-US" dirty="0"/>
              <a:t> </a:t>
            </a:r>
            <a:r>
              <a:rPr lang="en-US" dirty="0" err="1"/>
              <a:t>akan</a:t>
            </a:r>
            <a:r>
              <a:rPr lang="en-US" dirty="0"/>
              <a:t> </a:t>
            </a:r>
            <a:r>
              <a:rPr lang="en-US" dirty="0" err="1"/>
              <a:t>terbentang</a:t>
            </a:r>
            <a:r>
              <a:rPr lang="en-US" dirty="0"/>
              <a:t> </a:t>
            </a:r>
            <a:r>
              <a:rPr lang="en-US" dirty="0" err="1"/>
              <a:t>mulai</a:t>
            </a:r>
            <a:r>
              <a:rPr lang="en-US" dirty="0"/>
              <a:t> </a:t>
            </a:r>
            <a:r>
              <a:rPr lang="en-US" dirty="0" err="1"/>
              <a:t>dari</a:t>
            </a:r>
            <a:r>
              <a:rPr lang="en-US" dirty="0"/>
              <a:t> </a:t>
            </a:r>
            <a:r>
              <a:rPr lang="en-US" dirty="0" err="1"/>
              <a:t>pembuatan</a:t>
            </a:r>
            <a:r>
              <a:rPr lang="en-US" dirty="0"/>
              <a:t> </a:t>
            </a:r>
            <a:r>
              <a:rPr lang="en-US" dirty="0" err="1"/>
              <a:t>keputusan</a:t>
            </a:r>
            <a:r>
              <a:rPr lang="en-US" dirty="0"/>
              <a:t>, </a:t>
            </a:r>
            <a:r>
              <a:rPr lang="en-US" dirty="0" err="1"/>
              <a:t>pelaksanaan</a:t>
            </a:r>
            <a:r>
              <a:rPr lang="en-US" dirty="0"/>
              <a:t>, </a:t>
            </a:r>
            <a:r>
              <a:rPr lang="en-US" dirty="0" err="1"/>
              <a:t>dan</a:t>
            </a:r>
            <a:r>
              <a:rPr lang="en-US" dirty="0"/>
              <a:t> </a:t>
            </a:r>
            <a:r>
              <a:rPr lang="en-US" dirty="0" err="1"/>
              <a:t>kontrol</a:t>
            </a:r>
            <a:r>
              <a:rPr lang="en-US" dirty="0"/>
              <a:t> </a:t>
            </a:r>
            <a:r>
              <a:rPr lang="en-US" dirty="0" err="1"/>
              <a:t>atas</a:t>
            </a:r>
            <a:r>
              <a:rPr lang="en-US" dirty="0"/>
              <a:t> </a:t>
            </a:r>
            <a:r>
              <a:rPr lang="en-US" dirty="0" err="1"/>
              <a:t>keputusan</a:t>
            </a:r>
            <a:r>
              <a:rPr lang="en-US" dirty="0"/>
              <a:t> </a:t>
            </a:r>
            <a:r>
              <a:rPr lang="en-US" dirty="0" err="1"/>
              <a:t>tersebut</a:t>
            </a:r>
            <a:r>
              <a:rPr lang="en-US" dirty="0"/>
              <a:t> </a:t>
            </a:r>
            <a:r>
              <a:rPr lang="en-US" dirty="0" err="1"/>
              <a:t>dalam</a:t>
            </a:r>
            <a:r>
              <a:rPr lang="en-US" dirty="0"/>
              <a:t> </a:t>
            </a:r>
            <a:r>
              <a:rPr lang="en-US" dirty="0" err="1"/>
              <a:t>rangka</a:t>
            </a:r>
            <a:r>
              <a:rPr lang="en-US" dirty="0"/>
              <a:t> </a:t>
            </a:r>
            <a:r>
              <a:rPr lang="en-US" dirty="0" err="1"/>
              <a:t>mengelola</a:t>
            </a:r>
            <a:r>
              <a:rPr lang="en-US" dirty="0"/>
              <a:t> (</a:t>
            </a:r>
            <a:r>
              <a:rPr lang="en-US" dirty="0" err="1"/>
              <a:t>merencanakan</a:t>
            </a:r>
            <a:r>
              <a:rPr lang="en-US" dirty="0"/>
              <a:t>, </a:t>
            </a:r>
            <a:r>
              <a:rPr lang="en-US" dirty="0" err="1"/>
              <a:t>mengumpulkan</a:t>
            </a:r>
            <a:r>
              <a:rPr lang="en-US" dirty="0"/>
              <a:t>, </a:t>
            </a:r>
            <a:r>
              <a:rPr lang="en-US" dirty="0" err="1"/>
              <a:t>membagi</a:t>
            </a:r>
            <a:r>
              <a:rPr lang="en-US" dirty="0"/>
              <a:t>, </a:t>
            </a:r>
            <a:r>
              <a:rPr lang="en-US" dirty="0" err="1"/>
              <a:t>merawat</a:t>
            </a:r>
            <a:r>
              <a:rPr lang="en-US" dirty="0"/>
              <a:t>, </a:t>
            </a:r>
            <a:r>
              <a:rPr lang="en-US" dirty="0" err="1"/>
              <a:t>dan</a:t>
            </a:r>
            <a:r>
              <a:rPr lang="en-US" dirty="0"/>
              <a:t> </a:t>
            </a:r>
            <a:r>
              <a:rPr lang="en-US" dirty="0" err="1"/>
              <a:t>seterusnya</a:t>
            </a:r>
            <a:r>
              <a:rPr lang="en-US" dirty="0"/>
              <a:t>) </a:t>
            </a:r>
            <a:r>
              <a:rPr lang="en-US" dirty="0" err="1"/>
              <a:t>barang-barang</a:t>
            </a:r>
            <a:r>
              <a:rPr lang="en-US" dirty="0"/>
              <a:t> </a:t>
            </a:r>
            <a:r>
              <a:rPr lang="en-US" dirty="0" err="1"/>
              <a:t>atau</a:t>
            </a:r>
            <a:r>
              <a:rPr lang="en-US" dirty="0"/>
              <a:t> </a:t>
            </a:r>
            <a:r>
              <a:rPr lang="en-US" dirty="0" err="1"/>
              <a:t>aset</a:t>
            </a:r>
            <a:r>
              <a:rPr lang="en-US" dirty="0"/>
              <a:t> </a:t>
            </a:r>
            <a:r>
              <a:rPr lang="en-US" dirty="0" err="1"/>
              <a:t>publik</a:t>
            </a:r>
            <a:r>
              <a:rPr lang="en-US" dirty="0"/>
              <a:t> (</a:t>
            </a:r>
            <a:r>
              <a:rPr lang="en-US" dirty="0" err="1"/>
              <a:t>warga</a:t>
            </a:r>
            <a:r>
              <a:rPr lang="en-US" dirty="0"/>
              <a:t>, </a:t>
            </a:r>
            <a:r>
              <a:rPr lang="en-US" dirty="0" err="1"/>
              <a:t>jabatan</a:t>
            </a:r>
            <a:r>
              <a:rPr lang="en-US" dirty="0"/>
              <a:t>, </a:t>
            </a:r>
            <a:r>
              <a:rPr lang="en-US" dirty="0" err="1"/>
              <a:t>wilayah</a:t>
            </a:r>
            <a:r>
              <a:rPr lang="en-US" dirty="0"/>
              <a:t>, </a:t>
            </a:r>
            <a:r>
              <a:rPr lang="en-US" dirty="0" err="1"/>
              <a:t>tanah</a:t>
            </a:r>
            <a:r>
              <a:rPr lang="en-US" dirty="0"/>
              <a:t>, </a:t>
            </a:r>
            <a:r>
              <a:rPr lang="en-US" dirty="0" err="1"/>
              <a:t>urusan</a:t>
            </a:r>
            <a:r>
              <a:rPr lang="en-US" dirty="0"/>
              <a:t> </a:t>
            </a:r>
            <a:r>
              <a:rPr lang="en-US" dirty="0" err="1"/>
              <a:t>tugas</a:t>
            </a:r>
            <a:r>
              <a:rPr lang="en-US" dirty="0"/>
              <a:t>, </a:t>
            </a:r>
            <a:r>
              <a:rPr lang="en-US" dirty="0" err="1"/>
              <a:t>hutan</a:t>
            </a:r>
            <a:r>
              <a:rPr lang="en-US" dirty="0"/>
              <a:t>, </a:t>
            </a:r>
            <a:r>
              <a:rPr lang="en-US" dirty="0" err="1"/>
              <a:t>laut</a:t>
            </a:r>
            <a:r>
              <a:rPr lang="en-US" dirty="0"/>
              <a:t>, </a:t>
            </a:r>
            <a:r>
              <a:rPr lang="en-US" dirty="0" err="1"/>
              <a:t>uang</a:t>
            </a:r>
            <a:r>
              <a:rPr lang="en-US" dirty="0"/>
              <a:t>, </a:t>
            </a:r>
            <a:r>
              <a:rPr lang="en-US" dirty="0" err="1"/>
              <a:t>dan</a:t>
            </a:r>
            <a:r>
              <a:rPr lang="en-US" dirty="0"/>
              <a:t> lain-lain) </a:t>
            </a:r>
            <a:r>
              <a:rPr lang="en-US" dirty="0" err="1"/>
              <a:t>dalam</a:t>
            </a:r>
            <a:r>
              <a:rPr lang="en-US" dirty="0"/>
              <a:t> </a:t>
            </a:r>
            <a:r>
              <a:rPr lang="en-US" dirty="0" err="1"/>
              <a:t>lingkup</a:t>
            </a:r>
            <a:r>
              <a:rPr lang="en-US" dirty="0"/>
              <a:t> </a:t>
            </a:r>
            <a:r>
              <a:rPr lang="en-US" dirty="0" err="1"/>
              <a:t>yurisdiksinya</a:t>
            </a:r>
            <a:r>
              <a:rPr lang="en-US" dirty="0"/>
              <a:t>. </a:t>
            </a:r>
            <a:endParaRPr lang="id-ID" dirty="0" smtClean="0"/>
          </a:p>
          <a:p>
            <a:endParaRPr lang="id-ID" dirty="0"/>
          </a:p>
          <a:p>
            <a:r>
              <a:rPr lang="en-US" dirty="0" err="1" smtClean="0"/>
              <a:t>Karena</a:t>
            </a:r>
            <a:r>
              <a:rPr lang="en-US" dirty="0" smtClean="0"/>
              <a:t> </a:t>
            </a:r>
            <a:r>
              <a:rPr lang="en-US" dirty="0" err="1"/>
              <a:t>kewenangan</a:t>
            </a:r>
            <a:r>
              <a:rPr lang="en-US" dirty="0"/>
              <a:t> </a:t>
            </a:r>
            <a:r>
              <a:rPr lang="en-US" dirty="0" err="1"/>
              <a:t>mempunyai</a:t>
            </a:r>
            <a:r>
              <a:rPr lang="en-US" dirty="0"/>
              <a:t> </a:t>
            </a:r>
            <a:r>
              <a:rPr lang="en-US" dirty="0" err="1"/>
              <a:t>implikasi</a:t>
            </a:r>
            <a:r>
              <a:rPr lang="en-US" dirty="0"/>
              <a:t> yang </a:t>
            </a:r>
            <a:r>
              <a:rPr lang="en-US" dirty="0" err="1"/>
              <a:t>serius</a:t>
            </a:r>
            <a:r>
              <a:rPr lang="en-US" dirty="0"/>
              <a:t>, </a:t>
            </a:r>
            <a:r>
              <a:rPr lang="en-US" dirty="0" err="1"/>
              <a:t>misalnya</a:t>
            </a:r>
            <a:r>
              <a:rPr lang="en-US" dirty="0"/>
              <a:t> </a:t>
            </a:r>
            <a:r>
              <a:rPr lang="en-US" dirty="0" err="1"/>
              <a:t>pengaturan</a:t>
            </a:r>
            <a:r>
              <a:rPr lang="en-US" dirty="0"/>
              <a:t> </a:t>
            </a:r>
            <a:r>
              <a:rPr lang="en-US" dirty="0" err="1"/>
              <a:t>dan</a:t>
            </a:r>
            <a:r>
              <a:rPr lang="en-US" dirty="0"/>
              <a:t> </a:t>
            </a:r>
            <a:r>
              <a:rPr lang="en-US" dirty="0" err="1"/>
              <a:t>pemaksanaan</a:t>
            </a:r>
            <a:r>
              <a:rPr lang="en-US" dirty="0"/>
              <a:t> </a:t>
            </a:r>
            <a:r>
              <a:rPr lang="en-US" dirty="0" err="1"/>
              <a:t>terhadap</a:t>
            </a:r>
            <a:r>
              <a:rPr lang="en-US" dirty="0"/>
              <a:t> </a:t>
            </a:r>
            <a:r>
              <a:rPr lang="en-US" dirty="0" err="1"/>
              <a:t>warga</a:t>
            </a:r>
            <a:r>
              <a:rPr lang="en-US" dirty="0"/>
              <a:t>, </a:t>
            </a:r>
            <a:r>
              <a:rPr lang="en-US" dirty="0" err="1"/>
              <a:t>maka</a:t>
            </a:r>
            <a:r>
              <a:rPr lang="en-US" dirty="0"/>
              <a:t> </a:t>
            </a:r>
            <a:r>
              <a:rPr lang="en-US" dirty="0" err="1"/>
              <a:t>pemegang</a:t>
            </a:r>
            <a:r>
              <a:rPr lang="en-US" dirty="0"/>
              <a:t> </a:t>
            </a:r>
            <a:r>
              <a:rPr lang="en-US" dirty="0" err="1"/>
              <a:t>kewenangan</a:t>
            </a:r>
            <a:r>
              <a:rPr lang="en-US" dirty="0"/>
              <a:t> </a:t>
            </a:r>
            <a:r>
              <a:rPr lang="en-US" dirty="0" err="1"/>
              <a:t>tersebut</a:t>
            </a:r>
            <a:r>
              <a:rPr lang="en-US" dirty="0"/>
              <a:t> </a:t>
            </a:r>
            <a:r>
              <a:rPr lang="en-US" dirty="0" err="1"/>
              <a:t>harus</a:t>
            </a:r>
            <a:r>
              <a:rPr lang="en-US" dirty="0"/>
              <a:t> </a:t>
            </a:r>
            <a:r>
              <a:rPr lang="en-US" dirty="0" err="1"/>
              <a:t>bertanggungjawab</a:t>
            </a:r>
            <a:r>
              <a:rPr lang="en-US" dirty="0"/>
              <a:t> </a:t>
            </a:r>
            <a:r>
              <a:rPr lang="en-US" dirty="0" err="1"/>
              <a:t>terhadap</a:t>
            </a:r>
            <a:r>
              <a:rPr lang="en-US" dirty="0"/>
              <a:t> </a:t>
            </a:r>
            <a:r>
              <a:rPr lang="en-US" dirty="0" err="1"/>
              <a:t>pemberi</a:t>
            </a:r>
            <a:r>
              <a:rPr lang="en-US" dirty="0"/>
              <a:t> </a:t>
            </a:r>
            <a:r>
              <a:rPr lang="en-US" dirty="0" err="1"/>
              <a:t>mandat</a:t>
            </a:r>
            <a:r>
              <a:rPr lang="en-US" dirty="0"/>
              <a:t> </a:t>
            </a:r>
            <a:r>
              <a:rPr lang="en-US" dirty="0" err="1"/>
              <a:t>atau</a:t>
            </a:r>
            <a:r>
              <a:rPr lang="en-US" dirty="0"/>
              <a:t> </a:t>
            </a:r>
            <a:r>
              <a:rPr lang="en-US" dirty="0" err="1"/>
              <a:t>obyek</a:t>
            </a:r>
            <a:r>
              <a:rPr lang="en-US" dirty="0"/>
              <a:t> yang </a:t>
            </a:r>
            <a:r>
              <a:rPr lang="en-US" dirty="0" err="1"/>
              <a:t>terkena</a:t>
            </a:r>
            <a:r>
              <a:rPr lang="en-US" dirty="0"/>
              <a:t> </a:t>
            </a:r>
            <a:r>
              <a:rPr lang="en-US" dirty="0" err="1"/>
              <a:t>kewenangan</a:t>
            </a:r>
            <a:r>
              <a:rPr lang="en-US" dirty="0" smtClean="0"/>
              <a:t>.</a:t>
            </a:r>
            <a:endParaRPr lang="id-ID" dirty="0" smtClean="0"/>
          </a:p>
          <a:p>
            <a:endParaRPr lang="id-ID" dirty="0" smtClean="0"/>
          </a:p>
          <a:p>
            <a:r>
              <a:rPr lang="en-US" dirty="0" err="1"/>
              <a:t>kewenangan</a:t>
            </a:r>
            <a:r>
              <a:rPr lang="en-US" dirty="0"/>
              <a:t> </a:t>
            </a:r>
            <a:r>
              <a:rPr lang="en-US" dirty="0" err="1"/>
              <a:t>desa</a:t>
            </a:r>
            <a:r>
              <a:rPr lang="en-US" dirty="0"/>
              <a:t> </a:t>
            </a:r>
            <a:r>
              <a:rPr lang="en-US" dirty="0" err="1"/>
              <a:t>secara</a:t>
            </a:r>
            <a:r>
              <a:rPr lang="en-US" dirty="0"/>
              <a:t> </a:t>
            </a:r>
            <a:r>
              <a:rPr lang="en-US" dirty="0" err="1"/>
              <a:t>substantif</a:t>
            </a:r>
            <a:r>
              <a:rPr lang="en-US" dirty="0"/>
              <a:t> </a:t>
            </a:r>
            <a:r>
              <a:rPr lang="en-US" dirty="0" err="1"/>
              <a:t>mengandung</a:t>
            </a:r>
            <a:r>
              <a:rPr lang="en-US" dirty="0"/>
              <a:t> </a:t>
            </a:r>
            <a:r>
              <a:rPr lang="en-US" dirty="0" err="1"/>
              <a:t>beberapa</a:t>
            </a:r>
            <a:r>
              <a:rPr lang="en-US" dirty="0"/>
              <a:t> </a:t>
            </a:r>
            <a:r>
              <a:rPr lang="en-US" dirty="0" err="1"/>
              <a:t>hal</a:t>
            </a:r>
            <a:r>
              <a:rPr lang="en-US" dirty="0"/>
              <a:t>. </a:t>
            </a:r>
            <a:endParaRPr lang="id-ID" dirty="0" smtClean="0"/>
          </a:p>
          <a:p>
            <a:pPr marL="530225" indent="-176213"/>
            <a:r>
              <a:rPr lang="en-US" dirty="0" err="1" smtClean="0"/>
              <a:t>Pertama</a:t>
            </a:r>
            <a:r>
              <a:rPr lang="en-US" dirty="0"/>
              <a:t>, </a:t>
            </a:r>
            <a:r>
              <a:rPr lang="en-US" dirty="0" err="1"/>
              <a:t>keleluasaan</a:t>
            </a:r>
            <a:r>
              <a:rPr lang="en-US" dirty="0"/>
              <a:t> </a:t>
            </a:r>
            <a:r>
              <a:rPr lang="en-US" dirty="0" err="1"/>
              <a:t>desa</a:t>
            </a:r>
            <a:r>
              <a:rPr lang="en-US" dirty="0"/>
              <a:t> </a:t>
            </a:r>
            <a:r>
              <a:rPr lang="en-US" dirty="0" err="1"/>
              <a:t>mengatur</a:t>
            </a:r>
            <a:r>
              <a:rPr lang="en-US" dirty="0"/>
              <a:t> </a:t>
            </a:r>
            <a:r>
              <a:rPr lang="en-US" dirty="0" err="1"/>
              <a:t>rumah</a:t>
            </a:r>
            <a:r>
              <a:rPr lang="en-US" dirty="0"/>
              <a:t> </a:t>
            </a:r>
            <a:r>
              <a:rPr lang="en-US" dirty="0" err="1"/>
              <a:t>tangga</a:t>
            </a:r>
            <a:r>
              <a:rPr lang="en-US" dirty="0"/>
              <a:t> </a:t>
            </a:r>
            <a:r>
              <a:rPr lang="en-US" dirty="0" err="1"/>
              <a:t>dan</a:t>
            </a:r>
            <a:r>
              <a:rPr lang="en-US" dirty="0"/>
              <a:t> </a:t>
            </a:r>
            <a:r>
              <a:rPr lang="en-US" dirty="0" err="1"/>
              <a:t>penduduk</a:t>
            </a:r>
            <a:r>
              <a:rPr lang="en-US" dirty="0"/>
              <a:t> </a:t>
            </a:r>
            <a:r>
              <a:rPr lang="en-US" dirty="0" err="1"/>
              <a:t>untuk</a:t>
            </a:r>
            <a:r>
              <a:rPr lang="en-US" dirty="0"/>
              <a:t> </a:t>
            </a:r>
            <a:r>
              <a:rPr lang="en-US" dirty="0" err="1"/>
              <a:t>menciptakan</a:t>
            </a:r>
            <a:r>
              <a:rPr lang="en-US" dirty="0"/>
              <a:t> </a:t>
            </a:r>
            <a:r>
              <a:rPr lang="en-US" dirty="0" err="1"/>
              <a:t>keteraturan</a:t>
            </a:r>
            <a:r>
              <a:rPr lang="en-US" dirty="0"/>
              <a:t> </a:t>
            </a:r>
            <a:r>
              <a:rPr lang="en-US" dirty="0" err="1"/>
              <a:t>dan</a:t>
            </a:r>
            <a:r>
              <a:rPr lang="en-US" dirty="0"/>
              <a:t> </a:t>
            </a:r>
            <a:r>
              <a:rPr lang="en-US" dirty="0" err="1"/>
              <a:t>kepastian</a:t>
            </a:r>
            <a:r>
              <a:rPr lang="en-US" dirty="0"/>
              <a:t>. </a:t>
            </a:r>
            <a:endParaRPr lang="id-ID" dirty="0" smtClean="0"/>
          </a:p>
          <a:p>
            <a:pPr marL="530225" indent="-176213"/>
            <a:r>
              <a:rPr lang="en-US" dirty="0" err="1" smtClean="0"/>
              <a:t>Kedua</a:t>
            </a:r>
            <a:r>
              <a:rPr lang="en-US" dirty="0"/>
              <a:t>, </a:t>
            </a:r>
            <a:r>
              <a:rPr lang="en-US" dirty="0" err="1"/>
              <a:t>fungsi</a:t>
            </a:r>
            <a:r>
              <a:rPr lang="en-US" dirty="0"/>
              <a:t> </a:t>
            </a:r>
            <a:r>
              <a:rPr lang="en-US" dirty="0" err="1"/>
              <a:t>desa</a:t>
            </a:r>
            <a:r>
              <a:rPr lang="en-US" dirty="0"/>
              <a:t> </a:t>
            </a:r>
            <a:r>
              <a:rPr lang="en-US" dirty="0" err="1"/>
              <a:t>mengurus</a:t>
            </a:r>
            <a:r>
              <a:rPr lang="en-US" dirty="0"/>
              <a:t> </a:t>
            </a:r>
            <a:r>
              <a:rPr lang="en-US" dirty="0" err="1"/>
              <a:t>atau</a:t>
            </a:r>
            <a:r>
              <a:rPr lang="en-US" dirty="0"/>
              <a:t> </a:t>
            </a:r>
            <a:r>
              <a:rPr lang="en-US" dirty="0" err="1"/>
              <a:t>mengelola</a:t>
            </a:r>
            <a:r>
              <a:rPr lang="en-US" dirty="0"/>
              <a:t> </a:t>
            </a:r>
            <a:r>
              <a:rPr lang="en-US" dirty="0" err="1"/>
              <a:t>barang-barang</a:t>
            </a:r>
            <a:r>
              <a:rPr lang="en-US" dirty="0"/>
              <a:t> </a:t>
            </a:r>
            <a:r>
              <a:rPr lang="en-US" dirty="0" err="1"/>
              <a:t>publik</a:t>
            </a:r>
            <a:r>
              <a:rPr lang="en-US" dirty="0"/>
              <a:t> (</a:t>
            </a:r>
            <a:r>
              <a:rPr lang="en-US" dirty="0" err="1"/>
              <a:t>termasuk</a:t>
            </a:r>
            <a:r>
              <a:rPr lang="en-US" dirty="0"/>
              <a:t> </a:t>
            </a:r>
            <a:r>
              <a:rPr lang="en-US" dirty="0" err="1"/>
              <a:t>pelayanan</a:t>
            </a:r>
            <a:r>
              <a:rPr lang="en-US" dirty="0"/>
              <a:t> </a:t>
            </a:r>
            <a:r>
              <a:rPr lang="en-US" dirty="0" err="1"/>
              <a:t>publik</a:t>
            </a:r>
            <a:r>
              <a:rPr lang="en-US" dirty="0"/>
              <a:t>) </a:t>
            </a:r>
            <a:r>
              <a:rPr lang="en-US" dirty="0" err="1"/>
              <a:t>untuk</a:t>
            </a:r>
            <a:r>
              <a:rPr lang="en-US" dirty="0"/>
              <a:t> </a:t>
            </a:r>
            <a:r>
              <a:rPr lang="en-US" dirty="0" err="1"/>
              <a:t>kesejahteraan</a:t>
            </a:r>
            <a:r>
              <a:rPr lang="en-US" dirty="0"/>
              <a:t> </a:t>
            </a:r>
            <a:r>
              <a:rPr lang="en-US" dirty="0" err="1"/>
              <a:t>warga</a:t>
            </a:r>
            <a:r>
              <a:rPr lang="en-US" dirty="0"/>
              <a:t> </a:t>
            </a:r>
            <a:r>
              <a:rPr lang="en-US" dirty="0" err="1"/>
              <a:t>desa</a:t>
            </a:r>
            <a:r>
              <a:rPr lang="en-US" dirty="0"/>
              <a:t>. </a:t>
            </a:r>
            <a:endParaRPr lang="id-ID" dirty="0" smtClean="0"/>
          </a:p>
          <a:p>
            <a:pPr marL="530225" indent="-176213"/>
            <a:r>
              <a:rPr lang="en-US" dirty="0" err="1" smtClean="0"/>
              <a:t>Ketiga</a:t>
            </a:r>
            <a:r>
              <a:rPr lang="en-US" dirty="0"/>
              <a:t>, </a:t>
            </a:r>
            <a:r>
              <a:rPr lang="en-US" dirty="0" err="1"/>
              <a:t>hak</a:t>
            </a:r>
            <a:r>
              <a:rPr lang="en-US" dirty="0"/>
              <a:t> </a:t>
            </a:r>
            <a:r>
              <a:rPr lang="en-US" dirty="0" err="1"/>
              <a:t>desa</a:t>
            </a:r>
            <a:r>
              <a:rPr lang="en-US" dirty="0"/>
              <a:t> </a:t>
            </a:r>
            <a:r>
              <a:rPr lang="en-US" dirty="0" err="1"/>
              <a:t>mengelola</a:t>
            </a:r>
            <a:r>
              <a:rPr lang="en-US" dirty="0"/>
              <a:t> </a:t>
            </a:r>
            <a:r>
              <a:rPr lang="en-US" dirty="0" err="1"/>
              <a:t>atau</a:t>
            </a:r>
            <a:r>
              <a:rPr lang="en-US" dirty="0"/>
              <a:t> </a:t>
            </a:r>
            <a:r>
              <a:rPr lang="en-US" dirty="0" err="1"/>
              <a:t>mengambil</a:t>
            </a:r>
            <a:r>
              <a:rPr lang="en-US" dirty="0"/>
              <a:t> </a:t>
            </a:r>
            <a:r>
              <a:rPr lang="en-US" dirty="0" err="1"/>
              <a:t>sumberdaya</a:t>
            </a:r>
            <a:r>
              <a:rPr lang="en-US" dirty="0"/>
              <a:t> </a:t>
            </a:r>
            <a:r>
              <a:rPr lang="en-US" dirty="0" err="1"/>
              <a:t>ekonomi</a:t>
            </a:r>
            <a:r>
              <a:rPr lang="en-US" dirty="0" smtClean="0"/>
              <a:t>.</a:t>
            </a:r>
            <a:endParaRPr lang="id-ID" dirty="0" smtClean="0"/>
          </a:p>
          <a:p>
            <a:endParaRPr lang="id-ID" dirty="0"/>
          </a:p>
          <a:p>
            <a:r>
              <a:rPr lang="en-US" dirty="0" err="1"/>
              <a:t>Bagaimana</a:t>
            </a:r>
            <a:r>
              <a:rPr lang="en-US" dirty="0"/>
              <a:t> </a:t>
            </a:r>
            <a:r>
              <a:rPr lang="en-US" dirty="0" err="1"/>
              <a:t>dengan</a:t>
            </a:r>
            <a:r>
              <a:rPr lang="en-US" dirty="0"/>
              <a:t> </a:t>
            </a:r>
            <a:r>
              <a:rPr lang="en-US" dirty="0" err="1"/>
              <a:t>kewenangan</a:t>
            </a:r>
            <a:r>
              <a:rPr lang="en-US" dirty="0"/>
              <a:t> </a:t>
            </a:r>
            <a:r>
              <a:rPr lang="en-US" dirty="0" err="1"/>
              <a:t>desa</a:t>
            </a:r>
            <a:r>
              <a:rPr lang="en-US" dirty="0"/>
              <a:t>? </a:t>
            </a:r>
            <a:r>
              <a:rPr lang="en-US" dirty="0" err="1"/>
              <a:t>Pembicaraan</a:t>
            </a:r>
            <a:r>
              <a:rPr lang="en-US" dirty="0"/>
              <a:t> </a:t>
            </a:r>
            <a:r>
              <a:rPr lang="en-US" dirty="0" err="1"/>
              <a:t>tentang</a:t>
            </a:r>
            <a:r>
              <a:rPr lang="en-US" dirty="0"/>
              <a:t> </a:t>
            </a:r>
            <a:r>
              <a:rPr lang="en-US" dirty="0" err="1"/>
              <a:t>kewenangan</a:t>
            </a:r>
            <a:r>
              <a:rPr lang="en-US" dirty="0"/>
              <a:t> </a:t>
            </a:r>
            <a:r>
              <a:rPr lang="en-US" dirty="0" err="1"/>
              <a:t>desa</a:t>
            </a:r>
            <a:r>
              <a:rPr lang="en-US" dirty="0"/>
              <a:t> </a:t>
            </a:r>
            <a:r>
              <a:rPr lang="en-US" dirty="0" err="1"/>
              <a:t>sebenarnya</a:t>
            </a:r>
            <a:r>
              <a:rPr lang="en-US" dirty="0"/>
              <a:t> </a:t>
            </a:r>
            <a:r>
              <a:rPr lang="en-US" dirty="0" err="1"/>
              <a:t>sangat</a:t>
            </a:r>
            <a:r>
              <a:rPr lang="en-US" dirty="0"/>
              <a:t> </a:t>
            </a:r>
            <a:r>
              <a:rPr lang="en-US" dirty="0" err="1"/>
              <a:t>relevan</a:t>
            </a:r>
            <a:r>
              <a:rPr lang="en-US" dirty="0"/>
              <a:t> </a:t>
            </a:r>
            <a:r>
              <a:rPr lang="en-US" dirty="0" err="1"/>
              <a:t>dilakukan</a:t>
            </a:r>
            <a:r>
              <a:rPr lang="en-US" dirty="0"/>
              <a:t> </a:t>
            </a:r>
            <a:r>
              <a:rPr lang="en-US" dirty="0" err="1"/>
              <a:t>dalam</a:t>
            </a:r>
            <a:r>
              <a:rPr lang="en-US" dirty="0"/>
              <a:t> </a:t>
            </a:r>
            <a:r>
              <a:rPr lang="en-US" dirty="0" err="1"/>
              <a:t>konteks</a:t>
            </a:r>
            <a:r>
              <a:rPr lang="en-US" dirty="0"/>
              <a:t> </a:t>
            </a:r>
            <a:r>
              <a:rPr lang="en-US" dirty="0" err="1"/>
              <a:t>desa</a:t>
            </a:r>
            <a:r>
              <a:rPr lang="en-US" dirty="0"/>
              <a:t> </a:t>
            </a:r>
            <a:r>
              <a:rPr lang="en-US" dirty="0" err="1"/>
              <a:t>sebagai</a:t>
            </a:r>
            <a:r>
              <a:rPr lang="en-US" dirty="0"/>
              <a:t> local self government, </a:t>
            </a:r>
            <a:r>
              <a:rPr lang="en-US" dirty="0" err="1"/>
              <a:t>atau</a:t>
            </a:r>
            <a:r>
              <a:rPr lang="en-US" dirty="0"/>
              <a:t> </a:t>
            </a:r>
            <a:r>
              <a:rPr lang="en-US" dirty="0" err="1"/>
              <a:t>setidaknya</a:t>
            </a:r>
            <a:r>
              <a:rPr lang="en-US" dirty="0"/>
              <a:t> </a:t>
            </a:r>
            <a:r>
              <a:rPr lang="en-US" dirty="0" err="1"/>
              <a:t>pembicaraan</a:t>
            </a:r>
            <a:r>
              <a:rPr lang="en-US" dirty="0"/>
              <a:t> </a:t>
            </a:r>
            <a:r>
              <a:rPr lang="en-US" dirty="0" err="1"/>
              <a:t>itu</a:t>
            </a:r>
            <a:r>
              <a:rPr lang="en-US" dirty="0"/>
              <a:t> </a:t>
            </a:r>
            <a:r>
              <a:rPr lang="en-US" dirty="0" err="1"/>
              <a:t>akan</a:t>
            </a:r>
            <a:r>
              <a:rPr lang="en-US" dirty="0"/>
              <a:t> </a:t>
            </a:r>
            <a:r>
              <a:rPr lang="en-US" dirty="0" err="1"/>
              <a:t>mengarah</a:t>
            </a:r>
            <a:r>
              <a:rPr lang="en-US" dirty="0"/>
              <a:t> </a:t>
            </a:r>
            <a:r>
              <a:rPr lang="en-US" dirty="0" err="1"/>
              <a:t>pada</a:t>
            </a:r>
            <a:r>
              <a:rPr lang="en-US" dirty="0"/>
              <a:t> </a:t>
            </a:r>
            <a:r>
              <a:rPr lang="en-US" dirty="0" err="1"/>
              <a:t>pengembangan</a:t>
            </a:r>
            <a:r>
              <a:rPr lang="en-US" dirty="0"/>
              <a:t> </a:t>
            </a:r>
            <a:r>
              <a:rPr lang="en-US" dirty="0" err="1"/>
              <a:t>desa</a:t>
            </a:r>
            <a:r>
              <a:rPr lang="en-US" dirty="0"/>
              <a:t> </a:t>
            </a:r>
            <a:r>
              <a:rPr lang="en-US" dirty="0" err="1"/>
              <a:t>menuju</a:t>
            </a:r>
            <a:r>
              <a:rPr lang="en-US" dirty="0"/>
              <a:t> local self government. </a:t>
            </a:r>
            <a:endParaRPr lang="id-ID" dirty="0"/>
          </a:p>
          <a:p>
            <a:endParaRPr lang="id-ID" dirty="0"/>
          </a:p>
        </p:txBody>
      </p:sp>
    </p:spTree>
    <p:extLst>
      <p:ext uri="{BB962C8B-B14F-4D97-AF65-F5344CB8AC3E}">
        <p14:creationId xmlns:p14="http://schemas.microsoft.com/office/powerpoint/2010/main" val="31373637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7170" name="Picture 2" descr=" Penyelenggaraan kewenangan desa&#10;berdasarkan hak asal usul dan kewenangan&#10;lokal berskala desa didanai dari APBDesa.&#10; P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599" y="0"/>
            <a:ext cx="9013401" cy="6767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363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RUANG LINGKUP TATAKELOLA DESA</a:t>
            </a:r>
            <a:endParaRPr lang="id-ID" dirty="0"/>
          </a:p>
        </p:txBody>
      </p:sp>
      <p:sp>
        <p:nvSpPr>
          <p:cNvPr id="3" name="Content Placeholder 2"/>
          <p:cNvSpPr>
            <a:spLocks noGrp="1"/>
          </p:cNvSpPr>
          <p:nvPr>
            <p:ph idx="1"/>
          </p:nvPr>
        </p:nvSpPr>
        <p:spPr>
          <a:xfrm>
            <a:off x="914400" y="1412776"/>
            <a:ext cx="7772400" cy="4942784"/>
          </a:xfrm>
        </p:spPr>
        <p:txBody>
          <a:bodyPr>
            <a:normAutofit fontScale="92500" lnSpcReduction="10000"/>
          </a:bodyPr>
          <a:lstStyle/>
          <a:p>
            <a:endParaRPr lang="id-ID" dirty="0" smtClean="0"/>
          </a:p>
          <a:p>
            <a:endParaRPr lang="id-ID" dirty="0"/>
          </a:p>
          <a:p>
            <a:r>
              <a:rPr lang="id-ID" dirty="0"/>
              <a:t>POKOK PEGERTIAN </a:t>
            </a:r>
          </a:p>
          <a:p>
            <a:r>
              <a:rPr lang="id-ID" dirty="0" smtClean="0"/>
              <a:t>POSISI DAN KEDUDUKAN DESA </a:t>
            </a:r>
          </a:p>
          <a:p>
            <a:r>
              <a:rPr lang="id-ID" dirty="0" smtClean="0"/>
              <a:t>KEWENANGAN DESA</a:t>
            </a:r>
          </a:p>
          <a:p>
            <a:r>
              <a:rPr lang="id-ID" dirty="0" smtClean="0"/>
              <a:t>TATA KELOLA  PEMERINTAH DESA</a:t>
            </a:r>
          </a:p>
          <a:p>
            <a:r>
              <a:rPr lang="id-ID" dirty="0" smtClean="0"/>
              <a:t>PERAN DAN FUINGSI KEPALA DESA DAN APARAT DESA</a:t>
            </a:r>
          </a:p>
          <a:p>
            <a:r>
              <a:rPr lang="id-ID" dirty="0" smtClean="0"/>
              <a:t>LEMBAGA DESA BPD- MUSYAWARAH DESA</a:t>
            </a:r>
          </a:p>
          <a:p>
            <a:r>
              <a:rPr lang="id-ID" dirty="0" smtClean="0"/>
              <a:t>TATA KELOLA PERENCANAAN PEMBANGUNAN DESA</a:t>
            </a:r>
          </a:p>
          <a:p>
            <a:r>
              <a:rPr lang="id-ID" dirty="0" smtClean="0"/>
              <a:t>TATA KELOLA KEUANGAN DESA/SISTEM PENGAGARAN</a:t>
            </a:r>
          </a:p>
          <a:p>
            <a:r>
              <a:rPr lang="id-ID" dirty="0" smtClean="0"/>
              <a:t>BUMDES</a:t>
            </a:r>
          </a:p>
          <a:p>
            <a:r>
              <a:rPr lang="id-ID" dirty="0" smtClean="0"/>
              <a:t>REGULASI </a:t>
            </a:r>
            <a:r>
              <a:rPr lang="id-ID" dirty="0"/>
              <a:t>DESA</a:t>
            </a:r>
          </a:p>
          <a:p>
            <a:r>
              <a:rPr lang="id-ID" dirty="0" smtClean="0"/>
              <a:t>Pelaksanaan Tata Kelola Pemerintahan Yang Baik </a:t>
            </a:r>
          </a:p>
          <a:p>
            <a:endParaRPr lang="id-ID" dirty="0" smtClean="0"/>
          </a:p>
          <a:p>
            <a:endParaRPr lang="id-ID" dirty="0" smtClean="0"/>
          </a:p>
          <a:p>
            <a:endParaRPr lang="id-ID" dirty="0"/>
          </a:p>
        </p:txBody>
      </p:sp>
    </p:spTree>
    <p:extLst>
      <p:ext uri="{BB962C8B-B14F-4D97-AF65-F5344CB8AC3E}">
        <p14:creationId xmlns:p14="http://schemas.microsoft.com/office/powerpoint/2010/main" val="2559843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3"/>
            <a:ext cx="8260672" cy="788380"/>
          </a:xfrm>
        </p:spPr>
        <p:txBody>
          <a:bodyPr>
            <a:normAutofit fontScale="90000"/>
          </a:bodyPr>
          <a:lstStyle/>
          <a:p>
            <a:r>
              <a:rPr lang="id-ID" b="1" dirty="0" smtClean="0"/>
              <a:t/>
            </a:r>
            <a:br>
              <a:rPr lang="id-ID" b="1" dirty="0" smtClean="0"/>
            </a:br>
            <a:r>
              <a:rPr lang="en-US" b="1" dirty="0" err="1" smtClean="0"/>
              <a:t>jenis</a:t>
            </a:r>
            <a:r>
              <a:rPr lang="en-US" b="1" dirty="0" smtClean="0"/>
              <a:t> </a:t>
            </a:r>
            <a:r>
              <a:rPr lang="en-US" b="1" dirty="0" err="1" smtClean="0"/>
              <a:t>kewenangan</a:t>
            </a:r>
            <a:r>
              <a:rPr lang="en-US" b="1" dirty="0" smtClean="0"/>
              <a:t>. </a:t>
            </a:r>
            <a:r>
              <a:rPr lang="id-ID" dirty="0" smtClean="0"/>
              <a:t/>
            </a:r>
            <a:br>
              <a:rPr lang="id-ID" dirty="0" smtClean="0"/>
            </a:br>
            <a:endParaRPr lang="id-ID" dirty="0"/>
          </a:p>
        </p:txBody>
      </p:sp>
      <p:sp>
        <p:nvSpPr>
          <p:cNvPr id="3" name="Content Placeholder 2"/>
          <p:cNvSpPr>
            <a:spLocks noGrp="1"/>
          </p:cNvSpPr>
          <p:nvPr>
            <p:ph idx="1"/>
          </p:nvPr>
        </p:nvSpPr>
        <p:spPr>
          <a:xfrm>
            <a:off x="179512" y="1196752"/>
            <a:ext cx="8784976" cy="5661248"/>
          </a:xfrm>
        </p:spPr>
        <p:txBody>
          <a:bodyPr>
            <a:normAutofit fontScale="62500" lnSpcReduction="20000"/>
          </a:bodyPr>
          <a:lstStyle/>
          <a:p>
            <a:endParaRPr lang="id-ID" sz="5100" b="1" i="1" dirty="0" smtClean="0"/>
          </a:p>
          <a:p>
            <a:r>
              <a:rPr lang="en-US" sz="3600" b="1" i="1" dirty="0" err="1" smtClean="0"/>
              <a:t>Pertama</a:t>
            </a:r>
            <a:r>
              <a:rPr lang="en-US" sz="3600" b="1" i="1" dirty="0"/>
              <a:t>, </a:t>
            </a:r>
            <a:r>
              <a:rPr lang="en-US" sz="3600" b="1" i="1" dirty="0" err="1"/>
              <a:t>kewenangan</a:t>
            </a:r>
            <a:r>
              <a:rPr lang="en-US" sz="3600" b="1" i="1" dirty="0"/>
              <a:t> </a:t>
            </a:r>
            <a:r>
              <a:rPr lang="en-US" sz="3600" b="1" i="1" dirty="0" err="1"/>
              <a:t>generik</a:t>
            </a:r>
            <a:r>
              <a:rPr lang="en-US" sz="3600" b="1" i="1" dirty="0"/>
              <a:t> </a:t>
            </a:r>
            <a:r>
              <a:rPr lang="en-US" sz="3600" b="1" i="1" dirty="0" err="1"/>
              <a:t>atau</a:t>
            </a:r>
            <a:r>
              <a:rPr lang="en-US" sz="3600" b="1" i="1" dirty="0"/>
              <a:t> </a:t>
            </a:r>
            <a:r>
              <a:rPr lang="en-US" sz="3600" b="1" i="1" dirty="0" err="1"/>
              <a:t>kewenangan</a:t>
            </a:r>
            <a:r>
              <a:rPr lang="en-US" sz="3600" b="1" i="1" dirty="0"/>
              <a:t> </a:t>
            </a:r>
            <a:r>
              <a:rPr lang="en-US" sz="3600" b="1" i="1" dirty="0" err="1"/>
              <a:t>asli</a:t>
            </a:r>
            <a:r>
              <a:rPr lang="en-US" sz="3600" b="1" i="1" dirty="0"/>
              <a:t>, </a:t>
            </a:r>
            <a:endParaRPr lang="id-ID" sz="3600" dirty="0"/>
          </a:p>
          <a:p>
            <a:pPr marL="530225" indent="-265113"/>
            <a:r>
              <a:rPr lang="en-US" dirty="0" smtClean="0"/>
              <a:t> </a:t>
            </a:r>
            <a:r>
              <a:rPr lang="en-US" dirty="0" err="1"/>
              <a:t>disebut</a:t>
            </a:r>
            <a:r>
              <a:rPr lang="en-US" dirty="0"/>
              <a:t> </a:t>
            </a:r>
            <a:r>
              <a:rPr lang="en-US" dirty="0" err="1"/>
              <a:t>hak</a:t>
            </a:r>
            <a:r>
              <a:rPr lang="en-US" dirty="0"/>
              <a:t> </a:t>
            </a:r>
            <a:r>
              <a:rPr lang="en-US" dirty="0" err="1"/>
              <a:t>atau</a:t>
            </a:r>
            <a:r>
              <a:rPr lang="en-US" dirty="0"/>
              <a:t> </a:t>
            </a:r>
            <a:r>
              <a:rPr lang="en-US" dirty="0" err="1"/>
              <a:t>kewenangan</a:t>
            </a:r>
            <a:r>
              <a:rPr lang="en-US" dirty="0"/>
              <a:t> </a:t>
            </a:r>
            <a:r>
              <a:rPr lang="en-US" dirty="0" err="1"/>
              <a:t>asal-usul</a:t>
            </a:r>
            <a:r>
              <a:rPr lang="en-US" dirty="0"/>
              <a:t> yang </a:t>
            </a:r>
            <a:r>
              <a:rPr lang="en-US" dirty="0" err="1"/>
              <a:t>melekat</a:t>
            </a:r>
            <a:r>
              <a:rPr lang="en-US" dirty="0"/>
              <a:t> </a:t>
            </a:r>
            <a:r>
              <a:rPr lang="en-US" dirty="0" err="1"/>
              <a:t>pada</a:t>
            </a:r>
            <a:r>
              <a:rPr lang="en-US" dirty="0"/>
              <a:t> </a:t>
            </a:r>
            <a:r>
              <a:rPr lang="en-US" dirty="0" err="1"/>
              <a:t>desa</a:t>
            </a:r>
            <a:r>
              <a:rPr lang="en-US" dirty="0"/>
              <a:t> (</a:t>
            </a:r>
            <a:r>
              <a:rPr lang="en-US" dirty="0" err="1"/>
              <a:t>atau</a:t>
            </a:r>
            <a:r>
              <a:rPr lang="en-US" dirty="0"/>
              <a:t> </a:t>
            </a:r>
            <a:r>
              <a:rPr lang="en-US" dirty="0" err="1"/>
              <a:t>nama</a:t>
            </a:r>
            <a:r>
              <a:rPr lang="en-US" dirty="0"/>
              <a:t> lain) </a:t>
            </a:r>
            <a:r>
              <a:rPr lang="en-US" dirty="0" err="1"/>
              <a:t>sebagai</a:t>
            </a:r>
            <a:r>
              <a:rPr lang="en-US" dirty="0"/>
              <a:t> </a:t>
            </a:r>
            <a:r>
              <a:rPr lang="en-US" dirty="0" err="1"/>
              <a:t>kesatuan</a:t>
            </a:r>
            <a:r>
              <a:rPr lang="en-US" dirty="0"/>
              <a:t> </a:t>
            </a:r>
            <a:r>
              <a:rPr lang="en-US" dirty="0" err="1"/>
              <a:t>masyarakat</a:t>
            </a:r>
            <a:r>
              <a:rPr lang="en-US" dirty="0"/>
              <a:t> </a:t>
            </a:r>
            <a:r>
              <a:rPr lang="en-US" dirty="0" err="1"/>
              <a:t>hukum</a:t>
            </a:r>
            <a:r>
              <a:rPr lang="en-US" dirty="0"/>
              <a:t>. </a:t>
            </a:r>
            <a:endParaRPr lang="id-ID" dirty="0" smtClean="0"/>
          </a:p>
          <a:p>
            <a:pPr marL="530225" indent="-265113"/>
            <a:endParaRPr lang="id-ID" dirty="0"/>
          </a:p>
          <a:p>
            <a:pPr marL="530225" indent="-265113"/>
            <a:r>
              <a:rPr lang="en-US" dirty="0" err="1" smtClean="0"/>
              <a:t>Kewenangan</a:t>
            </a:r>
            <a:r>
              <a:rPr lang="en-US" dirty="0" smtClean="0"/>
              <a:t> </a:t>
            </a:r>
            <a:r>
              <a:rPr lang="en-US" dirty="0" err="1"/>
              <a:t>inilah</a:t>
            </a:r>
            <a:r>
              <a:rPr lang="en-US" dirty="0"/>
              <a:t> yang </a:t>
            </a:r>
            <a:r>
              <a:rPr lang="en-US" dirty="0" err="1"/>
              <a:t>sering</a:t>
            </a:r>
            <a:r>
              <a:rPr lang="en-US" dirty="0"/>
              <a:t> </a:t>
            </a:r>
            <a:r>
              <a:rPr lang="en-US" dirty="0" err="1"/>
              <a:t>disebut</a:t>
            </a:r>
            <a:r>
              <a:rPr lang="en-US" dirty="0"/>
              <a:t> </a:t>
            </a:r>
            <a:r>
              <a:rPr lang="en-US" dirty="0" err="1"/>
              <a:t>sebagai</a:t>
            </a:r>
            <a:r>
              <a:rPr lang="en-US" dirty="0"/>
              <a:t> property right </a:t>
            </a:r>
            <a:r>
              <a:rPr lang="en-US" dirty="0" err="1"/>
              <a:t>komunitas</a:t>
            </a:r>
            <a:r>
              <a:rPr lang="en-US" dirty="0"/>
              <a:t> </a:t>
            </a:r>
            <a:r>
              <a:rPr lang="en-US" dirty="0" err="1"/>
              <a:t>untuk</a:t>
            </a:r>
            <a:r>
              <a:rPr lang="en-US" dirty="0"/>
              <a:t> </a:t>
            </a:r>
            <a:r>
              <a:rPr lang="en-US" dirty="0" err="1"/>
              <a:t>mengatur</a:t>
            </a:r>
            <a:r>
              <a:rPr lang="en-US" dirty="0"/>
              <a:t> </a:t>
            </a:r>
            <a:r>
              <a:rPr lang="en-US" dirty="0" err="1"/>
              <a:t>dan</a:t>
            </a:r>
            <a:r>
              <a:rPr lang="en-US" dirty="0"/>
              <a:t> </a:t>
            </a:r>
            <a:r>
              <a:rPr lang="en-US" dirty="0" err="1"/>
              <a:t>mengurus</a:t>
            </a:r>
            <a:r>
              <a:rPr lang="en-US" dirty="0"/>
              <a:t> </a:t>
            </a:r>
            <a:r>
              <a:rPr lang="en-US" dirty="0" err="1"/>
              <a:t>rumah</a:t>
            </a:r>
            <a:r>
              <a:rPr lang="en-US" dirty="0"/>
              <a:t> </a:t>
            </a:r>
            <a:r>
              <a:rPr lang="en-US" dirty="0" err="1"/>
              <a:t>tangganya</a:t>
            </a:r>
            <a:r>
              <a:rPr lang="en-US" dirty="0"/>
              <a:t> </a:t>
            </a:r>
            <a:r>
              <a:rPr lang="en-US" dirty="0" err="1" smtClean="0"/>
              <a:t>sen</a:t>
            </a:r>
            <a:r>
              <a:rPr lang="id-ID" dirty="0" smtClean="0"/>
              <a:t>dri </a:t>
            </a:r>
            <a:r>
              <a:rPr lang="en-US" dirty="0" smtClean="0"/>
              <a:t> </a:t>
            </a:r>
            <a:r>
              <a:rPr lang="en-US" dirty="0" err="1" smtClean="0"/>
              <a:t>atau</a:t>
            </a:r>
            <a:r>
              <a:rPr lang="en-US" dirty="0" smtClean="0"/>
              <a:t> </a:t>
            </a:r>
            <a:r>
              <a:rPr lang="en-US" dirty="0"/>
              <a:t>yang </a:t>
            </a:r>
            <a:r>
              <a:rPr lang="en-US" dirty="0" err="1"/>
              <a:t>sering</a:t>
            </a:r>
            <a:r>
              <a:rPr lang="en-US" dirty="0"/>
              <a:t> </a:t>
            </a:r>
            <a:r>
              <a:rPr lang="en-US" dirty="0" err="1"/>
              <a:t>disebut</a:t>
            </a:r>
            <a:r>
              <a:rPr lang="en-US" dirty="0"/>
              <a:t> </a:t>
            </a:r>
            <a:r>
              <a:rPr lang="en-US" dirty="0" err="1"/>
              <a:t>sebagai</a:t>
            </a:r>
            <a:r>
              <a:rPr lang="en-US" dirty="0"/>
              <a:t> </a:t>
            </a:r>
            <a:r>
              <a:rPr lang="en-US" dirty="0" err="1"/>
              <a:t>wujud</a:t>
            </a:r>
            <a:r>
              <a:rPr lang="en-US" dirty="0"/>
              <a:t> </a:t>
            </a:r>
            <a:r>
              <a:rPr lang="en-US" dirty="0" err="1"/>
              <a:t>otonomi</a:t>
            </a:r>
            <a:r>
              <a:rPr lang="en-US" dirty="0"/>
              <a:t> </a:t>
            </a:r>
            <a:r>
              <a:rPr lang="en-US" dirty="0" err="1"/>
              <a:t>asli</a:t>
            </a:r>
            <a:r>
              <a:rPr lang="en-US" dirty="0"/>
              <a:t>. Ada </a:t>
            </a:r>
            <a:r>
              <a:rPr lang="en-US" dirty="0" err="1"/>
              <a:t>beberapa</a:t>
            </a:r>
            <a:r>
              <a:rPr lang="en-US" dirty="0"/>
              <a:t> </a:t>
            </a:r>
            <a:r>
              <a:rPr lang="en-US" dirty="0" err="1"/>
              <a:t>jenis</a:t>
            </a:r>
            <a:r>
              <a:rPr lang="en-US" dirty="0"/>
              <a:t> </a:t>
            </a:r>
            <a:r>
              <a:rPr lang="en-US" dirty="0" err="1"/>
              <a:t>kewenangan</a:t>
            </a:r>
            <a:r>
              <a:rPr lang="en-US" dirty="0"/>
              <a:t> </a:t>
            </a:r>
            <a:r>
              <a:rPr lang="en-US" dirty="0" err="1"/>
              <a:t>generik</a:t>
            </a:r>
            <a:r>
              <a:rPr lang="en-US" dirty="0"/>
              <a:t> yang </a:t>
            </a:r>
            <a:r>
              <a:rPr lang="en-US" dirty="0" err="1"/>
              <a:t>sering</a:t>
            </a:r>
            <a:r>
              <a:rPr lang="en-US" dirty="0"/>
              <a:t> </a:t>
            </a:r>
            <a:r>
              <a:rPr lang="en-US" dirty="0" err="1"/>
              <a:t>dibicarakan</a:t>
            </a:r>
            <a:r>
              <a:rPr lang="en-US" dirty="0" smtClean="0"/>
              <a:t>:</a:t>
            </a:r>
            <a:endParaRPr lang="id-ID" dirty="0" smtClean="0"/>
          </a:p>
          <a:p>
            <a:pPr marL="265112" indent="0">
              <a:buNone/>
            </a:pPr>
            <a:endParaRPr lang="id-ID" dirty="0"/>
          </a:p>
          <a:p>
            <a:pPr marL="811213" lvl="0" indent="-280988"/>
            <a:r>
              <a:rPr lang="en-US" dirty="0" err="1"/>
              <a:t>Kewenangan</a:t>
            </a:r>
            <a:r>
              <a:rPr lang="en-US" dirty="0"/>
              <a:t> </a:t>
            </a:r>
            <a:r>
              <a:rPr lang="en-US" dirty="0" err="1"/>
              <a:t>membentuk</a:t>
            </a:r>
            <a:r>
              <a:rPr lang="en-US" dirty="0"/>
              <a:t> </a:t>
            </a:r>
            <a:r>
              <a:rPr lang="en-US" dirty="0" err="1"/>
              <a:t>dan</a:t>
            </a:r>
            <a:r>
              <a:rPr lang="en-US" dirty="0"/>
              <a:t> </a:t>
            </a:r>
            <a:r>
              <a:rPr lang="en-US" dirty="0" err="1"/>
              <a:t>mengelola</a:t>
            </a:r>
            <a:r>
              <a:rPr lang="en-US" dirty="0"/>
              <a:t> </a:t>
            </a:r>
            <a:r>
              <a:rPr lang="en-US" dirty="0" err="1"/>
              <a:t>sistem</a:t>
            </a:r>
            <a:r>
              <a:rPr lang="en-US" dirty="0"/>
              <a:t> </a:t>
            </a:r>
            <a:r>
              <a:rPr lang="en-US" dirty="0" err="1"/>
              <a:t>pemerintahan</a:t>
            </a:r>
            <a:r>
              <a:rPr lang="en-US" dirty="0"/>
              <a:t> </a:t>
            </a:r>
            <a:r>
              <a:rPr lang="en-US" dirty="0" err="1"/>
              <a:t>sendiri</a:t>
            </a:r>
            <a:r>
              <a:rPr lang="en-US" dirty="0"/>
              <a:t>.</a:t>
            </a:r>
            <a:endParaRPr lang="id-ID" dirty="0"/>
          </a:p>
          <a:p>
            <a:pPr marL="811213" lvl="0" indent="-280988"/>
            <a:r>
              <a:rPr lang="en-US" dirty="0" err="1"/>
              <a:t>Kewenangan</a:t>
            </a:r>
            <a:r>
              <a:rPr lang="en-US" dirty="0"/>
              <a:t> </a:t>
            </a:r>
            <a:r>
              <a:rPr lang="en-US" dirty="0" err="1"/>
              <a:t>mengelola</a:t>
            </a:r>
            <a:r>
              <a:rPr lang="en-US" dirty="0"/>
              <a:t> </a:t>
            </a:r>
            <a:r>
              <a:rPr lang="en-US" dirty="0" err="1"/>
              <a:t>sumberdaya</a:t>
            </a:r>
            <a:r>
              <a:rPr lang="en-US" dirty="0"/>
              <a:t> </a:t>
            </a:r>
            <a:r>
              <a:rPr lang="en-US" dirty="0" err="1"/>
              <a:t>lokal</a:t>
            </a:r>
            <a:r>
              <a:rPr lang="en-US" dirty="0"/>
              <a:t> (</a:t>
            </a:r>
            <a:r>
              <a:rPr lang="en-US" dirty="0" err="1"/>
              <a:t>tanah</a:t>
            </a:r>
            <a:r>
              <a:rPr lang="en-US" dirty="0"/>
              <a:t> </a:t>
            </a:r>
            <a:r>
              <a:rPr lang="en-US" dirty="0" err="1"/>
              <a:t>kas</a:t>
            </a:r>
            <a:r>
              <a:rPr lang="en-US" dirty="0"/>
              <a:t> </a:t>
            </a:r>
            <a:r>
              <a:rPr lang="en-US" dirty="0" err="1"/>
              <a:t>desa</a:t>
            </a:r>
            <a:r>
              <a:rPr lang="en-US" dirty="0"/>
              <a:t>, </a:t>
            </a:r>
            <a:r>
              <a:rPr lang="en-US" dirty="0" err="1"/>
              <a:t>tanah</a:t>
            </a:r>
            <a:r>
              <a:rPr lang="en-US" dirty="0"/>
              <a:t> </a:t>
            </a:r>
            <a:r>
              <a:rPr lang="en-US" dirty="0" err="1"/>
              <a:t>bengkok</a:t>
            </a:r>
            <a:r>
              <a:rPr lang="en-US" dirty="0"/>
              <a:t>, </a:t>
            </a:r>
            <a:r>
              <a:rPr lang="en-US" dirty="0" err="1"/>
              <a:t>tanah</a:t>
            </a:r>
            <a:r>
              <a:rPr lang="en-US" dirty="0"/>
              <a:t> </a:t>
            </a:r>
            <a:r>
              <a:rPr lang="en-US" dirty="0" err="1"/>
              <a:t>ulayat</a:t>
            </a:r>
            <a:r>
              <a:rPr lang="en-US" dirty="0"/>
              <a:t>, </a:t>
            </a:r>
            <a:r>
              <a:rPr lang="en-US" dirty="0" err="1"/>
              <a:t>hutan</a:t>
            </a:r>
            <a:r>
              <a:rPr lang="en-US" dirty="0"/>
              <a:t> </a:t>
            </a:r>
            <a:r>
              <a:rPr lang="en-US" dirty="0" err="1"/>
              <a:t>adat</a:t>
            </a:r>
            <a:r>
              <a:rPr lang="en-US" dirty="0"/>
              <a:t>, </a:t>
            </a:r>
            <a:r>
              <a:rPr lang="en-US" dirty="0" err="1"/>
              <a:t>dll</a:t>
            </a:r>
            <a:r>
              <a:rPr lang="en-US" dirty="0"/>
              <a:t>).</a:t>
            </a:r>
            <a:endParaRPr lang="id-ID" dirty="0"/>
          </a:p>
          <a:p>
            <a:pPr marL="811213" lvl="0" indent="-280988"/>
            <a:r>
              <a:rPr lang="en-US" dirty="0" err="1"/>
              <a:t>Kewenangan</a:t>
            </a:r>
            <a:r>
              <a:rPr lang="en-US" dirty="0"/>
              <a:t> </a:t>
            </a:r>
            <a:r>
              <a:rPr lang="en-US" dirty="0" err="1"/>
              <a:t>membuat</a:t>
            </a:r>
            <a:r>
              <a:rPr lang="en-US" dirty="0"/>
              <a:t> </a:t>
            </a:r>
            <a:r>
              <a:rPr lang="en-US" dirty="0" err="1"/>
              <a:t>dan</a:t>
            </a:r>
            <a:r>
              <a:rPr lang="en-US" dirty="0"/>
              <a:t> </a:t>
            </a:r>
            <a:r>
              <a:rPr lang="en-US" dirty="0" err="1"/>
              <a:t>menjalankan</a:t>
            </a:r>
            <a:r>
              <a:rPr lang="en-US" dirty="0"/>
              <a:t> </a:t>
            </a:r>
            <a:r>
              <a:rPr lang="en-US" dirty="0" err="1"/>
              <a:t>hukum</a:t>
            </a:r>
            <a:r>
              <a:rPr lang="en-US" dirty="0"/>
              <a:t> </a:t>
            </a:r>
            <a:r>
              <a:rPr lang="en-US" dirty="0" err="1"/>
              <a:t>adat</a:t>
            </a:r>
            <a:r>
              <a:rPr lang="en-US" dirty="0"/>
              <a:t> </a:t>
            </a:r>
            <a:r>
              <a:rPr lang="en-US" dirty="0" err="1"/>
              <a:t>setempat</a:t>
            </a:r>
            <a:r>
              <a:rPr lang="en-US" dirty="0"/>
              <a:t>.</a:t>
            </a:r>
            <a:endParaRPr lang="id-ID" dirty="0"/>
          </a:p>
          <a:p>
            <a:pPr marL="811213" lvl="0" indent="-280988"/>
            <a:r>
              <a:rPr lang="en-US" dirty="0" err="1"/>
              <a:t>Kewenangan</a:t>
            </a:r>
            <a:r>
              <a:rPr lang="en-US" dirty="0"/>
              <a:t> </a:t>
            </a:r>
            <a:r>
              <a:rPr lang="en-US" dirty="0" err="1"/>
              <a:t>mengelola</a:t>
            </a:r>
            <a:r>
              <a:rPr lang="en-US" dirty="0"/>
              <a:t> </a:t>
            </a:r>
            <a:r>
              <a:rPr lang="en-US" dirty="0" err="1"/>
              <a:t>dan</a:t>
            </a:r>
            <a:r>
              <a:rPr lang="en-US" dirty="0"/>
              <a:t> </a:t>
            </a:r>
            <a:r>
              <a:rPr lang="en-US" dirty="0" err="1"/>
              <a:t>merawat</a:t>
            </a:r>
            <a:r>
              <a:rPr lang="en-US" dirty="0"/>
              <a:t> </a:t>
            </a:r>
            <a:r>
              <a:rPr lang="en-US" dirty="0" err="1"/>
              <a:t>nilai-nilai</a:t>
            </a:r>
            <a:r>
              <a:rPr lang="en-US" dirty="0"/>
              <a:t> </a:t>
            </a:r>
            <a:r>
              <a:rPr lang="en-US" dirty="0" err="1"/>
              <a:t>dan</a:t>
            </a:r>
            <a:r>
              <a:rPr lang="en-US" dirty="0"/>
              <a:t> </a:t>
            </a:r>
            <a:r>
              <a:rPr lang="en-US" dirty="0" err="1"/>
              <a:t>budaya</a:t>
            </a:r>
            <a:r>
              <a:rPr lang="en-US" dirty="0"/>
              <a:t> </a:t>
            </a:r>
            <a:r>
              <a:rPr lang="en-US" dirty="0" err="1"/>
              <a:t>lokal</a:t>
            </a:r>
            <a:r>
              <a:rPr lang="en-US" dirty="0"/>
              <a:t> (</a:t>
            </a:r>
            <a:r>
              <a:rPr lang="en-US" dirty="0" err="1"/>
              <a:t>termasuk</a:t>
            </a:r>
            <a:r>
              <a:rPr lang="en-US" dirty="0"/>
              <a:t> </a:t>
            </a:r>
            <a:r>
              <a:rPr lang="en-US" dirty="0" err="1"/>
              <a:t>adat-istiadat</a:t>
            </a:r>
            <a:r>
              <a:rPr lang="en-US" dirty="0"/>
              <a:t>).</a:t>
            </a:r>
            <a:endParaRPr lang="id-ID" dirty="0"/>
          </a:p>
          <a:p>
            <a:pPr marL="811213" lvl="0" indent="-280988"/>
            <a:r>
              <a:rPr lang="en-US" dirty="0" err="1"/>
              <a:t>Kewenangan</a:t>
            </a:r>
            <a:r>
              <a:rPr lang="en-US" dirty="0"/>
              <a:t> </a:t>
            </a:r>
            <a:r>
              <a:rPr lang="en-US" dirty="0" err="1"/>
              <a:t>yudikatif</a:t>
            </a:r>
            <a:r>
              <a:rPr lang="en-US" dirty="0"/>
              <a:t> </a:t>
            </a:r>
            <a:r>
              <a:rPr lang="en-US" dirty="0" err="1"/>
              <a:t>atau</a:t>
            </a:r>
            <a:r>
              <a:rPr lang="en-US" dirty="0"/>
              <a:t> </a:t>
            </a:r>
            <a:r>
              <a:rPr lang="en-US" dirty="0" err="1"/>
              <a:t>peradilan</a:t>
            </a:r>
            <a:r>
              <a:rPr lang="en-US" dirty="0"/>
              <a:t> </a:t>
            </a:r>
            <a:r>
              <a:rPr lang="en-US" dirty="0" err="1"/>
              <a:t>komunitas</a:t>
            </a:r>
            <a:r>
              <a:rPr lang="en-US" dirty="0"/>
              <a:t> (community justice system), </a:t>
            </a:r>
            <a:r>
              <a:rPr lang="en-US" dirty="0" err="1"/>
              <a:t>misalnya</a:t>
            </a:r>
            <a:r>
              <a:rPr lang="en-US" dirty="0"/>
              <a:t> </a:t>
            </a:r>
            <a:r>
              <a:rPr lang="en-US" dirty="0" err="1"/>
              <a:t>dalam</a:t>
            </a:r>
            <a:r>
              <a:rPr lang="en-US" dirty="0"/>
              <a:t> </a:t>
            </a:r>
            <a:r>
              <a:rPr lang="en-US" dirty="0" err="1"/>
              <a:t>hal</a:t>
            </a:r>
            <a:r>
              <a:rPr lang="en-US" dirty="0"/>
              <a:t> </a:t>
            </a:r>
            <a:r>
              <a:rPr lang="en-US" dirty="0" err="1"/>
              <a:t>penyelesaian</a:t>
            </a:r>
            <a:r>
              <a:rPr lang="en-US" dirty="0"/>
              <a:t> </a:t>
            </a:r>
            <a:r>
              <a:rPr lang="en-US" dirty="0" err="1"/>
              <a:t>konflik</a:t>
            </a:r>
            <a:r>
              <a:rPr lang="en-US" dirty="0"/>
              <a:t> </a:t>
            </a:r>
            <a:r>
              <a:rPr lang="en-US" dirty="0" err="1"/>
              <a:t>lokal</a:t>
            </a:r>
            <a:r>
              <a:rPr lang="en-US" dirty="0"/>
              <a:t>. Di Sumatera Barat, </a:t>
            </a:r>
            <a:r>
              <a:rPr lang="en-US" dirty="0" err="1"/>
              <a:t>misalnya</a:t>
            </a:r>
            <a:r>
              <a:rPr lang="en-US" dirty="0"/>
              <a:t>, </a:t>
            </a:r>
            <a:r>
              <a:rPr lang="en-US" dirty="0" err="1"/>
              <a:t>terdapat</a:t>
            </a:r>
            <a:r>
              <a:rPr lang="en-US" dirty="0"/>
              <a:t> </a:t>
            </a:r>
            <a:r>
              <a:rPr lang="en-US" dirty="0" err="1"/>
              <a:t>lembaga</a:t>
            </a:r>
            <a:r>
              <a:rPr lang="en-US" dirty="0"/>
              <a:t> </a:t>
            </a:r>
            <a:r>
              <a:rPr lang="en-US" dirty="0" err="1"/>
              <a:t>Kerapatan</a:t>
            </a:r>
            <a:r>
              <a:rPr lang="en-US" dirty="0"/>
              <a:t> </a:t>
            </a:r>
            <a:r>
              <a:rPr lang="en-US" dirty="0" err="1"/>
              <a:t>Adat</a:t>
            </a:r>
            <a:r>
              <a:rPr lang="en-US" dirty="0"/>
              <a:t> </a:t>
            </a:r>
            <a:r>
              <a:rPr lang="en-US" dirty="0" err="1"/>
              <a:t>Nagari</a:t>
            </a:r>
            <a:r>
              <a:rPr lang="en-US" dirty="0"/>
              <a:t> yang </a:t>
            </a:r>
            <a:r>
              <a:rPr lang="en-US" dirty="0" err="1"/>
              <a:t>mempunyai</a:t>
            </a:r>
            <a:r>
              <a:rPr lang="en-US" dirty="0"/>
              <a:t> </a:t>
            </a:r>
            <a:r>
              <a:rPr lang="en-US" dirty="0" err="1"/>
              <a:t>kewenangan</a:t>
            </a:r>
            <a:r>
              <a:rPr lang="en-US" dirty="0"/>
              <a:t> </a:t>
            </a:r>
            <a:r>
              <a:rPr lang="en-US" dirty="0" err="1"/>
              <a:t>dalam</a:t>
            </a:r>
            <a:r>
              <a:rPr lang="en-US" dirty="0"/>
              <a:t> </a:t>
            </a:r>
            <a:r>
              <a:rPr lang="en-US" dirty="0" err="1"/>
              <a:t>menjalankan</a:t>
            </a:r>
            <a:r>
              <a:rPr lang="en-US" dirty="0"/>
              <a:t> </a:t>
            </a:r>
            <a:r>
              <a:rPr lang="en-US" dirty="0" err="1"/>
              <a:t>peradilan</a:t>
            </a:r>
            <a:r>
              <a:rPr lang="en-US" dirty="0"/>
              <a:t>, </a:t>
            </a:r>
            <a:r>
              <a:rPr lang="en-US" dirty="0" err="1"/>
              <a:t>terutama</a:t>
            </a:r>
            <a:r>
              <a:rPr lang="en-US" dirty="0"/>
              <a:t> </a:t>
            </a:r>
            <a:r>
              <a:rPr lang="en-US" dirty="0" err="1"/>
              <a:t>penyelesaian</a:t>
            </a:r>
            <a:r>
              <a:rPr lang="en-US" dirty="0"/>
              <a:t> </a:t>
            </a:r>
            <a:r>
              <a:rPr lang="en-US" dirty="0" err="1"/>
              <a:t>sengketa</a:t>
            </a:r>
            <a:r>
              <a:rPr lang="en-US" dirty="0"/>
              <a:t> </a:t>
            </a:r>
            <a:r>
              <a:rPr lang="en-US" dirty="0" err="1"/>
              <a:t>pusako</a:t>
            </a:r>
            <a:r>
              <a:rPr lang="en-US" dirty="0"/>
              <a:t>. Di </a:t>
            </a:r>
            <a:r>
              <a:rPr lang="en-US" dirty="0" err="1"/>
              <a:t>Jawa</a:t>
            </a:r>
            <a:r>
              <a:rPr lang="en-US" dirty="0"/>
              <a:t>, </a:t>
            </a:r>
            <a:r>
              <a:rPr lang="en-US" dirty="0" err="1"/>
              <a:t>dulu</a:t>
            </a:r>
            <a:r>
              <a:rPr lang="en-US" dirty="0"/>
              <a:t>, </a:t>
            </a:r>
            <a:r>
              <a:rPr lang="en-US" dirty="0" err="1"/>
              <a:t>ada</a:t>
            </a:r>
            <a:r>
              <a:rPr lang="en-US" dirty="0"/>
              <a:t> </a:t>
            </a:r>
            <a:r>
              <a:rPr lang="en-US" dirty="0" err="1"/>
              <a:t>dewan</a:t>
            </a:r>
            <a:r>
              <a:rPr lang="en-US" dirty="0"/>
              <a:t> </a:t>
            </a:r>
            <a:r>
              <a:rPr lang="en-US" dirty="0" err="1"/>
              <a:t>morokaki</a:t>
            </a:r>
            <a:r>
              <a:rPr lang="en-US" dirty="0"/>
              <a:t>, </a:t>
            </a:r>
            <a:r>
              <a:rPr lang="en-US" dirty="0" err="1"/>
              <a:t>sebuah</a:t>
            </a:r>
            <a:r>
              <a:rPr lang="en-US" dirty="0"/>
              <a:t> </a:t>
            </a:r>
            <a:r>
              <a:rPr lang="en-US" dirty="0" err="1"/>
              <a:t>wadah</a:t>
            </a:r>
            <a:r>
              <a:rPr lang="en-US" dirty="0"/>
              <a:t> </a:t>
            </a:r>
            <a:r>
              <a:rPr lang="en-US" dirty="0" err="1"/>
              <a:t>para</a:t>
            </a:r>
            <a:r>
              <a:rPr lang="en-US" dirty="0"/>
              <a:t> </a:t>
            </a:r>
            <a:r>
              <a:rPr lang="en-US" dirty="0" err="1"/>
              <a:t>tetua</a:t>
            </a:r>
            <a:r>
              <a:rPr lang="en-US" dirty="0"/>
              <a:t> </a:t>
            </a:r>
            <a:r>
              <a:rPr lang="en-US" dirty="0" err="1"/>
              <a:t>desa</a:t>
            </a:r>
            <a:r>
              <a:rPr lang="en-US" dirty="0"/>
              <a:t> yang </a:t>
            </a:r>
            <a:r>
              <a:rPr lang="en-US" dirty="0" err="1"/>
              <a:t>memberikan</a:t>
            </a:r>
            <a:r>
              <a:rPr lang="en-US" dirty="0"/>
              <a:t> </a:t>
            </a:r>
            <a:r>
              <a:rPr lang="en-US" dirty="0" err="1"/>
              <a:t>pertimbangan</a:t>
            </a:r>
            <a:r>
              <a:rPr lang="en-US" dirty="0"/>
              <a:t> </a:t>
            </a:r>
            <a:r>
              <a:rPr lang="en-US" dirty="0" err="1"/>
              <a:t>kepada</a:t>
            </a:r>
            <a:r>
              <a:rPr lang="en-US" dirty="0"/>
              <a:t> </a:t>
            </a:r>
            <a:r>
              <a:rPr lang="en-US" dirty="0" err="1"/>
              <a:t>lurah</a:t>
            </a:r>
            <a:r>
              <a:rPr lang="en-US" dirty="0"/>
              <a:t> </a:t>
            </a:r>
            <a:r>
              <a:rPr lang="en-US" dirty="0" err="1"/>
              <a:t>desa</a:t>
            </a:r>
            <a:r>
              <a:rPr lang="en-US" dirty="0"/>
              <a:t>, </a:t>
            </a:r>
            <a:r>
              <a:rPr lang="en-US" dirty="0" err="1"/>
              <a:t>sekaligus</a:t>
            </a:r>
            <a:r>
              <a:rPr lang="en-US" dirty="0"/>
              <a:t> </a:t>
            </a:r>
            <a:r>
              <a:rPr lang="en-US" dirty="0" err="1"/>
              <a:t>menjalankan</a:t>
            </a:r>
            <a:r>
              <a:rPr lang="en-US" dirty="0"/>
              <a:t> </a:t>
            </a:r>
            <a:r>
              <a:rPr lang="en-US" dirty="0" err="1"/>
              <a:t>fungsi</a:t>
            </a:r>
            <a:r>
              <a:rPr lang="en-US" dirty="0"/>
              <a:t> </a:t>
            </a:r>
            <a:r>
              <a:rPr lang="en-US" dirty="0" err="1"/>
              <a:t>penyelesaian</a:t>
            </a:r>
            <a:r>
              <a:rPr lang="en-US" dirty="0"/>
              <a:t> </a:t>
            </a:r>
            <a:r>
              <a:rPr lang="en-US" dirty="0" err="1"/>
              <a:t>sengketa</a:t>
            </a:r>
            <a:r>
              <a:rPr lang="en-US" dirty="0"/>
              <a:t> </a:t>
            </a:r>
            <a:r>
              <a:rPr lang="en-US" dirty="0" err="1"/>
              <a:t>lokal</a:t>
            </a:r>
            <a:r>
              <a:rPr lang="en-US" dirty="0" smtClean="0"/>
              <a:t>.</a:t>
            </a:r>
            <a:endParaRPr lang="id-ID" dirty="0" smtClean="0"/>
          </a:p>
          <a:p>
            <a:pPr marL="530225" lvl="0" indent="0">
              <a:buNone/>
            </a:pPr>
            <a:endParaRPr lang="id-ID" dirty="0" smtClean="0"/>
          </a:p>
          <a:p>
            <a:pPr marL="442913" lvl="0" indent="-177800"/>
            <a:r>
              <a:rPr lang="en-US" dirty="0" err="1"/>
              <a:t>Kewenangan</a:t>
            </a:r>
            <a:r>
              <a:rPr lang="en-US" dirty="0"/>
              <a:t> </a:t>
            </a:r>
            <a:r>
              <a:rPr lang="en-US" dirty="0" err="1"/>
              <a:t>generik</a:t>
            </a:r>
            <a:r>
              <a:rPr lang="en-US" dirty="0"/>
              <a:t> </a:t>
            </a:r>
            <a:r>
              <a:rPr lang="en-US" dirty="0" err="1"/>
              <a:t>tersebut</a:t>
            </a:r>
            <a:r>
              <a:rPr lang="en-US" dirty="0"/>
              <a:t> </a:t>
            </a:r>
            <a:r>
              <a:rPr lang="en-US" dirty="0" err="1"/>
              <a:t>sebenarnya</a:t>
            </a:r>
            <a:r>
              <a:rPr lang="en-US" dirty="0"/>
              <a:t> yang </a:t>
            </a:r>
            <a:r>
              <a:rPr lang="en-US" dirty="0" err="1"/>
              <a:t>menjadi</a:t>
            </a:r>
            <a:r>
              <a:rPr lang="en-US" dirty="0"/>
              <a:t> </a:t>
            </a:r>
            <a:r>
              <a:rPr lang="en-US" dirty="0" err="1"/>
              <a:t>pertanda</a:t>
            </a:r>
            <a:r>
              <a:rPr lang="en-US" dirty="0"/>
              <a:t> </a:t>
            </a:r>
            <a:r>
              <a:rPr lang="en-US" dirty="0" err="1"/>
              <a:t>bagi</a:t>
            </a:r>
            <a:r>
              <a:rPr lang="en-US" dirty="0"/>
              <a:t> </a:t>
            </a:r>
            <a:r>
              <a:rPr lang="en-US" dirty="0" err="1"/>
              <a:t>desa</a:t>
            </a:r>
            <a:r>
              <a:rPr lang="en-US" dirty="0"/>
              <a:t> </a:t>
            </a:r>
            <a:r>
              <a:rPr lang="en-US" dirty="0" err="1"/>
              <a:t>sebagai</a:t>
            </a:r>
            <a:r>
              <a:rPr lang="en-US" dirty="0"/>
              <a:t> </a:t>
            </a:r>
            <a:r>
              <a:rPr lang="en-US" dirty="0" err="1"/>
              <a:t>kesatuan</a:t>
            </a:r>
            <a:r>
              <a:rPr lang="en-US" dirty="0"/>
              <a:t> </a:t>
            </a:r>
            <a:r>
              <a:rPr lang="en-US" dirty="0" err="1"/>
              <a:t>masyarakat</a:t>
            </a:r>
            <a:r>
              <a:rPr lang="en-US" dirty="0"/>
              <a:t> </a:t>
            </a:r>
            <a:r>
              <a:rPr lang="en-US" dirty="0" err="1"/>
              <a:t>hukum</a:t>
            </a:r>
            <a:r>
              <a:rPr lang="en-US" dirty="0"/>
              <a:t> </a:t>
            </a:r>
            <a:r>
              <a:rPr lang="en-US" dirty="0" err="1"/>
              <a:t>atau</a:t>
            </a:r>
            <a:r>
              <a:rPr lang="en-US" dirty="0"/>
              <a:t> </a:t>
            </a:r>
            <a:r>
              <a:rPr lang="en-US" dirty="0" err="1"/>
              <a:t>desa</a:t>
            </a:r>
            <a:r>
              <a:rPr lang="en-US" dirty="0"/>
              <a:t> </a:t>
            </a:r>
            <a:r>
              <a:rPr lang="en-US" dirty="0" err="1"/>
              <a:t>sebagai</a:t>
            </a:r>
            <a:r>
              <a:rPr lang="en-US" dirty="0"/>
              <a:t> </a:t>
            </a:r>
            <a:r>
              <a:rPr lang="en-US" dirty="0" err="1"/>
              <a:t>subyek</a:t>
            </a:r>
            <a:r>
              <a:rPr lang="en-US" dirty="0"/>
              <a:t> </a:t>
            </a:r>
            <a:r>
              <a:rPr lang="en-US" dirty="0" err="1"/>
              <a:t>hukum</a:t>
            </a:r>
            <a:r>
              <a:rPr lang="en-US" dirty="0"/>
              <a:t> yang </a:t>
            </a:r>
            <a:r>
              <a:rPr lang="en-US" dirty="0" err="1"/>
              <a:t>otonom</a:t>
            </a:r>
            <a:r>
              <a:rPr lang="en-US" dirty="0"/>
              <a:t>. </a:t>
            </a:r>
            <a:endParaRPr lang="id-ID" dirty="0"/>
          </a:p>
          <a:p>
            <a:pPr marL="530225" indent="-265113"/>
            <a:endParaRPr lang="id-ID" dirty="0"/>
          </a:p>
        </p:txBody>
      </p:sp>
    </p:spTree>
    <p:extLst>
      <p:ext uri="{BB962C8B-B14F-4D97-AF65-F5344CB8AC3E}">
        <p14:creationId xmlns:p14="http://schemas.microsoft.com/office/powerpoint/2010/main" val="8374972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60350"/>
            <a:ext cx="8964613" cy="6337300"/>
          </a:xfrm>
        </p:spPr>
        <p:txBody>
          <a:bodyPr>
            <a:normAutofit fontScale="70000" lnSpcReduction="20000"/>
          </a:bodyPr>
          <a:lstStyle/>
          <a:p>
            <a:r>
              <a:rPr lang="en-US" b="1" i="1" dirty="0" err="1"/>
              <a:t>Kedua</a:t>
            </a:r>
            <a:r>
              <a:rPr lang="en-US" b="1" i="1" dirty="0"/>
              <a:t> , </a:t>
            </a:r>
            <a:r>
              <a:rPr lang="en-US" b="1" i="1" dirty="0" err="1"/>
              <a:t>kewenangan</a:t>
            </a:r>
            <a:r>
              <a:rPr lang="en-US" b="1" i="1" dirty="0"/>
              <a:t> </a:t>
            </a:r>
            <a:r>
              <a:rPr lang="en-US" b="1" i="1" dirty="0" err="1"/>
              <a:t>devolutif</a:t>
            </a:r>
            <a:r>
              <a:rPr lang="en-US" b="1" i="1" dirty="0"/>
              <a:t>, </a:t>
            </a:r>
            <a:endParaRPr lang="id-ID" b="1" i="1" dirty="0" smtClean="0"/>
          </a:p>
          <a:p>
            <a:endParaRPr lang="id-ID" dirty="0"/>
          </a:p>
          <a:p>
            <a:r>
              <a:rPr lang="en-US" dirty="0" err="1"/>
              <a:t>yaitu</a:t>
            </a:r>
            <a:r>
              <a:rPr lang="en-US" dirty="0"/>
              <a:t> </a:t>
            </a:r>
            <a:r>
              <a:rPr lang="en-US" dirty="0" err="1"/>
              <a:t>kewenangan</a:t>
            </a:r>
            <a:r>
              <a:rPr lang="en-US" dirty="0"/>
              <a:t> yang </a:t>
            </a:r>
            <a:r>
              <a:rPr lang="en-US" dirty="0" err="1"/>
              <a:t>harus</a:t>
            </a:r>
            <a:r>
              <a:rPr lang="en-US" dirty="0"/>
              <a:t> </a:t>
            </a:r>
            <a:r>
              <a:rPr lang="en-US" dirty="0" err="1"/>
              <a:t>ada</a:t>
            </a:r>
            <a:r>
              <a:rPr lang="en-US" dirty="0"/>
              <a:t> </a:t>
            </a:r>
            <a:r>
              <a:rPr lang="en-US" dirty="0" err="1"/>
              <a:t>atau</a:t>
            </a:r>
            <a:r>
              <a:rPr lang="en-US" dirty="0"/>
              <a:t> </a:t>
            </a:r>
            <a:r>
              <a:rPr lang="en-US" dirty="0" err="1"/>
              <a:t>melekat</a:t>
            </a:r>
            <a:r>
              <a:rPr lang="en-US" dirty="0"/>
              <a:t> </a:t>
            </a:r>
            <a:r>
              <a:rPr lang="en-US" dirty="0" err="1"/>
              <a:t>kepada</a:t>
            </a:r>
            <a:r>
              <a:rPr lang="en-US" dirty="0"/>
              <a:t> </a:t>
            </a:r>
            <a:r>
              <a:rPr lang="en-US" dirty="0" err="1"/>
              <a:t>desa</a:t>
            </a:r>
            <a:r>
              <a:rPr lang="en-US" dirty="0"/>
              <a:t> </a:t>
            </a:r>
            <a:r>
              <a:rPr lang="en-US" dirty="0" err="1"/>
              <a:t>karena</a:t>
            </a:r>
            <a:r>
              <a:rPr lang="en-US" dirty="0"/>
              <a:t> </a:t>
            </a:r>
            <a:r>
              <a:rPr lang="en-US" dirty="0" err="1"/>
              <a:t>posisinya</a:t>
            </a:r>
            <a:r>
              <a:rPr lang="en-US" dirty="0"/>
              <a:t> </a:t>
            </a:r>
            <a:r>
              <a:rPr lang="en-US" dirty="0" err="1"/>
              <a:t>sebagai</a:t>
            </a:r>
            <a:r>
              <a:rPr lang="en-US" dirty="0"/>
              <a:t> </a:t>
            </a:r>
            <a:r>
              <a:rPr lang="en-US" dirty="0" err="1"/>
              <a:t>pemerintahan</a:t>
            </a:r>
            <a:r>
              <a:rPr lang="en-US" dirty="0"/>
              <a:t> </a:t>
            </a:r>
            <a:r>
              <a:rPr lang="en-US" dirty="0" err="1"/>
              <a:t>lokal</a:t>
            </a:r>
            <a:r>
              <a:rPr lang="en-US" dirty="0"/>
              <a:t> (local-self government), </a:t>
            </a:r>
            <a:r>
              <a:rPr lang="en-US" dirty="0" err="1"/>
              <a:t>meski</a:t>
            </a:r>
            <a:r>
              <a:rPr lang="en-US" dirty="0"/>
              <a:t> </a:t>
            </a:r>
            <a:r>
              <a:rPr lang="en-US" dirty="0" err="1"/>
              <a:t>desa</a:t>
            </a:r>
            <a:r>
              <a:rPr lang="en-US" dirty="0"/>
              <a:t> </a:t>
            </a:r>
            <a:r>
              <a:rPr lang="en-US" dirty="0" err="1"/>
              <a:t>belum</a:t>
            </a:r>
            <a:r>
              <a:rPr lang="en-US" dirty="0"/>
              <a:t> </a:t>
            </a:r>
            <a:r>
              <a:rPr lang="en-US" dirty="0" err="1"/>
              <a:t>diakui</a:t>
            </a:r>
            <a:r>
              <a:rPr lang="en-US" dirty="0"/>
              <a:t> </a:t>
            </a:r>
            <a:r>
              <a:rPr lang="en-US" dirty="0" err="1"/>
              <a:t>sebagai</a:t>
            </a:r>
            <a:r>
              <a:rPr lang="en-US" dirty="0"/>
              <a:t> </a:t>
            </a:r>
            <a:r>
              <a:rPr lang="en-US" dirty="0" err="1"/>
              <a:t>daerah</a:t>
            </a:r>
            <a:r>
              <a:rPr lang="en-US" dirty="0"/>
              <a:t> </a:t>
            </a:r>
            <a:r>
              <a:rPr lang="en-US" dirty="0" err="1"/>
              <a:t>otonom</a:t>
            </a:r>
            <a:r>
              <a:rPr lang="en-US" dirty="0"/>
              <a:t> </a:t>
            </a:r>
            <a:r>
              <a:rPr lang="en-US" dirty="0" err="1"/>
              <a:t>seperti</a:t>
            </a:r>
            <a:r>
              <a:rPr lang="en-US" dirty="0"/>
              <a:t> </a:t>
            </a:r>
            <a:r>
              <a:rPr lang="en-US" dirty="0" err="1"/>
              <a:t>kabupaten</a:t>
            </a:r>
            <a:r>
              <a:rPr lang="en-US" dirty="0"/>
              <a:t>/</a:t>
            </a:r>
            <a:r>
              <a:rPr lang="en-US" dirty="0" err="1"/>
              <a:t>kota</a:t>
            </a:r>
            <a:r>
              <a:rPr lang="en-US" dirty="0"/>
              <a:t>. </a:t>
            </a:r>
            <a:endParaRPr lang="id-ID" dirty="0" smtClean="0"/>
          </a:p>
          <a:p>
            <a:endParaRPr lang="id-ID" dirty="0" smtClean="0"/>
          </a:p>
          <a:p>
            <a:r>
              <a:rPr lang="en-US" dirty="0" err="1" smtClean="0"/>
              <a:t>Desa</a:t>
            </a:r>
            <a:r>
              <a:rPr lang="en-US" dirty="0"/>
              <a:t>, </a:t>
            </a:r>
            <a:r>
              <a:rPr lang="en-US" dirty="0" err="1"/>
              <a:t>sebagai</a:t>
            </a:r>
            <a:r>
              <a:rPr lang="en-US" dirty="0"/>
              <a:t> </a:t>
            </a:r>
            <a:r>
              <a:rPr lang="en-US" dirty="0" err="1"/>
              <a:t>bentuk</a:t>
            </a:r>
            <a:r>
              <a:rPr lang="en-US" dirty="0"/>
              <a:t> </a:t>
            </a:r>
            <a:r>
              <a:rPr lang="en-US" dirty="0" err="1"/>
              <a:t>pemerintahan</a:t>
            </a:r>
            <a:r>
              <a:rPr lang="en-US" dirty="0"/>
              <a:t> </a:t>
            </a:r>
            <a:r>
              <a:rPr lang="en-US" dirty="0" err="1"/>
              <a:t>lokal</a:t>
            </a:r>
            <a:r>
              <a:rPr lang="en-US" dirty="0"/>
              <a:t> (local-self government) </a:t>
            </a:r>
            <a:r>
              <a:rPr lang="en-US" dirty="0" err="1"/>
              <a:t>sekarang</a:t>
            </a:r>
            <a:r>
              <a:rPr lang="en-US" dirty="0"/>
              <a:t> </a:t>
            </a:r>
            <a:r>
              <a:rPr lang="en-US" dirty="0" err="1"/>
              <a:t>mempunyai</a:t>
            </a:r>
            <a:r>
              <a:rPr lang="en-US" dirty="0"/>
              <a:t> </a:t>
            </a:r>
            <a:r>
              <a:rPr lang="en-US" dirty="0" err="1"/>
              <a:t>perangkat</a:t>
            </a:r>
            <a:r>
              <a:rPr lang="en-US" dirty="0"/>
              <a:t> </a:t>
            </a:r>
            <a:r>
              <a:rPr lang="en-US" dirty="0" err="1"/>
              <a:t>pemerintah</a:t>
            </a:r>
            <a:r>
              <a:rPr lang="en-US" dirty="0"/>
              <a:t> </a:t>
            </a:r>
            <a:r>
              <a:rPr lang="en-US" dirty="0" err="1"/>
              <a:t>desa</a:t>
            </a:r>
            <a:r>
              <a:rPr lang="en-US" dirty="0"/>
              <a:t> (</a:t>
            </a:r>
            <a:r>
              <a:rPr lang="en-US" dirty="0" err="1"/>
              <a:t>eksekutif</a:t>
            </a:r>
            <a:r>
              <a:rPr lang="en-US" dirty="0"/>
              <a:t>) </a:t>
            </a:r>
            <a:r>
              <a:rPr lang="en-US" dirty="0" err="1"/>
              <a:t>dan</a:t>
            </a:r>
            <a:r>
              <a:rPr lang="en-US" dirty="0"/>
              <a:t> </a:t>
            </a:r>
            <a:r>
              <a:rPr lang="en-US" dirty="0" err="1"/>
              <a:t>Badan</a:t>
            </a:r>
            <a:r>
              <a:rPr lang="en-US" dirty="0"/>
              <a:t> </a:t>
            </a:r>
            <a:r>
              <a:rPr lang="en-US" dirty="0" err="1"/>
              <a:t>Perwakilan</a:t>
            </a:r>
            <a:r>
              <a:rPr lang="en-US" dirty="0"/>
              <a:t> </a:t>
            </a:r>
            <a:r>
              <a:rPr lang="en-US" dirty="0" err="1"/>
              <a:t>Desa</a:t>
            </a:r>
            <a:r>
              <a:rPr lang="en-US" dirty="0"/>
              <a:t> (BPD </a:t>
            </a:r>
            <a:r>
              <a:rPr lang="en-US" dirty="0" err="1"/>
              <a:t>sebagai</a:t>
            </a:r>
            <a:r>
              <a:rPr lang="en-US" dirty="0"/>
              <a:t> </a:t>
            </a:r>
            <a:r>
              <a:rPr lang="en-US" dirty="0" err="1"/>
              <a:t>perangkat</a:t>
            </a:r>
            <a:r>
              <a:rPr lang="en-US" dirty="0"/>
              <a:t> </a:t>
            </a:r>
            <a:r>
              <a:rPr lang="en-US" dirty="0" err="1"/>
              <a:t>legislatif</a:t>
            </a:r>
            <a:r>
              <a:rPr lang="en-US" dirty="0"/>
              <a:t>) yang </a:t>
            </a:r>
            <a:r>
              <a:rPr lang="en-US" dirty="0" err="1"/>
              <a:t>mempunyai</a:t>
            </a:r>
            <a:r>
              <a:rPr lang="en-US" dirty="0"/>
              <a:t> </a:t>
            </a:r>
            <a:r>
              <a:rPr lang="en-US" dirty="0" err="1"/>
              <a:t>kewenangan</a:t>
            </a:r>
            <a:r>
              <a:rPr lang="en-US" dirty="0"/>
              <a:t> </a:t>
            </a:r>
            <a:r>
              <a:rPr lang="en-US" dirty="0" err="1"/>
              <a:t>untuk</a:t>
            </a:r>
            <a:r>
              <a:rPr lang="en-US" dirty="0"/>
              <a:t> </a:t>
            </a:r>
            <a:r>
              <a:rPr lang="en-US" dirty="0" err="1"/>
              <a:t>membuat</a:t>
            </a:r>
            <a:r>
              <a:rPr lang="en-US" dirty="0"/>
              <a:t> </a:t>
            </a:r>
            <a:r>
              <a:rPr lang="en-US" dirty="0" err="1"/>
              <a:t>peraturan</a:t>
            </a:r>
            <a:r>
              <a:rPr lang="en-US" dirty="0"/>
              <a:t> </a:t>
            </a:r>
            <a:r>
              <a:rPr lang="en-US" dirty="0" err="1"/>
              <a:t>desa</a:t>
            </a:r>
            <a:r>
              <a:rPr lang="en-US" dirty="0"/>
              <a:t> </a:t>
            </a:r>
            <a:r>
              <a:rPr lang="en-US" dirty="0" err="1"/>
              <a:t>sendiri</a:t>
            </a:r>
            <a:r>
              <a:rPr lang="en-US" dirty="0" smtClean="0"/>
              <a:t>.</a:t>
            </a:r>
            <a:endParaRPr lang="id-ID" dirty="0" smtClean="0"/>
          </a:p>
          <a:p>
            <a:pPr marL="114300" indent="0">
              <a:buNone/>
            </a:pPr>
            <a:r>
              <a:rPr lang="en-US" dirty="0" smtClean="0"/>
              <a:t> </a:t>
            </a:r>
            <a:endParaRPr lang="id-ID" dirty="0" smtClean="0"/>
          </a:p>
          <a:p>
            <a:r>
              <a:rPr lang="en-US" dirty="0" err="1"/>
              <a:t>Sebagai</a:t>
            </a:r>
            <a:r>
              <a:rPr lang="en-US" dirty="0"/>
              <a:t> </a:t>
            </a:r>
            <a:r>
              <a:rPr lang="en-US" dirty="0" err="1"/>
              <a:t>contoh</a:t>
            </a:r>
            <a:r>
              <a:rPr lang="en-US" dirty="0"/>
              <a:t>, </a:t>
            </a:r>
            <a:r>
              <a:rPr lang="en-US" dirty="0" err="1"/>
              <a:t>ada</a:t>
            </a:r>
            <a:r>
              <a:rPr lang="en-US" dirty="0"/>
              <a:t> </a:t>
            </a:r>
            <a:r>
              <a:rPr lang="en-US" dirty="0" err="1"/>
              <a:t>sejumlah</a:t>
            </a:r>
            <a:r>
              <a:rPr lang="en-US" dirty="0"/>
              <a:t> </a:t>
            </a:r>
            <a:r>
              <a:rPr lang="en-US" dirty="0" err="1"/>
              <a:t>kewenangan</a:t>
            </a:r>
            <a:r>
              <a:rPr lang="en-US" dirty="0"/>
              <a:t> </a:t>
            </a:r>
            <a:r>
              <a:rPr lang="en-US" dirty="0" err="1"/>
              <a:t>desa</a:t>
            </a:r>
            <a:r>
              <a:rPr lang="en-US" dirty="0"/>
              <a:t> yang </a:t>
            </a:r>
            <a:r>
              <a:rPr lang="en-US" dirty="0" err="1"/>
              <a:t>bisa</a:t>
            </a:r>
            <a:r>
              <a:rPr lang="en-US" dirty="0"/>
              <a:t> </a:t>
            </a:r>
            <a:r>
              <a:rPr lang="en-US" dirty="0" err="1"/>
              <a:t>dikategorikan</a:t>
            </a:r>
            <a:r>
              <a:rPr lang="en-US" dirty="0"/>
              <a:t> </a:t>
            </a:r>
            <a:r>
              <a:rPr lang="en-US" dirty="0" err="1"/>
              <a:t>sebagai</a:t>
            </a:r>
            <a:r>
              <a:rPr lang="en-US" dirty="0"/>
              <a:t> </a:t>
            </a:r>
            <a:r>
              <a:rPr lang="en-US" dirty="0" err="1"/>
              <a:t>kewenangan</a:t>
            </a:r>
            <a:r>
              <a:rPr lang="en-US" dirty="0"/>
              <a:t> </a:t>
            </a:r>
            <a:r>
              <a:rPr lang="en-US" dirty="0" err="1"/>
              <a:t>devolutif</a:t>
            </a:r>
            <a:r>
              <a:rPr lang="en-US" dirty="0"/>
              <a:t>:</a:t>
            </a:r>
            <a:endParaRPr lang="id-ID" dirty="0"/>
          </a:p>
          <a:p>
            <a:pPr marL="722313" lvl="0" indent="-368300"/>
            <a:r>
              <a:rPr lang="en-US" dirty="0" err="1"/>
              <a:t>Penetapan</a:t>
            </a:r>
            <a:r>
              <a:rPr lang="en-US" dirty="0"/>
              <a:t> </a:t>
            </a:r>
            <a:r>
              <a:rPr lang="en-US" dirty="0" err="1"/>
              <a:t>bentuk</a:t>
            </a:r>
            <a:r>
              <a:rPr lang="en-US" dirty="0"/>
              <a:t> </a:t>
            </a:r>
            <a:r>
              <a:rPr lang="en-US" dirty="0" err="1"/>
              <a:t>dan</a:t>
            </a:r>
            <a:r>
              <a:rPr lang="en-US" dirty="0"/>
              <a:t> </a:t>
            </a:r>
            <a:r>
              <a:rPr lang="en-US" dirty="0" err="1"/>
              <a:t>susunan</a:t>
            </a:r>
            <a:r>
              <a:rPr lang="en-US" dirty="0"/>
              <a:t> </a:t>
            </a:r>
            <a:r>
              <a:rPr lang="en-US" dirty="0" err="1"/>
              <a:t>organisasi</a:t>
            </a:r>
            <a:r>
              <a:rPr lang="en-US" dirty="0"/>
              <a:t> </a:t>
            </a:r>
            <a:r>
              <a:rPr lang="en-US" dirty="0" err="1"/>
              <a:t>pemerintahan</a:t>
            </a:r>
            <a:r>
              <a:rPr lang="en-US" dirty="0"/>
              <a:t> </a:t>
            </a:r>
            <a:r>
              <a:rPr lang="en-US" dirty="0" err="1"/>
              <a:t>desa</a:t>
            </a:r>
            <a:r>
              <a:rPr lang="en-US" dirty="0"/>
              <a:t>;</a:t>
            </a:r>
            <a:endParaRPr lang="id-ID" dirty="0"/>
          </a:p>
          <a:p>
            <a:pPr marL="722313" lvl="0" indent="-368300"/>
            <a:r>
              <a:rPr lang="en-US" dirty="0" err="1"/>
              <a:t>Pencalonan</a:t>
            </a:r>
            <a:r>
              <a:rPr lang="en-US" dirty="0"/>
              <a:t>, </a:t>
            </a:r>
            <a:r>
              <a:rPr lang="en-US" dirty="0" err="1"/>
              <a:t>pemilihan</a:t>
            </a:r>
            <a:r>
              <a:rPr lang="en-US" dirty="0"/>
              <a:t> </a:t>
            </a:r>
            <a:r>
              <a:rPr lang="en-US" dirty="0" err="1"/>
              <a:t>dan</a:t>
            </a:r>
            <a:r>
              <a:rPr lang="en-US" dirty="0"/>
              <a:t> </a:t>
            </a:r>
            <a:r>
              <a:rPr lang="en-US" dirty="0" err="1"/>
              <a:t>penetapan</a:t>
            </a:r>
            <a:r>
              <a:rPr lang="en-US" dirty="0"/>
              <a:t> </a:t>
            </a:r>
            <a:r>
              <a:rPr lang="en-US" dirty="0" err="1"/>
              <a:t>Kepala</a:t>
            </a:r>
            <a:r>
              <a:rPr lang="en-US" dirty="0"/>
              <a:t> </a:t>
            </a:r>
            <a:r>
              <a:rPr lang="en-US" dirty="0" err="1"/>
              <a:t>Desa</a:t>
            </a:r>
            <a:r>
              <a:rPr lang="en-US" dirty="0"/>
              <a:t>;</a:t>
            </a:r>
            <a:endParaRPr lang="id-ID" dirty="0"/>
          </a:p>
          <a:p>
            <a:pPr marL="722313" lvl="0" indent="-368300"/>
            <a:r>
              <a:rPr lang="en-US" dirty="0" err="1"/>
              <a:t>Pencalonan</a:t>
            </a:r>
            <a:r>
              <a:rPr lang="en-US" dirty="0"/>
              <a:t>, </a:t>
            </a:r>
            <a:r>
              <a:rPr lang="en-US" dirty="0" err="1"/>
              <a:t>pemilihan</a:t>
            </a:r>
            <a:r>
              <a:rPr lang="en-US" dirty="0"/>
              <a:t>, </a:t>
            </a:r>
            <a:r>
              <a:rPr lang="en-US" dirty="0" err="1"/>
              <a:t>pengangkatan</a:t>
            </a:r>
            <a:r>
              <a:rPr lang="en-US" dirty="0"/>
              <a:t> </a:t>
            </a:r>
            <a:r>
              <a:rPr lang="en-US" dirty="0" err="1"/>
              <a:t>dan</a:t>
            </a:r>
            <a:r>
              <a:rPr lang="en-US" dirty="0"/>
              <a:t> </a:t>
            </a:r>
            <a:r>
              <a:rPr lang="en-US" dirty="0" err="1"/>
              <a:t>penetapan</a:t>
            </a:r>
            <a:r>
              <a:rPr lang="en-US" dirty="0"/>
              <a:t> </a:t>
            </a:r>
            <a:r>
              <a:rPr lang="en-US" dirty="0" err="1"/>
              <a:t>perangkat</a:t>
            </a:r>
            <a:r>
              <a:rPr lang="en-US" dirty="0"/>
              <a:t> </a:t>
            </a:r>
            <a:r>
              <a:rPr lang="en-US" dirty="0" err="1"/>
              <a:t>desa</a:t>
            </a:r>
            <a:r>
              <a:rPr lang="en-US" dirty="0"/>
              <a:t>;</a:t>
            </a:r>
            <a:endParaRPr lang="id-ID" dirty="0"/>
          </a:p>
          <a:p>
            <a:pPr marL="722313" lvl="0" indent="-368300"/>
            <a:r>
              <a:rPr lang="en-US" dirty="0" err="1"/>
              <a:t>Pembentukan</a:t>
            </a:r>
            <a:r>
              <a:rPr lang="en-US" dirty="0"/>
              <a:t> </a:t>
            </a:r>
            <a:r>
              <a:rPr lang="en-US" dirty="0" err="1"/>
              <a:t>dan</a:t>
            </a:r>
            <a:r>
              <a:rPr lang="en-US" dirty="0"/>
              <a:t> </a:t>
            </a:r>
            <a:r>
              <a:rPr lang="en-US" dirty="0" err="1"/>
              <a:t>penetapan</a:t>
            </a:r>
            <a:r>
              <a:rPr lang="en-US" dirty="0"/>
              <a:t> </a:t>
            </a:r>
            <a:r>
              <a:rPr lang="en-US" dirty="0" err="1"/>
              <a:t>lembaga</a:t>
            </a:r>
            <a:r>
              <a:rPr lang="en-US" dirty="0"/>
              <a:t> </a:t>
            </a:r>
            <a:r>
              <a:rPr lang="en-US" dirty="0" err="1"/>
              <a:t>masyarakat</a:t>
            </a:r>
            <a:r>
              <a:rPr lang="en-US" dirty="0"/>
              <a:t>;</a:t>
            </a:r>
            <a:endParaRPr lang="id-ID" dirty="0"/>
          </a:p>
          <a:p>
            <a:pPr marL="722313" lvl="0" indent="-368300"/>
            <a:r>
              <a:rPr lang="en-US" dirty="0" err="1"/>
              <a:t>Penetapan</a:t>
            </a:r>
            <a:r>
              <a:rPr lang="en-US" dirty="0"/>
              <a:t> </a:t>
            </a:r>
            <a:r>
              <a:rPr lang="en-US" dirty="0" err="1"/>
              <a:t>dan</a:t>
            </a:r>
            <a:r>
              <a:rPr lang="en-US" dirty="0"/>
              <a:t> </a:t>
            </a:r>
            <a:r>
              <a:rPr lang="en-US" dirty="0" err="1"/>
              <a:t>pembentukan</a:t>
            </a:r>
            <a:r>
              <a:rPr lang="en-US" dirty="0"/>
              <a:t> BPD;</a:t>
            </a:r>
            <a:endParaRPr lang="id-ID" dirty="0"/>
          </a:p>
          <a:p>
            <a:pPr marL="722313" lvl="0" indent="-368300"/>
            <a:r>
              <a:rPr lang="en-US" dirty="0" err="1"/>
              <a:t>Pencalonan</a:t>
            </a:r>
            <a:r>
              <a:rPr lang="en-US" dirty="0"/>
              <a:t>, </a:t>
            </a:r>
            <a:r>
              <a:rPr lang="en-US" dirty="0" err="1"/>
              <a:t>pemilihan</a:t>
            </a:r>
            <a:r>
              <a:rPr lang="en-US" dirty="0"/>
              <a:t> </a:t>
            </a:r>
            <a:r>
              <a:rPr lang="en-US" dirty="0" err="1"/>
              <a:t>dan</a:t>
            </a:r>
            <a:r>
              <a:rPr lang="en-US" dirty="0"/>
              <a:t> </a:t>
            </a:r>
            <a:r>
              <a:rPr lang="en-US" dirty="0" err="1"/>
              <a:t>penetapan</a:t>
            </a:r>
            <a:r>
              <a:rPr lang="en-US" dirty="0"/>
              <a:t> </a:t>
            </a:r>
            <a:r>
              <a:rPr lang="en-US" dirty="0" err="1"/>
              <a:t>angota</a:t>
            </a:r>
            <a:r>
              <a:rPr lang="en-US" dirty="0"/>
              <a:t> BPD;</a:t>
            </a:r>
            <a:endParaRPr lang="id-ID" dirty="0"/>
          </a:p>
          <a:p>
            <a:pPr marL="722313" lvl="0" indent="-368300"/>
            <a:r>
              <a:rPr lang="en-US" dirty="0" err="1"/>
              <a:t>Penyusunan</a:t>
            </a:r>
            <a:r>
              <a:rPr lang="en-US" dirty="0"/>
              <a:t> </a:t>
            </a:r>
            <a:r>
              <a:rPr lang="en-US" dirty="0" err="1"/>
              <a:t>dan</a:t>
            </a:r>
            <a:r>
              <a:rPr lang="en-US" dirty="0"/>
              <a:t> </a:t>
            </a:r>
            <a:r>
              <a:rPr lang="en-US" dirty="0" err="1"/>
              <a:t>penetapan</a:t>
            </a:r>
            <a:r>
              <a:rPr lang="en-US" dirty="0"/>
              <a:t> </a:t>
            </a:r>
            <a:r>
              <a:rPr lang="en-US" dirty="0" err="1"/>
              <a:t>APBDes</a:t>
            </a:r>
            <a:r>
              <a:rPr lang="en-US" dirty="0"/>
              <a:t>;</a:t>
            </a:r>
            <a:endParaRPr lang="id-ID" dirty="0"/>
          </a:p>
          <a:p>
            <a:pPr marL="722313" lvl="0" indent="-368300"/>
            <a:r>
              <a:rPr lang="en-US" dirty="0" err="1"/>
              <a:t>Penetapan</a:t>
            </a:r>
            <a:r>
              <a:rPr lang="en-US" dirty="0"/>
              <a:t> </a:t>
            </a:r>
            <a:r>
              <a:rPr lang="en-US" dirty="0" err="1"/>
              <a:t>peraturan</a:t>
            </a:r>
            <a:r>
              <a:rPr lang="en-US" dirty="0"/>
              <a:t> </a:t>
            </a:r>
            <a:r>
              <a:rPr lang="en-US" dirty="0" err="1"/>
              <a:t>desa</a:t>
            </a:r>
            <a:r>
              <a:rPr lang="en-US" dirty="0"/>
              <a:t>;</a:t>
            </a:r>
            <a:endParaRPr lang="id-ID" dirty="0"/>
          </a:p>
          <a:p>
            <a:pPr marL="722313" lvl="0" indent="-368300"/>
            <a:r>
              <a:rPr lang="en-US" dirty="0" err="1"/>
              <a:t>Penetapan</a:t>
            </a:r>
            <a:r>
              <a:rPr lang="en-US" dirty="0"/>
              <a:t> </a:t>
            </a:r>
            <a:r>
              <a:rPr lang="en-US" dirty="0" err="1"/>
              <a:t>kerja</a:t>
            </a:r>
            <a:r>
              <a:rPr lang="en-US" dirty="0"/>
              <a:t> </a:t>
            </a:r>
            <a:r>
              <a:rPr lang="en-US" dirty="0" err="1"/>
              <a:t>sama</a:t>
            </a:r>
            <a:r>
              <a:rPr lang="en-US" dirty="0"/>
              <a:t> </a:t>
            </a:r>
            <a:r>
              <a:rPr lang="en-US" dirty="0" err="1"/>
              <a:t>antar</a:t>
            </a:r>
            <a:r>
              <a:rPr lang="en-US" dirty="0"/>
              <a:t> </a:t>
            </a:r>
            <a:r>
              <a:rPr lang="en-US" dirty="0" err="1"/>
              <a:t>desa</a:t>
            </a:r>
            <a:r>
              <a:rPr lang="en-US" dirty="0"/>
              <a:t>;</a:t>
            </a:r>
            <a:endParaRPr lang="id-ID" dirty="0"/>
          </a:p>
          <a:p>
            <a:pPr marL="722313" lvl="0" indent="-368300"/>
            <a:r>
              <a:rPr lang="en-US" dirty="0" err="1"/>
              <a:t>Penetapan</a:t>
            </a:r>
            <a:r>
              <a:rPr lang="en-US" dirty="0"/>
              <a:t> </a:t>
            </a:r>
            <a:r>
              <a:rPr lang="en-US" dirty="0" err="1"/>
              <a:t>dan</a:t>
            </a:r>
            <a:r>
              <a:rPr lang="en-US" dirty="0"/>
              <a:t> </a:t>
            </a:r>
            <a:r>
              <a:rPr lang="en-US" dirty="0" err="1"/>
              <a:t>pembentukan</a:t>
            </a:r>
            <a:r>
              <a:rPr lang="en-US" dirty="0"/>
              <a:t> </a:t>
            </a:r>
            <a:r>
              <a:rPr lang="en-US" dirty="0" err="1"/>
              <a:t>Badan</a:t>
            </a:r>
            <a:r>
              <a:rPr lang="en-US" dirty="0"/>
              <a:t> Usaha </a:t>
            </a:r>
            <a:r>
              <a:rPr lang="en-US" dirty="0" err="1"/>
              <a:t>Milik</a:t>
            </a:r>
            <a:r>
              <a:rPr lang="en-US" dirty="0"/>
              <a:t> </a:t>
            </a:r>
            <a:r>
              <a:rPr lang="en-US" dirty="0" err="1"/>
              <a:t>Desa</a:t>
            </a:r>
            <a:r>
              <a:rPr lang="en-US" dirty="0"/>
              <a:t> (BUMDES);</a:t>
            </a:r>
            <a:endParaRPr lang="id-ID" dirty="0"/>
          </a:p>
          <a:p>
            <a:endParaRPr lang="id-ID" dirty="0"/>
          </a:p>
        </p:txBody>
      </p:sp>
    </p:spTree>
    <p:extLst>
      <p:ext uri="{BB962C8B-B14F-4D97-AF65-F5344CB8AC3E}">
        <p14:creationId xmlns:p14="http://schemas.microsoft.com/office/powerpoint/2010/main" val="24405001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88913"/>
            <a:ext cx="9036050" cy="5937250"/>
          </a:xfrm>
        </p:spPr>
        <p:txBody>
          <a:bodyPr>
            <a:normAutofit fontScale="92500" lnSpcReduction="10000"/>
          </a:bodyPr>
          <a:lstStyle/>
          <a:p>
            <a:r>
              <a:rPr lang="en-US" b="1" i="1" dirty="0" err="1"/>
              <a:t>Ketiga</a:t>
            </a:r>
            <a:r>
              <a:rPr lang="en-US" b="1" i="1" dirty="0"/>
              <a:t>, </a:t>
            </a:r>
            <a:r>
              <a:rPr lang="en-US" b="1" i="1" dirty="0" err="1"/>
              <a:t>kewenangan</a:t>
            </a:r>
            <a:r>
              <a:rPr lang="en-US" b="1" i="1" dirty="0"/>
              <a:t> </a:t>
            </a:r>
            <a:r>
              <a:rPr lang="en-US" b="1" i="1" dirty="0" err="1"/>
              <a:t>distributif</a:t>
            </a:r>
            <a:r>
              <a:rPr lang="en-US" b="1" i="1" dirty="0"/>
              <a:t>, </a:t>
            </a:r>
            <a:endParaRPr lang="id-ID" dirty="0"/>
          </a:p>
          <a:p>
            <a:r>
              <a:rPr lang="en-US" dirty="0" err="1"/>
              <a:t>yakni</a:t>
            </a:r>
            <a:r>
              <a:rPr lang="en-US" dirty="0"/>
              <a:t> </a:t>
            </a:r>
            <a:r>
              <a:rPr lang="en-US" dirty="0" err="1"/>
              <a:t>kewenangan</a:t>
            </a:r>
            <a:r>
              <a:rPr lang="en-US" dirty="0"/>
              <a:t> </a:t>
            </a:r>
            <a:r>
              <a:rPr lang="en-US" dirty="0" err="1"/>
              <a:t>mengelola</a:t>
            </a:r>
            <a:r>
              <a:rPr lang="en-US" dirty="0"/>
              <a:t> </a:t>
            </a:r>
            <a:r>
              <a:rPr lang="en-US" dirty="0" err="1"/>
              <a:t>urusan</a:t>
            </a:r>
            <a:r>
              <a:rPr lang="en-US" dirty="0"/>
              <a:t> (</a:t>
            </a:r>
            <a:r>
              <a:rPr lang="en-US" dirty="0" err="1"/>
              <a:t>bidang</a:t>
            </a:r>
            <a:r>
              <a:rPr lang="en-US" dirty="0"/>
              <a:t>) </a:t>
            </a:r>
            <a:r>
              <a:rPr lang="en-US" dirty="0" err="1"/>
              <a:t>pemerintahan</a:t>
            </a:r>
            <a:r>
              <a:rPr lang="en-US" dirty="0"/>
              <a:t> yang </a:t>
            </a:r>
            <a:r>
              <a:rPr lang="en-US" dirty="0" err="1"/>
              <a:t>dibagi</a:t>
            </a:r>
            <a:r>
              <a:rPr lang="en-US" dirty="0"/>
              <a:t> (</a:t>
            </a:r>
            <a:r>
              <a:rPr lang="en-US" dirty="0" err="1"/>
              <a:t>bukan</a:t>
            </a:r>
            <a:r>
              <a:rPr lang="en-US" dirty="0"/>
              <a:t> </a:t>
            </a:r>
            <a:r>
              <a:rPr lang="en-US" dirty="0" err="1"/>
              <a:t>sekadar</a:t>
            </a:r>
            <a:r>
              <a:rPr lang="en-US" dirty="0"/>
              <a:t> </a:t>
            </a:r>
            <a:r>
              <a:rPr lang="en-US" dirty="0" err="1"/>
              <a:t>delegasi</a:t>
            </a:r>
            <a:r>
              <a:rPr lang="en-US" dirty="0"/>
              <a:t>) </a:t>
            </a:r>
            <a:r>
              <a:rPr lang="en-US" dirty="0" err="1"/>
              <a:t>oleh</a:t>
            </a:r>
            <a:r>
              <a:rPr lang="en-US" dirty="0"/>
              <a:t> </a:t>
            </a:r>
            <a:r>
              <a:rPr lang="en-US" dirty="0" err="1"/>
              <a:t>pemerintah</a:t>
            </a:r>
            <a:r>
              <a:rPr lang="en-US" dirty="0"/>
              <a:t> </a:t>
            </a:r>
            <a:r>
              <a:rPr lang="en-US" dirty="0" err="1"/>
              <a:t>kepada</a:t>
            </a:r>
            <a:r>
              <a:rPr lang="en-US" dirty="0"/>
              <a:t> </a:t>
            </a:r>
            <a:r>
              <a:rPr lang="en-US" dirty="0" err="1"/>
              <a:t>desa</a:t>
            </a:r>
            <a:r>
              <a:rPr lang="en-US" dirty="0"/>
              <a:t>. </a:t>
            </a:r>
            <a:endParaRPr lang="id-ID" dirty="0" smtClean="0"/>
          </a:p>
          <a:p>
            <a:endParaRPr lang="id-ID" dirty="0" smtClean="0"/>
          </a:p>
          <a:p>
            <a:r>
              <a:rPr lang="en-US" dirty="0" err="1" smtClean="0"/>
              <a:t>Jika</a:t>
            </a:r>
            <a:r>
              <a:rPr lang="en-US" dirty="0" smtClean="0"/>
              <a:t> </a:t>
            </a:r>
            <a:r>
              <a:rPr lang="en-US" dirty="0" err="1"/>
              <a:t>mengikuti</a:t>
            </a:r>
            <a:r>
              <a:rPr lang="en-US" dirty="0"/>
              <a:t> UU No. 22/1999 </a:t>
            </a:r>
            <a:r>
              <a:rPr lang="en-US" dirty="0" err="1"/>
              <a:t>dan</a:t>
            </a:r>
            <a:r>
              <a:rPr lang="en-US" dirty="0"/>
              <a:t> UU 32/2004, </a:t>
            </a:r>
            <a:r>
              <a:rPr lang="en-US" dirty="0" err="1"/>
              <a:t>kewenangan</a:t>
            </a:r>
            <a:r>
              <a:rPr lang="en-US" dirty="0"/>
              <a:t> </a:t>
            </a:r>
            <a:r>
              <a:rPr lang="en-US" dirty="0" err="1"/>
              <a:t>distributif</a:t>
            </a:r>
            <a:r>
              <a:rPr lang="en-US" dirty="0"/>
              <a:t> </a:t>
            </a:r>
            <a:r>
              <a:rPr lang="en-US" dirty="0" err="1"/>
              <a:t>ini</a:t>
            </a:r>
            <a:r>
              <a:rPr lang="en-US" dirty="0"/>
              <a:t> </a:t>
            </a:r>
            <a:r>
              <a:rPr lang="en-US" dirty="0" err="1"/>
              <a:t>disebut</a:t>
            </a:r>
            <a:r>
              <a:rPr lang="en-US" dirty="0"/>
              <a:t> </a:t>
            </a:r>
            <a:r>
              <a:rPr lang="en-US" dirty="0" err="1"/>
              <a:t>sebagai</a:t>
            </a:r>
            <a:r>
              <a:rPr lang="en-US" dirty="0"/>
              <a:t> “</a:t>
            </a:r>
            <a:r>
              <a:rPr lang="en-US" dirty="0" err="1"/>
              <a:t>kewenangan</a:t>
            </a:r>
            <a:r>
              <a:rPr lang="en-US" dirty="0"/>
              <a:t> yang </a:t>
            </a:r>
            <a:r>
              <a:rPr lang="en-US" dirty="0" err="1"/>
              <a:t>oleh</a:t>
            </a:r>
            <a:r>
              <a:rPr lang="en-US" dirty="0"/>
              <a:t> </a:t>
            </a:r>
            <a:r>
              <a:rPr lang="en-US" dirty="0" err="1"/>
              <a:t>peraturan</a:t>
            </a:r>
            <a:r>
              <a:rPr lang="en-US" dirty="0"/>
              <a:t> </a:t>
            </a:r>
            <a:r>
              <a:rPr lang="en-US" dirty="0" err="1"/>
              <a:t>perundang-undangan</a:t>
            </a:r>
            <a:r>
              <a:rPr lang="en-US" dirty="0"/>
              <a:t> yang </a:t>
            </a:r>
            <a:r>
              <a:rPr lang="en-US" dirty="0" err="1"/>
              <a:t>berlaku</a:t>
            </a:r>
            <a:r>
              <a:rPr lang="en-US" dirty="0"/>
              <a:t> </a:t>
            </a:r>
            <a:r>
              <a:rPr lang="en-US" dirty="0" err="1"/>
              <a:t>belum</a:t>
            </a:r>
            <a:r>
              <a:rPr lang="en-US" dirty="0"/>
              <a:t> </a:t>
            </a:r>
            <a:r>
              <a:rPr lang="en-US" dirty="0" err="1"/>
              <a:t>dilaksanakan</a:t>
            </a:r>
            <a:r>
              <a:rPr lang="en-US" dirty="0"/>
              <a:t> </a:t>
            </a:r>
            <a:r>
              <a:rPr lang="en-US" dirty="0" err="1"/>
              <a:t>oleh</a:t>
            </a:r>
            <a:r>
              <a:rPr lang="en-US" dirty="0"/>
              <a:t> </a:t>
            </a:r>
            <a:r>
              <a:rPr lang="en-US" dirty="0" err="1"/>
              <a:t>daerah</a:t>
            </a:r>
            <a:r>
              <a:rPr lang="en-US" dirty="0"/>
              <a:t> </a:t>
            </a:r>
            <a:r>
              <a:rPr lang="en-US" dirty="0" err="1"/>
              <a:t>dan</a:t>
            </a:r>
            <a:r>
              <a:rPr lang="en-US" dirty="0"/>
              <a:t> </a:t>
            </a:r>
            <a:r>
              <a:rPr lang="en-US" dirty="0" err="1"/>
              <a:t>pemerintah</a:t>
            </a:r>
            <a:r>
              <a:rPr lang="en-US" dirty="0"/>
              <a:t>”, yang </a:t>
            </a:r>
            <a:r>
              <a:rPr lang="en-US" dirty="0" err="1"/>
              <a:t>dalam</a:t>
            </a:r>
            <a:r>
              <a:rPr lang="en-US" dirty="0"/>
              <a:t> </a:t>
            </a:r>
            <a:r>
              <a:rPr lang="en-US" dirty="0" err="1"/>
              <a:t>pratiknya</a:t>
            </a:r>
            <a:r>
              <a:rPr lang="en-US" dirty="0"/>
              <a:t> </a:t>
            </a:r>
            <a:r>
              <a:rPr lang="en-US" dirty="0" err="1"/>
              <a:t>sering</a:t>
            </a:r>
            <a:r>
              <a:rPr lang="en-US" dirty="0"/>
              <a:t> </a:t>
            </a:r>
            <a:r>
              <a:rPr lang="en-US" dirty="0" err="1"/>
              <a:t>dikritik</a:t>
            </a:r>
            <a:r>
              <a:rPr lang="en-US" dirty="0"/>
              <a:t> </a:t>
            </a:r>
            <a:r>
              <a:rPr lang="en-US" dirty="0" err="1"/>
              <a:t>sebagai</a:t>
            </a:r>
            <a:r>
              <a:rPr lang="en-US" dirty="0"/>
              <a:t> “</a:t>
            </a:r>
            <a:r>
              <a:rPr lang="en-US" dirty="0" err="1"/>
              <a:t>kewenangan</a:t>
            </a:r>
            <a:r>
              <a:rPr lang="en-US" dirty="0"/>
              <a:t> </a:t>
            </a:r>
            <a:r>
              <a:rPr lang="en-US" dirty="0" err="1"/>
              <a:t>kering</a:t>
            </a:r>
            <a:r>
              <a:rPr lang="en-US" dirty="0"/>
              <a:t>” </a:t>
            </a:r>
            <a:r>
              <a:rPr lang="en-US" dirty="0" err="1"/>
              <a:t>karena</a:t>
            </a:r>
            <a:r>
              <a:rPr lang="en-US" dirty="0"/>
              <a:t> </a:t>
            </a:r>
            <a:r>
              <a:rPr lang="en-US" dirty="0" err="1"/>
              <a:t>tidak</a:t>
            </a:r>
            <a:r>
              <a:rPr lang="en-US" dirty="0"/>
              <a:t> </a:t>
            </a:r>
            <a:r>
              <a:rPr lang="en-US" dirty="0" err="1"/>
              <a:t>jelas</a:t>
            </a:r>
            <a:r>
              <a:rPr lang="en-US" dirty="0"/>
              <a:t> </a:t>
            </a:r>
            <a:r>
              <a:rPr lang="en-US" dirty="0" err="1"/>
              <a:t>atau</a:t>
            </a:r>
            <a:r>
              <a:rPr lang="en-US" dirty="0"/>
              <a:t> “</a:t>
            </a:r>
            <a:r>
              <a:rPr lang="en-US" dirty="0" err="1"/>
              <a:t>kewenangan</a:t>
            </a:r>
            <a:r>
              <a:rPr lang="en-US" dirty="0"/>
              <a:t> </a:t>
            </a:r>
            <a:r>
              <a:rPr lang="en-US" dirty="0" err="1"/>
              <a:t>sisa</a:t>
            </a:r>
            <a:r>
              <a:rPr lang="en-US" dirty="0"/>
              <a:t>” </a:t>
            </a:r>
            <a:r>
              <a:rPr lang="en-US" dirty="0" err="1"/>
              <a:t>karena</a:t>
            </a:r>
            <a:r>
              <a:rPr lang="en-US" dirty="0"/>
              <a:t> </a:t>
            </a:r>
            <a:r>
              <a:rPr lang="en-US" dirty="0" err="1"/>
              <a:t>desa</a:t>
            </a:r>
            <a:r>
              <a:rPr lang="en-US" dirty="0"/>
              <a:t> </a:t>
            </a:r>
            <a:r>
              <a:rPr lang="en-US" dirty="0" err="1"/>
              <a:t>hanya</a:t>
            </a:r>
            <a:r>
              <a:rPr lang="en-US" dirty="0"/>
              <a:t> </a:t>
            </a:r>
            <a:r>
              <a:rPr lang="en-US" dirty="0" err="1"/>
              <a:t>menerima</a:t>
            </a:r>
            <a:r>
              <a:rPr lang="en-US" dirty="0"/>
              <a:t> </a:t>
            </a:r>
            <a:r>
              <a:rPr lang="en-US" dirty="0" err="1"/>
              <a:t>kewenangan</a:t>
            </a:r>
            <a:r>
              <a:rPr lang="en-US" dirty="0"/>
              <a:t> </a:t>
            </a:r>
            <a:r>
              <a:rPr lang="en-US" dirty="0" err="1"/>
              <a:t>sisa</a:t>
            </a:r>
            <a:r>
              <a:rPr lang="en-US" dirty="0"/>
              <a:t> (</a:t>
            </a:r>
            <a:r>
              <a:rPr lang="en-US" dirty="0" err="1"/>
              <a:t>karena</a:t>
            </a:r>
            <a:r>
              <a:rPr lang="en-US" dirty="0"/>
              <a:t> </a:t>
            </a:r>
            <a:r>
              <a:rPr lang="en-US" dirty="0" err="1"/>
              <a:t>semuanya</a:t>
            </a:r>
            <a:r>
              <a:rPr lang="en-US" dirty="0"/>
              <a:t> </a:t>
            </a:r>
            <a:r>
              <a:rPr lang="en-US" dirty="0" err="1"/>
              <a:t>sudah</a:t>
            </a:r>
            <a:r>
              <a:rPr lang="en-US" dirty="0"/>
              <a:t> </a:t>
            </a:r>
            <a:r>
              <a:rPr lang="en-US" dirty="0" err="1"/>
              <a:t>diambil</a:t>
            </a:r>
            <a:r>
              <a:rPr lang="en-US" dirty="0"/>
              <a:t> </a:t>
            </a:r>
            <a:r>
              <a:rPr lang="en-US" dirty="0" err="1"/>
              <a:t>kabupaten</a:t>
            </a:r>
            <a:r>
              <a:rPr lang="en-US" dirty="0"/>
              <a:t>/</a:t>
            </a:r>
            <a:r>
              <a:rPr lang="en-US" dirty="0" err="1"/>
              <a:t>kota</a:t>
            </a:r>
            <a:r>
              <a:rPr lang="en-US" dirty="0"/>
              <a:t>) yang </a:t>
            </a:r>
            <a:r>
              <a:rPr lang="en-US" dirty="0" err="1"/>
              <a:t>tidak</a:t>
            </a:r>
            <a:r>
              <a:rPr lang="en-US" dirty="0"/>
              <a:t> </a:t>
            </a:r>
            <a:r>
              <a:rPr lang="en-US" dirty="0" err="1"/>
              <a:t>jelas</a:t>
            </a:r>
            <a:r>
              <a:rPr lang="en-US" dirty="0"/>
              <a:t> </a:t>
            </a:r>
            <a:r>
              <a:rPr lang="en-US" dirty="0" err="1"/>
              <a:t>dari</a:t>
            </a:r>
            <a:r>
              <a:rPr lang="en-US" dirty="0"/>
              <a:t> </a:t>
            </a:r>
            <a:r>
              <a:rPr lang="en-US" dirty="0" err="1"/>
              <a:t>supradesa</a:t>
            </a:r>
            <a:r>
              <a:rPr lang="en-US" dirty="0" smtClean="0"/>
              <a:t>.</a:t>
            </a:r>
            <a:endParaRPr lang="id-ID" dirty="0" smtClean="0"/>
          </a:p>
          <a:p>
            <a:endParaRPr lang="id-ID" dirty="0" smtClean="0"/>
          </a:p>
          <a:p>
            <a:r>
              <a:rPr lang="en-US" dirty="0" err="1" smtClean="0"/>
              <a:t>Daftar</a:t>
            </a:r>
            <a:r>
              <a:rPr lang="en-US" dirty="0" smtClean="0"/>
              <a:t> </a:t>
            </a:r>
            <a:r>
              <a:rPr lang="en-US" dirty="0" err="1"/>
              <a:t>kewenangan</a:t>
            </a:r>
            <a:r>
              <a:rPr lang="en-US" dirty="0"/>
              <a:t> </a:t>
            </a:r>
            <a:r>
              <a:rPr lang="en-US" dirty="0" err="1"/>
              <a:t>itu</a:t>
            </a:r>
            <a:r>
              <a:rPr lang="en-US" dirty="0"/>
              <a:t> </a:t>
            </a:r>
            <a:r>
              <a:rPr lang="en-US" dirty="0" err="1"/>
              <a:t>saya</a:t>
            </a:r>
            <a:r>
              <a:rPr lang="en-US" dirty="0"/>
              <a:t> </a:t>
            </a:r>
            <a:r>
              <a:rPr lang="en-US" dirty="0" err="1"/>
              <a:t>sebut</a:t>
            </a:r>
            <a:r>
              <a:rPr lang="en-US" dirty="0"/>
              <a:t> </a:t>
            </a:r>
            <a:r>
              <a:rPr lang="en-US" dirty="0" err="1"/>
              <a:t>dengan</a:t>
            </a:r>
            <a:r>
              <a:rPr lang="en-US" dirty="0"/>
              <a:t> </a:t>
            </a:r>
            <a:r>
              <a:rPr lang="en-US" dirty="0" err="1"/>
              <a:t>kewenangan</a:t>
            </a:r>
            <a:r>
              <a:rPr lang="en-US" dirty="0"/>
              <a:t> </a:t>
            </a:r>
            <a:r>
              <a:rPr lang="en-US" dirty="0" err="1"/>
              <a:t>distributif</a:t>
            </a:r>
            <a:r>
              <a:rPr lang="en-US" dirty="0"/>
              <a:t>, yang </a:t>
            </a:r>
            <a:r>
              <a:rPr lang="en-US" dirty="0" err="1"/>
              <a:t>perlu</a:t>
            </a:r>
            <a:r>
              <a:rPr lang="en-US" dirty="0"/>
              <a:t> </a:t>
            </a:r>
            <a:r>
              <a:rPr lang="en-US" dirty="0" err="1"/>
              <a:t>dicermati</a:t>
            </a:r>
            <a:r>
              <a:rPr lang="en-US" dirty="0"/>
              <a:t> </a:t>
            </a:r>
            <a:r>
              <a:rPr lang="en-US" dirty="0" err="1"/>
              <a:t>kembali</a:t>
            </a:r>
            <a:r>
              <a:rPr lang="en-US" dirty="0"/>
              <a:t> </a:t>
            </a:r>
            <a:r>
              <a:rPr lang="en-US" dirty="0" err="1"/>
              <a:t>dan</a:t>
            </a:r>
            <a:r>
              <a:rPr lang="en-US" dirty="0"/>
              <a:t> </a:t>
            </a:r>
            <a:r>
              <a:rPr lang="en-US" dirty="0" err="1"/>
              <a:t>dilembagakan</a:t>
            </a:r>
            <a:r>
              <a:rPr lang="en-US" dirty="0"/>
              <a:t> </a:t>
            </a:r>
            <a:r>
              <a:rPr lang="en-US" dirty="0" err="1"/>
              <a:t>menjadi</a:t>
            </a:r>
            <a:r>
              <a:rPr lang="en-US" dirty="0"/>
              <a:t> </a:t>
            </a:r>
            <a:r>
              <a:rPr lang="en-US" dirty="0" err="1"/>
              <a:t>kebijakan</a:t>
            </a:r>
            <a:r>
              <a:rPr lang="en-US" dirty="0"/>
              <a:t> </a:t>
            </a:r>
            <a:r>
              <a:rPr lang="en-US" dirty="0" err="1"/>
              <a:t>dan</a:t>
            </a:r>
            <a:r>
              <a:rPr lang="en-US" dirty="0"/>
              <a:t> </a:t>
            </a:r>
            <a:r>
              <a:rPr lang="en-US" dirty="0" err="1"/>
              <a:t>regulasi</a:t>
            </a:r>
            <a:r>
              <a:rPr lang="en-US" dirty="0"/>
              <a:t> </a:t>
            </a:r>
            <a:r>
              <a:rPr lang="en-US" dirty="0" err="1"/>
              <a:t>resmi</a:t>
            </a:r>
            <a:r>
              <a:rPr lang="en-US" dirty="0"/>
              <a:t>.</a:t>
            </a:r>
            <a:endParaRPr lang="id-ID" dirty="0"/>
          </a:p>
          <a:p>
            <a:endParaRPr lang="id-ID" dirty="0"/>
          </a:p>
          <a:p>
            <a:endParaRPr lang="id-ID" dirty="0"/>
          </a:p>
        </p:txBody>
      </p:sp>
    </p:spTree>
    <p:extLst>
      <p:ext uri="{BB962C8B-B14F-4D97-AF65-F5344CB8AC3E}">
        <p14:creationId xmlns:p14="http://schemas.microsoft.com/office/powerpoint/2010/main" val="3497545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60350"/>
            <a:ext cx="8964613" cy="5865813"/>
          </a:xfrm>
        </p:spPr>
        <p:txBody>
          <a:bodyPr>
            <a:normAutofit/>
          </a:bodyPr>
          <a:lstStyle/>
          <a:p>
            <a:r>
              <a:rPr lang="en-US" b="1" i="1" dirty="0" err="1"/>
              <a:t>Keempat</a:t>
            </a:r>
            <a:r>
              <a:rPr lang="en-US" b="1" i="1" dirty="0"/>
              <a:t>, </a:t>
            </a:r>
            <a:r>
              <a:rPr lang="en-US" b="1" i="1" dirty="0" err="1"/>
              <a:t>kewenangan</a:t>
            </a:r>
            <a:r>
              <a:rPr lang="en-US" b="1" i="1" dirty="0"/>
              <a:t> </a:t>
            </a:r>
            <a:r>
              <a:rPr lang="en-US" b="1" i="1" dirty="0" err="1"/>
              <a:t>dalam</a:t>
            </a:r>
            <a:r>
              <a:rPr lang="en-US" b="1" i="1" dirty="0"/>
              <a:t> </a:t>
            </a:r>
            <a:r>
              <a:rPr lang="en-US" b="1" i="1" dirty="0" err="1"/>
              <a:t>pelaksanaan</a:t>
            </a:r>
            <a:r>
              <a:rPr lang="en-US" b="1" i="1" dirty="0"/>
              <a:t> </a:t>
            </a:r>
            <a:r>
              <a:rPr lang="en-US" b="1" i="1" dirty="0" err="1"/>
              <a:t>tugas</a:t>
            </a:r>
            <a:r>
              <a:rPr lang="en-US" b="1" i="1" dirty="0"/>
              <a:t> </a:t>
            </a:r>
            <a:r>
              <a:rPr lang="en-US" b="1" i="1" dirty="0" err="1"/>
              <a:t>pembantuan</a:t>
            </a:r>
            <a:r>
              <a:rPr lang="en-US" b="1" i="1" dirty="0"/>
              <a:t>. </a:t>
            </a:r>
            <a:endParaRPr lang="id-ID" b="1" i="1" dirty="0" smtClean="0"/>
          </a:p>
          <a:p>
            <a:endParaRPr lang="id-ID" dirty="0"/>
          </a:p>
          <a:p>
            <a:r>
              <a:rPr lang="en-US" dirty="0" err="1"/>
              <a:t>Ini</a:t>
            </a:r>
            <a:r>
              <a:rPr lang="en-US" dirty="0"/>
              <a:t> </a:t>
            </a:r>
            <a:r>
              <a:rPr lang="en-US" dirty="0" err="1"/>
              <a:t>sebenarnya</a:t>
            </a:r>
            <a:r>
              <a:rPr lang="en-US" dirty="0"/>
              <a:t> </a:t>
            </a:r>
            <a:r>
              <a:rPr lang="en-US" dirty="0" err="1"/>
              <a:t>bukan</a:t>
            </a:r>
            <a:r>
              <a:rPr lang="en-US" dirty="0"/>
              <a:t> </a:t>
            </a:r>
            <a:r>
              <a:rPr lang="en-US" dirty="0" err="1"/>
              <a:t>termasuk</a:t>
            </a:r>
            <a:r>
              <a:rPr lang="en-US" dirty="0"/>
              <a:t> </a:t>
            </a:r>
            <a:r>
              <a:rPr lang="en-US" dirty="0" err="1"/>
              <a:t>kategori</a:t>
            </a:r>
            <a:r>
              <a:rPr lang="en-US" dirty="0"/>
              <a:t> </a:t>
            </a:r>
            <a:r>
              <a:rPr lang="en-US" dirty="0" err="1"/>
              <a:t>kewenangan</a:t>
            </a:r>
            <a:r>
              <a:rPr lang="en-US" dirty="0"/>
              <a:t> </a:t>
            </a:r>
            <a:r>
              <a:rPr lang="en-US" dirty="0" err="1"/>
              <a:t>desa</a:t>
            </a:r>
            <a:r>
              <a:rPr lang="en-US" dirty="0"/>
              <a:t> </a:t>
            </a:r>
            <a:r>
              <a:rPr lang="en-US" dirty="0" err="1"/>
              <a:t>karena</a:t>
            </a:r>
            <a:r>
              <a:rPr lang="en-US" dirty="0"/>
              <a:t> </a:t>
            </a:r>
            <a:r>
              <a:rPr lang="en-US" dirty="0" err="1"/>
              <a:t>tugas</a:t>
            </a:r>
            <a:r>
              <a:rPr lang="en-US" dirty="0"/>
              <a:t> </a:t>
            </a:r>
            <a:r>
              <a:rPr lang="en-US" dirty="0" err="1"/>
              <a:t>pembantuan</a:t>
            </a:r>
            <a:r>
              <a:rPr lang="en-US" dirty="0"/>
              <a:t> </a:t>
            </a:r>
            <a:r>
              <a:rPr lang="en-US" dirty="0" err="1"/>
              <a:t>hanya</a:t>
            </a:r>
            <a:r>
              <a:rPr lang="en-US" dirty="0"/>
              <a:t> </a:t>
            </a:r>
            <a:r>
              <a:rPr lang="en-US" dirty="0" err="1"/>
              <a:t>sekadar</a:t>
            </a:r>
            <a:r>
              <a:rPr lang="en-US" dirty="0"/>
              <a:t> </a:t>
            </a:r>
            <a:r>
              <a:rPr lang="en-US" dirty="0" err="1"/>
              <a:t>melaksanakan</a:t>
            </a:r>
            <a:r>
              <a:rPr lang="en-US" dirty="0"/>
              <a:t> </a:t>
            </a:r>
            <a:r>
              <a:rPr lang="en-US" dirty="0" err="1"/>
              <a:t>tugas</a:t>
            </a:r>
            <a:r>
              <a:rPr lang="en-US" dirty="0"/>
              <a:t> </a:t>
            </a:r>
            <a:r>
              <a:rPr lang="en-US" dirty="0" err="1"/>
              <a:t>tertentu</a:t>
            </a:r>
            <a:r>
              <a:rPr lang="en-US" dirty="0"/>
              <a:t> yang </a:t>
            </a:r>
            <a:r>
              <a:rPr lang="en-US" dirty="0" err="1"/>
              <a:t>disertai</a:t>
            </a:r>
            <a:r>
              <a:rPr lang="en-US" dirty="0"/>
              <a:t> </a:t>
            </a:r>
            <a:r>
              <a:rPr lang="en-US" dirty="0" err="1"/>
              <a:t>pembiayaan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serta</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dengan</a:t>
            </a:r>
            <a:r>
              <a:rPr lang="en-US" dirty="0"/>
              <a:t> </a:t>
            </a:r>
            <a:r>
              <a:rPr lang="en-US" dirty="0" err="1"/>
              <a:t>kewajiban</a:t>
            </a:r>
            <a:r>
              <a:rPr lang="en-US" dirty="0"/>
              <a:t> </a:t>
            </a:r>
            <a:r>
              <a:rPr lang="en-US" dirty="0" err="1"/>
              <a:t>melaporkan</a:t>
            </a:r>
            <a:r>
              <a:rPr lang="en-US" dirty="0"/>
              <a:t> </a:t>
            </a:r>
            <a:r>
              <a:rPr lang="en-US" dirty="0" err="1"/>
              <a:t>pelaksanaannya</a:t>
            </a:r>
            <a:r>
              <a:rPr lang="en-US" dirty="0"/>
              <a:t> </a:t>
            </a:r>
            <a:r>
              <a:rPr lang="en-US" dirty="0" err="1"/>
              <a:t>dan</a:t>
            </a:r>
            <a:r>
              <a:rPr lang="en-US" dirty="0"/>
              <a:t> </a:t>
            </a:r>
            <a:r>
              <a:rPr lang="en-US" dirty="0" err="1"/>
              <a:t>mempertanggungjawabkan</a:t>
            </a:r>
            <a:r>
              <a:rPr lang="en-US" dirty="0"/>
              <a:t> </a:t>
            </a:r>
            <a:r>
              <a:rPr lang="en-US" dirty="0" err="1"/>
              <a:t>kepada</a:t>
            </a:r>
            <a:r>
              <a:rPr lang="en-US" dirty="0"/>
              <a:t> yang </a:t>
            </a:r>
            <a:r>
              <a:rPr lang="en-US" dirty="0" err="1"/>
              <a:t>menugaskan</a:t>
            </a:r>
            <a:r>
              <a:rPr lang="en-US" dirty="0"/>
              <a:t>. </a:t>
            </a:r>
            <a:endParaRPr lang="id-ID" dirty="0" smtClean="0"/>
          </a:p>
          <a:p>
            <a:endParaRPr lang="id-ID" dirty="0" smtClean="0"/>
          </a:p>
          <a:p>
            <a:r>
              <a:rPr lang="en-US" dirty="0" err="1" smtClean="0"/>
              <a:t>Titik</a:t>
            </a:r>
            <a:r>
              <a:rPr lang="en-US" dirty="0" smtClean="0"/>
              <a:t> </a:t>
            </a:r>
            <a:r>
              <a:rPr lang="en-US" dirty="0" err="1"/>
              <a:t>kewenangannya</a:t>
            </a:r>
            <a:r>
              <a:rPr lang="en-US" dirty="0"/>
              <a:t> </a:t>
            </a:r>
            <a:r>
              <a:rPr lang="en-US" dirty="0" err="1"/>
              <a:t>justru</a:t>
            </a:r>
            <a:r>
              <a:rPr lang="en-US" dirty="0"/>
              <a:t> </a:t>
            </a:r>
            <a:r>
              <a:rPr lang="en-US" dirty="0" err="1"/>
              <a:t>bersifat</a:t>
            </a:r>
            <a:r>
              <a:rPr lang="en-US" dirty="0"/>
              <a:t> “</a:t>
            </a:r>
            <a:r>
              <a:rPr lang="en-US" dirty="0" err="1"/>
              <a:t>negatif</a:t>
            </a:r>
            <a:r>
              <a:rPr lang="en-US" dirty="0"/>
              <a:t>”, </a:t>
            </a:r>
            <a:r>
              <a:rPr lang="en-US" dirty="0" err="1"/>
              <a:t>yaitu</a:t>
            </a:r>
            <a:r>
              <a:rPr lang="en-US" dirty="0"/>
              <a:t> </a:t>
            </a:r>
            <a:r>
              <a:rPr lang="en-US" dirty="0" err="1"/>
              <a:t>kewenangan</a:t>
            </a:r>
            <a:r>
              <a:rPr lang="en-US" dirty="0"/>
              <a:t> </a:t>
            </a:r>
            <a:r>
              <a:rPr lang="en-US" dirty="0" err="1"/>
              <a:t>desa</a:t>
            </a:r>
            <a:r>
              <a:rPr lang="en-US" dirty="0"/>
              <a:t> </a:t>
            </a:r>
            <a:r>
              <a:rPr lang="en-US" dirty="0" err="1"/>
              <a:t>menolak</a:t>
            </a:r>
            <a:r>
              <a:rPr lang="en-US" dirty="0"/>
              <a:t> </a:t>
            </a:r>
            <a:r>
              <a:rPr lang="en-US" dirty="0" err="1"/>
              <a:t>tugas</a:t>
            </a:r>
            <a:r>
              <a:rPr lang="en-US" dirty="0"/>
              <a:t> </a:t>
            </a:r>
            <a:r>
              <a:rPr lang="en-US" dirty="0" err="1"/>
              <a:t>pembantuan</a:t>
            </a:r>
            <a:r>
              <a:rPr lang="en-US" dirty="0"/>
              <a:t> </a:t>
            </a:r>
            <a:r>
              <a:rPr lang="en-US" dirty="0" err="1"/>
              <a:t>bila</a:t>
            </a:r>
            <a:r>
              <a:rPr lang="en-US" dirty="0"/>
              <a:t> </a:t>
            </a:r>
            <a:r>
              <a:rPr lang="en-US" dirty="0" err="1" smtClean="0"/>
              <a:t>tid</a:t>
            </a:r>
            <a:r>
              <a:rPr lang="id-ID" dirty="0" smtClean="0"/>
              <a:t>a</a:t>
            </a:r>
            <a:r>
              <a:rPr lang="en-US" dirty="0" smtClean="0"/>
              <a:t>k </a:t>
            </a:r>
            <a:r>
              <a:rPr lang="en-US" dirty="0" err="1"/>
              <a:t>disertai</a:t>
            </a:r>
            <a:r>
              <a:rPr lang="en-US" dirty="0"/>
              <a:t> </a:t>
            </a:r>
            <a:r>
              <a:rPr lang="en-US" dirty="0" err="1"/>
              <a:t>pendukungnya</a:t>
            </a:r>
            <a:r>
              <a:rPr lang="en-US" dirty="0"/>
              <a:t>.</a:t>
            </a:r>
            <a:endParaRPr lang="id-ID" dirty="0"/>
          </a:p>
          <a:p>
            <a:endParaRPr lang="id-ID" dirty="0"/>
          </a:p>
        </p:txBody>
      </p:sp>
    </p:spTree>
    <p:extLst>
      <p:ext uri="{BB962C8B-B14F-4D97-AF65-F5344CB8AC3E}">
        <p14:creationId xmlns:p14="http://schemas.microsoft.com/office/powerpoint/2010/main" val="34867409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Kewenangan melekat (Atribut)</a:t>
            </a:r>
            <a:endParaRPr lang="id-ID" dirty="0"/>
          </a:p>
        </p:txBody>
      </p:sp>
      <p:sp>
        <p:nvSpPr>
          <p:cNvPr id="3" name="Content Placeholder 2"/>
          <p:cNvSpPr>
            <a:spLocks noGrp="1"/>
          </p:cNvSpPr>
          <p:nvPr>
            <p:ph idx="1"/>
          </p:nvPr>
        </p:nvSpPr>
        <p:spPr>
          <a:xfrm>
            <a:off x="457200" y="1412776"/>
            <a:ext cx="8579296" cy="5112568"/>
          </a:xfrm>
        </p:spPr>
        <p:txBody>
          <a:bodyPr>
            <a:normAutofit fontScale="70000" lnSpcReduction="20000"/>
          </a:bodyPr>
          <a:lstStyle/>
          <a:p>
            <a:r>
              <a:rPr lang="en-GB" sz="2300" dirty="0"/>
              <a:t>Ada </a:t>
            </a:r>
            <a:r>
              <a:rPr lang="en-GB" sz="2300" dirty="0" err="1"/>
              <a:t>satu</a:t>
            </a:r>
            <a:r>
              <a:rPr lang="en-GB" sz="2300" dirty="0"/>
              <a:t> </a:t>
            </a:r>
            <a:r>
              <a:rPr lang="en-GB" sz="2300" dirty="0" err="1"/>
              <a:t>jenis</a:t>
            </a:r>
            <a:r>
              <a:rPr lang="en-GB" sz="2300" dirty="0"/>
              <a:t> </a:t>
            </a:r>
            <a:r>
              <a:rPr lang="en-GB" sz="2300" dirty="0" err="1"/>
              <a:t>kewenangan</a:t>
            </a:r>
            <a:r>
              <a:rPr lang="en-GB" sz="2300" dirty="0"/>
              <a:t> </a:t>
            </a:r>
            <a:r>
              <a:rPr lang="en-GB" sz="2300" dirty="0" err="1"/>
              <a:t>lagi</a:t>
            </a:r>
            <a:r>
              <a:rPr lang="en-GB" sz="2300" dirty="0"/>
              <a:t> yang </a:t>
            </a:r>
            <a:r>
              <a:rPr lang="en-GB" sz="2300" dirty="0" err="1"/>
              <a:t>dimiliki</a:t>
            </a:r>
            <a:r>
              <a:rPr lang="en-GB" sz="2300" dirty="0"/>
              <a:t> </a:t>
            </a:r>
            <a:r>
              <a:rPr lang="en-GB" sz="2300" dirty="0" err="1"/>
              <a:t>oleh</a:t>
            </a:r>
            <a:r>
              <a:rPr lang="en-GB" sz="2300" dirty="0"/>
              <a:t> </a:t>
            </a:r>
            <a:r>
              <a:rPr lang="en-GB" sz="2300" dirty="0" err="1"/>
              <a:t>desa</a:t>
            </a:r>
            <a:r>
              <a:rPr lang="en-GB" sz="2300" dirty="0"/>
              <a:t>, </a:t>
            </a:r>
            <a:r>
              <a:rPr lang="en-GB" sz="2300" dirty="0" err="1"/>
              <a:t>yaitu</a:t>
            </a:r>
            <a:r>
              <a:rPr lang="en-GB" sz="2300" dirty="0"/>
              <a:t> </a:t>
            </a:r>
            <a:endParaRPr lang="id-ID" sz="2300" dirty="0" smtClean="0"/>
          </a:p>
          <a:p>
            <a:pPr marL="114300" indent="0">
              <a:buNone/>
            </a:pPr>
            <a:endParaRPr lang="id-ID" sz="2300" dirty="0"/>
          </a:p>
          <a:p>
            <a:pPr marL="530225" indent="-415925" defTabSz="530225">
              <a:buNone/>
            </a:pPr>
            <a:r>
              <a:rPr lang="id-ID" sz="2300" dirty="0" smtClean="0"/>
              <a:t>	</a:t>
            </a:r>
            <a:r>
              <a:rPr lang="en-GB" sz="2300" dirty="0" err="1" smtClean="0"/>
              <a:t>kewenangan</a:t>
            </a:r>
            <a:r>
              <a:rPr lang="en-GB" sz="2300" dirty="0" smtClean="0"/>
              <a:t> </a:t>
            </a:r>
            <a:r>
              <a:rPr lang="en-GB" sz="2300" dirty="0" err="1"/>
              <a:t>melekat</a:t>
            </a:r>
            <a:r>
              <a:rPr lang="en-GB" sz="2300" dirty="0"/>
              <a:t> </a:t>
            </a:r>
            <a:r>
              <a:rPr lang="en-GB" sz="2300" dirty="0" err="1"/>
              <a:t>atau</a:t>
            </a:r>
            <a:r>
              <a:rPr lang="en-GB" sz="2300" dirty="0"/>
              <a:t> </a:t>
            </a:r>
            <a:r>
              <a:rPr lang="en-GB" sz="2300" dirty="0" err="1"/>
              <a:t>sering</a:t>
            </a:r>
            <a:r>
              <a:rPr lang="en-GB" sz="2300" dirty="0"/>
              <a:t> </a:t>
            </a:r>
            <a:r>
              <a:rPr lang="en-GB" sz="2300" dirty="0" err="1"/>
              <a:t>disebut</a:t>
            </a:r>
            <a:r>
              <a:rPr lang="en-GB" sz="2300" dirty="0"/>
              <a:t> </a:t>
            </a:r>
            <a:r>
              <a:rPr lang="en-GB" sz="2300" dirty="0" err="1"/>
              <a:t>sebagai</a:t>
            </a:r>
            <a:r>
              <a:rPr lang="en-GB" sz="2300" dirty="0"/>
              <a:t> </a:t>
            </a:r>
            <a:r>
              <a:rPr lang="en-GB" sz="2300" dirty="0" err="1"/>
              <a:t>kewenangan</a:t>
            </a:r>
            <a:r>
              <a:rPr lang="en-GB" sz="2300" dirty="0"/>
              <a:t> </a:t>
            </a:r>
            <a:r>
              <a:rPr lang="en-GB" sz="2300" dirty="0" err="1"/>
              <a:t>atributif</a:t>
            </a:r>
            <a:r>
              <a:rPr lang="en-GB" sz="2300" dirty="0"/>
              <a:t> </a:t>
            </a:r>
            <a:r>
              <a:rPr lang="id-ID" sz="2300" dirty="0"/>
              <a:t> </a:t>
            </a:r>
            <a:r>
              <a:rPr lang="en-GB" sz="2300" dirty="0" smtClean="0"/>
              <a:t>yang </a:t>
            </a:r>
            <a:r>
              <a:rPr lang="en-GB" sz="2300" dirty="0" err="1"/>
              <a:t>tidak</a:t>
            </a:r>
            <a:r>
              <a:rPr lang="en-GB" sz="2300" dirty="0"/>
              <a:t> </a:t>
            </a:r>
            <a:r>
              <a:rPr lang="en-GB" sz="2300" dirty="0" err="1"/>
              <a:t>tersurat</a:t>
            </a:r>
            <a:r>
              <a:rPr lang="en-GB" sz="2300" dirty="0"/>
              <a:t> </a:t>
            </a:r>
            <a:r>
              <a:rPr lang="en-GB" sz="2300" dirty="0" err="1"/>
              <a:t>dalam</a:t>
            </a:r>
            <a:r>
              <a:rPr lang="en-GB" sz="2300" dirty="0"/>
              <a:t> UU No. 6/2014. </a:t>
            </a:r>
            <a:endParaRPr lang="id-ID" sz="2300" dirty="0" smtClean="0"/>
          </a:p>
          <a:p>
            <a:pPr marL="530225" indent="-415925" defTabSz="530225">
              <a:buNone/>
            </a:pPr>
            <a:r>
              <a:rPr lang="id-ID" sz="2300" dirty="0"/>
              <a:t>	</a:t>
            </a:r>
            <a:r>
              <a:rPr lang="en-GB" sz="2300" dirty="0" err="1" smtClean="0"/>
              <a:t>Sebagai</a:t>
            </a:r>
            <a:r>
              <a:rPr lang="en-GB" sz="2300" dirty="0" smtClean="0"/>
              <a:t> </a:t>
            </a:r>
            <a:r>
              <a:rPr lang="en-GB" sz="2300" dirty="0" err="1"/>
              <a:t>organisasi</a:t>
            </a:r>
            <a:r>
              <a:rPr lang="en-GB" sz="2300" dirty="0"/>
              <a:t> </a:t>
            </a:r>
            <a:r>
              <a:rPr lang="en-GB" sz="2300" dirty="0" err="1"/>
              <a:t>pemerintahan</a:t>
            </a:r>
            <a:r>
              <a:rPr lang="en-GB" sz="2300" dirty="0"/>
              <a:t>, </a:t>
            </a:r>
            <a:r>
              <a:rPr lang="en-GB" sz="2300" dirty="0" err="1" smtClean="0"/>
              <a:t>desa</a:t>
            </a:r>
            <a:r>
              <a:rPr lang="en-GB" sz="2300" dirty="0" smtClean="0"/>
              <a:t> </a:t>
            </a:r>
            <a:r>
              <a:rPr lang="en-GB" sz="2300" dirty="0" err="1"/>
              <a:t>memiliki</a:t>
            </a:r>
            <a:r>
              <a:rPr lang="en-GB" sz="2300" dirty="0"/>
              <a:t> </a:t>
            </a:r>
            <a:r>
              <a:rPr lang="en-GB" sz="2300" dirty="0" err="1"/>
              <a:t>sejumlah</a:t>
            </a:r>
            <a:r>
              <a:rPr lang="en-GB" sz="2300" dirty="0"/>
              <a:t> </a:t>
            </a:r>
            <a:r>
              <a:rPr lang="en-GB" sz="2300" dirty="0" err="1"/>
              <a:t>kewenangan</a:t>
            </a:r>
            <a:r>
              <a:rPr lang="en-GB" sz="2300" dirty="0"/>
              <a:t> </a:t>
            </a:r>
            <a:r>
              <a:rPr lang="en-GB" sz="2300" dirty="0" err="1"/>
              <a:t>melekat</a:t>
            </a:r>
            <a:r>
              <a:rPr lang="en-GB" sz="2300" dirty="0"/>
              <a:t> (</a:t>
            </a:r>
            <a:r>
              <a:rPr lang="en-GB" sz="2300" dirty="0" err="1"/>
              <a:t>atributif</a:t>
            </a:r>
            <a:r>
              <a:rPr lang="en-GB" sz="2300" dirty="0"/>
              <a:t>) </a:t>
            </a:r>
            <a:r>
              <a:rPr lang="en-GB" sz="2300" dirty="0" err="1"/>
              <a:t>tanpa</a:t>
            </a:r>
            <a:r>
              <a:rPr lang="en-GB" sz="2300" dirty="0"/>
              <a:t> </a:t>
            </a:r>
            <a:r>
              <a:rPr lang="en-GB" sz="2300" dirty="0" err="1"/>
              <a:t>harus</a:t>
            </a:r>
            <a:r>
              <a:rPr lang="en-GB" sz="2300" dirty="0"/>
              <a:t> </a:t>
            </a:r>
            <a:r>
              <a:rPr lang="id-ID" sz="2300" dirty="0" smtClean="0"/>
              <a:t>	</a:t>
            </a:r>
            <a:r>
              <a:rPr lang="en-GB" sz="2300" dirty="0" err="1" smtClean="0"/>
              <a:t>disebutkan</a:t>
            </a:r>
            <a:r>
              <a:rPr lang="en-GB" sz="2300" dirty="0" smtClean="0"/>
              <a:t> </a:t>
            </a:r>
            <a:r>
              <a:rPr lang="en-GB" sz="2300" dirty="0" err="1"/>
              <a:t>secara</a:t>
            </a:r>
            <a:r>
              <a:rPr lang="en-GB" sz="2300" dirty="0"/>
              <a:t> </a:t>
            </a:r>
            <a:r>
              <a:rPr lang="en-GB" sz="2300" dirty="0" err="1"/>
              <a:t>tersurat</a:t>
            </a:r>
            <a:r>
              <a:rPr lang="en-GB" sz="2300" dirty="0"/>
              <a:t> (</a:t>
            </a:r>
            <a:r>
              <a:rPr lang="en-GB" sz="2300" dirty="0" err="1"/>
              <a:t>eksplisit</a:t>
            </a:r>
            <a:r>
              <a:rPr lang="en-GB" sz="2300" dirty="0"/>
              <a:t>) </a:t>
            </a:r>
            <a:r>
              <a:rPr lang="en-GB" sz="2300" dirty="0" err="1"/>
              <a:t>dalam</a:t>
            </a:r>
            <a:r>
              <a:rPr lang="en-GB" sz="2300" dirty="0"/>
              <a:t> </a:t>
            </a:r>
            <a:r>
              <a:rPr lang="en-GB" sz="2300" dirty="0" err="1"/>
              <a:t>daftar</a:t>
            </a:r>
            <a:r>
              <a:rPr lang="en-GB" sz="2300" dirty="0"/>
              <a:t> </a:t>
            </a:r>
            <a:r>
              <a:rPr lang="en-GB" sz="2300" dirty="0" err="1"/>
              <a:t>kewenangan</a:t>
            </a:r>
            <a:r>
              <a:rPr lang="en-GB" sz="2300" dirty="0"/>
              <a:t> </a:t>
            </a:r>
            <a:r>
              <a:rPr lang="en-GB" sz="2300" dirty="0" err="1"/>
              <a:t>desa</a:t>
            </a:r>
            <a:r>
              <a:rPr lang="en-GB" sz="2300" dirty="0"/>
              <a:t>. Ada </a:t>
            </a:r>
            <a:r>
              <a:rPr lang="id-ID" sz="2300" dirty="0" smtClean="0"/>
              <a:t>	</a:t>
            </a:r>
            <a:r>
              <a:rPr lang="en-GB" sz="2300" dirty="0" err="1" smtClean="0"/>
              <a:t>sejumlah</a:t>
            </a:r>
            <a:r>
              <a:rPr lang="en-GB" sz="2300" dirty="0" smtClean="0"/>
              <a:t> </a:t>
            </a:r>
            <a:r>
              <a:rPr lang="en-GB" sz="2300" dirty="0" err="1"/>
              <a:t>kewenangan</a:t>
            </a:r>
            <a:r>
              <a:rPr lang="en-GB" sz="2300" dirty="0"/>
              <a:t> </a:t>
            </a:r>
            <a:r>
              <a:rPr lang="en-GB" sz="2300" dirty="0" err="1"/>
              <a:t>melekat</a:t>
            </a:r>
            <a:r>
              <a:rPr lang="en-GB" sz="2300" dirty="0"/>
              <a:t> </a:t>
            </a:r>
            <a:r>
              <a:rPr lang="en-GB" sz="2300" dirty="0" err="1"/>
              <a:t>milik</a:t>
            </a:r>
            <a:r>
              <a:rPr lang="en-GB" sz="2300" dirty="0"/>
              <a:t> </a:t>
            </a:r>
            <a:r>
              <a:rPr lang="en-GB" sz="2300" dirty="0" err="1"/>
              <a:t>desa</a:t>
            </a:r>
            <a:r>
              <a:rPr lang="en-GB" sz="2300" dirty="0"/>
              <a:t> yang </a:t>
            </a:r>
            <a:r>
              <a:rPr lang="en-GB" sz="2300" dirty="0" err="1"/>
              <a:t>sudah</a:t>
            </a:r>
            <a:r>
              <a:rPr lang="en-GB" sz="2300" dirty="0"/>
              <a:t> </a:t>
            </a:r>
            <a:r>
              <a:rPr lang="en-GB" sz="2300" dirty="0" err="1"/>
              <a:t>dimandatkan</a:t>
            </a:r>
            <a:r>
              <a:rPr lang="en-GB" sz="2300" dirty="0"/>
              <a:t> </a:t>
            </a:r>
            <a:r>
              <a:rPr lang="en-GB" sz="2300" dirty="0" err="1"/>
              <a:t>oleh</a:t>
            </a:r>
            <a:r>
              <a:rPr lang="en-GB" sz="2300" dirty="0"/>
              <a:t> UU </a:t>
            </a:r>
            <a:r>
              <a:rPr lang="id-ID" sz="2300" dirty="0" smtClean="0"/>
              <a:t>	</a:t>
            </a:r>
            <a:r>
              <a:rPr lang="en-GB" sz="2300" dirty="0" smtClean="0"/>
              <a:t>No</a:t>
            </a:r>
            <a:r>
              <a:rPr lang="en-GB" sz="2300" dirty="0"/>
              <a:t>. 6/2014, </a:t>
            </a:r>
            <a:r>
              <a:rPr lang="en-GB" sz="2300" dirty="0" err="1"/>
              <a:t>yakni</a:t>
            </a:r>
            <a:r>
              <a:rPr lang="en-GB" sz="2300" dirty="0" smtClean="0"/>
              <a:t>:</a:t>
            </a:r>
            <a:endParaRPr lang="id-ID" sz="2300" dirty="0" smtClean="0"/>
          </a:p>
          <a:p>
            <a:pPr marL="114300" indent="0">
              <a:buNone/>
            </a:pPr>
            <a:endParaRPr lang="id-ID" sz="2300" dirty="0"/>
          </a:p>
          <a:p>
            <a:pPr marL="987425" indent="-265113"/>
            <a:r>
              <a:rPr lang="id-ID" sz="2300" dirty="0"/>
              <a:t>a.  </a:t>
            </a:r>
            <a:r>
              <a:rPr lang="en-US" sz="2300" dirty="0" err="1"/>
              <a:t>Memilih</a:t>
            </a:r>
            <a:r>
              <a:rPr lang="en-US" sz="2300" dirty="0"/>
              <a:t> </a:t>
            </a:r>
            <a:r>
              <a:rPr lang="en-US" sz="2300" dirty="0" err="1"/>
              <a:t>kepala</a:t>
            </a:r>
            <a:r>
              <a:rPr lang="en-US" sz="2300" dirty="0"/>
              <a:t> </a:t>
            </a:r>
            <a:r>
              <a:rPr lang="en-US" sz="2300" dirty="0" err="1"/>
              <a:t>desa</a:t>
            </a:r>
            <a:r>
              <a:rPr lang="en-US" sz="2300" dirty="0"/>
              <a:t> </a:t>
            </a:r>
            <a:r>
              <a:rPr lang="en-US" sz="2300" dirty="0" err="1"/>
              <a:t>dan</a:t>
            </a:r>
            <a:r>
              <a:rPr lang="en-US" sz="2300" dirty="0"/>
              <a:t> </a:t>
            </a:r>
            <a:r>
              <a:rPr lang="en-US" sz="2300" dirty="0" err="1"/>
              <a:t>menyelenggarakan</a:t>
            </a:r>
            <a:r>
              <a:rPr lang="en-US" sz="2300" dirty="0"/>
              <a:t> </a:t>
            </a:r>
            <a:r>
              <a:rPr lang="en-US" sz="2300" dirty="0" err="1"/>
              <a:t>pemilihan</a:t>
            </a:r>
            <a:r>
              <a:rPr lang="en-US" sz="2300" dirty="0"/>
              <a:t> </a:t>
            </a:r>
            <a:r>
              <a:rPr lang="en-US" sz="2300" dirty="0" err="1"/>
              <a:t>kepala</a:t>
            </a:r>
            <a:r>
              <a:rPr lang="en-US" sz="2300" dirty="0"/>
              <a:t> </a:t>
            </a:r>
            <a:r>
              <a:rPr lang="en-US" sz="2300" dirty="0" err="1"/>
              <a:t>desa</a:t>
            </a:r>
            <a:r>
              <a:rPr lang="en-US" sz="2300" dirty="0"/>
              <a:t>.</a:t>
            </a:r>
            <a:endParaRPr lang="id-ID" sz="2300" dirty="0"/>
          </a:p>
          <a:p>
            <a:pPr marL="987425" indent="-265113"/>
            <a:r>
              <a:rPr lang="id-ID" sz="2300" dirty="0"/>
              <a:t>b.  </a:t>
            </a:r>
            <a:r>
              <a:rPr lang="en-US" sz="2300" dirty="0" err="1" smtClean="0"/>
              <a:t>Membentuk</a:t>
            </a:r>
            <a:r>
              <a:rPr lang="en-US" sz="2300" dirty="0" smtClean="0"/>
              <a:t> </a:t>
            </a:r>
            <a:r>
              <a:rPr lang="en-US" sz="2300" dirty="0" err="1"/>
              <a:t>dan</a:t>
            </a:r>
            <a:r>
              <a:rPr lang="en-US" sz="2300" dirty="0"/>
              <a:t> </a:t>
            </a:r>
            <a:r>
              <a:rPr lang="en-US" sz="2300" dirty="0" err="1"/>
              <a:t>menetapkan</a:t>
            </a:r>
            <a:r>
              <a:rPr lang="en-US" sz="2300" dirty="0"/>
              <a:t> </a:t>
            </a:r>
            <a:r>
              <a:rPr lang="en-US" sz="2300" dirty="0" err="1"/>
              <a:t>susunan</a:t>
            </a:r>
            <a:r>
              <a:rPr lang="en-US" sz="2300" dirty="0"/>
              <a:t> </a:t>
            </a:r>
            <a:r>
              <a:rPr lang="en-US" sz="2300" dirty="0" err="1"/>
              <a:t>dan</a:t>
            </a:r>
            <a:r>
              <a:rPr lang="en-US" sz="2300" dirty="0"/>
              <a:t> </a:t>
            </a:r>
            <a:r>
              <a:rPr lang="en-US" sz="2300" dirty="0" err="1"/>
              <a:t>personil</a:t>
            </a:r>
            <a:r>
              <a:rPr lang="en-US" sz="2300" dirty="0"/>
              <a:t> </a:t>
            </a:r>
            <a:r>
              <a:rPr lang="en-US" sz="2300" dirty="0" err="1"/>
              <a:t>perangkat</a:t>
            </a:r>
            <a:r>
              <a:rPr lang="en-US" sz="2300" dirty="0"/>
              <a:t> </a:t>
            </a:r>
            <a:r>
              <a:rPr lang="en-US" sz="2300" dirty="0" err="1"/>
              <a:t>desa</a:t>
            </a:r>
            <a:r>
              <a:rPr lang="id-ID" sz="2300" dirty="0"/>
              <a:t>.</a:t>
            </a:r>
            <a:r>
              <a:rPr lang="en-US" sz="2300" dirty="0" err="1"/>
              <a:t>Menyelenggarakan</a:t>
            </a:r>
            <a:r>
              <a:rPr lang="en-US" sz="2300" dirty="0"/>
              <a:t> </a:t>
            </a:r>
            <a:r>
              <a:rPr lang="en-US" sz="2300" dirty="0" err="1"/>
              <a:t>musyawarah</a:t>
            </a:r>
            <a:r>
              <a:rPr lang="en-US" sz="2300" dirty="0"/>
              <a:t> </a:t>
            </a:r>
            <a:r>
              <a:rPr lang="en-US" sz="2300" dirty="0" err="1"/>
              <a:t>desa</a:t>
            </a:r>
            <a:r>
              <a:rPr lang="id-ID" sz="2300" dirty="0"/>
              <a:t>.</a:t>
            </a:r>
          </a:p>
          <a:p>
            <a:pPr marL="987425" indent="-265113"/>
            <a:r>
              <a:rPr lang="id-ID" sz="2300" dirty="0"/>
              <a:t>c.  </a:t>
            </a:r>
            <a:r>
              <a:rPr lang="en-US" sz="2300" dirty="0" err="1" smtClean="0"/>
              <a:t>Menyusun</a:t>
            </a:r>
            <a:r>
              <a:rPr lang="en-US" sz="2300" dirty="0" smtClean="0"/>
              <a:t> </a:t>
            </a:r>
            <a:r>
              <a:rPr lang="en-US" sz="2300" dirty="0" err="1"/>
              <a:t>dan</a:t>
            </a:r>
            <a:r>
              <a:rPr lang="en-US" sz="2300" dirty="0"/>
              <a:t> </a:t>
            </a:r>
            <a:r>
              <a:rPr lang="en-US" sz="2300" dirty="0" err="1"/>
              <a:t>menetapkan</a:t>
            </a:r>
            <a:r>
              <a:rPr lang="en-US" sz="2300" dirty="0"/>
              <a:t> </a:t>
            </a:r>
            <a:r>
              <a:rPr lang="en-US" sz="2300" dirty="0" err="1"/>
              <a:t>perencanaan</a:t>
            </a:r>
            <a:r>
              <a:rPr lang="en-US" sz="2300" dirty="0"/>
              <a:t> </a:t>
            </a:r>
            <a:r>
              <a:rPr lang="en-US" sz="2300" dirty="0" err="1"/>
              <a:t>desa</a:t>
            </a:r>
            <a:r>
              <a:rPr lang="id-ID" sz="2300" dirty="0"/>
              <a:t>.</a:t>
            </a:r>
            <a:r>
              <a:rPr lang="en-US" sz="2300" dirty="0" err="1"/>
              <a:t>Menyusun</a:t>
            </a:r>
            <a:r>
              <a:rPr lang="en-US" sz="2300" dirty="0"/>
              <a:t>, </a:t>
            </a:r>
            <a:r>
              <a:rPr lang="en-US" sz="2300" dirty="0" err="1"/>
              <a:t>menetapkan</a:t>
            </a:r>
            <a:r>
              <a:rPr lang="en-US" sz="2300" dirty="0"/>
              <a:t> </a:t>
            </a:r>
            <a:r>
              <a:rPr lang="en-US" sz="2300" dirty="0" err="1"/>
              <a:t>dan</a:t>
            </a:r>
            <a:r>
              <a:rPr lang="en-US" sz="2300" dirty="0"/>
              <a:t> </a:t>
            </a:r>
            <a:r>
              <a:rPr lang="en-US" sz="2300" dirty="0" err="1"/>
              <a:t>melaksanakan</a:t>
            </a:r>
            <a:r>
              <a:rPr lang="en-US" sz="2300" dirty="0"/>
              <a:t> </a:t>
            </a:r>
            <a:r>
              <a:rPr lang="en-US" sz="2300" dirty="0" err="1"/>
              <a:t>Anggaran</a:t>
            </a:r>
            <a:r>
              <a:rPr lang="en-US" sz="2300" dirty="0"/>
              <a:t> </a:t>
            </a:r>
            <a:r>
              <a:rPr lang="en-US" sz="2300" dirty="0" err="1"/>
              <a:t>Pendapatan</a:t>
            </a:r>
            <a:r>
              <a:rPr lang="en-US" sz="2300" dirty="0"/>
              <a:t> </a:t>
            </a:r>
            <a:r>
              <a:rPr lang="en-US" sz="2300" dirty="0" err="1"/>
              <a:t>dan</a:t>
            </a:r>
            <a:r>
              <a:rPr lang="en-US" sz="2300" dirty="0"/>
              <a:t> </a:t>
            </a:r>
            <a:r>
              <a:rPr lang="en-US" sz="2300" dirty="0" err="1"/>
              <a:t>Belanja</a:t>
            </a:r>
            <a:r>
              <a:rPr lang="en-US" sz="2300" dirty="0"/>
              <a:t> </a:t>
            </a:r>
            <a:r>
              <a:rPr lang="en-US" sz="2300" dirty="0" err="1"/>
              <a:t>Desa</a:t>
            </a:r>
            <a:r>
              <a:rPr lang="en-US" sz="2300" dirty="0"/>
              <a:t>.</a:t>
            </a:r>
            <a:endParaRPr lang="id-ID" sz="2300" dirty="0"/>
          </a:p>
          <a:p>
            <a:pPr marL="987425" indent="-265113"/>
            <a:r>
              <a:rPr lang="id-ID" sz="2300" dirty="0"/>
              <a:t>d.  </a:t>
            </a:r>
            <a:r>
              <a:rPr lang="en-US" sz="2300" dirty="0" err="1" smtClean="0"/>
              <a:t>Menyusun</a:t>
            </a:r>
            <a:r>
              <a:rPr lang="en-US" sz="2300" dirty="0"/>
              <a:t>, </a:t>
            </a:r>
            <a:r>
              <a:rPr lang="en-US" sz="2300" dirty="0" err="1"/>
              <a:t>menetapkan</a:t>
            </a:r>
            <a:r>
              <a:rPr lang="en-US" sz="2300" dirty="0"/>
              <a:t> </a:t>
            </a:r>
            <a:r>
              <a:rPr lang="en-US" sz="2300" dirty="0" err="1"/>
              <a:t>dan</a:t>
            </a:r>
            <a:r>
              <a:rPr lang="en-US" sz="2300" dirty="0"/>
              <a:t> </a:t>
            </a:r>
            <a:r>
              <a:rPr lang="en-US" sz="2300" dirty="0" err="1"/>
              <a:t>melaksanakan</a:t>
            </a:r>
            <a:r>
              <a:rPr lang="en-US" sz="2300" dirty="0"/>
              <a:t> </a:t>
            </a:r>
            <a:r>
              <a:rPr lang="en-US" sz="2300" dirty="0" err="1"/>
              <a:t>peraturan</a:t>
            </a:r>
            <a:r>
              <a:rPr lang="en-US" sz="2300" dirty="0"/>
              <a:t> </a:t>
            </a:r>
            <a:r>
              <a:rPr lang="en-US" sz="2300" dirty="0" err="1"/>
              <a:t>desa</a:t>
            </a:r>
            <a:r>
              <a:rPr lang="en-US" sz="2300" dirty="0"/>
              <a:t>.</a:t>
            </a:r>
            <a:endParaRPr lang="id-ID" sz="2300" dirty="0"/>
          </a:p>
          <a:p>
            <a:pPr marL="987425" indent="-265113"/>
            <a:r>
              <a:rPr lang="id-ID" sz="2300" dirty="0"/>
              <a:t>e.   </a:t>
            </a:r>
            <a:r>
              <a:rPr lang="en-US" sz="2300" dirty="0" err="1" smtClean="0"/>
              <a:t>Membentuk</a:t>
            </a:r>
            <a:r>
              <a:rPr lang="en-US" sz="2300" dirty="0" smtClean="0"/>
              <a:t> </a:t>
            </a:r>
            <a:r>
              <a:rPr lang="en-US" sz="2300" dirty="0" err="1"/>
              <a:t>dan</a:t>
            </a:r>
            <a:r>
              <a:rPr lang="en-US" sz="2300" dirty="0"/>
              <a:t> </a:t>
            </a:r>
            <a:r>
              <a:rPr lang="en-US" sz="2300" dirty="0" err="1"/>
              <a:t>membina</a:t>
            </a:r>
            <a:r>
              <a:rPr lang="en-US" sz="2300" dirty="0"/>
              <a:t> </a:t>
            </a:r>
            <a:r>
              <a:rPr lang="en-US" sz="2300" dirty="0" err="1"/>
              <a:t>lembaga-lembaga</a:t>
            </a:r>
            <a:r>
              <a:rPr lang="en-US" sz="2300" dirty="0"/>
              <a:t> </a:t>
            </a:r>
            <a:r>
              <a:rPr lang="en-US" sz="2300" dirty="0" err="1"/>
              <a:t>kemasyarakatan</a:t>
            </a:r>
            <a:r>
              <a:rPr lang="en-US" sz="2300" dirty="0"/>
              <a:t> </a:t>
            </a:r>
            <a:r>
              <a:rPr lang="en-US" sz="2300" dirty="0" err="1"/>
              <a:t>maupun</a:t>
            </a:r>
            <a:r>
              <a:rPr lang="en-US" sz="2300" dirty="0"/>
              <a:t> </a:t>
            </a:r>
            <a:r>
              <a:rPr lang="en-US" sz="2300" dirty="0" err="1"/>
              <a:t>lembaga</a:t>
            </a:r>
            <a:r>
              <a:rPr lang="en-US" sz="2300" dirty="0"/>
              <a:t> </a:t>
            </a:r>
            <a:r>
              <a:rPr lang="en-US" sz="2300" dirty="0" err="1"/>
              <a:t>adat</a:t>
            </a:r>
            <a:r>
              <a:rPr lang="en-US" sz="2300" dirty="0"/>
              <a:t>.</a:t>
            </a:r>
            <a:endParaRPr lang="id-ID" sz="2300" dirty="0"/>
          </a:p>
          <a:p>
            <a:pPr marL="987425" lvl="3" indent="-265113"/>
            <a:r>
              <a:rPr lang="id-ID" sz="2300" dirty="0"/>
              <a:t>f.    </a:t>
            </a:r>
            <a:r>
              <a:rPr lang="en-US" sz="2300" dirty="0" err="1"/>
              <a:t>Membentuk</a:t>
            </a:r>
            <a:r>
              <a:rPr lang="en-US" sz="2300" dirty="0"/>
              <a:t> </a:t>
            </a:r>
            <a:r>
              <a:rPr lang="en-US" sz="2300" dirty="0" err="1"/>
              <a:t>dan</a:t>
            </a:r>
            <a:r>
              <a:rPr lang="en-US" sz="2300" dirty="0"/>
              <a:t> </a:t>
            </a:r>
            <a:r>
              <a:rPr lang="en-US" sz="2300" dirty="0" err="1"/>
              <a:t>menjalankan</a:t>
            </a:r>
            <a:r>
              <a:rPr lang="en-US" sz="2300" dirty="0"/>
              <a:t> </a:t>
            </a:r>
            <a:r>
              <a:rPr lang="en-US" sz="2300" dirty="0" err="1">
                <a:hlinkClick r:id="rId2"/>
              </a:rPr>
              <a:t>Badan</a:t>
            </a:r>
            <a:r>
              <a:rPr lang="en-US" sz="2300" dirty="0">
                <a:hlinkClick r:id="rId2"/>
              </a:rPr>
              <a:t> </a:t>
            </a:r>
            <a:r>
              <a:rPr lang="en-US" sz="2300" dirty="0" err="1">
                <a:hlinkClick r:id="rId2"/>
              </a:rPr>
              <a:t>UsahaMilik</a:t>
            </a:r>
            <a:r>
              <a:rPr lang="en-US" sz="2300" dirty="0">
                <a:hlinkClick r:id="rId2"/>
              </a:rPr>
              <a:t> </a:t>
            </a:r>
            <a:r>
              <a:rPr lang="en-US" sz="2300" dirty="0" err="1">
                <a:hlinkClick r:id="rId2"/>
              </a:rPr>
              <a:t>Desa</a:t>
            </a:r>
            <a:r>
              <a:rPr lang="en-US" sz="2300" dirty="0"/>
              <a:t> (</a:t>
            </a:r>
            <a:r>
              <a:rPr lang="en-US" sz="2300" dirty="0" err="1"/>
              <a:t>BUMDes</a:t>
            </a:r>
            <a:r>
              <a:rPr lang="en-US" sz="2300" dirty="0"/>
              <a:t>).</a:t>
            </a:r>
            <a:endParaRPr lang="id-ID" sz="2300" dirty="0"/>
          </a:p>
          <a:p>
            <a:r>
              <a:rPr lang="id-ID" sz="2200" dirty="0"/>
              <a:t> </a:t>
            </a:r>
          </a:p>
          <a:p>
            <a:endParaRPr lang="id-ID" sz="2200" dirty="0"/>
          </a:p>
        </p:txBody>
      </p:sp>
    </p:spTree>
    <p:extLst>
      <p:ext uri="{BB962C8B-B14F-4D97-AF65-F5344CB8AC3E}">
        <p14:creationId xmlns:p14="http://schemas.microsoft.com/office/powerpoint/2010/main" val="2192171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8194" name="Picture 2" descr="Slide design by Dhonie Osmond Consulting&#10;Peserta dibagi 4 kelompok ; 2 kelompok membahas Kewenangan berdasarkan Hak&#10;Asal 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99392"/>
            <a:ext cx="8917491" cy="6695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5253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dirty="0" smtClean="0"/>
          </a:p>
          <a:p>
            <a:endParaRPr lang="id-ID" dirty="0"/>
          </a:p>
          <a:p>
            <a:pPr algn="ctr"/>
            <a:r>
              <a:rPr lang="id-ID" b="1" i="1" dirty="0" smtClean="0">
                <a:latin typeface="Bookman Old Style" pitchFamily="18" charset="0"/>
              </a:rPr>
              <a:t>SAMPAI JUMPA LAGI </a:t>
            </a:r>
          </a:p>
          <a:p>
            <a:pPr algn="ctr"/>
            <a:r>
              <a:rPr lang="id-ID" b="1" i="1" dirty="0" smtClean="0">
                <a:latin typeface="Bookman Old Style" pitchFamily="18" charset="0"/>
              </a:rPr>
              <a:t>MATERI BERIKUTNYUA</a:t>
            </a:r>
            <a:endParaRPr lang="id-ID" b="1" i="1" dirty="0">
              <a:latin typeface="Bookman Old Style" pitchFamily="18" charset="0"/>
            </a:endParaRPr>
          </a:p>
        </p:txBody>
      </p:sp>
    </p:spTree>
    <p:extLst>
      <p:ext uri="{BB962C8B-B14F-4D97-AF65-F5344CB8AC3E}">
        <p14:creationId xmlns:p14="http://schemas.microsoft.com/office/powerpoint/2010/main" val="12716050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MADIRI </a:t>
            </a:r>
            <a:endParaRPr lang="id-ID" dirty="0"/>
          </a:p>
        </p:txBody>
      </p:sp>
      <p:sp>
        <p:nvSpPr>
          <p:cNvPr id="3" name="Content Placeholder 2"/>
          <p:cNvSpPr>
            <a:spLocks noGrp="1"/>
          </p:cNvSpPr>
          <p:nvPr>
            <p:ph idx="1"/>
          </p:nvPr>
        </p:nvSpPr>
        <p:spPr/>
        <p:txBody>
          <a:bodyPr/>
          <a:lstStyle/>
          <a:p>
            <a:pPr marL="442913" indent="-328613"/>
            <a:r>
              <a:rPr lang="id-ID" dirty="0" smtClean="0"/>
              <a:t>1. Coba cari informasi dari desa </a:t>
            </a:r>
            <a:r>
              <a:rPr lang="id-ID" dirty="0" smtClean="0"/>
              <a:t>asal </a:t>
            </a:r>
            <a:r>
              <a:rPr lang="id-ID" dirty="0" smtClean="0"/>
              <a:t>saudara tentang </a:t>
            </a:r>
            <a:r>
              <a:rPr lang="id-ID" dirty="0" smtClean="0"/>
              <a:t>contoh bagaimana </a:t>
            </a:r>
            <a:r>
              <a:rPr lang="id-ID" dirty="0" smtClean="0"/>
              <a:t>praktik pelaksanaan </a:t>
            </a:r>
            <a:r>
              <a:rPr lang="id-ID" dirty="0" smtClean="0"/>
              <a:t>kewenangan desa  </a:t>
            </a:r>
            <a:r>
              <a:rPr lang="id-ID" dirty="0" smtClean="0"/>
              <a:t>dilaksanakan selama ini ? </a:t>
            </a:r>
          </a:p>
          <a:p>
            <a:pPr marL="442913" indent="-328613"/>
            <a:endParaRPr lang="id-ID" dirty="0" smtClean="0"/>
          </a:p>
          <a:p>
            <a:pPr marL="442913" indent="-328613"/>
            <a:r>
              <a:rPr lang="id-ID" dirty="0" smtClean="0"/>
              <a:t>2. Berikan contoh konkrit pelaksanaan kewenangan  yang dimiliki desa baik dalam kewenangan generik,  kewenangan devolotif, kewenangan distributif maupun kewenangan pembantuan? </a:t>
            </a:r>
          </a:p>
        </p:txBody>
      </p:sp>
    </p:spTree>
    <p:extLst>
      <p:ext uri="{BB962C8B-B14F-4D97-AF65-F5344CB8AC3E}">
        <p14:creationId xmlns:p14="http://schemas.microsoft.com/office/powerpoint/2010/main" val="3193931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Empat Konsep Dasar</a:t>
            </a:r>
            <a:endParaRPr lang="en-US"/>
          </a:p>
        </p:txBody>
      </p:sp>
      <p:sp>
        <p:nvSpPr>
          <p:cNvPr id="3" name="Content Placeholder 2"/>
          <p:cNvSpPr>
            <a:spLocks noGrp="1"/>
          </p:cNvSpPr>
          <p:nvPr>
            <p:ph idx="1"/>
          </p:nvPr>
        </p:nvSpPr>
        <p:spPr/>
        <p:txBody>
          <a:bodyPr>
            <a:normAutofit/>
          </a:bodyPr>
          <a:lstStyle/>
          <a:p>
            <a:pPr marL="582930" indent="-514350" fontAlgn="auto">
              <a:spcAft>
                <a:spcPts val="0"/>
              </a:spcAft>
              <a:buFont typeface="+mj-lt"/>
              <a:buAutoNum type="arabicPeriod"/>
              <a:defRPr/>
            </a:pPr>
            <a:r>
              <a:rPr lang="en-US" dirty="0" err="1"/>
              <a:t>Pemerintah</a:t>
            </a:r>
            <a:r>
              <a:rPr lang="en-US" dirty="0"/>
              <a:t> (</a:t>
            </a:r>
            <a:r>
              <a:rPr lang="en-US" b="1" i="1" dirty="0"/>
              <a:t>government</a:t>
            </a:r>
            <a:r>
              <a:rPr lang="en-US" dirty="0"/>
              <a:t>): </a:t>
            </a:r>
            <a:r>
              <a:rPr lang="en-US" dirty="0" err="1"/>
              <a:t>institusi</a:t>
            </a:r>
            <a:r>
              <a:rPr lang="en-US" dirty="0"/>
              <a:t> yang </a:t>
            </a:r>
            <a:r>
              <a:rPr lang="en-US" dirty="0" err="1"/>
              <a:t>menjalankan</a:t>
            </a:r>
            <a:r>
              <a:rPr lang="en-US" dirty="0"/>
              <a:t> </a:t>
            </a:r>
            <a:r>
              <a:rPr lang="en-US" dirty="0" err="1"/>
              <a:t>negara</a:t>
            </a:r>
            <a:r>
              <a:rPr lang="en-US" dirty="0"/>
              <a:t>.</a:t>
            </a:r>
          </a:p>
          <a:p>
            <a:pPr marL="582930" indent="-514350" fontAlgn="auto">
              <a:spcAft>
                <a:spcPts val="0"/>
              </a:spcAft>
              <a:buFont typeface="+mj-lt"/>
              <a:buAutoNum type="arabicPeriod"/>
              <a:defRPr/>
            </a:pPr>
            <a:r>
              <a:rPr lang="en-US" dirty="0" err="1"/>
              <a:t>Pemerintahan</a:t>
            </a:r>
            <a:r>
              <a:rPr lang="en-US" dirty="0"/>
              <a:t> (</a:t>
            </a:r>
            <a:r>
              <a:rPr lang="en-US" b="1" i="1" dirty="0" err="1"/>
              <a:t>govermentality</a:t>
            </a:r>
            <a:r>
              <a:rPr lang="en-US" dirty="0"/>
              <a:t>): proses, </a:t>
            </a:r>
            <a:r>
              <a:rPr lang="en-US" dirty="0" err="1"/>
              <a:t>upaya</a:t>
            </a:r>
            <a:r>
              <a:rPr lang="en-US" dirty="0"/>
              <a:t> </a:t>
            </a:r>
            <a:r>
              <a:rPr lang="en-US" dirty="0" err="1"/>
              <a:t>dan</a:t>
            </a:r>
            <a:r>
              <a:rPr lang="en-US" dirty="0"/>
              <a:t> </a:t>
            </a:r>
            <a:r>
              <a:rPr lang="en-US" dirty="0" err="1"/>
              <a:t>tindakan</a:t>
            </a:r>
            <a:r>
              <a:rPr lang="en-US" dirty="0"/>
              <a:t> </a:t>
            </a:r>
            <a:r>
              <a:rPr lang="en-US" dirty="0" err="1"/>
              <a:t>pemerintah</a:t>
            </a:r>
            <a:r>
              <a:rPr lang="en-US" dirty="0"/>
              <a:t>.</a:t>
            </a:r>
          </a:p>
          <a:p>
            <a:pPr marL="582930" indent="-514350" fontAlgn="auto">
              <a:spcAft>
                <a:spcPts val="0"/>
              </a:spcAft>
              <a:buFont typeface="+mj-lt"/>
              <a:buAutoNum type="arabicPeriod"/>
              <a:defRPr/>
            </a:pPr>
            <a:r>
              <a:rPr lang="en-US" dirty="0"/>
              <a:t>Tata </a:t>
            </a:r>
            <a:r>
              <a:rPr lang="en-US" dirty="0" err="1"/>
              <a:t>Pemerintahan</a:t>
            </a:r>
            <a:r>
              <a:rPr lang="en-US" dirty="0"/>
              <a:t> (</a:t>
            </a:r>
            <a:r>
              <a:rPr lang="en-US" b="1" i="1" dirty="0"/>
              <a:t>governance</a:t>
            </a:r>
            <a:r>
              <a:rPr lang="en-US" dirty="0"/>
              <a:t>): </a:t>
            </a:r>
            <a:r>
              <a:rPr lang="en-US" dirty="0" err="1"/>
              <a:t>interaksi</a:t>
            </a:r>
            <a:r>
              <a:rPr lang="en-US" dirty="0"/>
              <a:t> </a:t>
            </a:r>
            <a:r>
              <a:rPr lang="en-US" dirty="0" err="1"/>
              <a:t>antara</a:t>
            </a:r>
            <a:r>
              <a:rPr lang="en-US" dirty="0"/>
              <a:t> </a:t>
            </a:r>
            <a:r>
              <a:rPr lang="en-US" dirty="0" err="1"/>
              <a:t>pemerintah</a:t>
            </a:r>
            <a:r>
              <a:rPr lang="en-US" dirty="0"/>
              <a:t> </a:t>
            </a:r>
            <a:r>
              <a:rPr lang="en-US" dirty="0" err="1"/>
              <a:t>dan</a:t>
            </a:r>
            <a:r>
              <a:rPr lang="en-US" dirty="0"/>
              <a:t> </a:t>
            </a:r>
            <a:r>
              <a:rPr lang="en-US" dirty="0" err="1"/>
              <a:t>kekuatan</a:t>
            </a:r>
            <a:r>
              <a:rPr lang="en-US" dirty="0"/>
              <a:t> </a:t>
            </a:r>
            <a:r>
              <a:rPr lang="en-US" dirty="0" err="1"/>
              <a:t>nonpemerintah</a:t>
            </a:r>
            <a:r>
              <a:rPr lang="en-US" dirty="0"/>
              <a:t> </a:t>
            </a:r>
            <a:r>
              <a:rPr lang="en-US" dirty="0" err="1"/>
              <a:t>dalam</a:t>
            </a:r>
            <a:r>
              <a:rPr lang="en-US" dirty="0"/>
              <a:t> proses </a:t>
            </a:r>
            <a:r>
              <a:rPr lang="en-US" dirty="0" err="1"/>
              <a:t>pemerintahan</a:t>
            </a:r>
            <a:r>
              <a:rPr lang="en-US" dirty="0"/>
              <a:t> (</a:t>
            </a:r>
            <a:r>
              <a:rPr lang="en-US" b="1" i="1" dirty="0" err="1"/>
              <a:t>governmentality</a:t>
            </a:r>
            <a:r>
              <a:rPr lang="en-US" dirty="0"/>
              <a:t>).</a:t>
            </a:r>
          </a:p>
          <a:p>
            <a:pPr marL="582930" indent="-514350" fontAlgn="auto">
              <a:spcAft>
                <a:spcPts val="0"/>
              </a:spcAft>
              <a:buFont typeface="+mj-lt"/>
              <a:buAutoNum type="arabicPeriod"/>
              <a:defRPr/>
            </a:pPr>
            <a:r>
              <a:rPr lang="en-US" dirty="0" err="1"/>
              <a:t>Kepemerintahan</a:t>
            </a:r>
            <a:r>
              <a:rPr lang="en-US" dirty="0"/>
              <a:t> (</a:t>
            </a:r>
            <a:r>
              <a:rPr lang="en-US" b="1" dirty="0"/>
              <a:t>governability</a:t>
            </a:r>
            <a:r>
              <a:rPr lang="en-US" dirty="0"/>
              <a:t>): </a:t>
            </a:r>
            <a:r>
              <a:rPr lang="en-US" dirty="0" err="1"/>
              <a:t>kemampuan</a:t>
            </a:r>
            <a:r>
              <a:rPr lang="en-US" dirty="0"/>
              <a:t> </a:t>
            </a:r>
            <a:r>
              <a:rPr lang="en-US" dirty="0" err="1"/>
              <a:t>pemerintah</a:t>
            </a:r>
            <a:r>
              <a:rPr lang="en-US" dirty="0"/>
              <a:t>, </a:t>
            </a:r>
            <a:r>
              <a:rPr lang="en-US" dirty="0" err="1"/>
              <a:t>berjalannya</a:t>
            </a:r>
            <a:r>
              <a:rPr lang="en-US" dirty="0"/>
              <a:t> </a:t>
            </a:r>
            <a:r>
              <a:rPr lang="en-US" dirty="0" err="1"/>
              <a:t>pemerintahan</a:t>
            </a:r>
            <a:r>
              <a:rPr lang="en-US" dirty="0"/>
              <a:t> </a:t>
            </a:r>
            <a:r>
              <a:rPr lang="en-US" dirty="0" err="1"/>
              <a:t>dan</a:t>
            </a:r>
            <a:r>
              <a:rPr lang="en-US" dirty="0"/>
              <a:t> </a:t>
            </a:r>
            <a:r>
              <a:rPr lang="en-US" dirty="0" err="1"/>
              <a:t>bekerjanya</a:t>
            </a:r>
            <a:r>
              <a:rPr lang="en-US" dirty="0"/>
              <a:t> </a:t>
            </a:r>
            <a:r>
              <a:rPr lang="en-US" dirty="0" err="1"/>
              <a:t>tata</a:t>
            </a:r>
            <a:r>
              <a:rPr lang="en-US" dirty="0"/>
              <a:t> </a:t>
            </a:r>
            <a:r>
              <a:rPr lang="en-US" dirty="0" err="1"/>
              <a:t>pemerintahan</a:t>
            </a:r>
            <a:r>
              <a:rPr lang="en-US" dirty="0"/>
              <a:t>. </a:t>
            </a:r>
          </a:p>
          <a:p>
            <a:endParaRPr lang="en-US" dirty="0"/>
          </a:p>
        </p:txBody>
      </p:sp>
    </p:spTree>
    <p:extLst>
      <p:ext uri="{BB962C8B-B14F-4D97-AF65-F5344CB8AC3E}">
        <p14:creationId xmlns:p14="http://schemas.microsoft.com/office/powerpoint/2010/main" val="1419266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Pemerintah</a:t>
            </a:r>
            <a:endParaRPr lang="en-US"/>
          </a:p>
        </p:txBody>
      </p:sp>
      <p:sp>
        <p:nvSpPr>
          <p:cNvPr id="3" name="Content Placeholder 2"/>
          <p:cNvSpPr>
            <a:spLocks noGrp="1"/>
          </p:cNvSpPr>
          <p:nvPr>
            <p:ph idx="1"/>
          </p:nvPr>
        </p:nvSpPr>
        <p:spPr>
          <a:xfrm>
            <a:off x="457200" y="1600200"/>
            <a:ext cx="5043494" cy="4525963"/>
          </a:xfrm>
        </p:spPr>
        <p:txBody>
          <a:bodyPr>
            <a:normAutofit fontScale="92500"/>
          </a:bodyPr>
          <a:lstStyle/>
          <a:p>
            <a:pPr>
              <a:defRPr/>
            </a:pPr>
            <a:r>
              <a:rPr lang="fr-CA"/>
              <a:t>Institusi publik (</a:t>
            </a:r>
            <a:r>
              <a:rPr lang="fr-CA" i="1"/>
              <a:t>public institutions</a:t>
            </a:r>
            <a:r>
              <a:rPr lang="fr-CA"/>
              <a:t>), institusi yang dibentuk, dijalankan, dibiayai dengan mekanisme publik, sekaligus juga melindungi dan melayani kepentingan setiap individu. </a:t>
            </a:r>
          </a:p>
          <a:p>
            <a:pPr>
              <a:defRPr/>
            </a:pPr>
            <a:r>
              <a:rPr lang="fr-CA"/>
              <a:t>Sebagai institusi publik, pemerintah menjalankan tiga fungsi dasar: regulasi </a:t>
            </a:r>
            <a:r>
              <a:rPr lang="fr-CA" i="1"/>
              <a:t>(public regulation</a:t>
            </a:r>
            <a:r>
              <a:rPr lang="fr-CA"/>
              <a:t>); mengelola barang publik (</a:t>
            </a:r>
            <a:r>
              <a:rPr lang="fr-CA" i="1"/>
              <a:t>public good</a:t>
            </a:r>
            <a:r>
              <a:rPr lang="fr-CA"/>
              <a:t>) melalui pelayanan dan pemberdayaan.   </a:t>
            </a:r>
          </a:p>
          <a:p>
            <a:endParaRPr lang="en-US"/>
          </a:p>
        </p:txBody>
      </p:sp>
      <p:sp>
        <p:nvSpPr>
          <p:cNvPr id="4" name="Rounded Rectangle 3"/>
          <p:cNvSpPr/>
          <p:nvPr/>
        </p:nvSpPr>
        <p:spPr>
          <a:xfrm>
            <a:off x="5500694" y="1571612"/>
            <a:ext cx="3357586" cy="4572032"/>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marL="182563" indent="-182563">
              <a:buFont typeface="Arial" pitchFamily="34" charset="0"/>
              <a:buChar char="•"/>
            </a:pPr>
            <a:r>
              <a:rPr lang="en-US" sz="1600" b="1" smtClean="0">
                <a:solidFill>
                  <a:srgbClr val="FFFF00"/>
                </a:solidFill>
              </a:rPr>
              <a:t>Komunal:</a:t>
            </a:r>
            <a:r>
              <a:rPr lang="en-US" sz="1600" smtClean="0"/>
              <a:t>  institusi milik bersama komunitas lokal. Tidak mengenal kepemilikan pribadi. Lembaga adat  merupakan contohnya.</a:t>
            </a:r>
          </a:p>
          <a:p>
            <a:pPr marL="182563" indent="-182563">
              <a:buFont typeface="Arial" pitchFamily="34" charset="0"/>
              <a:buChar char="•"/>
            </a:pPr>
            <a:r>
              <a:rPr lang="en-US" sz="1600" b="1" smtClean="0">
                <a:solidFill>
                  <a:srgbClr val="FFFF00"/>
                </a:solidFill>
              </a:rPr>
              <a:t>Kolektif:</a:t>
            </a:r>
            <a:r>
              <a:rPr lang="en-US" sz="1600" smtClean="0">
                <a:solidFill>
                  <a:schemeClr val="tx2">
                    <a:lumMod val="50000"/>
                  </a:schemeClr>
                </a:solidFill>
              </a:rPr>
              <a:t> </a:t>
            </a:r>
            <a:r>
              <a:rPr lang="en-US" sz="1600" smtClean="0"/>
              <a:t>institusi yang dibentuk bersama oleh sejumlah individu. Contohnya koperasi.</a:t>
            </a:r>
          </a:p>
          <a:p>
            <a:pPr marL="182563" indent="-182563">
              <a:buFont typeface="Arial" pitchFamily="34" charset="0"/>
              <a:buChar char="•"/>
            </a:pPr>
            <a:r>
              <a:rPr lang="en-US" sz="1600" smtClean="0">
                <a:solidFill>
                  <a:srgbClr val="FFFF00"/>
                </a:solidFill>
              </a:rPr>
              <a:t>Publik</a:t>
            </a:r>
            <a:r>
              <a:rPr lang="en-US" sz="1600" smtClean="0">
                <a:solidFill>
                  <a:schemeClr val="tx2">
                    <a:lumMod val="50000"/>
                  </a:schemeClr>
                </a:solidFill>
              </a:rPr>
              <a:t>:</a:t>
            </a:r>
            <a:r>
              <a:rPr lang="en-US" sz="1600" smtClean="0"/>
              <a:t>  institusi milik orang banyak, yang melindungi dan melayani  kepentingan setiap individu. Contoh: negara</a:t>
            </a:r>
          </a:p>
          <a:p>
            <a:pPr marL="182563" indent="-182563">
              <a:buFont typeface="Arial" pitchFamily="34" charset="0"/>
              <a:buChar char="•"/>
            </a:pPr>
            <a:r>
              <a:rPr lang="en-US" sz="1600" smtClean="0">
                <a:solidFill>
                  <a:srgbClr val="FFFF00"/>
                </a:solidFill>
              </a:rPr>
              <a:t>Privat: </a:t>
            </a:r>
            <a:r>
              <a:rPr lang="en-US" sz="1600" smtClean="0"/>
              <a:t>institusi yang dibentuk dan dikelola oleh pribadi atau keluarga. Misalnya perusahaan swastta</a:t>
            </a:r>
            <a:endParaRPr lang="en-US" sz="1600"/>
          </a:p>
        </p:txBody>
      </p:sp>
    </p:spTree>
    <p:extLst>
      <p:ext uri="{BB962C8B-B14F-4D97-AF65-F5344CB8AC3E}">
        <p14:creationId xmlns:p14="http://schemas.microsoft.com/office/powerpoint/2010/main" val="181115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POKOK PENGERTIAN </a:t>
            </a:r>
            <a:endParaRPr lang="id-ID" dirty="0"/>
          </a:p>
        </p:txBody>
      </p:sp>
      <p:sp>
        <p:nvSpPr>
          <p:cNvPr id="3" name="Content Placeholder 2"/>
          <p:cNvSpPr>
            <a:spLocks noGrp="1"/>
          </p:cNvSpPr>
          <p:nvPr>
            <p:ph idx="1"/>
          </p:nvPr>
        </p:nvSpPr>
        <p:spPr>
          <a:xfrm>
            <a:off x="457200" y="1124744"/>
            <a:ext cx="8229600" cy="5616624"/>
          </a:xfrm>
        </p:spPr>
        <p:txBody>
          <a:bodyPr>
            <a:normAutofit/>
          </a:bodyPr>
          <a:lstStyle/>
          <a:p>
            <a:r>
              <a:rPr lang="id-ID" dirty="0" smtClean="0"/>
              <a:t>Tata Kelola Pemerintahan terjemahan dari </a:t>
            </a:r>
            <a:r>
              <a:rPr lang="id-ID" b="1" i="1" dirty="0" smtClean="0"/>
              <a:t>Governance</a:t>
            </a:r>
          </a:p>
          <a:p>
            <a:r>
              <a:rPr lang="id-ID" b="1" i="1" dirty="0" smtClean="0"/>
              <a:t>Government  </a:t>
            </a:r>
            <a:r>
              <a:rPr lang="id-ID" dirty="0" smtClean="0"/>
              <a:t>(pemerintah) adalah lembaga atau badan yang menjalankan pemerintahan </a:t>
            </a:r>
            <a:r>
              <a:rPr lang="id-ID" b="1" i="1" dirty="0" smtClean="0"/>
              <a:t>.</a:t>
            </a:r>
          </a:p>
          <a:p>
            <a:r>
              <a:rPr lang="id-ID" dirty="0" smtClean="0"/>
              <a:t>Secara empirik , pemerintah itu sangat identik dengan kekuasaan, penguasa, kewenangan, dominasi pemaksaan, pemusatan dll </a:t>
            </a:r>
          </a:p>
          <a:p>
            <a:pPr algn="ctr"/>
            <a:r>
              <a:rPr lang="id-ID" sz="3300" i="1" dirty="0" smtClean="0"/>
              <a:t>Sehingga</a:t>
            </a:r>
            <a:r>
              <a:rPr lang="id-ID" b="1" i="1" dirty="0" smtClean="0"/>
              <a:t> </a:t>
            </a:r>
          </a:p>
          <a:p>
            <a:r>
              <a:rPr lang="id-ID" dirty="0" smtClean="0"/>
              <a:t>pemerintah merupakan sEbuah institusi yang mempunyai kekuasaan, dan kewenangan yang memiliki  kemampuan segala-segalanya di hadapan masyarkat</a:t>
            </a:r>
            <a:endParaRPr lang="id-ID" dirty="0"/>
          </a:p>
        </p:txBody>
      </p:sp>
    </p:spTree>
    <p:extLst>
      <p:ext uri="{BB962C8B-B14F-4D97-AF65-F5344CB8AC3E}">
        <p14:creationId xmlns:p14="http://schemas.microsoft.com/office/powerpoint/2010/main" val="1596000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id-ID" b="1" baseline="3103" dirty="0">
                <a:solidFill>
                  <a:srgbClr val="FF0000"/>
                </a:solidFill>
                <a:cs typeface="Calibri"/>
              </a:rPr>
              <a:t>G</a:t>
            </a:r>
            <a:r>
              <a:rPr lang="id-ID" b="1" spc="-75" baseline="3103" dirty="0">
                <a:solidFill>
                  <a:srgbClr val="FF0000"/>
                </a:solidFill>
                <a:cs typeface="Calibri"/>
              </a:rPr>
              <a:t>O</a:t>
            </a:r>
            <a:r>
              <a:rPr lang="id-ID" b="1" baseline="3103" dirty="0">
                <a:solidFill>
                  <a:srgbClr val="FF0000"/>
                </a:solidFill>
                <a:cs typeface="Calibri"/>
              </a:rPr>
              <a:t>VERNANCE    </a:t>
            </a:r>
            <a:r>
              <a:rPr lang="id-ID" sz="2800" dirty="0">
                <a:cs typeface="Calibri"/>
              </a:rPr>
              <a:t/>
            </a:r>
            <a:br>
              <a:rPr lang="id-ID" sz="2800" dirty="0">
                <a:cs typeface="Calibri"/>
              </a:rPr>
            </a:br>
            <a:endParaRPr lang="id-ID" dirty="0"/>
          </a:p>
        </p:txBody>
      </p:sp>
      <p:sp>
        <p:nvSpPr>
          <p:cNvPr id="3" name="Content Placeholder 2"/>
          <p:cNvSpPr>
            <a:spLocks noGrp="1"/>
          </p:cNvSpPr>
          <p:nvPr>
            <p:ph idx="1"/>
          </p:nvPr>
        </p:nvSpPr>
        <p:spPr/>
        <p:txBody>
          <a:bodyPr>
            <a:normAutofit/>
          </a:bodyPr>
          <a:lstStyle/>
          <a:p>
            <a:pPr marL="12700" marR="185551" indent="9473">
              <a:lnSpc>
                <a:spcPts val="3800"/>
              </a:lnSpc>
              <a:spcBef>
                <a:spcPts val="3455"/>
              </a:spcBef>
            </a:pPr>
            <a:r>
              <a:rPr lang="id-ID" i="1" dirty="0" smtClean="0">
                <a:cs typeface="Calibri"/>
              </a:rPr>
              <a:t>G</a:t>
            </a:r>
            <a:r>
              <a:rPr lang="id-ID" i="1" spc="-14" dirty="0" smtClean="0">
                <a:cs typeface="Calibri"/>
              </a:rPr>
              <a:t>o</a:t>
            </a:r>
            <a:r>
              <a:rPr lang="id-ID" i="1" dirty="0" smtClean="0">
                <a:cs typeface="Calibri"/>
              </a:rPr>
              <a:t>vernan</a:t>
            </a:r>
            <a:r>
              <a:rPr lang="id-ID" i="1" spc="-19" dirty="0" smtClean="0">
                <a:cs typeface="Calibri"/>
              </a:rPr>
              <a:t>c</a:t>
            </a:r>
            <a:r>
              <a:rPr lang="id-ID" i="1" dirty="0" smtClean="0">
                <a:cs typeface="Calibri"/>
              </a:rPr>
              <a:t>e </a:t>
            </a:r>
            <a:r>
              <a:rPr lang="id-ID" dirty="0">
                <a:cs typeface="Calibri"/>
              </a:rPr>
              <a:t>adalah p</a:t>
            </a:r>
            <a:r>
              <a:rPr lang="id-ID" spc="-54" dirty="0">
                <a:cs typeface="Calibri"/>
              </a:rPr>
              <a:t>r</a:t>
            </a:r>
            <a:r>
              <a:rPr lang="id-ID" dirty="0">
                <a:cs typeface="Calibri"/>
              </a:rPr>
              <a:t>oses i</a:t>
            </a:r>
            <a:r>
              <a:rPr lang="id-ID" spc="-29" dirty="0">
                <a:cs typeface="Calibri"/>
              </a:rPr>
              <a:t>n</a:t>
            </a:r>
            <a:r>
              <a:rPr lang="id-ID" spc="-34" dirty="0">
                <a:cs typeface="Calibri"/>
              </a:rPr>
              <a:t>t</a:t>
            </a:r>
            <a:r>
              <a:rPr lang="id-ID" dirty="0">
                <a:cs typeface="Calibri"/>
              </a:rPr>
              <a:t>e</a:t>
            </a:r>
            <a:r>
              <a:rPr lang="id-ID" spc="-64" dirty="0">
                <a:cs typeface="Calibri"/>
              </a:rPr>
              <a:t>r</a:t>
            </a:r>
            <a:r>
              <a:rPr lang="id-ID" dirty="0">
                <a:cs typeface="Calibri"/>
              </a:rPr>
              <a:t>a</a:t>
            </a:r>
            <a:r>
              <a:rPr lang="id-ID" spc="-29" dirty="0">
                <a:cs typeface="Calibri"/>
              </a:rPr>
              <a:t>k</a:t>
            </a:r>
            <a:r>
              <a:rPr lang="id-ID" dirty="0">
                <a:cs typeface="Calibri"/>
              </a:rPr>
              <a:t>si </a:t>
            </a:r>
            <a:r>
              <a:rPr lang="id-ID" spc="-29" dirty="0">
                <a:cs typeface="Calibri"/>
              </a:rPr>
              <a:t>a</a:t>
            </a:r>
            <a:r>
              <a:rPr lang="id-ID" spc="-39" dirty="0">
                <a:cs typeface="Calibri"/>
              </a:rPr>
              <a:t>t</a:t>
            </a:r>
            <a:r>
              <a:rPr lang="id-ID" dirty="0">
                <a:cs typeface="Calibri"/>
              </a:rPr>
              <a:t>au jarin</a:t>
            </a:r>
            <a:r>
              <a:rPr lang="id-ID" spc="-59" dirty="0">
                <a:cs typeface="Calibri"/>
              </a:rPr>
              <a:t>g</a:t>
            </a:r>
            <a:r>
              <a:rPr lang="id-ID" dirty="0">
                <a:cs typeface="Calibri"/>
              </a:rPr>
              <a:t>an a</a:t>
            </a:r>
            <a:r>
              <a:rPr lang="id-ID" spc="-29" dirty="0">
                <a:cs typeface="Calibri"/>
              </a:rPr>
              <a:t>n</a:t>
            </a:r>
            <a:r>
              <a:rPr lang="id-ID" spc="-39" dirty="0">
                <a:cs typeface="Calibri"/>
              </a:rPr>
              <a:t>t</a:t>
            </a:r>
            <a:r>
              <a:rPr lang="id-ID" dirty="0">
                <a:cs typeface="Calibri"/>
              </a:rPr>
              <a:t>a</a:t>
            </a:r>
            <a:r>
              <a:rPr lang="id-ID" spc="-64" dirty="0">
                <a:cs typeface="Calibri"/>
              </a:rPr>
              <a:t>r</a:t>
            </a:r>
            <a:r>
              <a:rPr lang="id-ID" dirty="0">
                <a:cs typeface="Calibri"/>
              </a:rPr>
              <a:t>a ne</a:t>
            </a:r>
            <a:r>
              <a:rPr lang="id-ID" spc="-59" dirty="0">
                <a:cs typeface="Calibri"/>
              </a:rPr>
              <a:t>g</a:t>
            </a:r>
            <a:r>
              <a:rPr lang="id-ID" dirty="0">
                <a:cs typeface="Calibri"/>
              </a:rPr>
              <a:t>a</a:t>
            </a:r>
            <a:r>
              <a:rPr lang="id-ID" spc="-64" dirty="0">
                <a:cs typeface="Calibri"/>
              </a:rPr>
              <a:t>r</a:t>
            </a:r>
            <a:r>
              <a:rPr lang="id-ID" dirty="0">
                <a:cs typeface="Calibri"/>
              </a:rPr>
              <a:t>a den</a:t>
            </a:r>
            <a:r>
              <a:rPr lang="id-ID" spc="-59" dirty="0">
                <a:cs typeface="Calibri"/>
              </a:rPr>
              <a:t>g</a:t>
            </a:r>
            <a:r>
              <a:rPr lang="id-ID" dirty="0">
                <a:cs typeface="Calibri"/>
              </a:rPr>
              <a:t>an a</a:t>
            </a:r>
            <a:r>
              <a:rPr lang="id-ID" spc="-14" dirty="0">
                <a:cs typeface="Calibri"/>
              </a:rPr>
              <a:t>k</a:t>
            </a:r>
            <a:r>
              <a:rPr lang="id-ID" spc="-29" dirty="0">
                <a:cs typeface="Calibri"/>
              </a:rPr>
              <a:t>t</a:t>
            </a:r>
            <a:r>
              <a:rPr lang="id-ID" dirty="0">
                <a:cs typeface="Calibri"/>
              </a:rPr>
              <a:t>o</a:t>
            </a:r>
            <a:r>
              <a:rPr lang="id-ID" spc="-94" dirty="0">
                <a:cs typeface="Calibri"/>
              </a:rPr>
              <a:t>r</a:t>
            </a:r>
            <a:r>
              <a:rPr lang="id-ID" dirty="0">
                <a:cs typeface="Calibri"/>
              </a:rPr>
              <a:t>-a</a:t>
            </a:r>
            <a:r>
              <a:rPr lang="id-ID" spc="-14" dirty="0">
                <a:cs typeface="Calibri"/>
              </a:rPr>
              <a:t>k</a:t>
            </a:r>
            <a:r>
              <a:rPr lang="id-ID" spc="-29" dirty="0">
                <a:cs typeface="Calibri"/>
              </a:rPr>
              <a:t>t</a:t>
            </a:r>
            <a:r>
              <a:rPr lang="id-ID" dirty="0">
                <a:cs typeface="Calibri"/>
              </a:rPr>
              <a:t>or sosial di luar </a:t>
            </a:r>
            <a:r>
              <a:rPr lang="id-ID" dirty="0" smtClean="0">
                <a:cs typeface="Calibri"/>
              </a:rPr>
              <a:t>pemeri</a:t>
            </a:r>
            <a:r>
              <a:rPr lang="id-ID" spc="-29" dirty="0" smtClean="0">
                <a:cs typeface="Calibri"/>
              </a:rPr>
              <a:t>n</a:t>
            </a:r>
            <a:r>
              <a:rPr lang="id-ID" spc="-39" dirty="0" smtClean="0">
                <a:cs typeface="Calibri"/>
              </a:rPr>
              <a:t>t</a:t>
            </a:r>
            <a:r>
              <a:rPr lang="id-ID" dirty="0" smtClean="0">
                <a:cs typeface="Calibri"/>
              </a:rPr>
              <a:t>ah.</a:t>
            </a:r>
          </a:p>
          <a:p>
            <a:pPr marL="12700" marR="185551" indent="9473" algn="ctr">
              <a:lnSpc>
                <a:spcPts val="3800"/>
              </a:lnSpc>
              <a:spcBef>
                <a:spcPts val="3455"/>
              </a:spcBef>
            </a:pPr>
            <a:r>
              <a:rPr lang="id-ID" spc="-250" dirty="0" smtClean="0">
                <a:cs typeface="Calibri"/>
              </a:rPr>
              <a:t>AT</a:t>
            </a:r>
            <a:r>
              <a:rPr lang="id-ID" spc="-50" dirty="0" smtClean="0">
                <a:cs typeface="Calibri"/>
              </a:rPr>
              <a:t>AU</a:t>
            </a:r>
            <a:endParaRPr lang="id-ID" dirty="0">
              <a:cs typeface="Calibri"/>
            </a:endParaRPr>
          </a:p>
          <a:p>
            <a:pPr marL="12700" indent="9473">
              <a:lnSpc>
                <a:spcPct val="100708"/>
              </a:lnSpc>
              <a:spcBef>
                <a:spcPts val="1524"/>
              </a:spcBef>
            </a:pPr>
            <a:r>
              <a:rPr lang="id-ID" i="1" dirty="0">
                <a:cs typeface="Calibri"/>
              </a:rPr>
              <a:t>G</a:t>
            </a:r>
            <a:r>
              <a:rPr lang="id-ID" i="1" spc="-14" dirty="0">
                <a:cs typeface="Calibri"/>
              </a:rPr>
              <a:t>o</a:t>
            </a:r>
            <a:r>
              <a:rPr lang="id-ID" i="1" dirty="0">
                <a:cs typeface="Calibri"/>
              </a:rPr>
              <a:t>vernan</a:t>
            </a:r>
            <a:r>
              <a:rPr lang="id-ID" i="1" spc="-19" dirty="0">
                <a:cs typeface="Calibri"/>
              </a:rPr>
              <a:t>c</a:t>
            </a:r>
            <a:r>
              <a:rPr lang="id-ID" i="1" dirty="0">
                <a:cs typeface="Calibri"/>
              </a:rPr>
              <a:t>e </a:t>
            </a:r>
            <a:r>
              <a:rPr lang="id-ID" dirty="0">
                <a:cs typeface="Calibri"/>
              </a:rPr>
              <a:t>adalah </a:t>
            </a:r>
            <a:r>
              <a:rPr lang="id-ID" spc="-39" dirty="0">
                <a:cs typeface="Calibri"/>
              </a:rPr>
              <a:t>t</a:t>
            </a:r>
            <a:r>
              <a:rPr lang="id-ID" spc="-29" dirty="0">
                <a:cs typeface="Calibri"/>
              </a:rPr>
              <a:t>a</a:t>
            </a:r>
            <a:r>
              <a:rPr lang="id-ID" spc="-39" dirty="0">
                <a:cs typeface="Calibri"/>
              </a:rPr>
              <a:t>t</a:t>
            </a:r>
            <a:r>
              <a:rPr lang="id-ID" dirty="0">
                <a:cs typeface="Calibri"/>
              </a:rPr>
              <a:t>a </a:t>
            </a:r>
            <a:r>
              <a:rPr lang="id-ID" spc="-104" dirty="0">
                <a:cs typeface="Calibri"/>
              </a:rPr>
              <a:t>k</a:t>
            </a:r>
            <a:r>
              <a:rPr lang="id-ID" dirty="0">
                <a:cs typeface="Calibri"/>
              </a:rPr>
              <a:t>elola pemeri</a:t>
            </a:r>
            <a:r>
              <a:rPr lang="id-ID" spc="-29" dirty="0">
                <a:cs typeface="Calibri"/>
              </a:rPr>
              <a:t>n</a:t>
            </a:r>
            <a:r>
              <a:rPr lang="id-ID" spc="-39" dirty="0">
                <a:cs typeface="Calibri"/>
              </a:rPr>
              <a:t>t</a:t>
            </a:r>
            <a:r>
              <a:rPr lang="id-ID" dirty="0">
                <a:cs typeface="Calibri"/>
              </a:rPr>
              <a:t>ahan </a:t>
            </a:r>
            <a:r>
              <a:rPr lang="id-ID" spc="-50" dirty="0">
                <a:cs typeface="Calibri"/>
              </a:rPr>
              <a:t>y</a:t>
            </a:r>
            <a:r>
              <a:rPr lang="id-ID" dirty="0">
                <a:cs typeface="Calibri"/>
              </a:rPr>
              <a:t>ang di dalam</a:t>
            </a:r>
            <a:r>
              <a:rPr lang="id-ID" spc="-59" dirty="0">
                <a:cs typeface="Calibri"/>
              </a:rPr>
              <a:t>n</a:t>
            </a:r>
            <a:r>
              <a:rPr lang="id-ID" spc="-50" dirty="0">
                <a:cs typeface="Calibri"/>
              </a:rPr>
              <a:t>y</a:t>
            </a:r>
            <a:r>
              <a:rPr lang="id-ID" dirty="0">
                <a:cs typeface="Calibri"/>
              </a:rPr>
              <a:t>a melib</a:t>
            </a:r>
            <a:r>
              <a:rPr lang="id-ID" spc="-29" dirty="0">
                <a:cs typeface="Calibri"/>
              </a:rPr>
              <a:t>a</a:t>
            </a:r>
            <a:r>
              <a:rPr lang="id-ID" dirty="0">
                <a:cs typeface="Calibri"/>
              </a:rPr>
              <a:t>t</a:t>
            </a:r>
            <a:r>
              <a:rPr lang="id-ID" spc="-54" dirty="0">
                <a:cs typeface="Calibri"/>
              </a:rPr>
              <a:t>k</a:t>
            </a:r>
            <a:r>
              <a:rPr lang="id-ID" dirty="0">
                <a:cs typeface="Calibri"/>
              </a:rPr>
              <a:t>an ne</a:t>
            </a:r>
            <a:r>
              <a:rPr lang="id-ID" spc="-59" dirty="0">
                <a:cs typeface="Calibri"/>
              </a:rPr>
              <a:t>g</a:t>
            </a:r>
            <a:r>
              <a:rPr lang="id-ID" dirty="0">
                <a:cs typeface="Calibri"/>
              </a:rPr>
              <a:t>a</a:t>
            </a:r>
            <a:r>
              <a:rPr lang="id-ID" spc="-64" dirty="0">
                <a:cs typeface="Calibri"/>
              </a:rPr>
              <a:t>r</a:t>
            </a:r>
            <a:r>
              <a:rPr lang="id-ID" dirty="0">
                <a:cs typeface="Calibri"/>
              </a:rPr>
              <a:t>a </a:t>
            </a:r>
            <a:r>
              <a:rPr lang="id-ID" spc="-29" dirty="0">
                <a:cs typeface="Calibri"/>
              </a:rPr>
              <a:t>a</a:t>
            </a:r>
            <a:r>
              <a:rPr lang="id-ID" spc="-39" dirty="0">
                <a:cs typeface="Calibri"/>
              </a:rPr>
              <a:t>t</a:t>
            </a:r>
            <a:r>
              <a:rPr lang="id-ID" dirty="0">
                <a:cs typeface="Calibri"/>
              </a:rPr>
              <a:t>au pemeri</a:t>
            </a:r>
            <a:r>
              <a:rPr lang="id-ID" spc="-29" dirty="0">
                <a:cs typeface="Calibri"/>
              </a:rPr>
              <a:t>n</a:t>
            </a:r>
            <a:r>
              <a:rPr lang="id-ID" spc="-39" dirty="0">
                <a:cs typeface="Calibri"/>
              </a:rPr>
              <a:t>t</a:t>
            </a:r>
            <a:r>
              <a:rPr lang="id-ID" dirty="0">
                <a:cs typeface="Calibri"/>
              </a:rPr>
              <a:t>ah dan ma</a:t>
            </a:r>
            <a:r>
              <a:rPr lang="id-ID" spc="-59" dirty="0">
                <a:cs typeface="Calibri"/>
              </a:rPr>
              <a:t>s</a:t>
            </a:r>
            <a:r>
              <a:rPr lang="id-ID" spc="-50" dirty="0">
                <a:cs typeface="Calibri"/>
              </a:rPr>
              <a:t>y</a:t>
            </a:r>
            <a:r>
              <a:rPr lang="id-ID" dirty="0">
                <a:cs typeface="Calibri"/>
              </a:rPr>
              <a:t>a</a:t>
            </a:r>
            <a:r>
              <a:rPr lang="id-ID" spc="-64" dirty="0">
                <a:cs typeface="Calibri"/>
              </a:rPr>
              <a:t>r</a:t>
            </a:r>
            <a:r>
              <a:rPr lang="id-ID" dirty="0">
                <a:cs typeface="Calibri"/>
              </a:rPr>
              <a:t>a</a:t>
            </a:r>
            <a:r>
              <a:rPr lang="id-ID" spc="-54" dirty="0">
                <a:cs typeface="Calibri"/>
              </a:rPr>
              <a:t>k</a:t>
            </a:r>
            <a:r>
              <a:rPr lang="id-ID" spc="-29" dirty="0">
                <a:cs typeface="Calibri"/>
              </a:rPr>
              <a:t>a</a:t>
            </a:r>
            <a:r>
              <a:rPr lang="id-ID" dirty="0">
                <a:cs typeface="Calibri"/>
              </a:rPr>
              <a:t>t sipil ser</a:t>
            </a:r>
            <a:r>
              <a:rPr lang="id-ID" spc="-39" dirty="0">
                <a:cs typeface="Calibri"/>
              </a:rPr>
              <a:t>t</a:t>
            </a:r>
            <a:r>
              <a:rPr lang="id-ID" dirty="0">
                <a:cs typeface="Calibri"/>
              </a:rPr>
              <a:t>a pasar (se</a:t>
            </a:r>
            <a:r>
              <a:rPr lang="id-ID" spc="-14" dirty="0">
                <a:cs typeface="Calibri"/>
              </a:rPr>
              <a:t>k</a:t>
            </a:r>
            <a:r>
              <a:rPr lang="id-ID" spc="-29" dirty="0">
                <a:cs typeface="Calibri"/>
              </a:rPr>
              <a:t>t</a:t>
            </a:r>
            <a:r>
              <a:rPr lang="id-ID" dirty="0">
                <a:cs typeface="Calibri"/>
              </a:rPr>
              <a:t>or </a:t>
            </a:r>
            <a:r>
              <a:rPr lang="id-ID" spc="-14" dirty="0">
                <a:cs typeface="Calibri"/>
              </a:rPr>
              <a:t>s</a:t>
            </a:r>
            <a:r>
              <a:rPr lang="id-ID" spc="-34" dirty="0">
                <a:cs typeface="Calibri"/>
              </a:rPr>
              <a:t>w</a:t>
            </a:r>
            <a:r>
              <a:rPr lang="id-ID" dirty="0">
                <a:cs typeface="Calibri"/>
              </a:rPr>
              <a:t>a</a:t>
            </a:r>
            <a:r>
              <a:rPr lang="id-ID" spc="-34" dirty="0">
                <a:cs typeface="Calibri"/>
              </a:rPr>
              <a:t>s</a:t>
            </a:r>
            <a:r>
              <a:rPr lang="id-ID" spc="-39" dirty="0">
                <a:cs typeface="Calibri"/>
              </a:rPr>
              <a:t>t</a:t>
            </a:r>
            <a:r>
              <a:rPr lang="id-ID" dirty="0">
                <a:cs typeface="Calibri"/>
              </a:rPr>
              <a:t>a).</a:t>
            </a:r>
            <a:endParaRPr lang="id-ID" dirty="0"/>
          </a:p>
        </p:txBody>
      </p:sp>
    </p:spTree>
    <p:extLst>
      <p:ext uri="{BB962C8B-B14F-4D97-AF65-F5344CB8AC3E}">
        <p14:creationId xmlns:p14="http://schemas.microsoft.com/office/powerpoint/2010/main" val="299420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TATAKELOLA DESA </a:t>
            </a:r>
            <a:endParaRPr lang="id-ID" dirty="0"/>
          </a:p>
        </p:txBody>
      </p:sp>
      <p:sp>
        <p:nvSpPr>
          <p:cNvPr id="3" name="Content Placeholder 2"/>
          <p:cNvSpPr>
            <a:spLocks noGrp="1"/>
          </p:cNvSpPr>
          <p:nvPr>
            <p:ph idx="1"/>
          </p:nvPr>
        </p:nvSpPr>
        <p:spPr/>
        <p:txBody>
          <a:bodyPr>
            <a:normAutofit/>
          </a:bodyPr>
          <a:lstStyle/>
          <a:p>
            <a:r>
              <a:rPr lang="id-ID" smtClean="0"/>
              <a:t>DIPAHAMI SEBAGAI KESELURUHAN PROSES ( RELASI DAN INTERAKSI ) DALAM PENYELENGGARAAN DESA SEBAGAI KESATUAN MASYARAKAT HUKUM YANG BETINDAK ATAS DASAR KEWENANGAN YANG DIMILIKI UNTUK MENDAYAGUNAKAN SUMBERDAYA DAN DAYA DUKUNG YANG ADA GUNA MEWUJUTKAN TATA KEHIDUPAN DESA YANG MAJU, MANDIRI DAN DEMOKRATIS . </a:t>
            </a:r>
            <a:endParaRPr lang="id-ID" dirty="0"/>
          </a:p>
        </p:txBody>
      </p:sp>
    </p:spTree>
    <p:extLst>
      <p:ext uri="{BB962C8B-B14F-4D97-AF65-F5344CB8AC3E}">
        <p14:creationId xmlns:p14="http://schemas.microsoft.com/office/powerpoint/2010/main" val="36183611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164</TotalTime>
  <Words>3651</Words>
  <Application>Microsoft Office PowerPoint</Application>
  <PresentationFormat>On-screen Show (4:3)</PresentationFormat>
  <Paragraphs>407</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Apothecary</vt:lpstr>
      <vt:lpstr>MATERI I TATA KELOLA DESA</vt:lpstr>
      <vt:lpstr>TUJUAN MATA KULIAH </vt:lpstr>
      <vt:lpstr>LATAR BELAKANG </vt:lpstr>
      <vt:lpstr>RUANG LINGKUP TATAKELOLA DESA</vt:lpstr>
      <vt:lpstr>Empat Konsep Dasar</vt:lpstr>
      <vt:lpstr>Pemerintah</vt:lpstr>
      <vt:lpstr>POKOK PENGERTIAN </vt:lpstr>
      <vt:lpstr>GOVERNANCE     </vt:lpstr>
      <vt:lpstr>TATAKELOLA DESA </vt:lpstr>
      <vt:lpstr>Perbedaan antara Government dan Governance </vt:lpstr>
      <vt:lpstr> Makna Good Governance </vt:lpstr>
      <vt:lpstr>Tata kelola desa </vt:lpstr>
      <vt:lpstr>PowerPoint Presentation</vt:lpstr>
      <vt:lpstr>PRINSIP TATA KELOLA DESA</vt:lpstr>
      <vt:lpstr>ASAS PENYELENGGARAAN PEMERINTAHAN</vt:lpstr>
      <vt:lpstr>Penerapan prinsip tata kelola desa </vt:lpstr>
      <vt:lpstr>   AKTOR KUNCI:PEMERINTAH, MASYARAKAT DAN SWASTA   </vt:lpstr>
      <vt:lpstr>PowerPoint Presentation</vt:lpstr>
      <vt:lpstr>PowerPoint Presentation</vt:lpstr>
      <vt:lpstr>PowerPoint Presentation</vt:lpstr>
      <vt:lpstr>Hubungan ideal ke 4 aktor</vt:lpstr>
      <vt:lpstr>Keanekaragaman Desa </vt:lpstr>
      <vt:lpstr>Konsep desa UU desa</vt:lpstr>
      <vt:lpstr>PowerPoint Presentation</vt:lpstr>
      <vt:lpstr>Kedua tipe sama-sama memiliki otonomi, tetapi ada kesamaan dan perbedaannya: </vt:lpstr>
      <vt:lpstr>DESA MEMILIKI HAK OTONOMI </vt:lpstr>
      <vt:lpstr>Kewenangan mengatur dan mengurus</vt:lpstr>
      <vt:lpstr>Kewenangan desa  menurut UU No. 32/2004 dan UU No. 6/2014 </vt:lpstr>
      <vt:lpstr>PowerPoint Presentation</vt:lpstr>
      <vt:lpstr>landasan atau azas dalam pengaturan pemerintahan desa antara lain ;</vt:lpstr>
      <vt:lpstr>PowerPoint Presentation</vt:lpstr>
      <vt:lpstr>Kebijakan Pemerintah dalam Tata Kelola Pemerintahan Desa. </vt:lpstr>
      <vt:lpstr>Lanjutan</vt:lpstr>
      <vt:lpstr>PowerPoint Presentation</vt:lpstr>
      <vt:lpstr>PowerPoint Presentation</vt:lpstr>
      <vt:lpstr>Kewenangan  Desa</vt:lpstr>
      <vt:lpstr>PowerPoint Presentation</vt:lpstr>
      <vt:lpstr>PowerPoint Presentation</vt:lpstr>
      <vt:lpstr>PowerPoint Presentation</vt:lpstr>
      <vt:lpstr> jenis kewenangan.  </vt:lpstr>
      <vt:lpstr>PowerPoint Presentation</vt:lpstr>
      <vt:lpstr>PowerPoint Presentation</vt:lpstr>
      <vt:lpstr>PowerPoint Presentation</vt:lpstr>
      <vt:lpstr>Kewenangan melekat (Atribut)</vt:lpstr>
      <vt:lpstr>PowerPoint Presentation</vt:lpstr>
      <vt:lpstr>PowerPoint Presentation</vt:lpstr>
      <vt:lpstr>TUGAS MADIRI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I TATA KELOLA DESA</dc:title>
  <dc:creator>Hartono</dc:creator>
  <cp:lastModifiedBy>Hartono</cp:lastModifiedBy>
  <cp:revision>12</cp:revision>
  <dcterms:created xsi:type="dcterms:W3CDTF">2020-03-24T12:12:53Z</dcterms:created>
  <dcterms:modified xsi:type="dcterms:W3CDTF">2020-03-25T03:52:53Z</dcterms:modified>
</cp:coreProperties>
</file>