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8" r:id="rId2"/>
    <p:sldId id="284" r:id="rId3"/>
    <p:sldId id="279" r:id="rId4"/>
    <p:sldId id="280" r:id="rId5"/>
    <p:sldId id="281" r:id="rId6"/>
    <p:sldId id="282" r:id="rId7"/>
    <p:sldId id="283" r:id="rId8"/>
    <p:sldId id="271" r:id="rId9"/>
    <p:sldId id="270" r:id="rId10"/>
    <p:sldId id="266" r:id="rId11"/>
    <p:sldId id="260" r:id="rId12"/>
    <p:sldId id="272" r:id="rId13"/>
    <p:sldId id="261" r:id="rId14"/>
    <p:sldId id="262" r:id="rId15"/>
    <p:sldId id="273" r:id="rId16"/>
    <p:sldId id="274" r:id="rId17"/>
    <p:sldId id="286" r:id="rId18"/>
    <p:sldId id="276" r:id="rId19"/>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4772C2D3-B226-426D-A092-5B2A59536369}" type="datetimeFigureOut">
              <a:rPr lang="id-ID" smtClean="0"/>
              <a:t>19/05/2021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A218D83-E380-47AF-9A56-96EBCEC33FAA}" type="slidenum">
              <a:rPr lang="id-ID" smtClean="0"/>
              <a:t>‹#›</a:t>
            </a:fld>
            <a:endParaRPr lang="id-ID"/>
          </a:p>
        </p:txBody>
      </p:sp>
    </p:spTree>
    <p:extLst>
      <p:ext uri="{BB962C8B-B14F-4D97-AF65-F5344CB8AC3E}">
        <p14:creationId xmlns:p14="http://schemas.microsoft.com/office/powerpoint/2010/main" val="9594180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4772C2D3-B226-426D-A092-5B2A59536369}" type="datetimeFigureOut">
              <a:rPr lang="id-ID" smtClean="0"/>
              <a:t>19/05/2021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A218D83-E380-47AF-9A56-96EBCEC33FAA}" type="slidenum">
              <a:rPr lang="id-ID" smtClean="0"/>
              <a:t>‹#›</a:t>
            </a:fld>
            <a:endParaRPr lang="id-ID"/>
          </a:p>
        </p:txBody>
      </p:sp>
    </p:spTree>
    <p:extLst>
      <p:ext uri="{BB962C8B-B14F-4D97-AF65-F5344CB8AC3E}">
        <p14:creationId xmlns:p14="http://schemas.microsoft.com/office/powerpoint/2010/main" val="17740755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4772C2D3-B226-426D-A092-5B2A59536369}" type="datetimeFigureOut">
              <a:rPr lang="id-ID" smtClean="0"/>
              <a:t>19/05/2021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A218D83-E380-47AF-9A56-96EBCEC33FAA}" type="slidenum">
              <a:rPr lang="id-ID" smtClean="0"/>
              <a:t>‹#›</a:t>
            </a:fld>
            <a:endParaRPr lang="id-ID"/>
          </a:p>
        </p:txBody>
      </p:sp>
    </p:spTree>
    <p:extLst>
      <p:ext uri="{BB962C8B-B14F-4D97-AF65-F5344CB8AC3E}">
        <p14:creationId xmlns:p14="http://schemas.microsoft.com/office/powerpoint/2010/main" val="3030898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4772C2D3-B226-426D-A092-5B2A59536369}" type="datetimeFigureOut">
              <a:rPr lang="id-ID" smtClean="0"/>
              <a:t>19/05/2021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A218D83-E380-47AF-9A56-96EBCEC33FAA}" type="slidenum">
              <a:rPr lang="id-ID" smtClean="0"/>
              <a:t>‹#›</a:t>
            </a:fld>
            <a:endParaRPr lang="id-ID"/>
          </a:p>
        </p:txBody>
      </p:sp>
    </p:spTree>
    <p:extLst>
      <p:ext uri="{BB962C8B-B14F-4D97-AF65-F5344CB8AC3E}">
        <p14:creationId xmlns:p14="http://schemas.microsoft.com/office/powerpoint/2010/main" val="39675048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772C2D3-B226-426D-A092-5B2A59536369}" type="datetimeFigureOut">
              <a:rPr lang="id-ID" smtClean="0"/>
              <a:t>19/05/2021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A218D83-E380-47AF-9A56-96EBCEC33FAA}" type="slidenum">
              <a:rPr lang="id-ID" smtClean="0"/>
              <a:t>‹#›</a:t>
            </a:fld>
            <a:endParaRPr lang="id-ID"/>
          </a:p>
        </p:txBody>
      </p:sp>
    </p:spTree>
    <p:extLst>
      <p:ext uri="{BB962C8B-B14F-4D97-AF65-F5344CB8AC3E}">
        <p14:creationId xmlns:p14="http://schemas.microsoft.com/office/powerpoint/2010/main" val="32776879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4772C2D3-B226-426D-A092-5B2A59536369}" type="datetimeFigureOut">
              <a:rPr lang="id-ID" smtClean="0"/>
              <a:t>19/05/2021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A218D83-E380-47AF-9A56-96EBCEC33FAA}" type="slidenum">
              <a:rPr lang="id-ID" smtClean="0"/>
              <a:t>‹#›</a:t>
            </a:fld>
            <a:endParaRPr lang="id-ID"/>
          </a:p>
        </p:txBody>
      </p:sp>
    </p:spTree>
    <p:extLst>
      <p:ext uri="{BB962C8B-B14F-4D97-AF65-F5344CB8AC3E}">
        <p14:creationId xmlns:p14="http://schemas.microsoft.com/office/powerpoint/2010/main" val="1570678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4772C2D3-B226-426D-A092-5B2A59536369}" type="datetimeFigureOut">
              <a:rPr lang="id-ID" smtClean="0"/>
              <a:t>19/05/2021</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3A218D83-E380-47AF-9A56-96EBCEC33FAA}" type="slidenum">
              <a:rPr lang="id-ID" smtClean="0"/>
              <a:t>‹#›</a:t>
            </a:fld>
            <a:endParaRPr lang="id-ID"/>
          </a:p>
        </p:txBody>
      </p:sp>
    </p:spTree>
    <p:extLst>
      <p:ext uri="{BB962C8B-B14F-4D97-AF65-F5344CB8AC3E}">
        <p14:creationId xmlns:p14="http://schemas.microsoft.com/office/powerpoint/2010/main" val="22471785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4772C2D3-B226-426D-A092-5B2A59536369}" type="datetimeFigureOut">
              <a:rPr lang="id-ID" smtClean="0"/>
              <a:t>19/05/2021</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3A218D83-E380-47AF-9A56-96EBCEC33FAA}" type="slidenum">
              <a:rPr lang="id-ID" smtClean="0"/>
              <a:t>‹#›</a:t>
            </a:fld>
            <a:endParaRPr lang="id-ID"/>
          </a:p>
        </p:txBody>
      </p:sp>
    </p:spTree>
    <p:extLst>
      <p:ext uri="{BB962C8B-B14F-4D97-AF65-F5344CB8AC3E}">
        <p14:creationId xmlns:p14="http://schemas.microsoft.com/office/powerpoint/2010/main" val="22227972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72C2D3-B226-426D-A092-5B2A59536369}" type="datetimeFigureOut">
              <a:rPr lang="id-ID" smtClean="0"/>
              <a:t>19/05/2021</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3A218D83-E380-47AF-9A56-96EBCEC33FAA}" type="slidenum">
              <a:rPr lang="id-ID" smtClean="0"/>
              <a:t>‹#›</a:t>
            </a:fld>
            <a:endParaRPr lang="id-ID"/>
          </a:p>
        </p:txBody>
      </p:sp>
    </p:spTree>
    <p:extLst>
      <p:ext uri="{BB962C8B-B14F-4D97-AF65-F5344CB8AC3E}">
        <p14:creationId xmlns:p14="http://schemas.microsoft.com/office/powerpoint/2010/main" val="26989888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72C2D3-B226-426D-A092-5B2A59536369}" type="datetimeFigureOut">
              <a:rPr lang="id-ID" smtClean="0"/>
              <a:t>19/05/2021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A218D83-E380-47AF-9A56-96EBCEC33FAA}" type="slidenum">
              <a:rPr lang="id-ID" smtClean="0"/>
              <a:t>‹#›</a:t>
            </a:fld>
            <a:endParaRPr lang="id-ID"/>
          </a:p>
        </p:txBody>
      </p:sp>
    </p:spTree>
    <p:extLst>
      <p:ext uri="{BB962C8B-B14F-4D97-AF65-F5344CB8AC3E}">
        <p14:creationId xmlns:p14="http://schemas.microsoft.com/office/powerpoint/2010/main" val="24325399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72C2D3-B226-426D-A092-5B2A59536369}" type="datetimeFigureOut">
              <a:rPr lang="id-ID" smtClean="0"/>
              <a:t>19/05/2021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A218D83-E380-47AF-9A56-96EBCEC33FAA}" type="slidenum">
              <a:rPr lang="id-ID" smtClean="0"/>
              <a:t>‹#›</a:t>
            </a:fld>
            <a:endParaRPr lang="id-ID"/>
          </a:p>
        </p:txBody>
      </p:sp>
    </p:spTree>
    <p:extLst>
      <p:ext uri="{BB962C8B-B14F-4D97-AF65-F5344CB8AC3E}">
        <p14:creationId xmlns:p14="http://schemas.microsoft.com/office/powerpoint/2010/main" val="35111188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72C2D3-B226-426D-A092-5B2A59536369}" type="datetimeFigureOut">
              <a:rPr lang="id-ID" smtClean="0"/>
              <a:t>19/05/2021</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218D83-E380-47AF-9A56-96EBCEC33FAA}" type="slidenum">
              <a:rPr lang="id-ID" smtClean="0"/>
              <a:t>‹#›</a:t>
            </a:fld>
            <a:endParaRPr lang="id-ID"/>
          </a:p>
        </p:txBody>
      </p:sp>
    </p:spTree>
    <p:extLst>
      <p:ext uri="{BB962C8B-B14F-4D97-AF65-F5344CB8AC3E}">
        <p14:creationId xmlns:p14="http://schemas.microsoft.com/office/powerpoint/2010/main" val="28189228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274638"/>
            <a:ext cx="8003232" cy="490066"/>
          </a:xfrm>
        </p:spPr>
        <p:txBody>
          <a:bodyPr>
            <a:noAutofit/>
          </a:bodyPr>
          <a:lstStyle/>
          <a:p>
            <a:r>
              <a:rPr lang="en-US" sz="3600" b="1" dirty="0" err="1"/>
              <a:t>Penganggaran</a:t>
            </a:r>
            <a:r>
              <a:rPr lang="en-US" sz="3600" b="1" dirty="0"/>
              <a:t> Daerah </a:t>
            </a:r>
            <a:endParaRPr lang="id-ID" sz="3600" b="1" dirty="0"/>
          </a:p>
        </p:txBody>
      </p:sp>
      <p:sp>
        <p:nvSpPr>
          <p:cNvPr id="3" name="Content Placeholder 2"/>
          <p:cNvSpPr>
            <a:spLocks noGrp="1"/>
          </p:cNvSpPr>
          <p:nvPr>
            <p:ph idx="1"/>
          </p:nvPr>
        </p:nvSpPr>
        <p:spPr>
          <a:xfrm>
            <a:off x="539552" y="836712"/>
            <a:ext cx="8147248" cy="5904656"/>
          </a:xfrm>
        </p:spPr>
        <p:txBody>
          <a:bodyPr>
            <a:noAutofit/>
          </a:bodyPr>
          <a:lstStyle/>
          <a:p>
            <a:r>
              <a:rPr lang="en-US" sz="2800" dirty="0" err="1">
                <a:latin typeface="+mj-lt"/>
                <a:cs typeface="Arial" panose="020B0604020202020204" pitchFamily="34" charset="0"/>
              </a:rPr>
              <a:t>Penganggaran</a:t>
            </a:r>
            <a:r>
              <a:rPr lang="en-US" sz="2800" dirty="0">
                <a:latin typeface="+mj-lt"/>
                <a:cs typeface="Arial" panose="020B0604020202020204" pitchFamily="34" charset="0"/>
              </a:rPr>
              <a:t> </a:t>
            </a:r>
            <a:r>
              <a:rPr lang="en-US" sz="2800" dirty="0" err="1">
                <a:latin typeface="+mj-lt"/>
                <a:cs typeface="Arial" panose="020B0604020202020204" pitchFamily="34" charset="0"/>
              </a:rPr>
              <a:t>daerah</a:t>
            </a:r>
            <a:r>
              <a:rPr lang="en-US" sz="2800" dirty="0">
                <a:latin typeface="+mj-lt"/>
                <a:cs typeface="Arial" panose="020B0604020202020204" pitchFamily="34" charset="0"/>
              </a:rPr>
              <a:t> </a:t>
            </a:r>
            <a:r>
              <a:rPr lang="en-US" sz="2800" dirty="0" err="1">
                <a:latin typeface="+mj-lt"/>
                <a:cs typeface="Arial" panose="020B0604020202020204" pitchFamily="34" charset="0"/>
              </a:rPr>
              <a:t>merupakan</a:t>
            </a:r>
            <a:r>
              <a:rPr lang="en-US" sz="2800" dirty="0">
                <a:latin typeface="+mj-lt"/>
                <a:cs typeface="Arial" panose="020B0604020202020204" pitchFamily="34" charset="0"/>
              </a:rPr>
              <a:t> </a:t>
            </a:r>
            <a:r>
              <a:rPr lang="en-US" sz="2800" dirty="0" err="1">
                <a:latin typeface="+mj-lt"/>
                <a:cs typeface="Arial" panose="020B0604020202020204" pitchFamily="34" charset="0"/>
              </a:rPr>
              <a:t>elemen</a:t>
            </a:r>
            <a:r>
              <a:rPr lang="en-US" sz="2800" dirty="0">
                <a:latin typeface="+mj-lt"/>
                <a:cs typeface="Arial" panose="020B0604020202020204" pitchFamily="34" charset="0"/>
              </a:rPr>
              <a:t> </a:t>
            </a:r>
            <a:r>
              <a:rPr lang="en-US" sz="2800" dirty="0" err="1">
                <a:latin typeface="+mj-lt"/>
                <a:cs typeface="Arial" panose="020B0604020202020204" pitchFamily="34" charset="0"/>
              </a:rPr>
              <a:t>penting</a:t>
            </a:r>
            <a:r>
              <a:rPr lang="en-US" sz="2800" dirty="0">
                <a:latin typeface="+mj-lt"/>
                <a:cs typeface="Arial" panose="020B0604020202020204" pitchFamily="34" charset="0"/>
              </a:rPr>
              <a:t> </a:t>
            </a:r>
            <a:r>
              <a:rPr lang="en-US" sz="2800" dirty="0" err="1">
                <a:latin typeface="+mj-lt"/>
                <a:cs typeface="Arial" panose="020B0604020202020204" pitchFamily="34" charset="0"/>
              </a:rPr>
              <a:t>dalam</a:t>
            </a:r>
            <a:r>
              <a:rPr lang="en-US" sz="2800" dirty="0">
                <a:latin typeface="+mj-lt"/>
                <a:cs typeface="Arial" panose="020B0604020202020204" pitchFamily="34" charset="0"/>
              </a:rPr>
              <a:t> </a:t>
            </a:r>
            <a:r>
              <a:rPr lang="en-US" sz="2800" dirty="0" err="1">
                <a:latin typeface="+mj-lt"/>
                <a:cs typeface="Arial" panose="020B0604020202020204" pitchFamily="34" charset="0"/>
              </a:rPr>
              <a:t>siklus</a:t>
            </a:r>
            <a:r>
              <a:rPr lang="en-US" sz="2800" dirty="0">
                <a:latin typeface="+mj-lt"/>
                <a:cs typeface="Arial" panose="020B0604020202020204" pitchFamily="34" charset="0"/>
              </a:rPr>
              <a:t> </a:t>
            </a:r>
            <a:r>
              <a:rPr lang="en-US" sz="2800" dirty="0" err="1">
                <a:latin typeface="+mj-lt"/>
                <a:cs typeface="Arial" panose="020B0604020202020204" pitchFamily="34" charset="0"/>
              </a:rPr>
              <a:t>Pengelolaan</a:t>
            </a:r>
            <a:r>
              <a:rPr lang="en-US" sz="2800" dirty="0">
                <a:latin typeface="+mj-lt"/>
                <a:cs typeface="Arial" panose="020B0604020202020204" pitchFamily="34" charset="0"/>
              </a:rPr>
              <a:t> </a:t>
            </a:r>
            <a:r>
              <a:rPr lang="en-US" sz="2800" dirty="0" err="1">
                <a:latin typeface="+mj-lt"/>
                <a:cs typeface="Arial" panose="020B0604020202020204" pitchFamily="34" charset="0"/>
              </a:rPr>
              <a:t>Keuangan</a:t>
            </a:r>
            <a:r>
              <a:rPr lang="en-US" sz="2800" dirty="0">
                <a:latin typeface="+mj-lt"/>
                <a:cs typeface="Arial" panose="020B0604020202020204" pitchFamily="34" charset="0"/>
              </a:rPr>
              <a:t> Daerah (KPD</a:t>
            </a:r>
            <a:r>
              <a:rPr lang="en-US" sz="2800" dirty="0" smtClean="0">
                <a:latin typeface="+mj-lt"/>
                <a:cs typeface="Arial" panose="020B0604020202020204" pitchFamily="34" charset="0"/>
              </a:rPr>
              <a:t>)</a:t>
            </a:r>
            <a:endParaRPr lang="id-ID" sz="2800" dirty="0" smtClean="0">
              <a:latin typeface="+mj-lt"/>
              <a:cs typeface="Arial" panose="020B0604020202020204" pitchFamily="34" charset="0"/>
            </a:endParaRPr>
          </a:p>
          <a:p>
            <a:r>
              <a:rPr lang="id-ID" sz="2800" dirty="0"/>
              <a:t>Penganggaran adalah suatu proses untuk menyusun anggaran</a:t>
            </a:r>
          </a:p>
          <a:p>
            <a:r>
              <a:rPr lang="id-ID" sz="2800" dirty="0"/>
              <a:t>Anggaran (APBD) dapat </a:t>
            </a:r>
            <a:r>
              <a:rPr lang="id-ID" sz="2800" dirty="0" smtClean="0"/>
              <a:t>diartikan </a:t>
            </a:r>
            <a:r>
              <a:rPr lang="id-ID" sz="2800" dirty="0"/>
              <a:t>sebagai rencana keuangan tahunan pemerintahan daerah yang dibahas dan disetujui bersama oleh pemerintah daerah dan DPRD dan ditetapkan dengan peraturan daerah.</a:t>
            </a:r>
          </a:p>
          <a:p>
            <a:r>
              <a:rPr lang="id-ID" sz="2800" dirty="0"/>
              <a:t>APBD merupakan instrumen penting bagi pemerintah daerah dalam rangka mewujudkan pelayanan dan peningkatan kesejahteraan masyarakat untuk tercapainya tujuan </a:t>
            </a:r>
            <a:r>
              <a:rPr lang="id-ID" sz="2800" dirty="0" smtClean="0"/>
              <a:t>bernegara</a:t>
            </a:r>
            <a:endParaRPr lang="en-US" sz="2800" dirty="0">
              <a:latin typeface="+mj-lt"/>
              <a:cs typeface="Arial" panose="020B0604020202020204" pitchFamily="34" charset="0"/>
            </a:endParaRPr>
          </a:p>
        </p:txBody>
      </p:sp>
    </p:spTree>
    <p:extLst>
      <p:ext uri="{BB962C8B-B14F-4D97-AF65-F5344CB8AC3E}">
        <p14:creationId xmlns:p14="http://schemas.microsoft.com/office/powerpoint/2010/main" val="2112687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274638"/>
            <a:ext cx="8075240" cy="634082"/>
          </a:xfrm>
        </p:spPr>
        <p:txBody>
          <a:bodyPr>
            <a:noAutofit/>
          </a:bodyPr>
          <a:lstStyle/>
          <a:p>
            <a:r>
              <a:rPr lang="id-ID" sz="3600" b="1" dirty="0" smtClean="0"/>
              <a:t/>
            </a:r>
            <a:br>
              <a:rPr lang="id-ID" sz="3600" b="1" dirty="0" smtClean="0"/>
            </a:br>
            <a:r>
              <a:rPr lang="id-ID" sz="3600" b="1" dirty="0" smtClean="0"/>
              <a:t>FUNGSI ANGGARAN</a:t>
            </a:r>
            <a:r>
              <a:rPr lang="id-ID" sz="3600" dirty="0"/>
              <a:t/>
            </a:r>
            <a:br>
              <a:rPr lang="id-ID" sz="3600" dirty="0"/>
            </a:br>
            <a:endParaRPr lang="id-ID" sz="3600" dirty="0"/>
          </a:p>
        </p:txBody>
      </p:sp>
      <p:sp>
        <p:nvSpPr>
          <p:cNvPr id="3" name="Content Placeholder 2"/>
          <p:cNvSpPr>
            <a:spLocks noGrp="1"/>
          </p:cNvSpPr>
          <p:nvPr>
            <p:ph idx="1"/>
          </p:nvPr>
        </p:nvSpPr>
        <p:spPr>
          <a:xfrm>
            <a:off x="467544" y="908720"/>
            <a:ext cx="8219256" cy="5760640"/>
          </a:xfrm>
        </p:spPr>
        <p:txBody>
          <a:bodyPr>
            <a:normAutofit fontScale="25000" lnSpcReduction="20000"/>
          </a:bodyPr>
          <a:lstStyle/>
          <a:p>
            <a:pPr marL="0" lvl="0" indent="0">
              <a:buNone/>
            </a:pPr>
            <a:r>
              <a:rPr lang="id-ID" sz="9600" b="1" dirty="0" smtClean="0">
                <a:latin typeface="+mj-lt"/>
              </a:rPr>
              <a:t>1. </a:t>
            </a:r>
            <a:r>
              <a:rPr lang="id-ID" sz="11200" b="1" dirty="0" smtClean="0">
                <a:latin typeface="+mj-lt"/>
              </a:rPr>
              <a:t>Anggaran </a:t>
            </a:r>
            <a:r>
              <a:rPr lang="id-ID" sz="11200" b="1" dirty="0">
                <a:latin typeface="+mj-lt"/>
              </a:rPr>
              <a:t>sebagai alat perencanaan</a:t>
            </a:r>
          </a:p>
          <a:p>
            <a:r>
              <a:rPr lang="id-ID" sz="9600" dirty="0">
                <a:latin typeface="+mj-lt"/>
              </a:rPr>
              <a:t>Anggaran merupakan alat perencanaan manajemen untuk mencapai tujuan organisasi. Anggaran </a:t>
            </a:r>
            <a:r>
              <a:rPr lang="id-ID" sz="9600" dirty="0" smtClean="0">
                <a:latin typeface="+mj-lt"/>
              </a:rPr>
              <a:t>dibuat </a:t>
            </a:r>
            <a:r>
              <a:rPr lang="id-ID" sz="9600" dirty="0">
                <a:latin typeface="+mj-lt"/>
              </a:rPr>
              <a:t>untuk merencanakan tindakan apa yang akan dilakukan oleh pemerintah, berapa biaya yang </a:t>
            </a:r>
            <a:r>
              <a:rPr lang="id-ID" sz="9600" dirty="0" smtClean="0">
                <a:latin typeface="+mj-lt"/>
              </a:rPr>
              <a:t>dibutuhkan  &amp; hasil yg </a:t>
            </a:r>
            <a:r>
              <a:rPr lang="id-ID" sz="9600" dirty="0">
                <a:latin typeface="+mj-lt"/>
              </a:rPr>
              <a:t>diperoleh  </a:t>
            </a:r>
            <a:r>
              <a:rPr lang="id-ID" sz="9600" dirty="0" smtClean="0">
                <a:latin typeface="+mj-lt"/>
              </a:rPr>
              <a:t>&amp; </a:t>
            </a:r>
            <a:r>
              <a:rPr lang="id-ID" sz="9600" dirty="0">
                <a:latin typeface="+mj-lt"/>
              </a:rPr>
              <a:t>belanja pemerintah </a:t>
            </a:r>
            <a:r>
              <a:rPr lang="id-ID" sz="9600" dirty="0" smtClean="0">
                <a:latin typeface="+mj-lt"/>
              </a:rPr>
              <a:t>tsbt </a:t>
            </a:r>
          </a:p>
          <a:p>
            <a:pPr marL="0" indent="0">
              <a:buNone/>
            </a:pPr>
            <a:r>
              <a:rPr lang="id-ID" sz="9600" dirty="0" smtClean="0">
                <a:latin typeface="+mj-lt"/>
              </a:rPr>
              <a:t>2</a:t>
            </a:r>
            <a:r>
              <a:rPr lang="id-ID" sz="9600" dirty="0">
                <a:latin typeface="+mj-lt"/>
              </a:rPr>
              <a:t>.   </a:t>
            </a:r>
            <a:r>
              <a:rPr lang="id-ID" sz="11200" b="1" dirty="0">
                <a:latin typeface="+mj-lt"/>
              </a:rPr>
              <a:t> Anggaran sebagai alat pengendalian</a:t>
            </a:r>
          </a:p>
          <a:p>
            <a:r>
              <a:rPr lang="id-ID" sz="9600" dirty="0">
                <a:latin typeface="+mj-lt"/>
              </a:rPr>
              <a:t>Anggaran </a:t>
            </a:r>
            <a:r>
              <a:rPr lang="id-ID" sz="9600" dirty="0" smtClean="0">
                <a:latin typeface="+mj-lt"/>
              </a:rPr>
              <a:t>mrupakan </a:t>
            </a:r>
            <a:r>
              <a:rPr lang="id-ID" sz="9600" dirty="0">
                <a:latin typeface="+mj-lt"/>
              </a:rPr>
              <a:t>suatu alat </a:t>
            </a:r>
            <a:r>
              <a:rPr lang="id-ID" sz="9600" dirty="0" smtClean="0">
                <a:latin typeface="+mj-lt"/>
              </a:rPr>
              <a:t>yg </a:t>
            </a:r>
            <a:r>
              <a:rPr lang="id-ID" sz="9600" dirty="0">
                <a:latin typeface="+mj-lt"/>
              </a:rPr>
              <a:t>esensial </a:t>
            </a:r>
            <a:r>
              <a:rPr lang="id-ID" sz="9600" dirty="0" smtClean="0">
                <a:latin typeface="+mj-lt"/>
              </a:rPr>
              <a:t>untuk menghubung kan </a:t>
            </a:r>
            <a:r>
              <a:rPr lang="id-ID" sz="9600" dirty="0">
                <a:latin typeface="+mj-lt"/>
              </a:rPr>
              <a:t>antara proses perencanaan dan proses pengendalian. Sebagai alat pengendalian, anggaran memberikan rencana detail atas pendapatan dan pengeluaran </a:t>
            </a:r>
            <a:r>
              <a:rPr lang="id-ID" sz="9600" dirty="0" smtClean="0">
                <a:latin typeface="+mj-lt"/>
              </a:rPr>
              <a:t>pemerintah agar </a:t>
            </a:r>
            <a:r>
              <a:rPr lang="id-ID" sz="9600" dirty="0">
                <a:latin typeface="+mj-lt"/>
              </a:rPr>
              <a:t>pembelanjaan yang dilakukan dapat dipertanggungjawabkan kepada publik. Tanpa anggaran, pemerintah tidak dapat mengendalikan </a:t>
            </a:r>
            <a:r>
              <a:rPr lang="id-ID" sz="9600" dirty="0" smtClean="0">
                <a:latin typeface="+mj-lt"/>
              </a:rPr>
              <a:t>pemborosan-2 pengeluaran</a:t>
            </a:r>
            <a:r>
              <a:rPr lang="id-ID" sz="9600" dirty="0">
                <a:latin typeface="+mj-lt"/>
              </a:rPr>
              <a:t>. Bahkan tidak berlebihan jika dikatakan bahwa presiden, menteri, gubernur, bupati, dan manajer publik lainnya dapat dikendalikan melalui anggaran. Anggaran sektor publik dapat digunakan untuk mengendalikan (</a:t>
            </a:r>
            <a:r>
              <a:rPr lang="id-ID" sz="9600" dirty="0" smtClean="0">
                <a:latin typeface="+mj-lt"/>
              </a:rPr>
              <a:t>membatasi </a:t>
            </a:r>
            <a:r>
              <a:rPr lang="id-ID" sz="9600" dirty="0">
                <a:latin typeface="+mj-lt"/>
              </a:rPr>
              <a:t>kekuasaan) eksekutif.</a:t>
            </a:r>
          </a:p>
          <a:p>
            <a:endParaRPr lang="id-ID" dirty="0"/>
          </a:p>
        </p:txBody>
      </p:sp>
    </p:spTree>
    <p:extLst>
      <p:ext uri="{BB962C8B-B14F-4D97-AF65-F5344CB8AC3E}">
        <p14:creationId xmlns:p14="http://schemas.microsoft.com/office/powerpoint/2010/main" val="592653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74638"/>
            <a:ext cx="8291264" cy="418058"/>
          </a:xfrm>
        </p:spPr>
        <p:txBody>
          <a:bodyPr>
            <a:normAutofit fontScale="90000"/>
          </a:bodyPr>
          <a:lstStyle/>
          <a:p>
            <a:endParaRPr lang="id-ID" dirty="0"/>
          </a:p>
        </p:txBody>
      </p:sp>
      <p:sp>
        <p:nvSpPr>
          <p:cNvPr id="3" name="Content Placeholder 2"/>
          <p:cNvSpPr>
            <a:spLocks noGrp="1"/>
          </p:cNvSpPr>
          <p:nvPr>
            <p:ph idx="1"/>
          </p:nvPr>
        </p:nvSpPr>
        <p:spPr>
          <a:xfrm>
            <a:off x="395536" y="692696"/>
            <a:ext cx="8291264" cy="5904656"/>
          </a:xfrm>
        </p:spPr>
        <p:txBody>
          <a:bodyPr>
            <a:normAutofit fontScale="25000" lnSpcReduction="20000"/>
          </a:bodyPr>
          <a:lstStyle/>
          <a:p>
            <a:pPr marL="0" indent="0">
              <a:buNone/>
            </a:pPr>
            <a:r>
              <a:rPr lang="id-ID" sz="11200" dirty="0" smtClean="0">
                <a:latin typeface="+mj-lt"/>
              </a:rPr>
              <a:t>3</a:t>
            </a:r>
            <a:r>
              <a:rPr lang="id-ID" sz="11200" b="1" dirty="0" smtClean="0">
                <a:latin typeface="+mj-lt"/>
              </a:rPr>
              <a:t>. Anggaran </a:t>
            </a:r>
            <a:r>
              <a:rPr lang="id-ID" sz="11200" b="1" dirty="0">
                <a:latin typeface="+mj-lt"/>
              </a:rPr>
              <a:t>sebagai alat kebijakan fiskal</a:t>
            </a:r>
          </a:p>
          <a:p>
            <a:r>
              <a:rPr lang="id-ID" sz="9600" dirty="0">
                <a:latin typeface="+mj-lt"/>
              </a:rPr>
              <a:t>Anggaran sebagai alat kebijakan fiskal pemerintah digunakan untuk menstabilkan ekonomi dan mendorong pertumbuhan ekonomi. Melalui anggaran publik tersebut dapat diketahui arah kebijakan fiskal pemerintah sehingga dapat dilakukan prediksi-prediksi dan estimasi ekonomi. Anggaran dapat digunakan untuk mendorong, memfasilitasi </a:t>
            </a:r>
            <a:r>
              <a:rPr lang="id-ID" sz="9600" dirty="0" smtClean="0">
                <a:latin typeface="+mj-lt"/>
              </a:rPr>
              <a:t>&amp; mengkoordinasi kan </a:t>
            </a:r>
            <a:r>
              <a:rPr lang="id-ID" sz="9600" dirty="0">
                <a:latin typeface="+mj-lt"/>
              </a:rPr>
              <a:t>kegiatan ekonomi masyarakat sehingga dapat mempercepat pertumbuhan </a:t>
            </a:r>
            <a:r>
              <a:rPr lang="id-ID" sz="9600" dirty="0" smtClean="0">
                <a:latin typeface="+mj-lt"/>
              </a:rPr>
              <a:t>ekonomi.</a:t>
            </a:r>
          </a:p>
          <a:p>
            <a:pPr marL="0" indent="0">
              <a:buNone/>
            </a:pPr>
            <a:r>
              <a:rPr lang="id-ID" sz="11200" b="1" dirty="0" smtClean="0">
                <a:latin typeface="+mj-lt"/>
              </a:rPr>
              <a:t>4</a:t>
            </a:r>
            <a:r>
              <a:rPr lang="id-ID" sz="11200" b="1" dirty="0">
                <a:latin typeface="+mj-lt"/>
              </a:rPr>
              <a:t>.    Anggaran sebagai alat politik</a:t>
            </a:r>
          </a:p>
          <a:p>
            <a:r>
              <a:rPr lang="id-ID" sz="9600" dirty="0">
                <a:latin typeface="+mj-lt"/>
              </a:rPr>
              <a:t>Anggaran digunakan untuk memutuskan prioritas-prioritas dan kebutuhan keuangan terhadap prioritas tersebut. Pada sektor publik, anggaran merupakan </a:t>
            </a:r>
            <a:r>
              <a:rPr lang="id-ID" sz="9600" i="1" dirty="0">
                <a:latin typeface="+mj-lt"/>
              </a:rPr>
              <a:t>political tool</a:t>
            </a:r>
            <a:r>
              <a:rPr lang="id-ID" sz="9600" dirty="0">
                <a:latin typeface="+mj-lt"/>
              </a:rPr>
              <a:t>sebagai bentuk komitmen eksekutif dan kesepakatan legislatif atas penggunaan dana publik untuk kepentingan </a:t>
            </a:r>
            <a:r>
              <a:rPr lang="id-ID" sz="9600" dirty="0" smtClean="0">
                <a:latin typeface="+mj-lt"/>
              </a:rPr>
              <a:t>ttt. </a:t>
            </a:r>
            <a:r>
              <a:rPr lang="id-ID" sz="9600" dirty="0">
                <a:latin typeface="+mj-lt"/>
              </a:rPr>
              <a:t>Oleh karena itu, pembuatan anggaran </a:t>
            </a:r>
            <a:r>
              <a:rPr lang="id-ID" sz="9600" dirty="0" smtClean="0">
                <a:latin typeface="+mj-lt"/>
              </a:rPr>
              <a:t>publik membutuhkan</a:t>
            </a:r>
            <a:r>
              <a:rPr lang="id-ID" sz="9600" dirty="0">
                <a:latin typeface="+mj-lt"/>
              </a:rPr>
              <a:t> </a:t>
            </a:r>
            <a:r>
              <a:rPr lang="id-ID" sz="9600" i="1" dirty="0">
                <a:latin typeface="+mj-lt"/>
              </a:rPr>
              <a:t>political will, coalition building</a:t>
            </a:r>
            <a:r>
              <a:rPr lang="id-ID" sz="9600" dirty="0">
                <a:latin typeface="+mj-lt"/>
              </a:rPr>
              <a:t>, keahlian berorganisasi, dan pemahaman prinsip manajemen keuangan publik oleh para manajer publik.</a:t>
            </a:r>
          </a:p>
          <a:p>
            <a:endParaRPr lang="id-ID" sz="9600" dirty="0">
              <a:latin typeface="+mj-lt"/>
            </a:endParaRPr>
          </a:p>
        </p:txBody>
      </p:sp>
    </p:spTree>
    <p:extLst>
      <p:ext uri="{BB962C8B-B14F-4D97-AF65-F5344CB8AC3E}">
        <p14:creationId xmlns:p14="http://schemas.microsoft.com/office/powerpoint/2010/main" val="31948539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74638"/>
            <a:ext cx="8291264" cy="418058"/>
          </a:xfrm>
        </p:spPr>
        <p:txBody>
          <a:bodyPr>
            <a:normAutofit fontScale="90000"/>
          </a:bodyPr>
          <a:lstStyle/>
          <a:p>
            <a:endParaRPr lang="id-ID" dirty="0"/>
          </a:p>
        </p:txBody>
      </p:sp>
      <p:sp>
        <p:nvSpPr>
          <p:cNvPr id="3" name="Content Placeholder 2"/>
          <p:cNvSpPr>
            <a:spLocks noGrp="1"/>
          </p:cNvSpPr>
          <p:nvPr>
            <p:ph idx="1"/>
          </p:nvPr>
        </p:nvSpPr>
        <p:spPr>
          <a:xfrm>
            <a:off x="323528" y="764704"/>
            <a:ext cx="8363272" cy="5760640"/>
          </a:xfrm>
        </p:spPr>
        <p:txBody>
          <a:bodyPr>
            <a:normAutofit fontScale="77500" lnSpcReduction="20000"/>
          </a:bodyPr>
          <a:lstStyle/>
          <a:p>
            <a:pPr marL="0" indent="0">
              <a:buNone/>
            </a:pPr>
            <a:r>
              <a:rPr lang="id-ID" b="1" dirty="0" smtClean="0"/>
              <a:t>5</a:t>
            </a:r>
            <a:r>
              <a:rPr lang="id-ID" sz="3400" b="1" dirty="0" smtClean="0"/>
              <a:t>. Anggaran </a:t>
            </a:r>
            <a:r>
              <a:rPr lang="id-ID" sz="3400" b="1" dirty="0"/>
              <a:t>sebagai alat koordinasi dan komunikasi</a:t>
            </a:r>
          </a:p>
          <a:p>
            <a:r>
              <a:rPr lang="id-ID" sz="3400" dirty="0"/>
              <a:t>Setiap unit kerja pemerintahan terlibat dalam proses penyusunan anggaran. Anggaran publik merupakan alat koordinasi antar bagian dalam pemerintahan. Anggaran publik yang disusun dengan baik akan mampu mendeteksi terjadinya inkonsistensi suatu unit kerja dalam pencapaian tujuan organisasi. Disamping itu, anggaran publik juga berfungsi sebagai alat komunikasi antar unit kerja dalam lingkungan eksekutif. Anggaran harus dikomunikasikan ke seluruh bagian organisasi untuk dilaksanakan.</a:t>
            </a:r>
          </a:p>
          <a:p>
            <a:pPr marL="0" indent="0">
              <a:buNone/>
            </a:pPr>
            <a:r>
              <a:rPr lang="id-ID" sz="3400" b="1" dirty="0"/>
              <a:t>6.    Anggaran adalah alat penilaian kinerja</a:t>
            </a:r>
          </a:p>
          <a:p>
            <a:r>
              <a:rPr lang="id-ID" sz="3400" dirty="0"/>
              <a:t>Anggaran merupakan wujud komitmen dan budget holder (eksekutif) kepada pemberi wewenang (legislatif). Kinerja eksekutif akan dinilai berdasarkan berapa yang berhasil ia capai dikaitkan dengan anggaran yang telah ditetapkan. Anggaran merupakan alat yang efektif untuk pengendalian dan penilaian.</a:t>
            </a:r>
          </a:p>
        </p:txBody>
      </p:sp>
    </p:spTree>
    <p:extLst>
      <p:ext uri="{BB962C8B-B14F-4D97-AF65-F5344CB8AC3E}">
        <p14:creationId xmlns:p14="http://schemas.microsoft.com/office/powerpoint/2010/main" val="25929562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74638"/>
            <a:ext cx="8291264" cy="418058"/>
          </a:xfrm>
        </p:spPr>
        <p:txBody>
          <a:bodyPr>
            <a:normAutofit fontScale="90000"/>
          </a:bodyPr>
          <a:lstStyle/>
          <a:p>
            <a:endParaRPr lang="id-ID" dirty="0"/>
          </a:p>
        </p:txBody>
      </p:sp>
      <p:sp>
        <p:nvSpPr>
          <p:cNvPr id="3" name="Content Placeholder 2"/>
          <p:cNvSpPr>
            <a:spLocks noGrp="1"/>
          </p:cNvSpPr>
          <p:nvPr>
            <p:ph idx="1"/>
          </p:nvPr>
        </p:nvSpPr>
        <p:spPr>
          <a:xfrm>
            <a:off x="395536" y="692696"/>
            <a:ext cx="8291264" cy="5904656"/>
          </a:xfrm>
        </p:spPr>
        <p:txBody>
          <a:bodyPr>
            <a:noAutofit/>
          </a:bodyPr>
          <a:lstStyle/>
          <a:p>
            <a:pPr marL="0" indent="0">
              <a:buNone/>
            </a:pPr>
            <a:r>
              <a:rPr lang="id-ID" sz="2400" b="1" dirty="0">
                <a:latin typeface="+mj-lt"/>
              </a:rPr>
              <a:t>7.    Anggaran sebagai alat motivasi</a:t>
            </a:r>
          </a:p>
          <a:p>
            <a:r>
              <a:rPr lang="id-ID" sz="2400" dirty="0">
                <a:latin typeface="+mj-lt"/>
              </a:rPr>
              <a:t>Anggaran sebagai instrumen untuk memotivasi masyarakat manajemen agar bekerja secara ekonomis, efektif, dan efisien dalam mencapai target dan tujuan organisasi yang telah ditetapkan. Agar dapat memotivasi, anggaran hendaknya </a:t>
            </a:r>
            <a:r>
              <a:rPr lang="id-ID" sz="2400" dirty="0" smtClean="0">
                <a:latin typeface="+mj-lt"/>
              </a:rPr>
              <a:t>jangan </a:t>
            </a:r>
            <a:r>
              <a:rPr lang="id-ID" sz="2400" dirty="0">
                <a:latin typeface="+mj-lt"/>
              </a:rPr>
              <a:t>terlalu tinggi sehingga tidak dapat dipenuhi, namun juga jangan terlalu rendah sehingga terlalu mudah untuk dicapai.</a:t>
            </a:r>
          </a:p>
          <a:p>
            <a:pPr marL="0" indent="0">
              <a:buNone/>
            </a:pPr>
            <a:r>
              <a:rPr lang="id-ID" sz="2400" b="1" dirty="0">
                <a:latin typeface="+mj-lt"/>
              </a:rPr>
              <a:t>8. </a:t>
            </a:r>
            <a:r>
              <a:rPr lang="id-ID" sz="2400" dirty="0">
                <a:latin typeface="+mj-lt"/>
              </a:rPr>
              <a:t>  </a:t>
            </a:r>
            <a:r>
              <a:rPr lang="id-ID" sz="2400" b="1" dirty="0">
                <a:latin typeface="+mj-lt"/>
              </a:rPr>
              <a:t> Anggaran sebagai alat untuk menciptakan ruang publik</a:t>
            </a:r>
          </a:p>
          <a:p>
            <a:r>
              <a:rPr lang="id-ID" sz="2400" dirty="0">
                <a:latin typeface="+mj-lt"/>
              </a:rPr>
              <a:t>Anggaran publik tidak boleh diabaikan oleh kabinet, birokrat, dan DPR/DPRD. Masyarakat, LSM, Perguruan tinggi, dan berbagai organisasi kemasyarakatan harus terlibat dalam proses penganggaran publik. Kelompok masyarakat yang terorganisir akan mencoba mempengaruhi anggaran pemerintah untuk kepentingan mereka</a:t>
            </a:r>
          </a:p>
        </p:txBody>
      </p:sp>
    </p:spTree>
    <p:extLst>
      <p:ext uri="{BB962C8B-B14F-4D97-AF65-F5344CB8AC3E}">
        <p14:creationId xmlns:p14="http://schemas.microsoft.com/office/powerpoint/2010/main" val="8587806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74638"/>
            <a:ext cx="8291264" cy="634082"/>
          </a:xfrm>
        </p:spPr>
        <p:txBody>
          <a:bodyPr>
            <a:normAutofit fontScale="90000"/>
          </a:bodyPr>
          <a:lstStyle/>
          <a:p>
            <a:r>
              <a:rPr lang="id-ID" sz="3600" b="1" dirty="0"/>
              <a:t>PRINSIP-PRINSIP PENGANGGARAN</a:t>
            </a:r>
            <a:endParaRPr lang="id-ID" sz="3600" dirty="0"/>
          </a:p>
        </p:txBody>
      </p:sp>
      <p:sp>
        <p:nvSpPr>
          <p:cNvPr id="3" name="Content Placeholder 2"/>
          <p:cNvSpPr>
            <a:spLocks noGrp="1"/>
          </p:cNvSpPr>
          <p:nvPr>
            <p:ph idx="1"/>
          </p:nvPr>
        </p:nvSpPr>
        <p:spPr>
          <a:xfrm>
            <a:off x="395536" y="980728"/>
            <a:ext cx="8291264" cy="5472608"/>
          </a:xfrm>
        </p:spPr>
        <p:txBody>
          <a:bodyPr>
            <a:noAutofit/>
          </a:bodyPr>
          <a:lstStyle/>
          <a:p>
            <a:pPr marL="514350" lvl="0" indent="-514350">
              <a:buFont typeface="+mj-lt"/>
              <a:buAutoNum type="arabicPeriod"/>
            </a:pPr>
            <a:r>
              <a:rPr lang="id-ID" sz="2800" b="1" dirty="0">
                <a:latin typeface="+mj-lt"/>
              </a:rPr>
              <a:t>Demokratis</a:t>
            </a:r>
            <a:r>
              <a:rPr lang="id-ID" sz="2800" dirty="0">
                <a:latin typeface="+mj-lt"/>
              </a:rPr>
              <a:t>, mengandung makna bahwa anggaran negara (di pemerintahan Pusat /</a:t>
            </a:r>
            <a:r>
              <a:rPr lang="id-ID" sz="2800" dirty="0" smtClean="0">
                <a:latin typeface="+mj-lt"/>
              </a:rPr>
              <a:t> </a:t>
            </a:r>
            <a:r>
              <a:rPr lang="id-ID" sz="2800" dirty="0">
                <a:latin typeface="+mj-lt"/>
              </a:rPr>
              <a:t>di pemerintahan Daerah), baik yang berkaitan </a:t>
            </a:r>
            <a:r>
              <a:rPr lang="id-ID" sz="2800" dirty="0" smtClean="0">
                <a:latin typeface="+mj-lt"/>
              </a:rPr>
              <a:t>dengan  </a:t>
            </a:r>
            <a:r>
              <a:rPr lang="id-ID" sz="2800" dirty="0">
                <a:latin typeface="+mj-lt"/>
              </a:rPr>
              <a:t>pendapatan maupun yang berkaitan dengan pengeluaran, harus ditetapkan melalui suatu proses yang </a:t>
            </a:r>
            <a:r>
              <a:rPr lang="id-ID" sz="2800" dirty="0" smtClean="0">
                <a:latin typeface="+mj-lt"/>
              </a:rPr>
              <a:t>mengikut sertakan </a:t>
            </a:r>
            <a:r>
              <a:rPr lang="id-ID" sz="2800" dirty="0">
                <a:latin typeface="+mj-lt"/>
              </a:rPr>
              <a:t>sebanyak mungkin unsur masyarakat selain harus dibahas dan mendapatkan persetujuan dari lembaga perwakilan rakyat.</a:t>
            </a:r>
          </a:p>
          <a:p>
            <a:pPr marL="514350" lvl="0" indent="-514350">
              <a:buFont typeface="+mj-lt"/>
              <a:buAutoNum type="arabicPeriod"/>
            </a:pPr>
            <a:r>
              <a:rPr lang="id-ID" sz="2800" b="1" dirty="0">
                <a:latin typeface="+mj-lt"/>
              </a:rPr>
              <a:t>Adil</a:t>
            </a:r>
            <a:r>
              <a:rPr lang="id-ID" sz="2800" dirty="0">
                <a:latin typeface="+mj-lt"/>
              </a:rPr>
              <a:t>,</a:t>
            </a:r>
            <a:r>
              <a:rPr lang="id-ID" sz="2800" b="1" dirty="0">
                <a:latin typeface="+mj-lt"/>
              </a:rPr>
              <a:t> </a:t>
            </a:r>
            <a:r>
              <a:rPr lang="id-ID" sz="2800" dirty="0" smtClean="0">
                <a:latin typeface="+mj-lt"/>
              </a:rPr>
              <a:t>berarti anggaran </a:t>
            </a:r>
            <a:r>
              <a:rPr lang="id-ID" sz="2800" dirty="0">
                <a:latin typeface="+mj-lt"/>
              </a:rPr>
              <a:t>negara haruslah diarahkan secara optimum bagi kepentingan orang banyak dan secara proporsional, dialokasikan bagi semua kelompok </a:t>
            </a:r>
            <a:r>
              <a:rPr lang="id-ID" sz="2800" dirty="0" smtClean="0">
                <a:latin typeface="+mj-lt"/>
              </a:rPr>
              <a:t> </a:t>
            </a:r>
            <a:r>
              <a:rPr lang="id-ID" sz="2800" dirty="0">
                <a:latin typeface="+mj-lt"/>
              </a:rPr>
              <a:t>masyarakt sesuai dengan kebutuhannya</a:t>
            </a:r>
            <a:r>
              <a:rPr lang="id-ID" sz="2800" dirty="0" smtClean="0">
                <a:latin typeface="+mj-lt"/>
              </a:rPr>
              <a:t>.</a:t>
            </a:r>
            <a:endParaRPr lang="id-ID" sz="2800" dirty="0">
              <a:latin typeface="+mj-lt"/>
            </a:endParaRPr>
          </a:p>
        </p:txBody>
      </p:sp>
    </p:spTree>
    <p:extLst>
      <p:ext uri="{BB962C8B-B14F-4D97-AF65-F5344CB8AC3E}">
        <p14:creationId xmlns:p14="http://schemas.microsoft.com/office/powerpoint/2010/main" val="17171132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74638"/>
            <a:ext cx="8291264" cy="634082"/>
          </a:xfrm>
        </p:spPr>
        <p:txBody>
          <a:bodyPr>
            <a:normAutofit fontScale="90000"/>
          </a:bodyPr>
          <a:lstStyle/>
          <a:p>
            <a:endParaRPr lang="id-ID" dirty="0"/>
          </a:p>
        </p:txBody>
      </p:sp>
      <p:sp>
        <p:nvSpPr>
          <p:cNvPr id="3" name="Content Placeholder 2"/>
          <p:cNvSpPr>
            <a:spLocks noGrp="1"/>
          </p:cNvSpPr>
          <p:nvPr>
            <p:ph idx="1"/>
          </p:nvPr>
        </p:nvSpPr>
        <p:spPr>
          <a:xfrm>
            <a:off x="467544" y="1052736"/>
            <a:ext cx="8219256" cy="5688632"/>
          </a:xfrm>
        </p:spPr>
        <p:txBody>
          <a:bodyPr>
            <a:normAutofit fontScale="92500" lnSpcReduction="20000"/>
          </a:bodyPr>
          <a:lstStyle/>
          <a:p>
            <a:pPr marL="514350" indent="-514350">
              <a:buAutoNum type="arabicPeriod" startAt="3"/>
            </a:pPr>
            <a:r>
              <a:rPr lang="id-ID" sz="2800" b="1" dirty="0" smtClean="0">
                <a:latin typeface="+mj-lt"/>
              </a:rPr>
              <a:t>Transparan</a:t>
            </a:r>
            <a:r>
              <a:rPr lang="id-ID" sz="2800" dirty="0">
                <a:latin typeface="+mj-lt"/>
              </a:rPr>
              <a:t>,</a:t>
            </a:r>
            <a:r>
              <a:rPr lang="id-ID" sz="2800" b="1" dirty="0">
                <a:latin typeface="+mj-lt"/>
              </a:rPr>
              <a:t> </a:t>
            </a:r>
            <a:r>
              <a:rPr lang="id-ID" sz="2800" dirty="0">
                <a:latin typeface="+mj-lt"/>
              </a:rPr>
              <a:t>yaitu proses perencanaan, pelaksanaan serta </a:t>
            </a:r>
            <a:r>
              <a:rPr lang="id-ID" sz="2800" dirty="0" smtClean="0">
                <a:latin typeface="+mj-lt"/>
              </a:rPr>
              <a:t>pertanggung </a:t>
            </a:r>
            <a:r>
              <a:rPr lang="id-ID" sz="2800" dirty="0">
                <a:latin typeface="+mj-lt"/>
              </a:rPr>
              <a:t>jawaban anggaran negara harus diketahui tidak saja oleh wakil rakyat, tetapi juga oleh masyarakat </a:t>
            </a:r>
            <a:r>
              <a:rPr lang="id-ID" sz="2800" dirty="0" smtClean="0">
                <a:latin typeface="+mj-lt"/>
              </a:rPr>
              <a:t>um</a:t>
            </a:r>
            <a:endParaRPr lang="id-ID" sz="2800" b="1" dirty="0" smtClean="0">
              <a:latin typeface="+mj-lt"/>
            </a:endParaRPr>
          </a:p>
          <a:p>
            <a:pPr marL="514350" lvl="0" indent="-514350">
              <a:buFont typeface="+mj-lt"/>
              <a:buAutoNum type="arabicPeriod" startAt="4"/>
            </a:pPr>
            <a:r>
              <a:rPr lang="id-ID" sz="2800" b="1" dirty="0" smtClean="0">
                <a:latin typeface="+mj-lt"/>
              </a:rPr>
              <a:t>Bermoral </a:t>
            </a:r>
            <a:r>
              <a:rPr lang="id-ID" sz="2800" b="1" dirty="0">
                <a:latin typeface="+mj-lt"/>
              </a:rPr>
              <a:t>Tinggi</a:t>
            </a:r>
            <a:r>
              <a:rPr lang="id-ID" sz="2800" dirty="0">
                <a:latin typeface="+mj-lt"/>
              </a:rPr>
              <a:t>, berarti pengelolaan keuangan negara harus berpegang kepada peraturan perundangan yang berlaku, dan juga senantiasa mengacu pada etika dan moral yang tinggi.</a:t>
            </a:r>
          </a:p>
          <a:p>
            <a:pPr marL="514350" lvl="0" indent="-514350">
              <a:buFont typeface="+mj-lt"/>
              <a:buAutoNum type="arabicPeriod" startAt="4"/>
            </a:pPr>
            <a:r>
              <a:rPr lang="id-ID" sz="2800" b="1" dirty="0">
                <a:latin typeface="+mj-lt"/>
              </a:rPr>
              <a:t>Berhati-hati</a:t>
            </a:r>
            <a:r>
              <a:rPr lang="id-ID" sz="2800" dirty="0">
                <a:latin typeface="+mj-lt"/>
              </a:rPr>
              <a:t>, berarti pengelolaan anggaran negara harus dilakukan secara berhati-hati, karena jumlah sumber daya yang terbatas dan mahal harganya. Hal ini semakin terasa penting jika dikaitkan dengan unsur hutang negara.</a:t>
            </a:r>
          </a:p>
          <a:p>
            <a:pPr marL="514350" lvl="0" indent="-514350">
              <a:buFont typeface="+mj-lt"/>
              <a:buAutoNum type="arabicPeriod" startAt="4"/>
            </a:pPr>
            <a:r>
              <a:rPr lang="id-ID" sz="2800" b="1" dirty="0">
                <a:latin typeface="+mj-lt"/>
              </a:rPr>
              <a:t>Akuntabel</a:t>
            </a:r>
            <a:r>
              <a:rPr lang="id-ID" sz="2800" dirty="0">
                <a:latin typeface="+mj-lt"/>
              </a:rPr>
              <a:t>, berarti bahwa pengelolaan keuangan negara haruslah dapat dipertanggung jawabkan setiap saat secara intern maupun ekstern kepada rakyat.</a:t>
            </a:r>
          </a:p>
          <a:p>
            <a:pPr marL="514350" indent="-514350">
              <a:buFont typeface="+mj-lt"/>
              <a:buAutoNum type="arabicPeriod" startAt="4"/>
            </a:pPr>
            <a:endParaRPr lang="id-ID" sz="2800" dirty="0">
              <a:latin typeface="+mj-lt"/>
            </a:endParaRPr>
          </a:p>
        </p:txBody>
      </p:sp>
    </p:spTree>
    <p:extLst>
      <p:ext uri="{BB962C8B-B14F-4D97-AF65-F5344CB8AC3E}">
        <p14:creationId xmlns:p14="http://schemas.microsoft.com/office/powerpoint/2010/main" val="31091790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274638"/>
            <a:ext cx="8075240" cy="562074"/>
          </a:xfrm>
        </p:spPr>
        <p:txBody>
          <a:bodyPr>
            <a:normAutofit fontScale="90000"/>
          </a:bodyPr>
          <a:lstStyle/>
          <a:p>
            <a:r>
              <a:rPr lang="id-ID" b="1" dirty="0" smtClean="0"/>
              <a:t/>
            </a:r>
            <a:br>
              <a:rPr lang="id-ID" b="1" dirty="0" smtClean="0"/>
            </a:br>
            <a:r>
              <a:rPr lang="id-ID" sz="4000" b="1" dirty="0" smtClean="0"/>
              <a:t>Struktur Pendapatan Daerah </a:t>
            </a:r>
            <a:r>
              <a:rPr lang="id-ID" dirty="0"/>
              <a:t/>
            </a:r>
            <a:br>
              <a:rPr lang="id-ID" dirty="0"/>
            </a:br>
            <a:endParaRPr lang="id-ID" dirty="0"/>
          </a:p>
        </p:txBody>
      </p:sp>
      <p:sp>
        <p:nvSpPr>
          <p:cNvPr id="3" name="Content Placeholder 2"/>
          <p:cNvSpPr>
            <a:spLocks noGrp="1"/>
          </p:cNvSpPr>
          <p:nvPr>
            <p:ph idx="1"/>
          </p:nvPr>
        </p:nvSpPr>
        <p:spPr>
          <a:xfrm>
            <a:off x="683568" y="836712"/>
            <a:ext cx="8003232" cy="5544616"/>
          </a:xfrm>
        </p:spPr>
        <p:txBody>
          <a:bodyPr>
            <a:normAutofit fontScale="85000" lnSpcReduction="20000"/>
          </a:bodyPr>
          <a:lstStyle/>
          <a:p>
            <a:pPr marL="0" indent="0">
              <a:buNone/>
            </a:pPr>
            <a:r>
              <a:rPr lang="id-ID" dirty="0" smtClean="0">
                <a:latin typeface="+mj-lt"/>
              </a:rPr>
              <a:t>Pendapatan </a:t>
            </a:r>
            <a:r>
              <a:rPr lang="id-ID" dirty="0">
                <a:latin typeface="+mj-lt"/>
              </a:rPr>
              <a:t>daerah dirinci menurut urusan pemerintahan daerah, organisasi, kelompok, jenis, obyek dan rincian obyek pendapatan. Pendapatan daerah dikelompokkan </a:t>
            </a:r>
            <a:r>
              <a:rPr lang="id-ID" dirty="0" smtClean="0">
                <a:latin typeface="+mj-lt"/>
              </a:rPr>
              <a:t>atas</a:t>
            </a:r>
          </a:p>
          <a:p>
            <a:pPr marL="0" indent="0">
              <a:buNone/>
            </a:pPr>
            <a:r>
              <a:rPr lang="id-ID" dirty="0" smtClean="0">
                <a:latin typeface="+mj-lt"/>
              </a:rPr>
              <a:t>Klasifikasi Pendapatan Daerah berdasarkan kelompok trdr dr.</a:t>
            </a:r>
            <a:endParaRPr lang="id-ID" dirty="0">
              <a:latin typeface="+mj-lt"/>
            </a:endParaRPr>
          </a:p>
          <a:p>
            <a:pPr marL="514350" lvl="0" indent="-514350">
              <a:buFont typeface="+mj-lt"/>
              <a:buAutoNum type="arabicPeriod"/>
            </a:pPr>
            <a:r>
              <a:rPr lang="id-ID" dirty="0" smtClean="0">
                <a:latin typeface="+mj-lt"/>
              </a:rPr>
              <a:t>Pendapatan Asli Daerah </a:t>
            </a:r>
            <a:r>
              <a:rPr lang="id-ID" b="1" dirty="0" smtClean="0">
                <a:latin typeface="+mj-lt"/>
              </a:rPr>
              <a:t>(PAD) : </a:t>
            </a:r>
          </a:p>
          <a:p>
            <a:pPr marL="0" lvl="0" indent="0">
              <a:buNone/>
            </a:pPr>
            <a:r>
              <a:rPr lang="id-ID" dirty="0" smtClean="0">
                <a:latin typeface="+mj-lt"/>
              </a:rPr>
              <a:t>       Pajak daerah, retribusi daerah, hasil pengelolaan </a:t>
            </a:r>
          </a:p>
          <a:p>
            <a:pPr marL="0" lvl="0" indent="0">
              <a:buNone/>
            </a:pPr>
            <a:r>
              <a:rPr lang="id-ID" dirty="0">
                <a:latin typeface="+mj-lt"/>
              </a:rPr>
              <a:t> </a:t>
            </a:r>
            <a:r>
              <a:rPr lang="id-ID" dirty="0" smtClean="0">
                <a:latin typeface="+mj-lt"/>
              </a:rPr>
              <a:t>      kekayaan daerah yang dipisahkan dll.</a:t>
            </a:r>
            <a:r>
              <a:rPr lang="id-ID" dirty="0" smtClean="0"/>
              <a:t> </a:t>
            </a:r>
          </a:p>
          <a:p>
            <a:pPr marL="514350" lvl="0" indent="-514350">
              <a:buFont typeface="+mj-lt"/>
              <a:buAutoNum type="arabicPeriod" startAt="2"/>
            </a:pPr>
            <a:r>
              <a:rPr lang="id-ID" b="1" dirty="0" smtClean="0"/>
              <a:t>Dana </a:t>
            </a:r>
            <a:r>
              <a:rPr lang="id-ID" b="1" dirty="0"/>
              <a:t>perimbangan</a:t>
            </a:r>
            <a:r>
              <a:rPr lang="id-ID" dirty="0"/>
              <a:t>, seperti dana bagi hasil, dana alokasi umum dan dana alokasi khusus</a:t>
            </a:r>
          </a:p>
          <a:p>
            <a:pPr marL="514350" lvl="0" indent="-514350">
              <a:buFont typeface="+mj-lt"/>
              <a:buAutoNum type="arabicPeriod" startAt="2"/>
            </a:pPr>
            <a:r>
              <a:rPr lang="id-ID" b="1" dirty="0"/>
              <a:t>Lain-lain pendapatan daerah </a:t>
            </a:r>
            <a:r>
              <a:rPr lang="id-ID" dirty="0"/>
              <a:t>yang sah, seperti hibah dari pemerintah/pemda lain, </a:t>
            </a:r>
            <a:r>
              <a:rPr lang="id-ID" dirty="0" smtClean="0"/>
              <a:t>badan/lembaga, organisasi </a:t>
            </a:r>
            <a:r>
              <a:rPr lang="id-ID" dirty="0"/>
              <a:t>swasta dalam negeri dll</a:t>
            </a:r>
          </a:p>
          <a:p>
            <a:pPr lvl="0"/>
            <a:endParaRPr lang="id-ID" dirty="0" smtClean="0">
              <a:latin typeface="+mj-lt"/>
            </a:endParaRPr>
          </a:p>
          <a:p>
            <a:pPr lvl="0"/>
            <a:endParaRPr lang="id-ID" dirty="0">
              <a:latin typeface="+mj-lt"/>
            </a:endParaRPr>
          </a:p>
          <a:p>
            <a:endParaRPr lang="id-ID" dirty="0">
              <a:latin typeface="+mj-lt"/>
            </a:endParaRPr>
          </a:p>
        </p:txBody>
      </p:sp>
    </p:spTree>
    <p:extLst>
      <p:ext uri="{BB962C8B-B14F-4D97-AF65-F5344CB8AC3E}">
        <p14:creationId xmlns:p14="http://schemas.microsoft.com/office/powerpoint/2010/main" val="5206074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74638"/>
            <a:ext cx="8219256" cy="418058"/>
          </a:xfrm>
        </p:spPr>
        <p:txBody>
          <a:bodyPr>
            <a:normAutofit fontScale="90000"/>
          </a:bodyPr>
          <a:lstStyle/>
          <a:p>
            <a:r>
              <a:rPr lang="id-ID" dirty="0"/>
              <a:t/>
            </a:r>
            <a:br>
              <a:rPr lang="id-ID" dirty="0"/>
            </a:br>
            <a:r>
              <a:rPr lang="id-ID" sz="3600" b="1" dirty="0" smtClean="0"/>
              <a:t>Pajak </a:t>
            </a:r>
            <a:r>
              <a:rPr lang="id-ID" sz="3600" b="1" dirty="0"/>
              <a:t>Daerah </a:t>
            </a:r>
            <a:r>
              <a:rPr lang="id-ID" sz="3600" b="1" dirty="0" smtClean="0"/>
              <a:t>berdasarkan  </a:t>
            </a:r>
            <a:r>
              <a:rPr lang="id-ID" sz="3600" b="1" dirty="0"/>
              <a:t>PP 65/2001</a:t>
            </a:r>
            <a:br>
              <a:rPr lang="id-ID" sz="3600" b="1" dirty="0"/>
            </a:br>
            <a:endParaRPr lang="id-ID" sz="3600" b="1" dirty="0"/>
          </a:p>
        </p:txBody>
      </p:sp>
      <p:sp>
        <p:nvSpPr>
          <p:cNvPr id="3" name="Content Placeholder 2"/>
          <p:cNvSpPr>
            <a:spLocks noGrp="1"/>
          </p:cNvSpPr>
          <p:nvPr>
            <p:ph idx="1"/>
          </p:nvPr>
        </p:nvSpPr>
        <p:spPr>
          <a:xfrm>
            <a:off x="395536" y="836712"/>
            <a:ext cx="8291264" cy="5760640"/>
          </a:xfrm>
        </p:spPr>
        <p:txBody>
          <a:bodyPr>
            <a:normAutofit fontScale="85000" lnSpcReduction="20000"/>
          </a:bodyPr>
          <a:lstStyle/>
          <a:p>
            <a:pPr marL="514350" indent="-514350">
              <a:buFont typeface="+mj-lt"/>
              <a:buAutoNum type="arabicPeriod"/>
            </a:pPr>
            <a:r>
              <a:rPr lang="id-ID" b="1" dirty="0" smtClean="0"/>
              <a:t>Jenis-jenis pajak propinsi terdiri dari </a:t>
            </a:r>
            <a:r>
              <a:rPr lang="id-ID" dirty="0" smtClean="0"/>
              <a:t>: </a:t>
            </a:r>
          </a:p>
          <a:p>
            <a:pPr marL="514350" indent="-514350">
              <a:buFont typeface="+mj-lt"/>
              <a:buAutoNum type="alphaLcPeriod"/>
            </a:pPr>
            <a:r>
              <a:rPr lang="id-ID" dirty="0" smtClean="0"/>
              <a:t>Pajak kendaraan bermotor &amp; kendaraan air</a:t>
            </a:r>
          </a:p>
          <a:p>
            <a:pPr marL="514350" indent="-514350">
              <a:buFont typeface="+mj-lt"/>
              <a:buAutoNum type="alphaLcPeriod"/>
            </a:pPr>
            <a:r>
              <a:rPr lang="id-ID" dirty="0" smtClean="0"/>
              <a:t>Bea balik nama </a:t>
            </a:r>
            <a:r>
              <a:rPr lang="id-ID" dirty="0"/>
              <a:t>kendaraan bermotor &amp; kendaraan </a:t>
            </a:r>
            <a:r>
              <a:rPr lang="id-ID" dirty="0" smtClean="0"/>
              <a:t>air</a:t>
            </a:r>
          </a:p>
          <a:p>
            <a:pPr marL="514350" indent="-514350">
              <a:buFont typeface="+mj-lt"/>
              <a:buAutoNum type="alphaLcPeriod"/>
            </a:pPr>
            <a:r>
              <a:rPr lang="id-ID" dirty="0" smtClean="0"/>
              <a:t>Pajak bahan bakar  </a:t>
            </a:r>
            <a:r>
              <a:rPr lang="id-ID" dirty="0"/>
              <a:t>kendaraan </a:t>
            </a:r>
            <a:r>
              <a:rPr lang="id-ID" dirty="0" smtClean="0"/>
              <a:t>bermotor</a:t>
            </a:r>
          </a:p>
          <a:p>
            <a:pPr marL="514350" indent="-514350">
              <a:buFont typeface="+mj-lt"/>
              <a:buAutoNum type="alphaLcPeriod"/>
            </a:pPr>
            <a:r>
              <a:rPr lang="id-ID" dirty="0" smtClean="0"/>
              <a:t>Pajak pengambilan dan pemanfaatan air bawah tanah dan air pernukaan </a:t>
            </a:r>
            <a:endParaRPr lang="id-ID" dirty="0"/>
          </a:p>
          <a:p>
            <a:pPr marL="514350" indent="-514350">
              <a:buAutoNum type="arabicPeriod" startAt="2"/>
            </a:pPr>
            <a:r>
              <a:rPr lang="id-ID" b="1" dirty="0" smtClean="0"/>
              <a:t>Jenis-jenis </a:t>
            </a:r>
            <a:r>
              <a:rPr lang="id-ID" b="1" dirty="0"/>
              <a:t>pajak </a:t>
            </a:r>
            <a:r>
              <a:rPr lang="id-ID" b="1" dirty="0" smtClean="0"/>
              <a:t>kabupaten/kota terdiri dari</a:t>
            </a:r>
            <a:r>
              <a:rPr lang="id-ID" dirty="0" smtClean="0"/>
              <a:t>: </a:t>
            </a:r>
          </a:p>
          <a:p>
            <a:pPr marL="514350" indent="-514350">
              <a:buFont typeface="+mj-lt"/>
              <a:buAutoNum type="alphaLcPeriod"/>
            </a:pPr>
            <a:r>
              <a:rPr lang="id-ID" dirty="0" smtClean="0"/>
              <a:t>Pajak hotel </a:t>
            </a:r>
          </a:p>
          <a:p>
            <a:pPr marL="514350" indent="-514350">
              <a:buFont typeface="+mj-lt"/>
              <a:buAutoNum type="alphaLcPeriod"/>
            </a:pPr>
            <a:r>
              <a:rPr lang="id-ID" dirty="0" smtClean="0"/>
              <a:t>Pajak restoran</a:t>
            </a:r>
          </a:p>
          <a:p>
            <a:pPr marL="514350" indent="-514350">
              <a:buFont typeface="+mj-lt"/>
              <a:buAutoNum type="alphaLcPeriod"/>
            </a:pPr>
            <a:r>
              <a:rPr lang="id-ID" dirty="0" smtClean="0"/>
              <a:t>Pajak hiburan</a:t>
            </a:r>
          </a:p>
          <a:p>
            <a:pPr marL="514350" indent="-514350">
              <a:buFont typeface="+mj-lt"/>
              <a:buAutoNum type="alphaLcPeriod"/>
            </a:pPr>
            <a:r>
              <a:rPr lang="id-ID" dirty="0" smtClean="0"/>
              <a:t>Pajak rakiame </a:t>
            </a:r>
          </a:p>
          <a:p>
            <a:pPr marL="514350" indent="-514350">
              <a:buFont typeface="+mj-lt"/>
              <a:buAutoNum type="alphaLcPeriod"/>
            </a:pPr>
            <a:r>
              <a:rPr lang="id-ID" dirty="0" smtClean="0"/>
              <a:t>Pajak penerengan jalan</a:t>
            </a:r>
          </a:p>
          <a:p>
            <a:pPr marL="514350" indent="-514350">
              <a:buFont typeface="+mj-lt"/>
              <a:buAutoNum type="alphaLcPeriod"/>
            </a:pPr>
            <a:r>
              <a:rPr lang="id-ID" dirty="0" smtClean="0"/>
              <a:t>Pajak pengambilan bahan galian golongan c</a:t>
            </a:r>
          </a:p>
          <a:p>
            <a:pPr marL="514350" indent="-514350">
              <a:buFont typeface="+mj-lt"/>
              <a:buAutoNum type="alphaLcPeriod"/>
            </a:pPr>
            <a:r>
              <a:rPr lang="id-ID" dirty="0" smtClean="0"/>
              <a:t>Pajak parkir </a:t>
            </a:r>
          </a:p>
          <a:p>
            <a:pPr marL="514350" indent="-514350">
              <a:buFont typeface="+mj-lt"/>
              <a:buAutoNum type="alphaLcPeriod"/>
            </a:pPr>
            <a:endParaRPr lang="id-ID" dirty="0"/>
          </a:p>
          <a:p>
            <a:pPr marL="514350" indent="-514350">
              <a:buFont typeface="+mj-lt"/>
              <a:buAutoNum type="alphaLcPeriod"/>
            </a:pPr>
            <a:endParaRPr lang="id-ID" dirty="0"/>
          </a:p>
        </p:txBody>
      </p:sp>
    </p:spTree>
    <p:extLst>
      <p:ext uri="{BB962C8B-B14F-4D97-AF65-F5344CB8AC3E}">
        <p14:creationId xmlns:p14="http://schemas.microsoft.com/office/powerpoint/2010/main" val="33820798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274638"/>
            <a:ext cx="8075240" cy="274042"/>
          </a:xfrm>
        </p:spPr>
        <p:txBody>
          <a:bodyPr>
            <a:normAutofit fontScale="90000"/>
          </a:bodyPr>
          <a:lstStyle/>
          <a:p>
            <a:r>
              <a:rPr lang="id-ID" b="1" dirty="0" smtClean="0"/>
              <a:t/>
            </a:r>
            <a:br>
              <a:rPr lang="id-ID" b="1" dirty="0" smtClean="0"/>
            </a:br>
            <a:endParaRPr lang="id-ID" dirty="0"/>
          </a:p>
        </p:txBody>
      </p:sp>
      <p:sp>
        <p:nvSpPr>
          <p:cNvPr id="3" name="Content Placeholder 2"/>
          <p:cNvSpPr>
            <a:spLocks noGrp="1"/>
          </p:cNvSpPr>
          <p:nvPr>
            <p:ph idx="1"/>
          </p:nvPr>
        </p:nvSpPr>
        <p:spPr>
          <a:xfrm>
            <a:off x="395536" y="404664"/>
            <a:ext cx="8291264" cy="6264696"/>
          </a:xfrm>
        </p:spPr>
        <p:txBody>
          <a:bodyPr>
            <a:normAutofit fontScale="70000" lnSpcReduction="20000"/>
          </a:bodyPr>
          <a:lstStyle/>
          <a:p>
            <a:pPr marL="0" indent="0">
              <a:buNone/>
            </a:pPr>
            <a:r>
              <a:rPr lang="id-ID" sz="3400" b="1" dirty="0" smtClean="0">
                <a:latin typeface="+mj-lt"/>
              </a:rPr>
              <a:t> </a:t>
            </a:r>
            <a:r>
              <a:rPr lang="id-ID" sz="4000" b="1" dirty="0" smtClean="0">
                <a:latin typeface="+mj-lt"/>
              </a:rPr>
              <a:t>Belanja </a:t>
            </a:r>
            <a:r>
              <a:rPr lang="id-ID" sz="4000" b="1" dirty="0">
                <a:latin typeface="+mj-lt"/>
              </a:rPr>
              <a:t>D</a:t>
            </a:r>
            <a:r>
              <a:rPr lang="id-ID" sz="4000" b="1" dirty="0" smtClean="0">
                <a:latin typeface="+mj-lt"/>
              </a:rPr>
              <a:t>aerah</a:t>
            </a:r>
            <a:endParaRPr lang="id-ID" sz="4000" dirty="0">
              <a:latin typeface="+mj-lt"/>
            </a:endParaRPr>
          </a:p>
          <a:p>
            <a:pPr marL="0" indent="0">
              <a:buNone/>
            </a:pPr>
            <a:r>
              <a:rPr lang="id-ID" sz="3400" dirty="0">
                <a:latin typeface="+mj-lt"/>
              </a:rPr>
              <a:t>Dalam rangka memudahkan penilaian kewajaran biaya suatu program atau kegiatan, maka belanja terdiri dari atas 2 (dua) kelompok, yaitu:</a:t>
            </a:r>
          </a:p>
          <a:p>
            <a:pPr marL="0" lvl="0" indent="0">
              <a:buNone/>
            </a:pPr>
            <a:r>
              <a:rPr lang="id-ID" sz="3400" b="1" dirty="0" smtClean="0">
                <a:latin typeface="+mj-lt"/>
              </a:rPr>
              <a:t>1. Belanja </a:t>
            </a:r>
            <a:r>
              <a:rPr lang="id-ID" sz="3400" b="1" dirty="0">
                <a:latin typeface="+mj-lt"/>
              </a:rPr>
              <a:t>tidak langsung, terdiri dari:</a:t>
            </a:r>
          </a:p>
          <a:p>
            <a:r>
              <a:rPr lang="id-ID" sz="3400" dirty="0">
                <a:latin typeface="+mj-lt"/>
              </a:rPr>
              <a:t>    </a:t>
            </a:r>
            <a:r>
              <a:rPr lang="id-ID" sz="3400" dirty="0" smtClean="0">
                <a:latin typeface="+mj-lt"/>
              </a:rPr>
              <a:t>Belanja </a:t>
            </a:r>
            <a:r>
              <a:rPr lang="id-ID" sz="3400" dirty="0">
                <a:latin typeface="+mj-lt"/>
              </a:rPr>
              <a:t>pegawai (gaji dan tunjangan)</a:t>
            </a:r>
          </a:p>
          <a:p>
            <a:r>
              <a:rPr lang="id-ID" sz="3400" dirty="0">
                <a:latin typeface="+mj-lt"/>
              </a:rPr>
              <a:t>     </a:t>
            </a:r>
            <a:r>
              <a:rPr lang="id-ID" sz="3400" dirty="0" smtClean="0">
                <a:latin typeface="+mj-lt"/>
              </a:rPr>
              <a:t>Belanja </a:t>
            </a:r>
            <a:r>
              <a:rPr lang="id-ID" sz="3400" dirty="0">
                <a:latin typeface="+mj-lt"/>
              </a:rPr>
              <a:t>bunga</a:t>
            </a:r>
          </a:p>
          <a:p>
            <a:r>
              <a:rPr lang="id-ID" sz="3400" dirty="0">
                <a:latin typeface="+mj-lt"/>
              </a:rPr>
              <a:t>     </a:t>
            </a:r>
            <a:r>
              <a:rPr lang="id-ID" sz="3400" dirty="0" smtClean="0">
                <a:latin typeface="+mj-lt"/>
              </a:rPr>
              <a:t>Belanja </a:t>
            </a:r>
            <a:r>
              <a:rPr lang="id-ID" sz="3400" dirty="0">
                <a:latin typeface="+mj-lt"/>
              </a:rPr>
              <a:t>subsidi</a:t>
            </a:r>
          </a:p>
          <a:p>
            <a:r>
              <a:rPr lang="id-ID" sz="3400" dirty="0">
                <a:latin typeface="+mj-lt"/>
              </a:rPr>
              <a:t>     </a:t>
            </a:r>
            <a:r>
              <a:rPr lang="id-ID" sz="3400" dirty="0" smtClean="0">
                <a:latin typeface="+mj-lt"/>
              </a:rPr>
              <a:t>Belanja </a:t>
            </a:r>
            <a:r>
              <a:rPr lang="id-ID" sz="3400" dirty="0">
                <a:latin typeface="+mj-lt"/>
              </a:rPr>
              <a:t>hibah</a:t>
            </a:r>
          </a:p>
          <a:p>
            <a:r>
              <a:rPr lang="id-ID" sz="3400" dirty="0">
                <a:latin typeface="+mj-lt"/>
              </a:rPr>
              <a:t>     Belanja bantuan sosial</a:t>
            </a:r>
          </a:p>
          <a:p>
            <a:r>
              <a:rPr lang="id-ID" sz="3400" dirty="0">
                <a:latin typeface="+mj-lt"/>
              </a:rPr>
              <a:t>     </a:t>
            </a:r>
            <a:r>
              <a:rPr lang="id-ID" sz="3400" dirty="0" smtClean="0">
                <a:latin typeface="+mj-lt"/>
              </a:rPr>
              <a:t>Belanja </a:t>
            </a:r>
            <a:r>
              <a:rPr lang="id-ID" sz="3400" dirty="0">
                <a:latin typeface="+mj-lt"/>
              </a:rPr>
              <a:t>bagi hasil</a:t>
            </a:r>
          </a:p>
          <a:p>
            <a:r>
              <a:rPr lang="id-ID" sz="3400" dirty="0">
                <a:latin typeface="+mj-lt"/>
              </a:rPr>
              <a:t>     </a:t>
            </a:r>
            <a:r>
              <a:rPr lang="id-ID" sz="3400" dirty="0" smtClean="0">
                <a:latin typeface="+mj-lt"/>
              </a:rPr>
              <a:t>Bantuan </a:t>
            </a:r>
            <a:r>
              <a:rPr lang="id-ID" sz="3400" dirty="0">
                <a:latin typeface="+mj-lt"/>
              </a:rPr>
              <a:t>keuangan</a:t>
            </a:r>
          </a:p>
          <a:p>
            <a:r>
              <a:rPr lang="id-ID" sz="3400" dirty="0">
                <a:latin typeface="+mj-lt"/>
              </a:rPr>
              <a:t>    Belanja tidak </a:t>
            </a:r>
            <a:r>
              <a:rPr lang="id-ID" sz="3400" dirty="0" smtClean="0">
                <a:latin typeface="+mj-lt"/>
              </a:rPr>
              <a:t>terduga</a:t>
            </a:r>
          </a:p>
          <a:p>
            <a:pPr marL="0" indent="0">
              <a:buNone/>
            </a:pPr>
            <a:r>
              <a:rPr lang="id-ID" sz="3400" b="1" dirty="0" smtClean="0">
                <a:latin typeface="+mj-lt"/>
              </a:rPr>
              <a:t>2. </a:t>
            </a:r>
            <a:r>
              <a:rPr lang="id-ID" sz="3400" dirty="0">
                <a:latin typeface="+mj-lt"/>
              </a:rPr>
              <a:t> </a:t>
            </a:r>
            <a:r>
              <a:rPr lang="id-ID" sz="3400" b="1" dirty="0">
                <a:latin typeface="+mj-lt"/>
              </a:rPr>
              <a:t> Belanja langsung, yakni:</a:t>
            </a:r>
          </a:p>
          <a:p>
            <a:r>
              <a:rPr lang="id-ID" sz="3400" dirty="0">
                <a:latin typeface="+mj-lt"/>
              </a:rPr>
              <a:t> Belanja pegawai (honorarium/upah)</a:t>
            </a:r>
          </a:p>
          <a:p>
            <a:r>
              <a:rPr lang="id-ID" sz="3400" dirty="0">
                <a:latin typeface="+mj-lt"/>
              </a:rPr>
              <a:t> Belanja barang dan jasa</a:t>
            </a:r>
          </a:p>
          <a:p>
            <a:r>
              <a:rPr lang="id-ID" sz="3400" dirty="0" smtClean="0">
                <a:latin typeface="+mj-lt"/>
              </a:rPr>
              <a:t>Belanja </a:t>
            </a:r>
            <a:r>
              <a:rPr lang="id-ID" sz="3400" dirty="0">
                <a:latin typeface="+mj-lt"/>
              </a:rPr>
              <a:t>modal</a:t>
            </a:r>
          </a:p>
          <a:p>
            <a:endParaRPr lang="id-ID" dirty="0"/>
          </a:p>
        </p:txBody>
      </p:sp>
    </p:spTree>
    <p:extLst>
      <p:ext uri="{BB962C8B-B14F-4D97-AF65-F5344CB8AC3E}">
        <p14:creationId xmlns:p14="http://schemas.microsoft.com/office/powerpoint/2010/main" val="23686233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74638"/>
            <a:ext cx="8219256" cy="562074"/>
          </a:xfrm>
        </p:spPr>
        <p:txBody>
          <a:bodyPr>
            <a:noAutofit/>
          </a:bodyPr>
          <a:lstStyle/>
          <a:p>
            <a:r>
              <a:rPr lang="en-US" sz="3200" b="1" dirty="0" err="1">
                <a:cs typeface="Arial" panose="020B0604020202020204" pitchFamily="34" charset="0"/>
              </a:rPr>
              <a:t>Dasar</a:t>
            </a:r>
            <a:r>
              <a:rPr lang="en-US" sz="3200" b="1" dirty="0">
                <a:cs typeface="Arial" panose="020B0604020202020204" pitchFamily="34" charset="0"/>
              </a:rPr>
              <a:t> </a:t>
            </a:r>
            <a:r>
              <a:rPr lang="en-US" sz="3200" b="1" dirty="0" err="1">
                <a:cs typeface="Arial" panose="020B0604020202020204" pitchFamily="34" charset="0"/>
              </a:rPr>
              <a:t>Hukum</a:t>
            </a:r>
            <a:r>
              <a:rPr lang="en-US" sz="3200" b="1" dirty="0">
                <a:cs typeface="Arial" panose="020B0604020202020204" pitchFamily="34" charset="0"/>
              </a:rPr>
              <a:t> </a:t>
            </a:r>
            <a:r>
              <a:rPr lang="en-US" sz="3200" b="1" dirty="0" err="1">
                <a:cs typeface="Arial" panose="020B0604020202020204" pitchFamily="34" charset="0"/>
              </a:rPr>
              <a:t>Pengelolaan</a:t>
            </a:r>
            <a:r>
              <a:rPr lang="en-US" sz="3200" b="1" dirty="0">
                <a:cs typeface="Arial" panose="020B0604020202020204" pitchFamily="34" charset="0"/>
              </a:rPr>
              <a:t> </a:t>
            </a:r>
            <a:r>
              <a:rPr lang="en-US" sz="3200" b="1" dirty="0" err="1">
                <a:cs typeface="Arial" panose="020B0604020202020204" pitchFamily="34" charset="0"/>
              </a:rPr>
              <a:t>Keuangan</a:t>
            </a:r>
            <a:r>
              <a:rPr lang="en-US" sz="3200" b="1" dirty="0">
                <a:cs typeface="Arial" panose="020B0604020202020204" pitchFamily="34" charset="0"/>
              </a:rPr>
              <a:t> Daerah</a:t>
            </a:r>
            <a:endParaRPr lang="id-ID" sz="3200" b="1" dirty="0"/>
          </a:p>
        </p:txBody>
      </p:sp>
      <p:sp>
        <p:nvSpPr>
          <p:cNvPr id="3" name="Content Placeholder 2"/>
          <p:cNvSpPr>
            <a:spLocks noGrp="1"/>
          </p:cNvSpPr>
          <p:nvPr>
            <p:ph idx="1"/>
          </p:nvPr>
        </p:nvSpPr>
        <p:spPr>
          <a:xfrm>
            <a:off x="395536" y="980728"/>
            <a:ext cx="8291264" cy="5544616"/>
          </a:xfrm>
        </p:spPr>
        <p:txBody>
          <a:bodyPr>
            <a:normAutofit fontScale="92500"/>
          </a:bodyPr>
          <a:lstStyle/>
          <a:p>
            <a:pPr lvl="0"/>
            <a:r>
              <a:rPr lang="en-US" sz="3000" b="1" dirty="0" err="1">
                <a:latin typeface="+mj-lt"/>
                <a:cs typeface="Arial" panose="020B0604020202020204" pitchFamily="34" charset="0"/>
              </a:rPr>
              <a:t>Dasar</a:t>
            </a:r>
            <a:r>
              <a:rPr lang="en-US" sz="3000" b="1" dirty="0">
                <a:latin typeface="+mj-lt"/>
                <a:cs typeface="Arial" panose="020B0604020202020204" pitchFamily="34" charset="0"/>
              </a:rPr>
              <a:t> </a:t>
            </a:r>
            <a:r>
              <a:rPr lang="en-US" sz="3000" b="1" dirty="0" err="1">
                <a:latin typeface="+mj-lt"/>
                <a:cs typeface="Arial" panose="020B0604020202020204" pitchFamily="34" charset="0"/>
              </a:rPr>
              <a:t>Hukum</a:t>
            </a:r>
            <a:r>
              <a:rPr lang="en-US" sz="3000" b="1" dirty="0">
                <a:latin typeface="+mj-lt"/>
                <a:cs typeface="Arial" panose="020B0604020202020204" pitchFamily="34" charset="0"/>
              </a:rPr>
              <a:t> </a:t>
            </a:r>
            <a:r>
              <a:rPr lang="en-US" sz="3000" dirty="0" err="1">
                <a:latin typeface="+mj-lt"/>
                <a:cs typeface="Arial" panose="020B0604020202020204" pitchFamily="34" charset="0"/>
              </a:rPr>
              <a:t>Pengelolaan</a:t>
            </a:r>
            <a:r>
              <a:rPr lang="en-US" sz="3000" dirty="0">
                <a:latin typeface="+mj-lt"/>
                <a:cs typeface="Arial" panose="020B0604020202020204" pitchFamily="34" charset="0"/>
              </a:rPr>
              <a:t> </a:t>
            </a:r>
            <a:r>
              <a:rPr lang="en-US" sz="3000" dirty="0" err="1">
                <a:latin typeface="+mj-lt"/>
                <a:cs typeface="Arial" panose="020B0604020202020204" pitchFamily="34" charset="0"/>
              </a:rPr>
              <a:t>Keuangan</a:t>
            </a:r>
            <a:r>
              <a:rPr lang="en-US" sz="3000" dirty="0">
                <a:latin typeface="+mj-lt"/>
                <a:cs typeface="Arial" panose="020B0604020202020204" pitchFamily="34" charset="0"/>
              </a:rPr>
              <a:t> Daerah </a:t>
            </a:r>
            <a:r>
              <a:rPr lang="id-ID" sz="3000" dirty="0">
                <a:latin typeface="+mj-lt"/>
                <a:cs typeface="Arial" panose="020B0604020202020204" pitchFamily="34" charset="0"/>
              </a:rPr>
              <a:t>di era otonomi dilandasi </a:t>
            </a:r>
            <a:r>
              <a:rPr lang="id-ID" sz="3000" dirty="0" smtClean="0">
                <a:latin typeface="+mj-lt"/>
                <a:cs typeface="Arial" panose="020B0604020202020204" pitchFamily="34" charset="0"/>
              </a:rPr>
              <a:t>dengan </a:t>
            </a:r>
            <a:r>
              <a:rPr lang="id-ID" sz="3000" dirty="0">
                <a:latin typeface="+mj-lt"/>
                <a:cs typeface="Arial" panose="020B0604020202020204" pitchFamily="34" charset="0"/>
              </a:rPr>
              <a:t>keluarnya </a:t>
            </a:r>
            <a:r>
              <a:rPr lang="en-US" sz="3000" dirty="0">
                <a:latin typeface="+mj-lt"/>
                <a:cs typeface="Arial" panose="020B0604020202020204" pitchFamily="34" charset="0"/>
              </a:rPr>
              <a:t>UU No 22/1999 </a:t>
            </a:r>
            <a:r>
              <a:rPr lang="id-ID" sz="3000" dirty="0" smtClean="0">
                <a:latin typeface="+mj-lt"/>
                <a:cs typeface="Arial" panose="020B0604020202020204" pitchFamily="34" charset="0"/>
              </a:rPr>
              <a:t>tentang Pemerintahan Daerah </a:t>
            </a:r>
            <a:r>
              <a:rPr lang="id-ID" sz="3000" dirty="0">
                <a:latin typeface="+mj-lt"/>
                <a:cs typeface="Arial" panose="020B0604020202020204" pitchFamily="34" charset="0"/>
              </a:rPr>
              <a:t>&amp;</a:t>
            </a:r>
            <a:r>
              <a:rPr lang="en-US" sz="3000" dirty="0">
                <a:latin typeface="+mj-lt"/>
                <a:cs typeface="Arial" panose="020B0604020202020204" pitchFamily="34" charset="0"/>
              </a:rPr>
              <a:t> UU No 25/99 </a:t>
            </a:r>
            <a:r>
              <a:rPr lang="id-ID" sz="3000" dirty="0">
                <a:latin typeface="+mj-lt"/>
                <a:cs typeface="Arial" panose="020B0604020202020204" pitchFamily="34" charset="0"/>
              </a:rPr>
              <a:t>tentang Perimbangan Keuangan antara P</a:t>
            </a:r>
            <a:r>
              <a:rPr lang="en-US" sz="3000" dirty="0" err="1">
                <a:latin typeface="+mj-lt"/>
                <a:cs typeface="Arial" panose="020B0604020202020204" pitchFamily="34" charset="0"/>
              </a:rPr>
              <a:t>emerintah</a:t>
            </a:r>
            <a:r>
              <a:rPr lang="en-US" sz="3000" dirty="0">
                <a:latin typeface="+mj-lt"/>
                <a:cs typeface="Arial" panose="020B0604020202020204" pitchFamily="34" charset="0"/>
              </a:rPr>
              <a:t> </a:t>
            </a:r>
            <a:r>
              <a:rPr lang="id-ID" sz="3000" dirty="0">
                <a:latin typeface="+mj-lt"/>
                <a:cs typeface="Arial" panose="020B0604020202020204" pitchFamily="34" charset="0"/>
              </a:rPr>
              <a:t>Pusat dan </a:t>
            </a:r>
            <a:r>
              <a:rPr lang="id-ID" sz="3000" dirty="0" smtClean="0">
                <a:latin typeface="+mj-lt"/>
                <a:cs typeface="Arial" panose="020B0604020202020204" pitchFamily="34" charset="0"/>
              </a:rPr>
              <a:t>Pemerintah Daerah</a:t>
            </a:r>
            <a:endParaRPr lang="id-ID" sz="3000" dirty="0">
              <a:latin typeface="+mj-lt"/>
              <a:cs typeface="Arial" panose="020B0604020202020204" pitchFamily="34" charset="0"/>
            </a:endParaRPr>
          </a:p>
          <a:p>
            <a:pPr lvl="0"/>
            <a:r>
              <a:rPr lang="id-ID" sz="3000" dirty="0">
                <a:latin typeface="+mj-lt"/>
                <a:cs typeface="Arial" panose="020B0604020202020204" pitchFamily="34" charset="0"/>
              </a:rPr>
              <a:t>Untuk melaksanakan  UU No 22/ 1999  dan</a:t>
            </a:r>
            <a:r>
              <a:rPr lang="en-US" sz="3000" dirty="0">
                <a:latin typeface="+mj-lt"/>
                <a:cs typeface="Arial" panose="020B0604020202020204" pitchFamily="34" charset="0"/>
              </a:rPr>
              <a:t> UU No 25/</a:t>
            </a:r>
            <a:r>
              <a:rPr lang="id-ID" sz="3000" dirty="0">
                <a:latin typeface="+mj-lt"/>
                <a:cs typeface="Arial" panose="020B0604020202020204" pitchFamily="34" charset="0"/>
              </a:rPr>
              <a:t>19</a:t>
            </a:r>
            <a:r>
              <a:rPr lang="en-US" sz="3000" dirty="0">
                <a:latin typeface="+mj-lt"/>
                <a:cs typeface="Arial" panose="020B0604020202020204" pitchFamily="34" charset="0"/>
              </a:rPr>
              <a:t>99</a:t>
            </a:r>
            <a:r>
              <a:rPr lang="id-ID" sz="3000" dirty="0">
                <a:latin typeface="+mj-lt"/>
                <a:cs typeface="Arial" panose="020B0604020202020204" pitchFamily="34" charset="0"/>
              </a:rPr>
              <a:t> pemerinah </a:t>
            </a:r>
            <a:r>
              <a:rPr lang="en-US" sz="3000" dirty="0" err="1">
                <a:latin typeface="+mj-lt"/>
                <a:cs typeface="Arial" panose="020B0604020202020204" pitchFamily="34" charset="0"/>
              </a:rPr>
              <a:t>mengeluarkan</a:t>
            </a:r>
            <a:r>
              <a:rPr lang="en-US" sz="3000" dirty="0">
                <a:latin typeface="+mj-lt"/>
                <a:cs typeface="Arial" panose="020B0604020202020204" pitchFamily="34" charset="0"/>
              </a:rPr>
              <a:t> </a:t>
            </a:r>
            <a:r>
              <a:rPr lang="en-US" sz="3000" dirty="0" smtClean="0">
                <a:latin typeface="+mj-lt"/>
                <a:cs typeface="Arial" panose="020B0604020202020204" pitchFamily="34" charset="0"/>
              </a:rPr>
              <a:t>b</a:t>
            </a:r>
            <a:r>
              <a:rPr lang="id-ID" sz="3000" dirty="0" smtClean="0">
                <a:latin typeface="+mj-lt"/>
                <a:cs typeface="Arial" panose="020B0604020202020204" pitchFamily="34" charset="0"/>
              </a:rPr>
              <a:t>e</a:t>
            </a:r>
            <a:r>
              <a:rPr lang="en-US" sz="3000" dirty="0" smtClean="0">
                <a:latin typeface="+mj-lt"/>
                <a:cs typeface="Arial" panose="020B0604020202020204" pitchFamily="34" charset="0"/>
              </a:rPr>
              <a:t>b</a:t>
            </a:r>
            <a:r>
              <a:rPr lang="id-ID" sz="3000" dirty="0" smtClean="0">
                <a:latin typeface="+mj-lt"/>
                <a:cs typeface="Arial" panose="020B0604020202020204" pitchFamily="34" charset="0"/>
              </a:rPr>
              <a:t>e</a:t>
            </a:r>
            <a:r>
              <a:rPr lang="en-US" sz="3000" dirty="0" smtClean="0">
                <a:latin typeface="+mj-lt"/>
                <a:cs typeface="Arial" panose="020B0604020202020204" pitchFamily="34" charset="0"/>
              </a:rPr>
              <a:t>r</a:t>
            </a:r>
            <a:r>
              <a:rPr lang="id-ID" sz="3000" dirty="0" smtClean="0">
                <a:latin typeface="+mj-lt"/>
                <a:cs typeface="Arial" panose="020B0604020202020204" pitchFamily="34" charset="0"/>
              </a:rPr>
              <a:t>a</a:t>
            </a:r>
            <a:r>
              <a:rPr lang="en-US" sz="3000" dirty="0" smtClean="0">
                <a:latin typeface="+mj-lt"/>
                <a:cs typeface="Arial" panose="020B0604020202020204" pitchFamily="34" charset="0"/>
              </a:rPr>
              <a:t>p</a:t>
            </a:r>
            <a:r>
              <a:rPr lang="id-ID" sz="3000" dirty="0" smtClean="0">
                <a:latin typeface="+mj-lt"/>
                <a:cs typeface="Arial" panose="020B0604020202020204" pitchFamily="34" charset="0"/>
              </a:rPr>
              <a:t>a </a:t>
            </a:r>
            <a:r>
              <a:rPr lang="en-US" sz="3000" dirty="0" err="1" smtClean="0">
                <a:latin typeface="+mj-lt"/>
                <a:cs typeface="Arial" panose="020B0604020202020204" pitchFamily="34" charset="0"/>
              </a:rPr>
              <a:t>Peraturan</a:t>
            </a:r>
            <a:r>
              <a:rPr lang="en-US" sz="3000" dirty="0" smtClean="0">
                <a:latin typeface="+mj-lt"/>
                <a:cs typeface="Arial" panose="020B0604020202020204" pitchFamily="34" charset="0"/>
              </a:rPr>
              <a:t> </a:t>
            </a:r>
            <a:r>
              <a:rPr lang="en-US" sz="3000" dirty="0" err="1">
                <a:latin typeface="+mj-lt"/>
                <a:cs typeface="Arial" panose="020B0604020202020204" pitchFamily="34" charset="0"/>
              </a:rPr>
              <a:t>Pelaksanaanya</a:t>
            </a:r>
            <a:r>
              <a:rPr lang="en-US" sz="3000" dirty="0">
                <a:latin typeface="+mj-lt"/>
                <a:cs typeface="Arial" panose="020B0604020202020204" pitchFamily="34" charset="0"/>
              </a:rPr>
              <a:t>, al: </a:t>
            </a:r>
          </a:p>
          <a:p>
            <a:pPr marL="457200" lvl="0" indent="-457200"/>
            <a:r>
              <a:rPr lang="en-US" sz="3000" dirty="0">
                <a:latin typeface="+mj-lt"/>
                <a:cs typeface="Arial" panose="020B0604020202020204" pitchFamily="34" charset="0"/>
              </a:rPr>
              <a:t>PP No. 104 </a:t>
            </a:r>
            <a:r>
              <a:rPr lang="en-US" sz="3000" dirty="0" err="1">
                <a:latin typeface="+mj-lt"/>
                <a:cs typeface="Arial" panose="020B0604020202020204" pitchFamily="34" charset="0"/>
              </a:rPr>
              <a:t>Th</a:t>
            </a:r>
            <a:r>
              <a:rPr lang="en-US" sz="3000" dirty="0">
                <a:latin typeface="+mj-lt"/>
                <a:cs typeface="Arial" panose="020B0604020202020204" pitchFamily="34" charset="0"/>
              </a:rPr>
              <a:t> 2000 </a:t>
            </a:r>
            <a:r>
              <a:rPr lang="en-US" sz="3000" dirty="0" err="1">
                <a:latin typeface="+mj-lt"/>
                <a:cs typeface="Arial" panose="020B0604020202020204" pitchFamily="34" charset="0"/>
              </a:rPr>
              <a:t>ttg</a:t>
            </a:r>
            <a:r>
              <a:rPr lang="en-US" sz="3000" dirty="0">
                <a:latin typeface="+mj-lt"/>
                <a:cs typeface="Arial" panose="020B0604020202020204" pitchFamily="34" charset="0"/>
              </a:rPr>
              <a:t> Dana </a:t>
            </a:r>
            <a:r>
              <a:rPr lang="en-US" sz="3000" dirty="0" err="1">
                <a:latin typeface="+mj-lt"/>
                <a:cs typeface="Arial" panose="020B0604020202020204" pitchFamily="34" charset="0"/>
              </a:rPr>
              <a:t>Perimbangan</a:t>
            </a:r>
            <a:r>
              <a:rPr lang="en-US" sz="3000" dirty="0">
                <a:latin typeface="+mj-lt"/>
                <a:cs typeface="Arial" panose="020B0604020202020204" pitchFamily="34" charset="0"/>
              </a:rPr>
              <a:t> </a:t>
            </a:r>
          </a:p>
          <a:p>
            <a:pPr marL="457200" lvl="0" indent="-457200"/>
            <a:r>
              <a:rPr lang="en-US" sz="3000" dirty="0">
                <a:latin typeface="+mj-lt"/>
                <a:cs typeface="Arial" panose="020B0604020202020204" pitchFamily="34" charset="0"/>
              </a:rPr>
              <a:t>PP No 105 </a:t>
            </a:r>
            <a:r>
              <a:rPr lang="en-US" sz="3000" dirty="0" err="1">
                <a:latin typeface="+mj-lt"/>
                <a:cs typeface="Arial" panose="020B0604020202020204" pitchFamily="34" charset="0"/>
              </a:rPr>
              <a:t>Th</a:t>
            </a:r>
            <a:r>
              <a:rPr lang="en-US" sz="3000" dirty="0">
                <a:latin typeface="+mj-lt"/>
                <a:cs typeface="Arial" panose="020B0604020202020204" pitchFamily="34" charset="0"/>
              </a:rPr>
              <a:t> 2000 </a:t>
            </a:r>
            <a:r>
              <a:rPr lang="en-US" sz="3000" dirty="0" err="1">
                <a:latin typeface="+mj-lt"/>
                <a:cs typeface="Arial" panose="020B0604020202020204" pitchFamily="34" charset="0"/>
              </a:rPr>
              <a:t>ttg</a:t>
            </a:r>
            <a:r>
              <a:rPr lang="en-US" sz="3000" dirty="0">
                <a:latin typeface="+mj-lt"/>
                <a:cs typeface="Arial" panose="020B0604020202020204" pitchFamily="34" charset="0"/>
              </a:rPr>
              <a:t> </a:t>
            </a:r>
            <a:r>
              <a:rPr lang="en-US" sz="3000" dirty="0" err="1">
                <a:latin typeface="+mj-lt"/>
                <a:cs typeface="Arial" panose="020B0604020202020204" pitchFamily="34" charset="0"/>
              </a:rPr>
              <a:t>pengelolaan</a:t>
            </a:r>
            <a:r>
              <a:rPr lang="en-US" sz="3000" dirty="0">
                <a:latin typeface="+mj-lt"/>
                <a:cs typeface="Arial" panose="020B0604020202020204" pitchFamily="34" charset="0"/>
              </a:rPr>
              <a:t> </a:t>
            </a:r>
            <a:r>
              <a:rPr lang="en-US" sz="3000" dirty="0" smtClean="0">
                <a:latin typeface="+mj-lt"/>
                <a:cs typeface="Arial" panose="020B0604020202020204" pitchFamily="34" charset="0"/>
              </a:rPr>
              <a:t>&amp;</a:t>
            </a:r>
            <a:r>
              <a:rPr lang="id-ID" sz="3000" dirty="0" smtClean="0">
                <a:latin typeface="+mj-lt"/>
                <a:cs typeface="Arial" panose="020B0604020202020204" pitchFamily="34" charset="0"/>
              </a:rPr>
              <a:t> P</a:t>
            </a:r>
            <a:r>
              <a:rPr lang="en-US" sz="3000" dirty="0" err="1">
                <a:latin typeface="+mj-lt"/>
                <a:cs typeface="Arial" panose="020B0604020202020204" pitchFamily="34" charset="0"/>
              </a:rPr>
              <a:t>ertanggung</a:t>
            </a:r>
            <a:r>
              <a:rPr lang="en-US" sz="3000" dirty="0">
                <a:latin typeface="+mj-lt"/>
                <a:cs typeface="Arial" panose="020B0604020202020204" pitchFamily="34" charset="0"/>
              </a:rPr>
              <a:t> </a:t>
            </a:r>
            <a:r>
              <a:rPr lang="id-ID" sz="3000" dirty="0" smtClean="0">
                <a:latin typeface="+mj-lt"/>
                <a:cs typeface="Arial" panose="020B0604020202020204" pitchFamily="34" charset="0"/>
              </a:rPr>
              <a:t> </a:t>
            </a:r>
            <a:r>
              <a:rPr lang="en-US" sz="3000" dirty="0" err="1" smtClean="0">
                <a:latin typeface="+mj-lt"/>
                <a:cs typeface="Arial" panose="020B0604020202020204" pitchFamily="34" charset="0"/>
              </a:rPr>
              <a:t>jawaban</a:t>
            </a:r>
            <a:r>
              <a:rPr lang="en-US" sz="3000" dirty="0" smtClean="0">
                <a:latin typeface="+mj-lt"/>
                <a:cs typeface="Arial" panose="020B0604020202020204" pitchFamily="34" charset="0"/>
              </a:rPr>
              <a:t> </a:t>
            </a:r>
            <a:r>
              <a:rPr lang="en-US" sz="3000" dirty="0" err="1">
                <a:latin typeface="+mj-lt"/>
                <a:cs typeface="Arial" panose="020B0604020202020204" pitchFamily="34" charset="0"/>
              </a:rPr>
              <a:t>Keuangan</a:t>
            </a:r>
            <a:r>
              <a:rPr lang="en-US" sz="3000" dirty="0">
                <a:latin typeface="+mj-lt"/>
                <a:cs typeface="Arial" panose="020B0604020202020204" pitchFamily="34" charset="0"/>
              </a:rPr>
              <a:t> Daerah</a:t>
            </a:r>
            <a:r>
              <a:rPr lang="id-ID" sz="3000" dirty="0">
                <a:latin typeface="+mj-lt"/>
                <a:cs typeface="Arial" panose="020B0604020202020204" pitchFamily="34" charset="0"/>
              </a:rPr>
              <a:t> dlm pelaksanaan </a:t>
            </a:r>
            <a:r>
              <a:rPr lang="id-ID" sz="3000" dirty="0" smtClean="0">
                <a:latin typeface="+mj-lt"/>
                <a:cs typeface="Arial" panose="020B0604020202020204" pitchFamily="34" charset="0"/>
              </a:rPr>
              <a:t>Dekonsentrasi</a:t>
            </a:r>
            <a:r>
              <a:rPr lang="id-ID" sz="3000" dirty="0">
                <a:latin typeface="+mj-lt"/>
                <a:cs typeface="Arial" panose="020B0604020202020204" pitchFamily="34" charset="0"/>
              </a:rPr>
              <a:t> </a:t>
            </a:r>
            <a:r>
              <a:rPr lang="id-ID" sz="3000" dirty="0" smtClean="0">
                <a:latin typeface="+mj-lt"/>
                <a:cs typeface="Arial" panose="020B0604020202020204" pitchFamily="34" charset="0"/>
              </a:rPr>
              <a:t>dan tugas Pembantuan </a:t>
            </a:r>
            <a:r>
              <a:rPr lang="en-US" sz="3000" dirty="0" smtClean="0">
                <a:latin typeface="+mj-lt"/>
                <a:cs typeface="Arial" panose="020B0604020202020204" pitchFamily="34" charset="0"/>
              </a:rPr>
              <a:t>    </a:t>
            </a:r>
            <a:endParaRPr lang="en-US" sz="3000" dirty="0">
              <a:latin typeface="+mj-lt"/>
              <a:cs typeface="Arial" panose="020B0604020202020204" pitchFamily="34" charset="0"/>
            </a:endParaRPr>
          </a:p>
          <a:p>
            <a:endParaRPr lang="id-ID" dirty="0"/>
          </a:p>
        </p:txBody>
      </p:sp>
    </p:spTree>
    <p:extLst>
      <p:ext uri="{BB962C8B-B14F-4D97-AF65-F5344CB8AC3E}">
        <p14:creationId xmlns:p14="http://schemas.microsoft.com/office/powerpoint/2010/main" val="16971925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74638"/>
            <a:ext cx="8219256" cy="634082"/>
          </a:xfrm>
        </p:spPr>
        <p:txBody>
          <a:bodyPr>
            <a:normAutofit fontScale="90000"/>
          </a:bodyPr>
          <a:lstStyle/>
          <a:p>
            <a:endParaRPr lang="id-ID" dirty="0"/>
          </a:p>
        </p:txBody>
      </p:sp>
      <p:sp>
        <p:nvSpPr>
          <p:cNvPr id="3" name="Content Placeholder 2"/>
          <p:cNvSpPr>
            <a:spLocks noGrp="1"/>
          </p:cNvSpPr>
          <p:nvPr>
            <p:ph idx="1"/>
          </p:nvPr>
        </p:nvSpPr>
        <p:spPr>
          <a:xfrm>
            <a:off x="467544" y="1124744"/>
            <a:ext cx="8219256" cy="5328592"/>
          </a:xfrm>
        </p:spPr>
        <p:txBody>
          <a:bodyPr>
            <a:normAutofit fontScale="92500" lnSpcReduction="10000"/>
          </a:bodyPr>
          <a:lstStyle/>
          <a:p>
            <a:pPr lvl="0"/>
            <a:r>
              <a:rPr lang="en-US" sz="2800" dirty="0">
                <a:latin typeface="+mj-lt"/>
                <a:cs typeface="Arial" panose="020B0604020202020204" pitchFamily="34" charset="0"/>
              </a:rPr>
              <a:t>PP No 106 </a:t>
            </a:r>
            <a:r>
              <a:rPr lang="en-US" sz="2800" dirty="0" err="1">
                <a:latin typeface="+mj-lt"/>
                <a:cs typeface="Arial" panose="020B0604020202020204" pitchFamily="34" charset="0"/>
              </a:rPr>
              <a:t>Th</a:t>
            </a:r>
            <a:r>
              <a:rPr lang="en-US" sz="2800" dirty="0">
                <a:latin typeface="+mj-lt"/>
                <a:cs typeface="Arial" panose="020B0604020202020204" pitchFamily="34" charset="0"/>
              </a:rPr>
              <a:t> 2000 </a:t>
            </a:r>
            <a:r>
              <a:rPr lang="en-US" sz="2800" dirty="0" smtClean="0">
                <a:latin typeface="+mj-lt"/>
                <a:cs typeface="Arial" panose="020B0604020202020204" pitchFamily="34" charset="0"/>
              </a:rPr>
              <a:t>t</a:t>
            </a:r>
            <a:r>
              <a:rPr lang="id-ID" sz="2800" dirty="0" smtClean="0">
                <a:latin typeface="+mj-lt"/>
                <a:cs typeface="Arial" panose="020B0604020202020204" pitchFamily="34" charset="0"/>
              </a:rPr>
              <a:t>en</a:t>
            </a:r>
            <a:r>
              <a:rPr lang="en-US" sz="2800" dirty="0" smtClean="0">
                <a:latin typeface="+mj-lt"/>
                <a:cs typeface="Arial" panose="020B0604020202020204" pitchFamily="34" charset="0"/>
              </a:rPr>
              <a:t>t</a:t>
            </a:r>
            <a:r>
              <a:rPr lang="id-ID" sz="2800" dirty="0" smtClean="0">
                <a:latin typeface="+mj-lt"/>
                <a:cs typeface="Arial" panose="020B0604020202020204" pitchFamily="34" charset="0"/>
              </a:rPr>
              <a:t>an</a:t>
            </a:r>
            <a:r>
              <a:rPr lang="en-US" sz="2800" dirty="0" smtClean="0">
                <a:latin typeface="+mj-lt"/>
                <a:cs typeface="Arial" panose="020B0604020202020204" pitchFamily="34" charset="0"/>
              </a:rPr>
              <a:t>g </a:t>
            </a:r>
            <a:r>
              <a:rPr lang="id-ID" sz="2800" dirty="0">
                <a:latin typeface="+mj-lt"/>
                <a:cs typeface="Arial" panose="020B0604020202020204" pitchFamily="34" charset="0"/>
              </a:rPr>
              <a:t>P</a:t>
            </a:r>
            <a:r>
              <a:rPr lang="en-US" sz="2800" dirty="0" err="1">
                <a:latin typeface="+mj-lt"/>
                <a:cs typeface="Arial" panose="020B0604020202020204" pitchFamily="34" charset="0"/>
              </a:rPr>
              <a:t>engelolaan</a:t>
            </a:r>
            <a:r>
              <a:rPr lang="en-US" sz="2800" dirty="0">
                <a:latin typeface="+mj-lt"/>
                <a:cs typeface="Arial" panose="020B0604020202020204" pitchFamily="34" charset="0"/>
              </a:rPr>
              <a:t> &amp; </a:t>
            </a:r>
            <a:r>
              <a:rPr lang="en-US" sz="2800" dirty="0" err="1">
                <a:latin typeface="+mj-lt"/>
                <a:cs typeface="Arial" panose="020B0604020202020204" pitchFamily="34" charset="0"/>
              </a:rPr>
              <a:t>pertanggung</a:t>
            </a:r>
            <a:r>
              <a:rPr lang="en-US" sz="2800" dirty="0">
                <a:latin typeface="+mj-lt"/>
                <a:cs typeface="Arial" panose="020B0604020202020204" pitchFamily="34" charset="0"/>
              </a:rPr>
              <a:t> </a:t>
            </a:r>
            <a:r>
              <a:rPr lang="en-US" sz="2800" dirty="0" err="1">
                <a:latin typeface="+mj-lt"/>
                <a:cs typeface="Arial" panose="020B0604020202020204" pitchFamily="34" charset="0"/>
              </a:rPr>
              <a:t>jawaban</a:t>
            </a:r>
            <a:r>
              <a:rPr lang="en-US" sz="2800" dirty="0">
                <a:latin typeface="+mj-lt"/>
                <a:cs typeface="Arial" panose="020B0604020202020204" pitchFamily="34" charset="0"/>
              </a:rPr>
              <a:t> </a:t>
            </a:r>
            <a:r>
              <a:rPr lang="en-US" sz="2800" dirty="0" err="1">
                <a:latin typeface="+mj-lt"/>
                <a:cs typeface="Arial" panose="020B0604020202020204" pitchFamily="34" charset="0"/>
              </a:rPr>
              <a:t>Keuangan</a:t>
            </a:r>
            <a:r>
              <a:rPr lang="en-US" sz="2800" dirty="0">
                <a:latin typeface="+mj-lt"/>
                <a:cs typeface="Arial" panose="020B0604020202020204" pitchFamily="34" charset="0"/>
              </a:rPr>
              <a:t> Daerah </a:t>
            </a:r>
            <a:r>
              <a:rPr lang="en-US" sz="2800" dirty="0" smtClean="0">
                <a:latin typeface="+mj-lt"/>
                <a:cs typeface="Arial" panose="020B0604020202020204" pitchFamily="34" charset="0"/>
              </a:rPr>
              <a:t>d</a:t>
            </a:r>
            <a:r>
              <a:rPr lang="id-ID" sz="2800" dirty="0" smtClean="0">
                <a:latin typeface="+mj-lt"/>
                <a:cs typeface="Arial" panose="020B0604020202020204" pitchFamily="34" charset="0"/>
              </a:rPr>
              <a:t>a</a:t>
            </a:r>
            <a:r>
              <a:rPr lang="en-US" sz="2800" dirty="0" smtClean="0">
                <a:latin typeface="+mj-lt"/>
                <a:cs typeface="Arial" panose="020B0604020202020204" pitchFamily="34" charset="0"/>
              </a:rPr>
              <a:t>l</a:t>
            </a:r>
            <a:r>
              <a:rPr lang="id-ID" sz="2800" dirty="0" smtClean="0">
                <a:latin typeface="+mj-lt"/>
                <a:cs typeface="Arial" panose="020B0604020202020204" pitchFamily="34" charset="0"/>
              </a:rPr>
              <a:t>a</a:t>
            </a:r>
            <a:r>
              <a:rPr lang="en-US" sz="2800" dirty="0" smtClean="0">
                <a:latin typeface="+mj-lt"/>
                <a:cs typeface="Arial" panose="020B0604020202020204" pitchFamily="34" charset="0"/>
              </a:rPr>
              <a:t>m </a:t>
            </a:r>
            <a:r>
              <a:rPr lang="en-US" sz="2800" dirty="0" err="1">
                <a:latin typeface="+mj-lt"/>
                <a:cs typeface="Arial" panose="020B0604020202020204" pitchFamily="34" charset="0"/>
              </a:rPr>
              <a:t>rangka</a:t>
            </a:r>
            <a:r>
              <a:rPr lang="en-US" sz="2800" dirty="0">
                <a:latin typeface="+mj-lt"/>
                <a:cs typeface="Arial" panose="020B0604020202020204" pitchFamily="34" charset="0"/>
              </a:rPr>
              <a:t> </a:t>
            </a:r>
            <a:r>
              <a:rPr lang="en-US" sz="2800" dirty="0" err="1">
                <a:latin typeface="+mj-lt"/>
                <a:cs typeface="Arial" panose="020B0604020202020204" pitchFamily="34" charset="0"/>
              </a:rPr>
              <a:t>pelaksanaan</a:t>
            </a:r>
            <a:r>
              <a:rPr lang="en-US" sz="2800" dirty="0">
                <a:latin typeface="+mj-lt"/>
                <a:cs typeface="Arial" panose="020B0604020202020204" pitchFamily="34" charset="0"/>
              </a:rPr>
              <a:t> </a:t>
            </a:r>
            <a:r>
              <a:rPr lang="en-US" sz="2800" dirty="0" err="1">
                <a:latin typeface="+mj-lt"/>
                <a:cs typeface="Arial" panose="020B0604020202020204" pitchFamily="34" charset="0"/>
              </a:rPr>
              <a:t>dekonsentrasi</a:t>
            </a:r>
            <a:r>
              <a:rPr lang="en-US" sz="2800" dirty="0">
                <a:latin typeface="+mj-lt"/>
                <a:cs typeface="Arial" panose="020B0604020202020204" pitchFamily="34" charset="0"/>
              </a:rPr>
              <a:t> </a:t>
            </a:r>
            <a:r>
              <a:rPr lang="en-US" sz="2800" dirty="0" err="1">
                <a:latin typeface="+mj-lt"/>
                <a:cs typeface="Arial" panose="020B0604020202020204" pitchFamily="34" charset="0"/>
              </a:rPr>
              <a:t>dan</a:t>
            </a:r>
            <a:r>
              <a:rPr lang="en-US" sz="2800" dirty="0">
                <a:latin typeface="+mj-lt"/>
                <a:cs typeface="Arial" panose="020B0604020202020204" pitchFamily="34" charset="0"/>
              </a:rPr>
              <a:t> </a:t>
            </a:r>
            <a:r>
              <a:rPr lang="en-US" sz="2800" dirty="0" err="1">
                <a:latin typeface="+mj-lt"/>
                <a:cs typeface="Arial" panose="020B0604020202020204" pitchFamily="34" charset="0"/>
              </a:rPr>
              <a:t>tugas</a:t>
            </a:r>
            <a:r>
              <a:rPr lang="en-US" sz="2800" dirty="0">
                <a:latin typeface="+mj-lt"/>
                <a:cs typeface="Arial" panose="020B0604020202020204" pitchFamily="34" charset="0"/>
              </a:rPr>
              <a:t> </a:t>
            </a:r>
            <a:r>
              <a:rPr lang="en-US" sz="2800" dirty="0" err="1">
                <a:latin typeface="+mj-lt"/>
                <a:cs typeface="Arial" panose="020B0604020202020204" pitchFamily="34" charset="0"/>
              </a:rPr>
              <a:t>pembantuan</a:t>
            </a:r>
            <a:r>
              <a:rPr lang="en-US" sz="2800" dirty="0">
                <a:latin typeface="+mj-lt"/>
                <a:cs typeface="Arial" panose="020B0604020202020204" pitchFamily="34" charset="0"/>
              </a:rPr>
              <a:t>.      </a:t>
            </a:r>
            <a:endParaRPr lang="id-ID" sz="2800" dirty="0" smtClean="0">
              <a:latin typeface="+mj-lt"/>
              <a:cs typeface="Arial" panose="020B0604020202020204" pitchFamily="34" charset="0"/>
            </a:endParaRPr>
          </a:p>
          <a:p>
            <a:r>
              <a:rPr lang="en-US" sz="2800" dirty="0" smtClean="0">
                <a:latin typeface="+mj-lt"/>
                <a:cs typeface="Arial" panose="020B0604020202020204" pitchFamily="34" charset="0"/>
              </a:rPr>
              <a:t>PP </a:t>
            </a:r>
            <a:r>
              <a:rPr lang="en-US" sz="2800" dirty="0">
                <a:latin typeface="+mj-lt"/>
                <a:cs typeface="Arial" panose="020B0604020202020204" pitchFamily="34" charset="0"/>
              </a:rPr>
              <a:t>No 107 </a:t>
            </a:r>
            <a:r>
              <a:rPr lang="en-US" sz="2800" dirty="0" err="1">
                <a:latin typeface="+mj-lt"/>
                <a:cs typeface="Arial" panose="020B0604020202020204" pitchFamily="34" charset="0"/>
              </a:rPr>
              <a:t>Th</a:t>
            </a:r>
            <a:r>
              <a:rPr lang="en-US" sz="2800" dirty="0">
                <a:latin typeface="+mj-lt"/>
                <a:cs typeface="Arial" panose="020B0604020202020204" pitchFamily="34" charset="0"/>
              </a:rPr>
              <a:t> 2000 </a:t>
            </a:r>
            <a:r>
              <a:rPr lang="en-US" sz="2800" dirty="0" smtClean="0">
                <a:latin typeface="+mj-lt"/>
                <a:cs typeface="Arial" panose="020B0604020202020204" pitchFamily="34" charset="0"/>
              </a:rPr>
              <a:t>t</a:t>
            </a:r>
            <a:r>
              <a:rPr lang="id-ID" sz="2800" dirty="0" smtClean="0">
                <a:latin typeface="+mj-lt"/>
                <a:cs typeface="Arial" panose="020B0604020202020204" pitchFamily="34" charset="0"/>
              </a:rPr>
              <a:t>en</a:t>
            </a:r>
            <a:r>
              <a:rPr lang="en-US" sz="2800" dirty="0" smtClean="0">
                <a:latin typeface="+mj-lt"/>
                <a:cs typeface="Arial" panose="020B0604020202020204" pitchFamily="34" charset="0"/>
              </a:rPr>
              <a:t>t</a:t>
            </a:r>
            <a:r>
              <a:rPr lang="id-ID" sz="2800" dirty="0" smtClean="0">
                <a:latin typeface="+mj-lt"/>
                <a:cs typeface="Arial" panose="020B0604020202020204" pitchFamily="34" charset="0"/>
              </a:rPr>
              <a:t>an</a:t>
            </a:r>
            <a:r>
              <a:rPr lang="en-US" sz="2800" dirty="0" smtClean="0">
                <a:latin typeface="+mj-lt"/>
                <a:cs typeface="Arial" panose="020B0604020202020204" pitchFamily="34" charset="0"/>
              </a:rPr>
              <a:t>g </a:t>
            </a:r>
            <a:r>
              <a:rPr lang="en-US" sz="2800" dirty="0" err="1">
                <a:latin typeface="+mj-lt"/>
                <a:cs typeface="Arial" panose="020B0604020202020204" pitchFamily="34" charset="0"/>
              </a:rPr>
              <a:t>Pinjaman</a:t>
            </a:r>
            <a:r>
              <a:rPr lang="en-US" sz="2800" dirty="0">
                <a:latin typeface="+mj-lt"/>
                <a:cs typeface="Arial" panose="020B0604020202020204" pitchFamily="34" charset="0"/>
              </a:rPr>
              <a:t> Daerah</a:t>
            </a:r>
          </a:p>
          <a:p>
            <a:pPr lvl="0"/>
            <a:r>
              <a:rPr lang="en-US" sz="2800" dirty="0">
                <a:latin typeface="+mj-lt"/>
                <a:cs typeface="Arial" panose="020B0604020202020204" pitchFamily="34" charset="0"/>
              </a:rPr>
              <a:t>PP No 108 </a:t>
            </a:r>
            <a:r>
              <a:rPr lang="en-US" sz="2800" dirty="0" err="1">
                <a:latin typeface="+mj-lt"/>
                <a:cs typeface="Arial" panose="020B0604020202020204" pitchFamily="34" charset="0"/>
              </a:rPr>
              <a:t>Th</a:t>
            </a:r>
            <a:r>
              <a:rPr lang="en-US" sz="2800" dirty="0">
                <a:latin typeface="+mj-lt"/>
                <a:cs typeface="Arial" panose="020B0604020202020204" pitchFamily="34" charset="0"/>
              </a:rPr>
              <a:t> 2000 t</a:t>
            </a:r>
            <a:r>
              <a:rPr lang="id-ID" sz="2800" dirty="0">
                <a:latin typeface="+mj-lt"/>
                <a:cs typeface="Arial" panose="020B0604020202020204" pitchFamily="34" charset="0"/>
              </a:rPr>
              <a:t>en</a:t>
            </a:r>
            <a:r>
              <a:rPr lang="en-US" sz="2800" dirty="0">
                <a:latin typeface="+mj-lt"/>
                <a:cs typeface="Arial" panose="020B0604020202020204" pitchFamily="34" charset="0"/>
              </a:rPr>
              <a:t>t</a:t>
            </a:r>
            <a:r>
              <a:rPr lang="id-ID" sz="2800" dirty="0">
                <a:latin typeface="+mj-lt"/>
                <a:cs typeface="Arial" panose="020B0604020202020204" pitchFamily="34" charset="0"/>
              </a:rPr>
              <a:t>an</a:t>
            </a:r>
            <a:r>
              <a:rPr lang="en-US" sz="2800" dirty="0">
                <a:latin typeface="+mj-lt"/>
                <a:cs typeface="Arial" panose="020B0604020202020204" pitchFamily="34" charset="0"/>
              </a:rPr>
              <a:t>g </a:t>
            </a:r>
            <a:r>
              <a:rPr lang="id-ID" sz="2800" dirty="0" smtClean="0">
                <a:latin typeface="+mj-lt"/>
                <a:cs typeface="Arial" panose="020B0604020202020204" pitchFamily="34" charset="0"/>
              </a:rPr>
              <a:t> </a:t>
            </a:r>
            <a:r>
              <a:rPr lang="en-US" sz="2800" dirty="0" err="1" smtClean="0">
                <a:latin typeface="+mj-lt"/>
                <a:cs typeface="Arial" panose="020B0604020202020204" pitchFamily="34" charset="0"/>
              </a:rPr>
              <a:t>tata</a:t>
            </a:r>
            <a:r>
              <a:rPr lang="en-US" sz="2800" dirty="0" smtClean="0">
                <a:latin typeface="+mj-lt"/>
                <a:cs typeface="Arial" panose="020B0604020202020204" pitchFamily="34" charset="0"/>
              </a:rPr>
              <a:t> </a:t>
            </a:r>
            <a:r>
              <a:rPr lang="en-US" sz="2800" dirty="0" err="1">
                <a:latin typeface="+mj-lt"/>
                <a:cs typeface="Arial" panose="020B0604020202020204" pitchFamily="34" charset="0"/>
              </a:rPr>
              <a:t>cara</a:t>
            </a:r>
            <a:r>
              <a:rPr lang="en-US" sz="2800" dirty="0">
                <a:latin typeface="+mj-lt"/>
                <a:cs typeface="Arial" panose="020B0604020202020204" pitchFamily="34" charset="0"/>
              </a:rPr>
              <a:t> </a:t>
            </a:r>
            <a:r>
              <a:rPr lang="en-US" sz="2800" dirty="0" err="1">
                <a:latin typeface="+mj-lt"/>
                <a:cs typeface="Arial" panose="020B0604020202020204" pitchFamily="34" charset="0"/>
              </a:rPr>
              <a:t>pertanggung</a:t>
            </a:r>
            <a:r>
              <a:rPr lang="en-US" sz="2800" dirty="0">
                <a:latin typeface="+mj-lt"/>
                <a:cs typeface="Arial" panose="020B0604020202020204" pitchFamily="34" charset="0"/>
              </a:rPr>
              <a:t> </a:t>
            </a:r>
            <a:r>
              <a:rPr lang="en-US" sz="2800" dirty="0" err="1">
                <a:latin typeface="+mj-lt"/>
                <a:cs typeface="Arial" panose="020B0604020202020204" pitchFamily="34" charset="0"/>
              </a:rPr>
              <a:t>jawaban</a:t>
            </a:r>
            <a:r>
              <a:rPr lang="en-US" sz="2800" dirty="0">
                <a:latin typeface="+mj-lt"/>
                <a:cs typeface="Arial" panose="020B0604020202020204" pitchFamily="34" charset="0"/>
              </a:rPr>
              <a:t> </a:t>
            </a:r>
            <a:r>
              <a:rPr lang="en-US" sz="2800" dirty="0" err="1">
                <a:latin typeface="+mj-lt"/>
                <a:cs typeface="Arial" panose="020B0604020202020204" pitchFamily="34" charset="0"/>
              </a:rPr>
              <a:t>Kepala</a:t>
            </a:r>
            <a:r>
              <a:rPr lang="en-US" sz="2800" dirty="0">
                <a:latin typeface="+mj-lt"/>
                <a:cs typeface="Arial" panose="020B0604020202020204" pitchFamily="34" charset="0"/>
              </a:rPr>
              <a:t> Daerah.  </a:t>
            </a:r>
          </a:p>
          <a:p>
            <a:pPr lvl="0"/>
            <a:r>
              <a:rPr lang="en-US" sz="2800" dirty="0">
                <a:latin typeface="+mj-lt"/>
                <a:cs typeface="Arial" panose="020B0604020202020204" pitchFamily="34" charset="0"/>
              </a:rPr>
              <a:t>PP No 109 </a:t>
            </a:r>
            <a:r>
              <a:rPr lang="en-US" sz="2800" dirty="0" err="1">
                <a:latin typeface="+mj-lt"/>
                <a:cs typeface="Arial" panose="020B0604020202020204" pitchFamily="34" charset="0"/>
              </a:rPr>
              <a:t>Th</a:t>
            </a:r>
            <a:r>
              <a:rPr lang="en-US" sz="2800" dirty="0">
                <a:latin typeface="+mj-lt"/>
                <a:cs typeface="Arial" panose="020B0604020202020204" pitchFamily="34" charset="0"/>
              </a:rPr>
              <a:t> 2000 </a:t>
            </a:r>
            <a:r>
              <a:rPr lang="en-US" sz="2800" dirty="0" err="1">
                <a:latin typeface="+mj-lt"/>
                <a:cs typeface="Arial" panose="020B0604020202020204" pitchFamily="34" charset="0"/>
              </a:rPr>
              <a:t>ttg</a:t>
            </a:r>
            <a:r>
              <a:rPr lang="en-US" sz="2800" dirty="0">
                <a:latin typeface="+mj-lt"/>
                <a:cs typeface="Arial" panose="020B0604020202020204" pitchFamily="34" charset="0"/>
              </a:rPr>
              <a:t> </a:t>
            </a:r>
            <a:r>
              <a:rPr lang="en-US" sz="2800" dirty="0" err="1">
                <a:latin typeface="+mj-lt"/>
                <a:cs typeface="Arial" panose="020B0604020202020204" pitchFamily="34" charset="0"/>
              </a:rPr>
              <a:t>Kedudukan</a:t>
            </a:r>
            <a:r>
              <a:rPr lang="en-US" sz="2800" dirty="0">
                <a:latin typeface="+mj-lt"/>
                <a:cs typeface="Arial" panose="020B0604020202020204" pitchFamily="34" charset="0"/>
              </a:rPr>
              <a:t> </a:t>
            </a:r>
            <a:r>
              <a:rPr lang="en-US" sz="2800" dirty="0" err="1">
                <a:latin typeface="+mj-lt"/>
                <a:cs typeface="Arial" panose="020B0604020202020204" pitchFamily="34" charset="0"/>
              </a:rPr>
              <a:t>Keuangan</a:t>
            </a:r>
            <a:r>
              <a:rPr lang="en-US" sz="2800" dirty="0">
                <a:latin typeface="+mj-lt"/>
                <a:cs typeface="Arial" panose="020B0604020202020204" pitchFamily="34" charset="0"/>
              </a:rPr>
              <a:t> Daerah</a:t>
            </a:r>
          </a:p>
          <a:p>
            <a:pPr lvl="0"/>
            <a:r>
              <a:rPr lang="en-US" sz="2800" dirty="0">
                <a:latin typeface="+mj-lt"/>
                <a:cs typeface="Arial" panose="020B0604020202020204" pitchFamily="34" charset="0"/>
              </a:rPr>
              <a:t>PP No 110 </a:t>
            </a:r>
            <a:r>
              <a:rPr lang="en-US" sz="2800" dirty="0" err="1">
                <a:latin typeface="+mj-lt"/>
                <a:cs typeface="Arial" panose="020B0604020202020204" pitchFamily="34" charset="0"/>
              </a:rPr>
              <a:t>Th</a:t>
            </a:r>
            <a:r>
              <a:rPr lang="en-US" sz="2800" dirty="0">
                <a:latin typeface="+mj-lt"/>
                <a:cs typeface="Arial" panose="020B0604020202020204" pitchFamily="34" charset="0"/>
              </a:rPr>
              <a:t> 2000 </a:t>
            </a:r>
            <a:r>
              <a:rPr lang="en-US" sz="2800" dirty="0" err="1">
                <a:latin typeface="+mj-lt"/>
                <a:cs typeface="Arial" panose="020B0604020202020204" pitchFamily="34" charset="0"/>
              </a:rPr>
              <a:t>ttg</a:t>
            </a:r>
            <a:r>
              <a:rPr lang="en-US" sz="2800" dirty="0">
                <a:latin typeface="+mj-lt"/>
                <a:cs typeface="Arial" panose="020B0604020202020204" pitchFamily="34" charset="0"/>
              </a:rPr>
              <a:t>  </a:t>
            </a:r>
            <a:r>
              <a:rPr lang="en-US" sz="2800" dirty="0" err="1">
                <a:latin typeface="+mj-lt"/>
                <a:cs typeface="Arial" panose="020B0604020202020204" pitchFamily="34" charset="0"/>
              </a:rPr>
              <a:t>Kedudukan</a:t>
            </a:r>
            <a:r>
              <a:rPr lang="en-US" sz="2800" dirty="0">
                <a:latin typeface="+mj-lt"/>
                <a:cs typeface="Arial" panose="020B0604020202020204" pitchFamily="34" charset="0"/>
              </a:rPr>
              <a:t> </a:t>
            </a:r>
            <a:r>
              <a:rPr lang="en-US" sz="2800" dirty="0" err="1">
                <a:latin typeface="+mj-lt"/>
                <a:cs typeface="Arial" panose="020B0604020202020204" pitchFamily="34" charset="0"/>
              </a:rPr>
              <a:t>Keuangan</a:t>
            </a:r>
            <a:r>
              <a:rPr lang="en-US" sz="2800" dirty="0">
                <a:latin typeface="+mj-lt"/>
                <a:cs typeface="Arial" panose="020B0604020202020204" pitchFamily="34" charset="0"/>
              </a:rPr>
              <a:t> DPRD</a:t>
            </a:r>
          </a:p>
          <a:p>
            <a:pPr lvl="0"/>
            <a:r>
              <a:rPr lang="en-US" sz="2800" dirty="0" err="1" smtClean="0">
                <a:latin typeface="+mj-lt"/>
                <a:cs typeface="Arial" panose="020B0604020202020204" pitchFamily="34" charset="0"/>
              </a:rPr>
              <a:t>Kep</a:t>
            </a:r>
            <a:r>
              <a:rPr lang="id-ID" sz="2800" dirty="0" smtClean="0">
                <a:latin typeface="+mj-lt"/>
                <a:cs typeface="Arial" panose="020B0604020202020204" pitchFamily="34" charset="0"/>
              </a:rPr>
              <a:t>utusan </a:t>
            </a:r>
            <a:r>
              <a:rPr lang="id-ID" sz="2800" dirty="0">
                <a:latin typeface="+mj-lt"/>
                <a:cs typeface="Arial" panose="020B0604020202020204" pitchFamily="34" charset="0"/>
              </a:rPr>
              <a:t>M</a:t>
            </a:r>
            <a:r>
              <a:rPr lang="en-US" sz="2800" dirty="0" err="1" smtClean="0">
                <a:latin typeface="+mj-lt"/>
                <a:cs typeface="Arial" panose="020B0604020202020204" pitchFamily="34" charset="0"/>
              </a:rPr>
              <a:t>endagri</a:t>
            </a:r>
            <a:r>
              <a:rPr lang="en-US" sz="2800" dirty="0" smtClean="0">
                <a:latin typeface="+mj-lt"/>
                <a:cs typeface="Arial" panose="020B0604020202020204" pitchFamily="34" charset="0"/>
              </a:rPr>
              <a:t> </a:t>
            </a:r>
            <a:r>
              <a:rPr lang="en-US" sz="2800" dirty="0">
                <a:latin typeface="+mj-lt"/>
                <a:cs typeface="Arial" panose="020B0604020202020204" pitchFamily="34" charset="0"/>
              </a:rPr>
              <a:t>No 29 </a:t>
            </a:r>
            <a:r>
              <a:rPr lang="en-US" sz="2800" dirty="0" err="1">
                <a:latin typeface="+mj-lt"/>
                <a:cs typeface="Arial" panose="020B0604020202020204" pitchFamily="34" charset="0"/>
              </a:rPr>
              <a:t>Th</a:t>
            </a:r>
            <a:r>
              <a:rPr lang="en-US" sz="2800" dirty="0">
                <a:latin typeface="+mj-lt"/>
                <a:cs typeface="Arial" panose="020B0604020202020204" pitchFamily="34" charset="0"/>
              </a:rPr>
              <a:t> 2002 </a:t>
            </a:r>
            <a:r>
              <a:rPr lang="en-US" sz="2800" dirty="0" err="1">
                <a:latin typeface="+mj-lt"/>
                <a:cs typeface="Arial" panose="020B0604020202020204" pitchFamily="34" charset="0"/>
              </a:rPr>
              <a:t>ttg</a:t>
            </a:r>
            <a:r>
              <a:rPr lang="en-US" sz="2800" dirty="0">
                <a:latin typeface="+mj-lt"/>
                <a:cs typeface="Arial" panose="020B0604020202020204" pitchFamily="34" charset="0"/>
              </a:rPr>
              <a:t> </a:t>
            </a:r>
            <a:r>
              <a:rPr lang="id-ID" sz="2800" dirty="0" smtClean="0">
                <a:latin typeface="+mj-lt"/>
                <a:cs typeface="Arial" panose="020B0604020202020204" pitchFamily="34" charset="0"/>
              </a:rPr>
              <a:t>Pedoman Pengurusan, Pertanggungjawaban, dan Pengawasan Keuangan Daerah serta tata cara </a:t>
            </a:r>
            <a:r>
              <a:rPr lang="en-US" sz="2800" dirty="0" err="1" smtClean="0">
                <a:latin typeface="+mj-lt"/>
                <a:cs typeface="Arial" panose="020B0604020202020204" pitchFamily="34" charset="0"/>
              </a:rPr>
              <a:t>Pe</a:t>
            </a:r>
            <a:r>
              <a:rPr lang="id-ID" sz="2800" dirty="0" smtClean="0">
                <a:latin typeface="+mj-lt"/>
                <a:cs typeface="Arial" panose="020B0604020202020204" pitchFamily="34" charset="0"/>
              </a:rPr>
              <a:t>nyusunan </a:t>
            </a:r>
            <a:r>
              <a:rPr lang="en-US" sz="2800" dirty="0" smtClean="0">
                <a:latin typeface="+mj-lt"/>
                <a:cs typeface="Arial" panose="020B0604020202020204" pitchFamily="34" charset="0"/>
              </a:rPr>
              <a:t> APBD</a:t>
            </a:r>
            <a:r>
              <a:rPr lang="id-ID" sz="2800" dirty="0" smtClean="0">
                <a:latin typeface="+mj-lt"/>
                <a:cs typeface="Arial" panose="020B0604020202020204" pitchFamily="34" charset="0"/>
              </a:rPr>
              <a:t>, Pelaksanaan Tata Usaha keuangan daerah, dan Penyusunan Perhitungan APBD. </a:t>
            </a:r>
            <a:endParaRPr lang="en-US" sz="2800" dirty="0">
              <a:latin typeface="+mj-lt"/>
              <a:cs typeface="Arial" panose="020B0604020202020204" pitchFamily="34" charset="0"/>
            </a:endParaRPr>
          </a:p>
        </p:txBody>
      </p:sp>
    </p:spTree>
    <p:extLst>
      <p:ext uri="{BB962C8B-B14F-4D97-AF65-F5344CB8AC3E}">
        <p14:creationId xmlns:p14="http://schemas.microsoft.com/office/powerpoint/2010/main" val="30075729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60648"/>
            <a:ext cx="8291264" cy="634082"/>
          </a:xfrm>
        </p:spPr>
        <p:txBody>
          <a:bodyPr>
            <a:noAutofit/>
          </a:bodyPr>
          <a:lstStyle/>
          <a:p>
            <a:r>
              <a:rPr lang="en-US" sz="3600" b="1" dirty="0" err="1">
                <a:cs typeface="Arial" panose="020B0604020202020204" pitchFamily="34" charset="0"/>
              </a:rPr>
              <a:t>Pengelolaan</a:t>
            </a:r>
            <a:r>
              <a:rPr lang="en-US" sz="3600" b="1" dirty="0">
                <a:cs typeface="Arial" panose="020B0604020202020204" pitchFamily="34" charset="0"/>
              </a:rPr>
              <a:t> </a:t>
            </a:r>
            <a:r>
              <a:rPr lang="en-US" sz="3600" b="1" dirty="0" err="1">
                <a:cs typeface="Arial" panose="020B0604020202020204" pitchFamily="34" charset="0"/>
              </a:rPr>
              <a:t>Keuangan</a:t>
            </a:r>
            <a:r>
              <a:rPr lang="en-US" sz="3600" b="1" dirty="0">
                <a:cs typeface="Arial" panose="020B0604020202020204" pitchFamily="34" charset="0"/>
              </a:rPr>
              <a:t> Daerah</a:t>
            </a:r>
            <a:endParaRPr lang="id-ID" sz="3600" dirty="0"/>
          </a:p>
        </p:txBody>
      </p:sp>
      <p:sp>
        <p:nvSpPr>
          <p:cNvPr id="3" name="Content Placeholder 2"/>
          <p:cNvSpPr>
            <a:spLocks noGrp="1"/>
          </p:cNvSpPr>
          <p:nvPr>
            <p:ph idx="1"/>
          </p:nvPr>
        </p:nvSpPr>
        <p:spPr>
          <a:xfrm>
            <a:off x="395536" y="1052736"/>
            <a:ext cx="8291264" cy="5472608"/>
          </a:xfrm>
        </p:spPr>
        <p:txBody>
          <a:bodyPr>
            <a:normAutofit/>
          </a:bodyPr>
          <a:lstStyle/>
          <a:p>
            <a:pPr marL="0" indent="0">
              <a:buNone/>
            </a:pPr>
            <a:r>
              <a:rPr lang="en-US" sz="2400" b="1" dirty="0" err="1">
                <a:latin typeface="+mj-lt"/>
                <a:cs typeface="Arial" panose="020B0604020202020204" pitchFamily="34" charset="0"/>
              </a:rPr>
              <a:t>Berdasar</a:t>
            </a:r>
            <a:r>
              <a:rPr lang="en-US" sz="2400" b="1" dirty="0">
                <a:latin typeface="+mj-lt"/>
                <a:cs typeface="Arial" panose="020B0604020202020204" pitchFamily="34" charset="0"/>
              </a:rPr>
              <a:t> PP No 105 </a:t>
            </a:r>
            <a:r>
              <a:rPr lang="en-US" sz="2400" b="1" dirty="0" err="1">
                <a:latin typeface="+mj-lt"/>
                <a:cs typeface="Arial" panose="020B0604020202020204" pitchFamily="34" charset="0"/>
              </a:rPr>
              <a:t>th</a:t>
            </a:r>
            <a:r>
              <a:rPr lang="en-US" sz="2400" b="1" dirty="0">
                <a:latin typeface="+mj-lt"/>
                <a:cs typeface="Arial" panose="020B0604020202020204" pitchFamily="34" charset="0"/>
              </a:rPr>
              <a:t> 2000 </a:t>
            </a:r>
            <a:r>
              <a:rPr lang="en-US" sz="2400" dirty="0" err="1">
                <a:latin typeface="+mj-lt"/>
                <a:cs typeface="Arial" panose="020B0604020202020204" pitchFamily="34" charset="0"/>
              </a:rPr>
              <a:t>terjadi</a:t>
            </a:r>
            <a:r>
              <a:rPr lang="en-US" sz="2400" dirty="0">
                <a:latin typeface="+mj-lt"/>
                <a:cs typeface="Arial" panose="020B0604020202020204" pitchFamily="34" charset="0"/>
              </a:rPr>
              <a:t> </a:t>
            </a:r>
            <a:r>
              <a:rPr lang="id-ID" sz="2400" dirty="0" err="1" smtClean="0">
                <a:latin typeface="+mj-lt"/>
                <a:cs typeface="Arial" panose="020B0604020202020204" pitchFamily="34" charset="0"/>
              </a:rPr>
              <a:t>R</a:t>
            </a:r>
            <a:r>
              <a:rPr lang="en-US" sz="2400" dirty="0" err="1" smtClean="0">
                <a:latin typeface="+mj-lt"/>
                <a:cs typeface="Arial" panose="020B0604020202020204" pitchFamily="34" charset="0"/>
              </a:rPr>
              <a:t>eformasi</a:t>
            </a:r>
            <a:r>
              <a:rPr lang="en-US" sz="2400" dirty="0" smtClean="0">
                <a:latin typeface="+mj-lt"/>
                <a:cs typeface="Arial" panose="020B0604020202020204" pitchFamily="34" charset="0"/>
              </a:rPr>
              <a:t> </a:t>
            </a:r>
            <a:r>
              <a:rPr lang="en-US" sz="2400" dirty="0" err="1">
                <a:latin typeface="+mj-lt"/>
                <a:cs typeface="Arial" panose="020B0604020202020204" pitchFamily="34" charset="0"/>
              </a:rPr>
              <a:t>dalam</a:t>
            </a:r>
            <a:r>
              <a:rPr lang="en-US" sz="2400" dirty="0">
                <a:latin typeface="+mj-lt"/>
                <a:cs typeface="Arial" panose="020B0604020202020204" pitchFamily="34" charset="0"/>
              </a:rPr>
              <a:t> </a:t>
            </a:r>
            <a:r>
              <a:rPr lang="id-ID" sz="2400" dirty="0" err="1" smtClean="0">
                <a:latin typeface="+mj-lt"/>
                <a:cs typeface="Arial" panose="020B0604020202020204" pitchFamily="34" charset="0"/>
              </a:rPr>
              <a:t>P</a:t>
            </a:r>
            <a:r>
              <a:rPr lang="en-US" sz="2400" dirty="0" err="1" smtClean="0">
                <a:latin typeface="+mj-lt"/>
                <a:cs typeface="Arial" panose="020B0604020202020204" pitchFamily="34" charset="0"/>
              </a:rPr>
              <a:t>engelolaan</a:t>
            </a:r>
            <a:r>
              <a:rPr lang="en-US" sz="2400" dirty="0" smtClean="0">
                <a:latin typeface="+mj-lt"/>
                <a:cs typeface="Arial" panose="020B0604020202020204" pitchFamily="34" charset="0"/>
              </a:rPr>
              <a:t> </a:t>
            </a:r>
            <a:r>
              <a:rPr lang="en-US" sz="2400" dirty="0" err="1">
                <a:latin typeface="+mj-lt"/>
                <a:cs typeface="Arial" panose="020B0604020202020204" pitchFamily="34" charset="0"/>
              </a:rPr>
              <a:t>Keuangan</a:t>
            </a:r>
            <a:r>
              <a:rPr lang="en-US" sz="2400" dirty="0">
                <a:latin typeface="+mj-lt"/>
                <a:cs typeface="Arial" panose="020B0604020202020204" pitchFamily="34" charset="0"/>
              </a:rPr>
              <a:t> </a:t>
            </a:r>
            <a:r>
              <a:rPr lang="id-ID" sz="2400" dirty="0" err="1" smtClean="0">
                <a:latin typeface="+mj-lt"/>
                <a:cs typeface="Arial" panose="020B0604020202020204" pitchFamily="34" charset="0"/>
              </a:rPr>
              <a:t>D</a:t>
            </a:r>
            <a:r>
              <a:rPr lang="en-US" sz="2400" dirty="0" err="1" smtClean="0">
                <a:latin typeface="+mj-lt"/>
                <a:cs typeface="Arial" panose="020B0604020202020204" pitchFamily="34" charset="0"/>
              </a:rPr>
              <a:t>aerah</a:t>
            </a:r>
            <a:r>
              <a:rPr lang="en-US" sz="2400" dirty="0" smtClean="0">
                <a:latin typeface="+mj-lt"/>
                <a:cs typeface="Arial" panose="020B0604020202020204" pitchFamily="34" charset="0"/>
              </a:rPr>
              <a:t> </a:t>
            </a:r>
            <a:r>
              <a:rPr lang="en-US" sz="2400" dirty="0">
                <a:latin typeface="+mj-lt"/>
                <a:cs typeface="Arial" panose="020B0604020202020204" pitchFamily="34" charset="0"/>
              </a:rPr>
              <a:t>APBD al </a:t>
            </a:r>
            <a:r>
              <a:rPr lang="en-US" sz="2400" dirty="0" err="1">
                <a:latin typeface="+mj-lt"/>
                <a:cs typeface="Arial" panose="020B0604020202020204" pitchFamily="34" charset="0"/>
              </a:rPr>
              <a:t>menyangkut</a:t>
            </a:r>
            <a:r>
              <a:rPr lang="en-US" sz="2400" dirty="0">
                <a:latin typeface="+mj-lt"/>
                <a:cs typeface="Arial" panose="020B0604020202020204" pitchFamily="34" charset="0"/>
              </a:rPr>
              <a:t>:</a:t>
            </a:r>
          </a:p>
          <a:p>
            <a:r>
              <a:rPr lang="en-US" sz="2400" dirty="0" err="1">
                <a:latin typeface="+mj-lt"/>
                <a:cs typeface="Arial" panose="020B0604020202020204" pitchFamily="34" charset="0"/>
              </a:rPr>
              <a:t>Akuntabilitas</a:t>
            </a:r>
            <a:endParaRPr lang="en-US" sz="2400" dirty="0">
              <a:latin typeface="+mj-lt"/>
              <a:cs typeface="Arial" panose="020B0604020202020204" pitchFamily="34" charset="0"/>
            </a:endParaRPr>
          </a:p>
          <a:p>
            <a:r>
              <a:rPr lang="en-US" sz="2400" dirty="0" err="1">
                <a:latin typeface="+mj-lt"/>
                <a:cs typeface="Arial" panose="020B0604020202020204" pitchFamily="34" charset="0"/>
              </a:rPr>
              <a:t>Penganggaran</a:t>
            </a:r>
            <a:endParaRPr lang="en-US" sz="2400" dirty="0">
              <a:latin typeface="+mj-lt"/>
              <a:cs typeface="Arial" panose="020B0604020202020204" pitchFamily="34" charset="0"/>
            </a:endParaRPr>
          </a:p>
          <a:p>
            <a:r>
              <a:rPr lang="en-US" sz="2400" dirty="0" err="1">
                <a:latin typeface="+mj-lt"/>
                <a:cs typeface="Arial" panose="020B0604020202020204" pitchFamily="34" charset="0"/>
              </a:rPr>
              <a:t>Pengendalian</a:t>
            </a:r>
            <a:r>
              <a:rPr lang="en-US" sz="2400" dirty="0">
                <a:latin typeface="+mj-lt"/>
                <a:cs typeface="Arial" panose="020B0604020202020204" pitchFamily="34" charset="0"/>
              </a:rPr>
              <a:t> </a:t>
            </a:r>
            <a:r>
              <a:rPr lang="en-US" sz="2400" dirty="0" err="1">
                <a:latin typeface="+mj-lt"/>
                <a:cs typeface="Arial" panose="020B0604020202020204" pitchFamily="34" charset="0"/>
              </a:rPr>
              <a:t>dan</a:t>
            </a:r>
            <a:r>
              <a:rPr lang="en-US" sz="2400" dirty="0">
                <a:latin typeface="+mj-lt"/>
                <a:cs typeface="Arial" panose="020B0604020202020204" pitchFamily="34" charset="0"/>
              </a:rPr>
              <a:t> audit</a:t>
            </a:r>
          </a:p>
          <a:p>
            <a:r>
              <a:rPr lang="en-US" sz="2400" dirty="0" err="1">
                <a:latin typeface="+mj-lt"/>
                <a:cs typeface="Arial" panose="020B0604020202020204" pitchFamily="34" charset="0"/>
              </a:rPr>
              <a:t>Prinsip</a:t>
            </a:r>
            <a:r>
              <a:rPr lang="en-US" sz="2400" dirty="0">
                <a:latin typeface="+mj-lt"/>
                <a:cs typeface="Arial" panose="020B0604020202020204" pitchFamily="34" charset="0"/>
              </a:rPr>
              <a:t> </a:t>
            </a:r>
            <a:r>
              <a:rPr lang="en-US" sz="2400" dirty="0" err="1">
                <a:latin typeface="+mj-lt"/>
                <a:cs typeface="Arial" panose="020B0604020202020204" pitchFamily="34" charset="0"/>
              </a:rPr>
              <a:t>penggunaan</a:t>
            </a:r>
            <a:r>
              <a:rPr lang="en-US" sz="2400" dirty="0">
                <a:latin typeface="+mj-lt"/>
                <a:cs typeface="Arial" panose="020B0604020202020204" pitchFamily="34" charset="0"/>
              </a:rPr>
              <a:t> </a:t>
            </a:r>
            <a:r>
              <a:rPr lang="en-US" sz="2400" dirty="0" err="1">
                <a:latin typeface="+mj-lt"/>
                <a:cs typeface="Arial" panose="020B0604020202020204" pitchFamily="34" charset="0"/>
              </a:rPr>
              <a:t>uang</a:t>
            </a:r>
            <a:endParaRPr lang="en-US" sz="2400" dirty="0">
              <a:latin typeface="+mj-lt"/>
              <a:cs typeface="Arial" panose="020B0604020202020204" pitchFamily="34" charset="0"/>
            </a:endParaRPr>
          </a:p>
          <a:p>
            <a:r>
              <a:rPr lang="en-US" sz="2400" dirty="0" err="1">
                <a:latin typeface="+mj-lt"/>
                <a:cs typeface="Arial" panose="020B0604020202020204" pitchFamily="34" charset="0"/>
              </a:rPr>
              <a:t>Pusat</a:t>
            </a:r>
            <a:r>
              <a:rPr lang="en-US" sz="2400" dirty="0">
                <a:latin typeface="+mj-lt"/>
                <a:cs typeface="Arial" panose="020B0604020202020204" pitchFamily="34" charset="0"/>
              </a:rPr>
              <a:t> </a:t>
            </a:r>
            <a:r>
              <a:rPr lang="en-US" sz="2400" dirty="0" err="1">
                <a:latin typeface="+mj-lt"/>
                <a:cs typeface="Arial" panose="020B0604020202020204" pitchFamily="34" charset="0"/>
              </a:rPr>
              <a:t>pertanggungjawaban</a:t>
            </a:r>
            <a:endParaRPr lang="en-US" sz="2400" dirty="0">
              <a:latin typeface="+mj-lt"/>
              <a:cs typeface="Arial" panose="020B0604020202020204" pitchFamily="34" charset="0"/>
            </a:endParaRPr>
          </a:p>
          <a:p>
            <a:r>
              <a:rPr lang="en-US" sz="2400" dirty="0" err="1">
                <a:latin typeface="+mj-lt"/>
                <a:cs typeface="Arial" panose="020B0604020202020204" pitchFamily="34" charset="0"/>
              </a:rPr>
              <a:t>Sistem</a:t>
            </a:r>
            <a:r>
              <a:rPr lang="en-US" sz="2400" dirty="0">
                <a:latin typeface="+mj-lt"/>
                <a:cs typeface="Arial" panose="020B0604020202020204" pitchFamily="34" charset="0"/>
              </a:rPr>
              <a:t> </a:t>
            </a:r>
            <a:r>
              <a:rPr lang="en-US" sz="2400" dirty="0" err="1">
                <a:latin typeface="+mj-lt"/>
                <a:cs typeface="Arial" panose="020B0604020202020204" pitchFamily="34" charset="0"/>
              </a:rPr>
              <a:t>akuntansi</a:t>
            </a:r>
            <a:r>
              <a:rPr lang="en-US" sz="2400" dirty="0">
                <a:latin typeface="+mj-lt"/>
                <a:cs typeface="Arial" panose="020B0604020202020204" pitchFamily="34" charset="0"/>
              </a:rPr>
              <a:t> </a:t>
            </a:r>
            <a:r>
              <a:rPr lang="en-US" sz="2400" dirty="0" err="1">
                <a:latin typeface="+mj-lt"/>
                <a:cs typeface="Arial" panose="020B0604020202020204" pitchFamily="34" charset="0"/>
              </a:rPr>
              <a:t>dan</a:t>
            </a:r>
            <a:r>
              <a:rPr lang="en-US" sz="2400" dirty="0">
                <a:latin typeface="+mj-lt"/>
                <a:cs typeface="Arial" panose="020B0604020202020204" pitchFamily="34" charset="0"/>
              </a:rPr>
              <a:t> </a:t>
            </a:r>
            <a:r>
              <a:rPr lang="en-US" sz="2400" dirty="0" err="1">
                <a:latin typeface="+mj-lt"/>
                <a:cs typeface="Arial" panose="020B0604020202020204" pitchFamily="34" charset="0"/>
              </a:rPr>
              <a:t>pelaporan</a:t>
            </a:r>
            <a:r>
              <a:rPr lang="en-US" sz="2400" dirty="0">
                <a:latin typeface="+mj-lt"/>
                <a:cs typeface="Arial" panose="020B0604020202020204" pitchFamily="34" charset="0"/>
              </a:rPr>
              <a:t> </a:t>
            </a:r>
            <a:r>
              <a:rPr lang="en-US" sz="2400" dirty="0" err="1">
                <a:latin typeface="+mj-lt"/>
                <a:cs typeface="Arial" panose="020B0604020202020204" pitchFamily="34" charset="0"/>
              </a:rPr>
              <a:t>Keuangan</a:t>
            </a:r>
            <a:r>
              <a:rPr lang="en-US" sz="2400" dirty="0">
                <a:latin typeface="+mj-lt"/>
                <a:cs typeface="Arial" panose="020B0604020202020204" pitchFamily="34" charset="0"/>
              </a:rPr>
              <a:t> </a:t>
            </a:r>
            <a:r>
              <a:rPr lang="en-US" sz="2400" dirty="0" err="1">
                <a:latin typeface="+mj-lt"/>
                <a:cs typeface="Arial" panose="020B0604020202020204" pitchFamily="34" charset="0"/>
              </a:rPr>
              <a:t>pemerintah</a:t>
            </a:r>
            <a:endParaRPr lang="en-US" sz="2400" dirty="0">
              <a:latin typeface="+mj-lt"/>
              <a:cs typeface="Arial" panose="020B0604020202020204" pitchFamily="34" charset="0"/>
            </a:endParaRPr>
          </a:p>
          <a:p>
            <a:r>
              <a:rPr lang="en-US" sz="2400" dirty="0" err="1">
                <a:latin typeface="+mj-lt"/>
                <a:cs typeface="Arial" panose="020B0604020202020204" pitchFamily="34" charset="0"/>
              </a:rPr>
              <a:t>Berdasarkan</a:t>
            </a:r>
            <a:r>
              <a:rPr lang="en-US" sz="2400" dirty="0">
                <a:latin typeface="+mj-lt"/>
                <a:cs typeface="Arial" panose="020B0604020202020204" pitchFamily="34" charset="0"/>
              </a:rPr>
              <a:t> PP No 58 </a:t>
            </a:r>
            <a:r>
              <a:rPr lang="en-US" sz="2400" dirty="0" err="1">
                <a:latin typeface="+mj-lt"/>
                <a:cs typeface="Arial" panose="020B0604020202020204" pitchFamily="34" charset="0"/>
              </a:rPr>
              <a:t>Th</a:t>
            </a:r>
            <a:r>
              <a:rPr lang="en-US" sz="2400" dirty="0">
                <a:latin typeface="+mj-lt"/>
                <a:cs typeface="Arial" panose="020B0604020202020204" pitchFamily="34" charset="0"/>
              </a:rPr>
              <a:t> 2005, </a:t>
            </a:r>
            <a:r>
              <a:rPr lang="en-US" sz="2400" dirty="0" err="1">
                <a:latin typeface="+mj-lt"/>
                <a:cs typeface="Arial" panose="020B0604020202020204" pitchFamily="34" charset="0"/>
              </a:rPr>
              <a:t>definisi</a:t>
            </a:r>
            <a:r>
              <a:rPr lang="en-US" sz="2400" dirty="0">
                <a:latin typeface="+mj-lt"/>
                <a:cs typeface="Arial" panose="020B0604020202020204" pitchFamily="34" charset="0"/>
              </a:rPr>
              <a:t> </a:t>
            </a:r>
            <a:r>
              <a:rPr lang="en-US" sz="2400" dirty="0" err="1">
                <a:latin typeface="+mj-lt"/>
                <a:cs typeface="Arial" panose="020B0604020202020204" pitchFamily="34" charset="0"/>
              </a:rPr>
              <a:t>Keuangan</a:t>
            </a:r>
            <a:r>
              <a:rPr lang="en-US" sz="2400" dirty="0">
                <a:latin typeface="+mj-lt"/>
                <a:cs typeface="Arial" panose="020B0604020202020204" pitchFamily="34" charset="0"/>
              </a:rPr>
              <a:t> </a:t>
            </a:r>
            <a:r>
              <a:rPr lang="en-US" sz="2400" dirty="0" err="1">
                <a:latin typeface="+mj-lt"/>
                <a:cs typeface="Arial" panose="020B0604020202020204" pitchFamily="34" charset="0"/>
              </a:rPr>
              <a:t>daerah</a:t>
            </a:r>
            <a:r>
              <a:rPr lang="en-US" sz="2400" dirty="0">
                <a:latin typeface="+mj-lt"/>
                <a:cs typeface="Arial" panose="020B0604020202020204" pitchFamily="34" charset="0"/>
              </a:rPr>
              <a:t> </a:t>
            </a:r>
            <a:r>
              <a:rPr lang="en-US" sz="2400" dirty="0" err="1">
                <a:latin typeface="+mj-lt"/>
                <a:cs typeface="Arial" panose="020B0604020202020204" pitchFamily="34" charset="0"/>
              </a:rPr>
              <a:t>adalah</a:t>
            </a:r>
            <a:r>
              <a:rPr lang="en-US" sz="2400" dirty="0">
                <a:latin typeface="+mj-lt"/>
                <a:cs typeface="Arial" panose="020B0604020202020204" pitchFamily="34" charset="0"/>
              </a:rPr>
              <a:t> </a:t>
            </a:r>
            <a:r>
              <a:rPr lang="en-US" sz="2400" dirty="0" err="1">
                <a:latin typeface="+mj-lt"/>
                <a:cs typeface="Arial" panose="020B0604020202020204" pitchFamily="34" charset="0"/>
              </a:rPr>
              <a:t>semua</a:t>
            </a:r>
            <a:r>
              <a:rPr lang="en-US" sz="2400" dirty="0">
                <a:latin typeface="+mj-lt"/>
                <a:cs typeface="Arial" panose="020B0604020202020204" pitchFamily="34" charset="0"/>
              </a:rPr>
              <a:t> </a:t>
            </a:r>
            <a:r>
              <a:rPr lang="en-US" sz="2400" dirty="0" err="1">
                <a:latin typeface="+mj-lt"/>
                <a:cs typeface="Arial" panose="020B0604020202020204" pitchFamily="34" charset="0"/>
              </a:rPr>
              <a:t>hak</a:t>
            </a:r>
            <a:r>
              <a:rPr lang="en-US" sz="2400" dirty="0">
                <a:latin typeface="+mj-lt"/>
                <a:cs typeface="Arial" panose="020B0604020202020204" pitchFamily="34" charset="0"/>
              </a:rPr>
              <a:t> </a:t>
            </a:r>
            <a:r>
              <a:rPr lang="en-US" sz="2400" dirty="0" err="1">
                <a:latin typeface="+mj-lt"/>
                <a:cs typeface="Arial" panose="020B0604020202020204" pitchFamily="34" charset="0"/>
              </a:rPr>
              <a:t>dan</a:t>
            </a:r>
            <a:r>
              <a:rPr lang="en-US" sz="2400" dirty="0">
                <a:latin typeface="+mj-lt"/>
                <a:cs typeface="Arial" panose="020B0604020202020204" pitchFamily="34" charset="0"/>
              </a:rPr>
              <a:t> </a:t>
            </a:r>
            <a:r>
              <a:rPr lang="en-US" sz="2400" dirty="0" err="1">
                <a:latin typeface="+mj-lt"/>
                <a:cs typeface="Arial" panose="020B0604020202020204" pitchFamily="34" charset="0"/>
              </a:rPr>
              <a:t>kewajiban</a:t>
            </a:r>
            <a:r>
              <a:rPr lang="en-US" sz="2400" dirty="0">
                <a:latin typeface="+mj-lt"/>
                <a:cs typeface="Arial" panose="020B0604020202020204" pitchFamily="34" charset="0"/>
              </a:rPr>
              <a:t> </a:t>
            </a:r>
            <a:r>
              <a:rPr lang="en-US" sz="2400" dirty="0" err="1">
                <a:latin typeface="+mj-lt"/>
                <a:cs typeface="Arial" panose="020B0604020202020204" pitchFamily="34" charset="0"/>
              </a:rPr>
              <a:t>daerah</a:t>
            </a:r>
            <a:r>
              <a:rPr lang="en-US" sz="2400" dirty="0">
                <a:latin typeface="+mj-lt"/>
                <a:cs typeface="Arial" panose="020B0604020202020204" pitchFamily="34" charset="0"/>
              </a:rPr>
              <a:t> yang </a:t>
            </a:r>
            <a:r>
              <a:rPr lang="en-US" sz="2400" dirty="0" err="1">
                <a:latin typeface="+mj-lt"/>
                <a:cs typeface="Arial" panose="020B0604020202020204" pitchFamily="34" charset="0"/>
              </a:rPr>
              <a:t>dapat</a:t>
            </a:r>
            <a:r>
              <a:rPr lang="en-US" sz="2400" dirty="0">
                <a:latin typeface="+mj-lt"/>
                <a:cs typeface="Arial" panose="020B0604020202020204" pitchFamily="34" charset="0"/>
              </a:rPr>
              <a:t> </a:t>
            </a:r>
            <a:r>
              <a:rPr lang="en-US" sz="2400" dirty="0" err="1">
                <a:latin typeface="+mj-lt"/>
                <a:cs typeface="Arial" panose="020B0604020202020204" pitchFamily="34" charset="0"/>
              </a:rPr>
              <a:t>dinilai</a:t>
            </a:r>
            <a:r>
              <a:rPr lang="en-US" sz="2400" dirty="0">
                <a:latin typeface="+mj-lt"/>
                <a:cs typeface="Arial" panose="020B0604020202020204" pitchFamily="34" charset="0"/>
              </a:rPr>
              <a:t> dg </a:t>
            </a:r>
            <a:r>
              <a:rPr lang="en-US" sz="2400" dirty="0" err="1">
                <a:latin typeface="+mj-lt"/>
                <a:cs typeface="Arial" panose="020B0604020202020204" pitchFamily="34" charset="0"/>
              </a:rPr>
              <a:t>uang</a:t>
            </a:r>
            <a:r>
              <a:rPr lang="en-US" sz="2400" dirty="0">
                <a:latin typeface="+mj-lt"/>
                <a:cs typeface="Arial" panose="020B0604020202020204" pitchFamily="34" charset="0"/>
              </a:rPr>
              <a:t> </a:t>
            </a:r>
            <a:r>
              <a:rPr lang="en-US" sz="2400" dirty="0" err="1">
                <a:latin typeface="+mj-lt"/>
                <a:cs typeface="Arial" panose="020B0604020202020204" pitchFamily="34" charset="0"/>
              </a:rPr>
              <a:t>termasuk</a:t>
            </a:r>
            <a:r>
              <a:rPr lang="en-US" sz="2400" dirty="0">
                <a:latin typeface="+mj-lt"/>
                <a:cs typeface="Arial" panose="020B0604020202020204" pitchFamily="34" charset="0"/>
              </a:rPr>
              <a:t> </a:t>
            </a:r>
            <a:r>
              <a:rPr lang="en-US" sz="2400" dirty="0" err="1">
                <a:latin typeface="+mj-lt"/>
                <a:cs typeface="Arial" panose="020B0604020202020204" pitchFamily="34" charset="0"/>
              </a:rPr>
              <a:t>didalamnya</a:t>
            </a:r>
            <a:r>
              <a:rPr lang="en-US" sz="2400" dirty="0">
                <a:latin typeface="+mj-lt"/>
                <a:cs typeface="Arial" panose="020B0604020202020204" pitchFamily="34" charset="0"/>
              </a:rPr>
              <a:t> </a:t>
            </a:r>
            <a:r>
              <a:rPr lang="en-US" sz="2400" dirty="0" err="1">
                <a:latin typeface="+mj-lt"/>
                <a:cs typeface="Arial" panose="020B0604020202020204" pitchFamily="34" charset="0"/>
              </a:rPr>
              <a:t>segala</a:t>
            </a:r>
            <a:r>
              <a:rPr lang="en-US" sz="2400" dirty="0">
                <a:latin typeface="+mj-lt"/>
                <a:cs typeface="Arial" panose="020B0604020202020204" pitchFamily="34" charset="0"/>
              </a:rPr>
              <a:t> </a:t>
            </a:r>
            <a:r>
              <a:rPr lang="en-US" sz="2400" dirty="0" err="1">
                <a:latin typeface="+mj-lt"/>
                <a:cs typeface="Arial" panose="020B0604020202020204" pitchFamily="34" charset="0"/>
              </a:rPr>
              <a:t>bentuk</a:t>
            </a:r>
            <a:r>
              <a:rPr lang="en-US" sz="2400" dirty="0">
                <a:latin typeface="+mj-lt"/>
                <a:cs typeface="Arial" panose="020B0604020202020204" pitchFamily="34" charset="0"/>
              </a:rPr>
              <a:t> </a:t>
            </a:r>
            <a:r>
              <a:rPr lang="en-US" sz="2400" dirty="0" err="1">
                <a:latin typeface="+mj-lt"/>
                <a:cs typeface="Arial" panose="020B0604020202020204" pitchFamily="34" charset="0"/>
              </a:rPr>
              <a:t>kekayaan</a:t>
            </a:r>
            <a:r>
              <a:rPr lang="en-US" sz="2400" dirty="0">
                <a:latin typeface="+mj-lt"/>
                <a:cs typeface="Arial" panose="020B0604020202020204" pitchFamily="34" charset="0"/>
              </a:rPr>
              <a:t> yang </a:t>
            </a:r>
            <a:r>
              <a:rPr lang="en-US" sz="2400" dirty="0" err="1">
                <a:latin typeface="+mj-lt"/>
                <a:cs typeface="Arial" panose="020B0604020202020204" pitchFamily="34" charset="0"/>
              </a:rPr>
              <a:t>berhubungan</a:t>
            </a:r>
            <a:r>
              <a:rPr lang="en-US" sz="2400" dirty="0">
                <a:latin typeface="+mj-lt"/>
                <a:cs typeface="Arial" panose="020B0604020202020204" pitchFamily="34" charset="0"/>
              </a:rPr>
              <a:t> dg </a:t>
            </a:r>
            <a:r>
              <a:rPr lang="en-US" sz="2400" dirty="0" err="1">
                <a:latin typeface="+mj-lt"/>
                <a:cs typeface="Arial" panose="020B0604020202020204" pitchFamily="34" charset="0"/>
              </a:rPr>
              <a:t>hak</a:t>
            </a:r>
            <a:r>
              <a:rPr lang="en-US" sz="2400" dirty="0">
                <a:latin typeface="+mj-lt"/>
                <a:cs typeface="Arial" panose="020B0604020202020204" pitchFamily="34" charset="0"/>
              </a:rPr>
              <a:t> </a:t>
            </a:r>
            <a:r>
              <a:rPr lang="en-US" sz="2400" dirty="0" err="1">
                <a:latin typeface="+mj-lt"/>
                <a:cs typeface="Arial" panose="020B0604020202020204" pitchFamily="34" charset="0"/>
              </a:rPr>
              <a:t>dan</a:t>
            </a:r>
            <a:r>
              <a:rPr lang="en-US" sz="2400" dirty="0">
                <a:latin typeface="+mj-lt"/>
                <a:cs typeface="Arial" panose="020B0604020202020204" pitchFamily="34" charset="0"/>
              </a:rPr>
              <a:t> </a:t>
            </a:r>
            <a:r>
              <a:rPr lang="en-US" sz="2400" dirty="0" err="1">
                <a:latin typeface="+mj-lt"/>
                <a:cs typeface="Arial" panose="020B0604020202020204" pitchFamily="34" charset="0"/>
              </a:rPr>
              <a:t>kewajiban</a:t>
            </a:r>
            <a:r>
              <a:rPr lang="en-US" sz="2400" dirty="0">
                <a:latin typeface="+mj-lt"/>
                <a:cs typeface="Arial" panose="020B0604020202020204" pitchFamily="34" charset="0"/>
              </a:rPr>
              <a:t> </a:t>
            </a:r>
            <a:r>
              <a:rPr lang="en-US" sz="2400" dirty="0" err="1">
                <a:latin typeface="+mj-lt"/>
                <a:cs typeface="Arial" panose="020B0604020202020204" pitchFamily="34" charset="0"/>
              </a:rPr>
              <a:t>daerah</a:t>
            </a:r>
            <a:r>
              <a:rPr lang="en-US" sz="2400" dirty="0">
                <a:latin typeface="+mj-lt"/>
                <a:cs typeface="Arial" panose="020B0604020202020204" pitchFamily="34" charset="0"/>
              </a:rPr>
              <a:t> </a:t>
            </a:r>
            <a:r>
              <a:rPr lang="en-US" sz="2400" dirty="0" err="1">
                <a:latin typeface="+mj-lt"/>
                <a:cs typeface="Arial" panose="020B0604020202020204" pitchFamily="34" charset="0"/>
              </a:rPr>
              <a:t>tersebut</a:t>
            </a:r>
            <a:r>
              <a:rPr lang="en-US" sz="2400" dirty="0">
                <a:latin typeface="+mj-lt"/>
                <a:cs typeface="Arial" panose="020B0604020202020204" pitchFamily="34" charset="0"/>
              </a:rPr>
              <a:t>.</a:t>
            </a:r>
            <a:endParaRPr lang="id-ID" sz="2400" dirty="0">
              <a:latin typeface="+mj-lt"/>
            </a:endParaRPr>
          </a:p>
        </p:txBody>
      </p:sp>
    </p:spTree>
    <p:extLst>
      <p:ext uri="{BB962C8B-B14F-4D97-AF65-F5344CB8AC3E}">
        <p14:creationId xmlns:p14="http://schemas.microsoft.com/office/powerpoint/2010/main" val="40746259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74638"/>
            <a:ext cx="8147248" cy="706090"/>
          </a:xfrm>
        </p:spPr>
        <p:txBody>
          <a:bodyPr>
            <a:normAutofit/>
          </a:bodyPr>
          <a:lstStyle/>
          <a:p>
            <a:r>
              <a:rPr lang="en-US" sz="3200" b="1" dirty="0" err="1" smtClean="0"/>
              <a:t>Pasca</a:t>
            </a:r>
            <a:r>
              <a:rPr lang="en-US" sz="3200" b="1" dirty="0" smtClean="0"/>
              <a:t> </a:t>
            </a:r>
            <a:r>
              <a:rPr lang="id-ID" sz="3200" b="1" dirty="0" err="1"/>
              <a:t>R</a:t>
            </a:r>
            <a:r>
              <a:rPr lang="en-US" sz="3200" b="1" dirty="0" err="1" smtClean="0"/>
              <a:t>eformasi</a:t>
            </a:r>
            <a:r>
              <a:rPr lang="en-US" sz="3200" b="1" dirty="0" smtClean="0"/>
              <a:t> </a:t>
            </a:r>
            <a:r>
              <a:rPr lang="en-US" sz="3200" b="1" dirty="0" err="1">
                <a:cs typeface="Arial" panose="020B0604020202020204" pitchFamily="34" charset="0"/>
              </a:rPr>
              <a:t>Pengelolaan</a:t>
            </a:r>
            <a:r>
              <a:rPr lang="en-US" sz="3200" b="1" dirty="0">
                <a:cs typeface="Arial" panose="020B0604020202020204" pitchFamily="34" charset="0"/>
              </a:rPr>
              <a:t> </a:t>
            </a:r>
            <a:r>
              <a:rPr lang="en-US" sz="3200" b="1" dirty="0" err="1" smtClean="0"/>
              <a:t>Keuangan</a:t>
            </a:r>
            <a:r>
              <a:rPr lang="id-ID" sz="3200" b="1" dirty="0" smtClean="0"/>
              <a:t> Daerah </a:t>
            </a:r>
            <a:endParaRPr lang="id-ID" sz="3200" b="1" dirty="0"/>
          </a:p>
        </p:txBody>
      </p:sp>
      <p:sp>
        <p:nvSpPr>
          <p:cNvPr id="3" name="Content Placeholder 2"/>
          <p:cNvSpPr>
            <a:spLocks noGrp="1"/>
          </p:cNvSpPr>
          <p:nvPr>
            <p:ph idx="1"/>
          </p:nvPr>
        </p:nvSpPr>
        <p:spPr>
          <a:xfrm>
            <a:off x="395536" y="980728"/>
            <a:ext cx="8291264" cy="5472608"/>
          </a:xfrm>
        </p:spPr>
        <p:txBody>
          <a:bodyPr>
            <a:noAutofit/>
          </a:bodyPr>
          <a:lstStyle/>
          <a:p>
            <a:r>
              <a:rPr lang="en-US" sz="2400" dirty="0">
                <a:latin typeface="+mj-lt"/>
                <a:cs typeface="Arial" panose="020B0604020202020204" pitchFamily="34" charset="0"/>
              </a:rPr>
              <a:t>UU </a:t>
            </a:r>
            <a:r>
              <a:rPr lang="id-ID" sz="2400" dirty="0" smtClean="0">
                <a:latin typeface="+mj-lt"/>
                <a:cs typeface="Arial" panose="020B0604020202020204" pitchFamily="34" charset="0"/>
              </a:rPr>
              <a:t> No </a:t>
            </a:r>
            <a:r>
              <a:rPr lang="en-US" sz="2400" dirty="0" smtClean="0">
                <a:latin typeface="+mj-lt"/>
                <a:cs typeface="Arial" panose="020B0604020202020204" pitchFamily="34" charset="0"/>
              </a:rPr>
              <a:t>32 </a:t>
            </a:r>
            <a:r>
              <a:rPr lang="en-US" sz="2400" dirty="0" err="1">
                <a:latin typeface="+mj-lt"/>
                <a:cs typeface="Arial" panose="020B0604020202020204" pitchFamily="34" charset="0"/>
              </a:rPr>
              <a:t>Th</a:t>
            </a:r>
            <a:r>
              <a:rPr lang="en-US" sz="2400" dirty="0">
                <a:latin typeface="+mj-lt"/>
                <a:cs typeface="Arial" panose="020B0604020202020204" pitchFamily="34" charset="0"/>
              </a:rPr>
              <a:t> 2004 </a:t>
            </a:r>
            <a:r>
              <a:rPr lang="id-ID" sz="2400" dirty="0" smtClean="0">
                <a:latin typeface="+mj-lt"/>
                <a:cs typeface="Arial" panose="020B0604020202020204" pitchFamily="34" charset="0"/>
              </a:rPr>
              <a:t>tentang </a:t>
            </a:r>
            <a:r>
              <a:rPr lang="en-US" sz="2400" dirty="0" err="1">
                <a:cs typeface="Arial" panose="020B0604020202020204" pitchFamily="34" charset="0"/>
              </a:rPr>
              <a:t>Pem</a:t>
            </a:r>
            <a:r>
              <a:rPr lang="id-ID" sz="2400" dirty="0">
                <a:cs typeface="Arial" panose="020B0604020202020204" pitchFamily="34" charset="0"/>
              </a:rPr>
              <a:t>erintah D</a:t>
            </a:r>
            <a:r>
              <a:rPr lang="en-US" sz="2400" dirty="0">
                <a:cs typeface="Arial" panose="020B0604020202020204" pitchFamily="34" charset="0"/>
              </a:rPr>
              <a:t>a</a:t>
            </a:r>
            <a:r>
              <a:rPr lang="id-ID" sz="2400" dirty="0" smtClean="0">
                <a:cs typeface="Arial" panose="020B0604020202020204" pitchFamily="34" charset="0"/>
              </a:rPr>
              <a:t>erah</a:t>
            </a:r>
            <a:endParaRPr lang="id-ID" sz="2400" dirty="0" smtClean="0">
              <a:latin typeface="+mj-lt"/>
              <a:cs typeface="Arial" panose="020B0604020202020204" pitchFamily="34" charset="0"/>
            </a:endParaRPr>
          </a:p>
          <a:p>
            <a:pPr lvl="0"/>
            <a:r>
              <a:rPr lang="en-US" sz="2400" dirty="0" smtClean="0">
                <a:latin typeface="+mj-lt"/>
                <a:cs typeface="Arial" panose="020B0604020202020204" pitchFamily="34" charset="0"/>
              </a:rPr>
              <a:t>UU </a:t>
            </a:r>
            <a:r>
              <a:rPr lang="en-US" sz="2400" dirty="0">
                <a:latin typeface="+mj-lt"/>
                <a:cs typeface="Arial" panose="020B0604020202020204" pitchFamily="34" charset="0"/>
              </a:rPr>
              <a:t>No 33 </a:t>
            </a:r>
            <a:r>
              <a:rPr lang="id-ID" sz="2400" dirty="0" smtClean="0">
                <a:latin typeface="+mj-lt"/>
                <a:cs typeface="Arial" panose="020B0604020202020204" pitchFamily="34" charset="0"/>
              </a:rPr>
              <a:t>Th 2004 </a:t>
            </a:r>
            <a:r>
              <a:rPr lang="en-US" sz="2400" dirty="0" err="1" smtClean="0">
                <a:latin typeface="+mj-lt"/>
                <a:cs typeface="Arial" panose="020B0604020202020204" pitchFamily="34" charset="0"/>
              </a:rPr>
              <a:t>tentang</a:t>
            </a:r>
            <a:r>
              <a:rPr lang="en-US" sz="2400" dirty="0" smtClean="0">
                <a:latin typeface="+mj-lt"/>
                <a:cs typeface="Arial" panose="020B0604020202020204" pitchFamily="34" charset="0"/>
              </a:rPr>
              <a:t> </a:t>
            </a:r>
            <a:r>
              <a:rPr lang="en-US" sz="2400" dirty="0" err="1">
                <a:latin typeface="+mj-lt"/>
                <a:cs typeface="Arial" panose="020B0604020202020204" pitchFamily="34" charset="0"/>
              </a:rPr>
              <a:t>Perimbangan</a:t>
            </a:r>
            <a:r>
              <a:rPr lang="en-US" sz="2400" dirty="0">
                <a:latin typeface="+mj-lt"/>
                <a:cs typeface="Arial" panose="020B0604020202020204" pitchFamily="34" charset="0"/>
              </a:rPr>
              <a:t> </a:t>
            </a:r>
            <a:r>
              <a:rPr lang="en-US" sz="2400" dirty="0" err="1">
                <a:latin typeface="+mj-lt"/>
                <a:cs typeface="Arial" panose="020B0604020202020204" pitchFamily="34" charset="0"/>
              </a:rPr>
              <a:t>Keuangan</a:t>
            </a:r>
            <a:r>
              <a:rPr lang="en-US" sz="2400" dirty="0">
                <a:latin typeface="+mj-lt"/>
                <a:cs typeface="Arial" panose="020B0604020202020204" pitchFamily="34" charset="0"/>
              </a:rPr>
              <a:t> </a:t>
            </a:r>
            <a:r>
              <a:rPr lang="en-US" sz="2400" dirty="0" err="1">
                <a:latin typeface="+mj-lt"/>
                <a:cs typeface="Arial" panose="020B0604020202020204" pitchFamily="34" charset="0"/>
              </a:rPr>
              <a:t>antara</a:t>
            </a:r>
            <a:r>
              <a:rPr lang="en-US" sz="2400" dirty="0">
                <a:latin typeface="+mj-lt"/>
                <a:cs typeface="Arial" panose="020B0604020202020204" pitchFamily="34" charset="0"/>
              </a:rPr>
              <a:t> </a:t>
            </a:r>
            <a:r>
              <a:rPr lang="en-US" sz="2400" dirty="0" err="1">
                <a:latin typeface="+mj-lt"/>
                <a:cs typeface="Arial" panose="020B0604020202020204" pitchFamily="34" charset="0"/>
              </a:rPr>
              <a:t>Pemerinah</a:t>
            </a:r>
            <a:r>
              <a:rPr lang="en-US" sz="2400" dirty="0">
                <a:latin typeface="+mj-lt"/>
                <a:cs typeface="Arial" panose="020B0604020202020204" pitchFamily="34" charset="0"/>
              </a:rPr>
              <a:t> </a:t>
            </a:r>
            <a:r>
              <a:rPr lang="en-US" sz="2400" dirty="0" err="1">
                <a:latin typeface="+mj-lt"/>
                <a:cs typeface="Arial" panose="020B0604020202020204" pitchFamily="34" charset="0"/>
              </a:rPr>
              <a:t>Pusat</a:t>
            </a:r>
            <a:r>
              <a:rPr lang="en-US" sz="2400" dirty="0">
                <a:latin typeface="+mj-lt"/>
                <a:cs typeface="Arial" panose="020B0604020202020204" pitchFamily="34" charset="0"/>
              </a:rPr>
              <a:t> </a:t>
            </a:r>
            <a:r>
              <a:rPr lang="en-US" sz="2400" dirty="0" err="1">
                <a:latin typeface="+mj-lt"/>
                <a:cs typeface="Arial" panose="020B0604020202020204" pitchFamily="34" charset="0"/>
              </a:rPr>
              <a:t>dan</a:t>
            </a:r>
            <a:r>
              <a:rPr lang="en-US" sz="2400" dirty="0">
                <a:latin typeface="+mj-lt"/>
                <a:cs typeface="Arial" panose="020B0604020202020204" pitchFamily="34" charset="0"/>
              </a:rPr>
              <a:t> </a:t>
            </a:r>
            <a:r>
              <a:rPr lang="en-US" sz="2400" dirty="0" err="1" smtClean="0">
                <a:latin typeface="+mj-lt"/>
                <a:cs typeface="Arial" panose="020B0604020202020204" pitchFamily="34" charset="0"/>
              </a:rPr>
              <a:t>Pem</a:t>
            </a:r>
            <a:r>
              <a:rPr lang="id-ID" sz="2400" dirty="0" smtClean="0">
                <a:latin typeface="+mj-lt"/>
                <a:cs typeface="Arial" panose="020B0604020202020204" pitchFamily="34" charset="0"/>
              </a:rPr>
              <a:t>erintah </a:t>
            </a:r>
            <a:r>
              <a:rPr lang="id-ID" sz="2400" dirty="0">
                <a:latin typeface="+mj-lt"/>
                <a:cs typeface="Arial" panose="020B0604020202020204" pitchFamily="34" charset="0"/>
              </a:rPr>
              <a:t>D</a:t>
            </a:r>
            <a:r>
              <a:rPr lang="en-US" sz="2400" dirty="0" smtClean="0">
                <a:latin typeface="+mj-lt"/>
                <a:cs typeface="Arial" panose="020B0604020202020204" pitchFamily="34" charset="0"/>
              </a:rPr>
              <a:t>a</a:t>
            </a:r>
            <a:r>
              <a:rPr lang="id-ID" sz="2400" dirty="0" smtClean="0">
                <a:latin typeface="+mj-lt"/>
                <a:cs typeface="Arial" panose="020B0604020202020204" pitchFamily="34" charset="0"/>
              </a:rPr>
              <a:t>erah</a:t>
            </a:r>
            <a:endParaRPr lang="en-US" sz="2400" dirty="0">
              <a:latin typeface="+mj-lt"/>
              <a:cs typeface="Arial" panose="020B0604020202020204" pitchFamily="34" charset="0"/>
            </a:endParaRPr>
          </a:p>
          <a:p>
            <a:pPr lvl="0"/>
            <a:r>
              <a:rPr lang="en-US" sz="2400" dirty="0">
                <a:latin typeface="+mj-lt"/>
                <a:cs typeface="Arial" panose="020B0604020202020204" pitchFamily="34" charset="0"/>
              </a:rPr>
              <a:t>PP No 54 </a:t>
            </a:r>
            <a:r>
              <a:rPr lang="en-US" sz="2400" dirty="0" err="1">
                <a:latin typeface="+mj-lt"/>
                <a:cs typeface="Arial" panose="020B0604020202020204" pitchFamily="34" charset="0"/>
              </a:rPr>
              <a:t>Th</a:t>
            </a:r>
            <a:r>
              <a:rPr lang="en-US" sz="2400" dirty="0">
                <a:latin typeface="+mj-lt"/>
                <a:cs typeface="Arial" panose="020B0604020202020204" pitchFamily="34" charset="0"/>
              </a:rPr>
              <a:t> 2005 </a:t>
            </a:r>
            <a:r>
              <a:rPr lang="id-ID" sz="2400" dirty="0">
                <a:latin typeface="+mj-lt"/>
                <a:cs typeface="Arial" panose="020B0604020202020204" pitchFamily="34" charset="0"/>
              </a:rPr>
              <a:t>tentang </a:t>
            </a:r>
            <a:r>
              <a:rPr lang="en-US" sz="2400" dirty="0" err="1" smtClean="0">
                <a:latin typeface="+mj-lt"/>
                <a:cs typeface="Arial" panose="020B0604020202020204" pitchFamily="34" charset="0"/>
              </a:rPr>
              <a:t>Pinjaman</a:t>
            </a:r>
            <a:r>
              <a:rPr lang="en-US" sz="2400" dirty="0" smtClean="0">
                <a:latin typeface="+mj-lt"/>
                <a:cs typeface="Arial" panose="020B0604020202020204" pitchFamily="34" charset="0"/>
              </a:rPr>
              <a:t> </a:t>
            </a:r>
            <a:r>
              <a:rPr lang="en-US" sz="2400" dirty="0">
                <a:latin typeface="+mj-lt"/>
                <a:cs typeface="Arial" panose="020B0604020202020204" pitchFamily="34" charset="0"/>
              </a:rPr>
              <a:t>Daerah</a:t>
            </a:r>
          </a:p>
          <a:p>
            <a:pPr lvl="0"/>
            <a:r>
              <a:rPr lang="en-US" sz="2400" dirty="0">
                <a:latin typeface="+mj-lt"/>
                <a:cs typeface="Arial" panose="020B0604020202020204" pitchFamily="34" charset="0"/>
              </a:rPr>
              <a:t>PP No 55 </a:t>
            </a:r>
            <a:r>
              <a:rPr lang="en-US" sz="2400" dirty="0" err="1">
                <a:latin typeface="+mj-lt"/>
                <a:cs typeface="Arial" panose="020B0604020202020204" pitchFamily="34" charset="0"/>
              </a:rPr>
              <a:t>Th</a:t>
            </a:r>
            <a:r>
              <a:rPr lang="en-US" sz="2400" dirty="0">
                <a:latin typeface="+mj-lt"/>
                <a:cs typeface="Arial" panose="020B0604020202020204" pitchFamily="34" charset="0"/>
              </a:rPr>
              <a:t> 2005 </a:t>
            </a:r>
            <a:r>
              <a:rPr lang="id-ID" sz="2400" dirty="0">
                <a:latin typeface="+mj-lt"/>
                <a:cs typeface="Arial" panose="020B0604020202020204" pitchFamily="34" charset="0"/>
              </a:rPr>
              <a:t>tentang </a:t>
            </a:r>
            <a:r>
              <a:rPr lang="en-US" sz="2400" dirty="0" smtClean="0">
                <a:latin typeface="+mj-lt"/>
                <a:cs typeface="Arial" panose="020B0604020202020204" pitchFamily="34" charset="0"/>
              </a:rPr>
              <a:t>Dana </a:t>
            </a:r>
            <a:r>
              <a:rPr lang="en-US" sz="2400" dirty="0" err="1">
                <a:latin typeface="+mj-lt"/>
                <a:cs typeface="Arial" panose="020B0604020202020204" pitchFamily="34" charset="0"/>
              </a:rPr>
              <a:t>Perimbangan</a:t>
            </a:r>
            <a:r>
              <a:rPr lang="en-US" sz="2400" dirty="0">
                <a:latin typeface="+mj-lt"/>
                <a:cs typeface="Arial" panose="020B0604020202020204" pitchFamily="34" charset="0"/>
              </a:rPr>
              <a:t>.  </a:t>
            </a:r>
          </a:p>
          <a:p>
            <a:pPr lvl="0"/>
            <a:r>
              <a:rPr lang="en-US" sz="2400" dirty="0">
                <a:latin typeface="+mj-lt"/>
                <a:cs typeface="Arial" panose="020B0604020202020204" pitchFamily="34" charset="0"/>
              </a:rPr>
              <a:t>PP No 56 </a:t>
            </a:r>
            <a:r>
              <a:rPr lang="en-US" sz="2400" dirty="0" err="1">
                <a:latin typeface="+mj-lt"/>
                <a:cs typeface="Arial" panose="020B0604020202020204" pitchFamily="34" charset="0"/>
              </a:rPr>
              <a:t>Th</a:t>
            </a:r>
            <a:r>
              <a:rPr lang="en-US" sz="2400" dirty="0">
                <a:latin typeface="+mj-lt"/>
                <a:cs typeface="Arial" panose="020B0604020202020204" pitchFamily="34" charset="0"/>
              </a:rPr>
              <a:t> 2005 </a:t>
            </a:r>
            <a:r>
              <a:rPr lang="id-ID" sz="2400" dirty="0">
                <a:latin typeface="+mj-lt"/>
                <a:cs typeface="Arial" panose="020B0604020202020204" pitchFamily="34" charset="0"/>
              </a:rPr>
              <a:t>tentang </a:t>
            </a:r>
            <a:r>
              <a:rPr lang="en-US" sz="2400" dirty="0" smtClean="0">
                <a:latin typeface="+mj-lt"/>
                <a:cs typeface="Arial" panose="020B0604020202020204" pitchFamily="34" charset="0"/>
              </a:rPr>
              <a:t> </a:t>
            </a:r>
            <a:r>
              <a:rPr lang="en-US" sz="2400" dirty="0" err="1">
                <a:latin typeface="+mj-lt"/>
                <a:cs typeface="Arial" panose="020B0604020202020204" pitchFamily="34" charset="0"/>
              </a:rPr>
              <a:t>sistim</a:t>
            </a:r>
            <a:r>
              <a:rPr lang="en-US" sz="2400" dirty="0">
                <a:latin typeface="+mj-lt"/>
                <a:cs typeface="Arial" panose="020B0604020202020204" pitchFamily="34" charset="0"/>
              </a:rPr>
              <a:t> </a:t>
            </a:r>
            <a:r>
              <a:rPr lang="en-US" sz="2400" dirty="0" err="1">
                <a:latin typeface="+mj-lt"/>
                <a:cs typeface="Arial" panose="020B0604020202020204" pitchFamily="34" charset="0"/>
              </a:rPr>
              <a:t>informasi</a:t>
            </a:r>
            <a:r>
              <a:rPr lang="en-US" sz="2400" dirty="0">
                <a:latin typeface="+mj-lt"/>
                <a:cs typeface="Arial" panose="020B0604020202020204" pitchFamily="34" charset="0"/>
              </a:rPr>
              <a:t> </a:t>
            </a:r>
            <a:r>
              <a:rPr lang="en-US" sz="2400" dirty="0" err="1">
                <a:latin typeface="+mj-lt"/>
                <a:cs typeface="Arial" panose="020B0604020202020204" pitchFamily="34" charset="0"/>
              </a:rPr>
              <a:t>Keuangan</a:t>
            </a:r>
            <a:r>
              <a:rPr lang="en-US" sz="2400" dirty="0">
                <a:latin typeface="+mj-lt"/>
                <a:cs typeface="Arial" panose="020B0604020202020204" pitchFamily="34" charset="0"/>
              </a:rPr>
              <a:t> Daerah</a:t>
            </a:r>
          </a:p>
          <a:p>
            <a:pPr lvl="0"/>
            <a:r>
              <a:rPr lang="en-US" sz="2400" dirty="0">
                <a:latin typeface="+mj-lt"/>
                <a:cs typeface="Arial" panose="020B0604020202020204" pitchFamily="34" charset="0"/>
              </a:rPr>
              <a:t>PP No 57 </a:t>
            </a:r>
            <a:r>
              <a:rPr lang="en-US" sz="2400" dirty="0" err="1">
                <a:latin typeface="+mj-lt"/>
                <a:cs typeface="Arial" panose="020B0604020202020204" pitchFamily="34" charset="0"/>
              </a:rPr>
              <a:t>Th</a:t>
            </a:r>
            <a:r>
              <a:rPr lang="en-US" sz="2400" dirty="0">
                <a:latin typeface="+mj-lt"/>
                <a:cs typeface="Arial" panose="020B0604020202020204" pitchFamily="34" charset="0"/>
              </a:rPr>
              <a:t> 2005 </a:t>
            </a:r>
            <a:r>
              <a:rPr lang="id-ID" sz="2400" dirty="0">
                <a:latin typeface="+mj-lt"/>
                <a:cs typeface="Arial" panose="020B0604020202020204" pitchFamily="34" charset="0"/>
              </a:rPr>
              <a:t>tentang H</a:t>
            </a:r>
            <a:r>
              <a:rPr lang="en-US" sz="2400" dirty="0" err="1" smtClean="0">
                <a:latin typeface="+mj-lt"/>
                <a:cs typeface="Arial" panose="020B0604020202020204" pitchFamily="34" charset="0"/>
              </a:rPr>
              <a:t>ibah</a:t>
            </a:r>
            <a:r>
              <a:rPr lang="en-US" sz="2400" dirty="0" smtClean="0">
                <a:latin typeface="+mj-lt"/>
                <a:cs typeface="Arial" panose="020B0604020202020204" pitchFamily="34" charset="0"/>
              </a:rPr>
              <a:t> </a:t>
            </a:r>
            <a:r>
              <a:rPr lang="id-ID" sz="2400" dirty="0" err="1">
                <a:latin typeface="+mj-lt"/>
                <a:cs typeface="Arial" panose="020B0604020202020204" pitchFamily="34" charset="0"/>
              </a:rPr>
              <a:t>K</a:t>
            </a:r>
            <a:r>
              <a:rPr lang="en-US" sz="2400" dirty="0" err="1" smtClean="0">
                <a:latin typeface="+mj-lt"/>
                <a:cs typeface="Arial" panose="020B0604020202020204" pitchFamily="34" charset="0"/>
              </a:rPr>
              <a:t>epada</a:t>
            </a:r>
            <a:r>
              <a:rPr lang="en-US" sz="2400" dirty="0" smtClean="0">
                <a:latin typeface="+mj-lt"/>
                <a:cs typeface="Arial" panose="020B0604020202020204" pitchFamily="34" charset="0"/>
              </a:rPr>
              <a:t> </a:t>
            </a:r>
            <a:r>
              <a:rPr lang="id-ID" sz="2400" dirty="0" err="1">
                <a:latin typeface="+mj-lt"/>
                <a:cs typeface="Arial" panose="020B0604020202020204" pitchFamily="34" charset="0"/>
              </a:rPr>
              <a:t>D</a:t>
            </a:r>
            <a:r>
              <a:rPr lang="en-US" sz="2400" dirty="0" err="1" smtClean="0">
                <a:latin typeface="+mj-lt"/>
                <a:cs typeface="Arial" panose="020B0604020202020204" pitchFamily="34" charset="0"/>
              </a:rPr>
              <a:t>aerah</a:t>
            </a:r>
            <a:endParaRPr lang="en-US" sz="2400" dirty="0">
              <a:latin typeface="+mj-lt"/>
              <a:cs typeface="Arial" panose="020B0604020202020204" pitchFamily="34" charset="0"/>
            </a:endParaRPr>
          </a:p>
          <a:p>
            <a:pPr lvl="0"/>
            <a:r>
              <a:rPr lang="en-US" sz="2400" dirty="0">
                <a:latin typeface="+mj-lt"/>
                <a:cs typeface="Arial" panose="020B0604020202020204" pitchFamily="34" charset="0"/>
              </a:rPr>
              <a:t>PP No 58 </a:t>
            </a:r>
            <a:r>
              <a:rPr lang="en-US" sz="2400" dirty="0" err="1">
                <a:latin typeface="+mj-lt"/>
                <a:cs typeface="Arial" panose="020B0604020202020204" pitchFamily="34" charset="0"/>
              </a:rPr>
              <a:t>Th</a:t>
            </a:r>
            <a:r>
              <a:rPr lang="en-US" sz="2400" dirty="0">
                <a:latin typeface="+mj-lt"/>
                <a:cs typeface="Arial" panose="020B0604020202020204" pitchFamily="34" charset="0"/>
              </a:rPr>
              <a:t> </a:t>
            </a:r>
            <a:r>
              <a:rPr lang="en-US" sz="2400" dirty="0" smtClean="0">
                <a:latin typeface="+mj-lt"/>
                <a:cs typeface="Arial" panose="020B0604020202020204" pitchFamily="34" charset="0"/>
              </a:rPr>
              <a:t>2005 </a:t>
            </a:r>
            <a:r>
              <a:rPr lang="id-ID" sz="2400" dirty="0">
                <a:latin typeface="+mj-lt"/>
                <a:cs typeface="Arial" panose="020B0604020202020204" pitchFamily="34" charset="0"/>
              </a:rPr>
              <a:t>tentang </a:t>
            </a:r>
            <a:r>
              <a:rPr lang="en-US" sz="2400" dirty="0" err="1" smtClean="0">
                <a:latin typeface="+mj-lt"/>
                <a:cs typeface="Arial" panose="020B0604020202020204" pitchFamily="34" charset="0"/>
              </a:rPr>
              <a:t>Pengelolaan</a:t>
            </a:r>
            <a:r>
              <a:rPr lang="en-US" sz="2400" dirty="0" smtClean="0">
                <a:latin typeface="+mj-lt"/>
                <a:cs typeface="Arial" panose="020B0604020202020204" pitchFamily="34" charset="0"/>
              </a:rPr>
              <a:t> </a:t>
            </a:r>
            <a:r>
              <a:rPr lang="en-US" sz="2400" dirty="0" err="1">
                <a:latin typeface="+mj-lt"/>
                <a:cs typeface="Arial" panose="020B0604020202020204" pitchFamily="34" charset="0"/>
              </a:rPr>
              <a:t>Keuangan</a:t>
            </a:r>
            <a:r>
              <a:rPr lang="en-US" sz="2400" dirty="0">
                <a:latin typeface="+mj-lt"/>
                <a:cs typeface="Arial" panose="020B0604020202020204" pitchFamily="34" charset="0"/>
              </a:rPr>
              <a:t> Daerah.      </a:t>
            </a:r>
          </a:p>
          <a:p>
            <a:pPr lvl="0"/>
            <a:r>
              <a:rPr lang="en-US" sz="2400" dirty="0" err="1">
                <a:latin typeface="+mj-lt"/>
                <a:cs typeface="Arial" panose="020B0604020202020204" pitchFamily="34" charset="0"/>
              </a:rPr>
              <a:t>Permendagri</a:t>
            </a:r>
            <a:r>
              <a:rPr lang="en-US" sz="2400" dirty="0">
                <a:latin typeface="+mj-lt"/>
                <a:cs typeface="Arial" panose="020B0604020202020204" pitchFamily="34" charset="0"/>
              </a:rPr>
              <a:t> No 13 </a:t>
            </a:r>
            <a:r>
              <a:rPr lang="en-US" sz="2400" dirty="0" err="1">
                <a:latin typeface="+mj-lt"/>
                <a:cs typeface="Arial" panose="020B0604020202020204" pitchFamily="34" charset="0"/>
              </a:rPr>
              <a:t>Th</a:t>
            </a:r>
            <a:r>
              <a:rPr lang="en-US" sz="2400" dirty="0">
                <a:latin typeface="+mj-lt"/>
                <a:cs typeface="Arial" panose="020B0604020202020204" pitchFamily="34" charset="0"/>
              </a:rPr>
              <a:t> 2005 </a:t>
            </a:r>
            <a:r>
              <a:rPr lang="id-ID" sz="2400" dirty="0" smtClean="0">
                <a:latin typeface="+mj-lt"/>
                <a:cs typeface="Arial" panose="020B0604020202020204" pitchFamily="34" charset="0"/>
              </a:rPr>
              <a:t>ttg </a:t>
            </a:r>
            <a:r>
              <a:rPr lang="id-ID" sz="2400" dirty="0">
                <a:latin typeface="+mj-lt"/>
                <a:cs typeface="Arial" panose="020B0604020202020204" pitchFamily="34" charset="0"/>
              </a:rPr>
              <a:t>P</a:t>
            </a:r>
            <a:r>
              <a:rPr lang="en-US" sz="2400" dirty="0" err="1" smtClean="0">
                <a:latin typeface="+mj-lt"/>
                <a:cs typeface="Arial" panose="020B0604020202020204" pitchFamily="34" charset="0"/>
              </a:rPr>
              <a:t>engelolaan</a:t>
            </a:r>
            <a:r>
              <a:rPr lang="en-US" sz="2400" dirty="0" smtClean="0">
                <a:latin typeface="+mj-lt"/>
                <a:cs typeface="Arial" panose="020B0604020202020204" pitchFamily="34" charset="0"/>
              </a:rPr>
              <a:t> </a:t>
            </a:r>
            <a:r>
              <a:rPr lang="en-US" sz="2400" dirty="0" err="1">
                <a:latin typeface="+mj-lt"/>
                <a:cs typeface="Arial" panose="020B0604020202020204" pitchFamily="34" charset="0"/>
              </a:rPr>
              <a:t>Keuangan</a:t>
            </a:r>
            <a:r>
              <a:rPr lang="en-US" sz="2400" dirty="0">
                <a:latin typeface="+mj-lt"/>
                <a:cs typeface="Arial" panose="020B0604020202020204" pitchFamily="34" charset="0"/>
              </a:rPr>
              <a:t> </a:t>
            </a:r>
            <a:r>
              <a:rPr lang="id-ID" sz="2400" dirty="0">
                <a:latin typeface="+mj-lt"/>
                <a:cs typeface="Arial" panose="020B0604020202020204" pitchFamily="34" charset="0"/>
              </a:rPr>
              <a:t>D</a:t>
            </a:r>
            <a:r>
              <a:rPr lang="en-US" sz="2400" dirty="0" err="1" smtClean="0">
                <a:latin typeface="+mj-lt"/>
                <a:cs typeface="Arial" panose="020B0604020202020204" pitchFamily="34" charset="0"/>
              </a:rPr>
              <a:t>aera</a:t>
            </a:r>
            <a:r>
              <a:rPr lang="id-ID" sz="2400" dirty="0" smtClean="0">
                <a:latin typeface="+mj-lt"/>
                <a:cs typeface="Arial" panose="020B0604020202020204" pitchFamily="34" charset="0"/>
              </a:rPr>
              <a:t>h</a:t>
            </a:r>
          </a:p>
          <a:p>
            <a:r>
              <a:rPr lang="id-ID" sz="2400" dirty="0" smtClean="0">
                <a:latin typeface="+mj-lt"/>
                <a:cs typeface="Arial" panose="020B0604020202020204" pitchFamily="34" charset="0"/>
              </a:rPr>
              <a:t>Permendagri  No. 13 Th  2006 ttg Pedoman </a:t>
            </a:r>
            <a:r>
              <a:rPr lang="id-ID" sz="2400" dirty="0">
                <a:cs typeface="Arial" panose="020B0604020202020204" pitchFamily="34" charset="0"/>
              </a:rPr>
              <a:t>P</a:t>
            </a:r>
            <a:r>
              <a:rPr lang="en-US" sz="2400" dirty="0" err="1">
                <a:cs typeface="Arial" panose="020B0604020202020204" pitchFamily="34" charset="0"/>
              </a:rPr>
              <a:t>engelolaan</a:t>
            </a:r>
            <a:r>
              <a:rPr lang="en-US" sz="2400" dirty="0">
                <a:cs typeface="Arial" panose="020B0604020202020204" pitchFamily="34" charset="0"/>
              </a:rPr>
              <a:t> </a:t>
            </a:r>
            <a:r>
              <a:rPr lang="en-US" sz="2400" dirty="0" err="1">
                <a:cs typeface="Arial" panose="020B0604020202020204" pitchFamily="34" charset="0"/>
              </a:rPr>
              <a:t>Keuangan</a:t>
            </a:r>
            <a:r>
              <a:rPr lang="en-US" sz="2400" dirty="0">
                <a:cs typeface="Arial" panose="020B0604020202020204" pitchFamily="34" charset="0"/>
              </a:rPr>
              <a:t> </a:t>
            </a:r>
            <a:r>
              <a:rPr lang="id-ID" sz="2400" dirty="0">
                <a:cs typeface="Arial" panose="020B0604020202020204" pitchFamily="34" charset="0"/>
              </a:rPr>
              <a:t>D</a:t>
            </a:r>
            <a:r>
              <a:rPr lang="en-US" sz="2400" dirty="0" err="1">
                <a:cs typeface="Arial" panose="020B0604020202020204" pitchFamily="34" charset="0"/>
              </a:rPr>
              <a:t>aera</a:t>
            </a:r>
            <a:r>
              <a:rPr lang="id-ID" sz="2400" dirty="0" smtClean="0">
                <a:cs typeface="Arial" panose="020B0604020202020204" pitchFamily="34" charset="0"/>
              </a:rPr>
              <a:t>h.</a:t>
            </a:r>
            <a:endParaRPr lang="en-US" sz="2400" dirty="0">
              <a:latin typeface="+mj-lt"/>
              <a:cs typeface="Arial" panose="020B0604020202020204" pitchFamily="34" charset="0"/>
            </a:endParaRPr>
          </a:p>
          <a:p>
            <a:pPr lvl="0"/>
            <a:r>
              <a:rPr lang="en-US" sz="2400" dirty="0" err="1">
                <a:latin typeface="+mj-lt"/>
                <a:cs typeface="Arial" panose="020B0604020202020204" pitchFamily="34" charset="0"/>
              </a:rPr>
              <a:t>Permendagri</a:t>
            </a:r>
            <a:r>
              <a:rPr lang="en-US" sz="2400" dirty="0">
                <a:latin typeface="+mj-lt"/>
                <a:cs typeface="Arial" panose="020B0604020202020204" pitchFamily="34" charset="0"/>
              </a:rPr>
              <a:t> No 21 </a:t>
            </a:r>
            <a:r>
              <a:rPr lang="en-US" sz="2400" dirty="0" err="1">
                <a:latin typeface="+mj-lt"/>
                <a:cs typeface="Arial" panose="020B0604020202020204" pitchFamily="34" charset="0"/>
              </a:rPr>
              <a:t>Th</a:t>
            </a:r>
            <a:r>
              <a:rPr lang="en-US" sz="2400" dirty="0">
                <a:latin typeface="+mj-lt"/>
                <a:cs typeface="Arial" panose="020B0604020202020204" pitchFamily="34" charset="0"/>
              </a:rPr>
              <a:t> 2007 </a:t>
            </a:r>
            <a:r>
              <a:rPr lang="id-ID" sz="2400" dirty="0" err="1">
                <a:latin typeface="+mj-lt"/>
                <a:cs typeface="Arial" panose="020B0604020202020204" pitchFamily="34" charset="0"/>
              </a:rPr>
              <a:t>P</a:t>
            </a:r>
            <a:r>
              <a:rPr lang="en-US" sz="2400" dirty="0" err="1" smtClean="0">
                <a:latin typeface="+mj-lt"/>
                <a:cs typeface="Arial" panose="020B0604020202020204" pitchFamily="34" charset="0"/>
              </a:rPr>
              <a:t>engelompokan</a:t>
            </a:r>
            <a:r>
              <a:rPr lang="en-US" sz="2400" dirty="0" smtClean="0">
                <a:latin typeface="+mj-lt"/>
                <a:cs typeface="Arial" panose="020B0604020202020204" pitchFamily="34" charset="0"/>
              </a:rPr>
              <a:t> </a:t>
            </a:r>
            <a:r>
              <a:rPr lang="id-ID" sz="2400" dirty="0" err="1">
                <a:latin typeface="+mj-lt"/>
                <a:cs typeface="Arial" panose="020B0604020202020204" pitchFamily="34" charset="0"/>
              </a:rPr>
              <a:t>K</a:t>
            </a:r>
            <a:r>
              <a:rPr lang="en-US" sz="2400" dirty="0" err="1" smtClean="0">
                <a:latin typeface="+mj-lt"/>
                <a:cs typeface="Arial" panose="020B0604020202020204" pitchFamily="34" charset="0"/>
              </a:rPr>
              <a:t>emampuan</a:t>
            </a:r>
            <a:r>
              <a:rPr lang="en-US" sz="2400" dirty="0" smtClean="0">
                <a:latin typeface="+mj-lt"/>
                <a:cs typeface="Arial" panose="020B0604020202020204" pitchFamily="34" charset="0"/>
              </a:rPr>
              <a:t> </a:t>
            </a:r>
            <a:r>
              <a:rPr lang="en-US" sz="2400" dirty="0" err="1">
                <a:latin typeface="+mj-lt"/>
                <a:cs typeface="Arial" panose="020B0604020202020204" pitchFamily="34" charset="0"/>
              </a:rPr>
              <a:t>Keuangan</a:t>
            </a:r>
            <a:r>
              <a:rPr lang="en-US" sz="2400" dirty="0">
                <a:latin typeface="+mj-lt"/>
                <a:cs typeface="Arial" panose="020B0604020202020204" pitchFamily="34" charset="0"/>
              </a:rPr>
              <a:t> Daerah</a:t>
            </a:r>
            <a:endParaRPr lang="id-ID" sz="2400" dirty="0">
              <a:latin typeface="+mj-lt"/>
            </a:endParaRPr>
          </a:p>
        </p:txBody>
      </p:sp>
    </p:spTree>
    <p:extLst>
      <p:ext uri="{BB962C8B-B14F-4D97-AF65-F5344CB8AC3E}">
        <p14:creationId xmlns:p14="http://schemas.microsoft.com/office/powerpoint/2010/main" val="27395599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74638"/>
            <a:ext cx="8291264" cy="346050"/>
          </a:xfrm>
        </p:spPr>
        <p:txBody>
          <a:bodyPr>
            <a:normAutofit fontScale="90000"/>
          </a:bodyPr>
          <a:lstStyle/>
          <a:p>
            <a:endParaRPr lang="id-ID" dirty="0"/>
          </a:p>
        </p:txBody>
      </p:sp>
      <p:sp>
        <p:nvSpPr>
          <p:cNvPr id="3" name="Content Placeholder 2"/>
          <p:cNvSpPr>
            <a:spLocks noGrp="1"/>
          </p:cNvSpPr>
          <p:nvPr>
            <p:ph idx="1"/>
          </p:nvPr>
        </p:nvSpPr>
        <p:spPr>
          <a:xfrm>
            <a:off x="467544" y="764704"/>
            <a:ext cx="8219256" cy="5361459"/>
          </a:xfrm>
        </p:spPr>
        <p:txBody>
          <a:bodyPr>
            <a:normAutofit lnSpcReduction="10000"/>
          </a:bodyPr>
          <a:lstStyle/>
          <a:p>
            <a:pPr marL="0" indent="0">
              <a:buNone/>
            </a:pPr>
            <a:r>
              <a:rPr lang="en-US" dirty="0" err="1"/>
              <a:t>Perubahan</a:t>
            </a:r>
            <a:r>
              <a:rPr lang="en-US" dirty="0"/>
              <a:t> </a:t>
            </a:r>
            <a:r>
              <a:rPr lang="en-US" dirty="0" err="1"/>
              <a:t>pengelolaan</a:t>
            </a:r>
            <a:r>
              <a:rPr lang="en-US" dirty="0"/>
              <a:t> </a:t>
            </a:r>
            <a:r>
              <a:rPr lang="en-US" dirty="0" err="1"/>
              <a:t>Keuangan</a:t>
            </a:r>
            <a:r>
              <a:rPr lang="en-US" dirty="0"/>
              <a:t> </a:t>
            </a:r>
            <a:r>
              <a:rPr lang="en-US" dirty="0" err="1"/>
              <a:t>daerah</a:t>
            </a:r>
            <a:r>
              <a:rPr lang="en-US" dirty="0"/>
              <a:t> </a:t>
            </a:r>
            <a:r>
              <a:rPr lang="en-US" dirty="0" err="1"/>
              <a:t>berdasar</a:t>
            </a:r>
            <a:r>
              <a:rPr lang="en-US" dirty="0"/>
              <a:t> PP 58 </a:t>
            </a:r>
            <a:r>
              <a:rPr lang="en-US" dirty="0" err="1"/>
              <a:t>Th</a:t>
            </a:r>
            <a:r>
              <a:rPr lang="en-US" dirty="0"/>
              <a:t> 2005 al:</a:t>
            </a:r>
          </a:p>
          <a:p>
            <a:r>
              <a:rPr lang="en-US" dirty="0"/>
              <a:t>Tata </a:t>
            </a:r>
            <a:r>
              <a:rPr lang="en-US" dirty="0" err="1"/>
              <a:t>cara</a:t>
            </a:r>
            <a:r>
              <a:rPr lang="en-US" dirty="0"/>
              <a:t> </a:t>
            </a:r>
            <a:r>
              <a:rPr lang="en-US" dirty="0" err="1"/>
              <a:t>penyusunan</a:t>
            </a:r>
            <a:r>
              <a:rPr lang="en-US" dirty="0"/>
              <a:t>, </a:t>
            </a:r>
            <a:r>
              <a:rPr lang="en-US" dirty="0" err="1"/>
              <a:t>pelaksanaan</a:t>
            </a:r>
            <a:r>
              <a:rPr lang="en-US" dirty="0"/>
              <a:t> </a:t>
            </a:r>
            <a:r>
              <a:rPr lang="en-US" dirty="0" err="1"/>
              <a:t>anggaran</a:t>
            </a:r>
            <a:r>
              <a:rPr lang="en-US" dirty="0"/>
              <a:t>, </a:t>
            </a:r>
            <a:r>
              <a:rPr lang="en-US" dirty="0" err="1"/>
              <a:t>pengawasan</a:t>
            </a:r>
            <a:r>
              <a:rPr lang="en-US" dirty="0"/>
              <a:t> &amp; </a:t>
            </a:r>
            <a:r>
              <a:rPr lang="en-US" dirty="0" err="1"/>
              <a:t>pertanggungjawaban</a:t>
            </a:r>
            <a:r>
              <a:rPr lang="en-US" dirty="0"/>
              <a:t> </a:t>
            </a:r>
            <a:r>
              <a:rPr lang="en-US" dirty="0" err="1"/>
              <a:t>pelaksanaan</a:t>
            </a:r>
            <a:r>
              <a:rPr lang="en-US" dirty="0"/>
              <a:t> </a:t>
            </a:r>
            <a:r>
              <a:rPr lang="en-US" dirty="0" err="1"/>
              <a:t>anggaran</a:t>
            </a:r>
            <a:r>
              <a:rPr lang="en-US" dirty="0"/>
              <a:t> </a:t>
            </a:r>
            <a:r>
              <a:rPr lang="en-US" dirty="0" err="1"/>
              <a:t>disesuaikan</a:t>
            </a:r>
            <a:r>
              <a:rPr lang="en-US" dirty="0"/>
              <a:t> dg </a:t>
            </a:r>
            <a:r>
              <a:rPr lang="en-US" dirty="0" smtClean="0"/>
              <a:t>UU</a:t>
            </a:r>
            <a:r>
              <a:rPr lang="id-ID" dirty="0" smtClean="0"/>
              <a:t> No </a:t>
            </a:r>
            <a:r>
              <a:rPr lang="en-US" dirty="0" smtClean="0"/>
              <a:t> </a:t>
            </a:r>
            <a:r>
              <a:rPr lang="en-US" dirty="0"/>
              <a:t>17/2003, </a:t>
            </a:r>
            <a:r>
              <a:rPr lang="en-US" dirty="0" smtClean="0"/>
              <a:t>UU</a:t>
            </a:r>
            <a:r>
              <a:rPr lang="id-ID" dirty="0" smtClean="0"/>
              <a:t> No </a:t>
            </a:r>
            <a:r>
              <a:rPr lang="en-US" dirty="0" smtClean="0"/>
              <a:t>1/2004 </a:t>
            </a:r>
            <a:r>
              <a:rPr lang="en-US" dirty="0" err="1"/>
              <a:t>dan</a:t>
            </a:r>
            <a:r>
              <a:rPr lang="en-US" dirty="0"/>
              <a:t> UU </a:t>
            </a:r>
            <a:r>
              <a:rPr lang="id-ID" dirty="0" smtClean="0"/>
              <a:t>No </a:t>
            </a:r>
            <a:r>
              <a:rPr lang="en-US" dirty="0" smtClean="0"/>
              <a:t>15/2004</a:t>
            </a:r>
            <a:r>
              <a:rPr lang="en-US" dirty="0"/>
              <a:t>.</a:t>
            </a:r>
          </a:p>
          <a:p>
            <a:r>
              <a:rPr lang="en-US" dirty="0" err="1"/>
              <a:t>Desentralisasi</a:t>
            </a:r>
            <a:r>
              <a:rPr lang="en-US" dirty="0"/>
              <a:t> </a:t>
            </a:r>
            <a:r>
              <a:rPr lang="en-US" dirty="0" err="1"/>
              <a:t>pengelolaan</a:t>
            </a:r>
            <a:r>
              <a:rPr lang="en-US" dirty="0"/>
              <a:t> </a:t>
            </a:r>
            <a:r>
              <a:rPr lang="en-US" dirty="0" err="1"/>
              <a:t>Keuangan</a:t>
            </a:r>
            <a:r>
              <a:rPr lang="en-US" dirty="0"/>
              <a:t> di </a:t>
            </a:r>
            <a:r>
              <a:rPr lang="en-US" dirty="0" err="1"/>
              <a:t>Organisasi</a:t>
            </a:r>
            <a:r>
              <a:rPr lang="en-US" dirty="0"/>
              <a:t> </a:t>
            </a:r>
            <a:r>
              <a:rPr lang="en-US" dirty="0" err="1"/>
              <a:t>Perangkat</a:t>
            </a:r>
            <a:r>
              <a:rPr lang="en-US" dirty="0"/>
              <a:t> Daerah (OPD</a:t>
            </a:r>
            <a:r>
              <a:rPr lang="en-US" dirty="0" smtClean="0"/>
              <a:t>):</a:t>
            </a:r>
            <a:r>
              <a:rPr lang="id-ID" dirty="0" smtClean="0"/>
              <a:t> </a:t>
            </a:r>
            <a:r>
              <a:rPr lang="id-ID" dirty="0"/>
              <a:t>K</a:t>
            </a:r>
            <a:r>
              <a:rPr lang="en-US" dirty="0" err="1" smtClean="0"/>
              <a:t>epala</a:t>
            </a:r>
            <a:r>
              <a:rPr lang="en-US" dirty="0" smtClean="0"/>
              <a:t> </a:t>
            </a:r>
            <a:r>
              <a:rPr lang="en-US" dirty="0"/>
              <a:t>OPD </a:t>
            </a:r>
            <a:r>
              <a:rPr lang="en-US" dirty="0" err="1"/>
              <a:t>menerbitkan</a:t>
            </a:r>
            <a:r>
              <a:rPr lang="en-US" dirty="0"/>
              <a:t> </a:t>
            </a:r>
            <a:r>
              <a:rPr lang="en-US" dirty="0" err="1"/>
              <a:t>Surat</a:t>
            </a:r>
            <a:r>
              <a:rPr lang="en-US" dirty="0"/>
              <a:t> </a:t>
            </a:r>
            <a:r>
              <a:rPr lang="en-US" dirty="0" err="1"/>
              <a:t>Perintah</a:t>
            </a:r>
            <a:r>
              <a:rPr lang="en-US" dirty="0"/>
              <a:t> </a:t>
            </a:r>
            <a:r>
              <a:rPr lang="en-US" dirty="0" smtClean="0"/>
              <a:t> </a:t>
            </a:r>
            <a:r>
              <a:rPr lang="en-US" dirty="0" err="1"/>
              <a:t>Membayar</a:t>
            </a:r>
            <a:r>
              <a:rPr lang="en-US" dirty="0"/>
              <a:t> (SPM) &amp; </a:t>
            </a:r>
            <a:r>
              <a:rPr lang="en-US" dirty="0" err="1"/>
              <a:t>menyusun</a:t>
            </a:r>
            <a:r>
              <a:rPr lang="en-US" dirty="0"/>
              <a:t> </a:t>
            </a:r>
            <a:r>
              <a:rPr lang="en-US" dirty="0" err="1"/>
              <a:t>laporan</a:t>
            </a:r>
            <a:r>
              <a:rPr lang="en-US" dirty="0"/>
              <a:t> </a:t>
            </a:r>
            <a:r>
              <a:rPr lang="en-US" dirty="0" err="1"/>
              <a:t>Keuangan</a:t>
            </a:r>
            <a:r>
              <a:rPr lang="en-US" dirty="0"/>
              <a:t> </a:t>
            </a:r>
            <a:r>
              <a:rPr lang="en-US" dirty="0" err="1" smtClean="0"/>
              <a:t>sbg</a:t>
            </a:r>
            <a:r>
              <a:rPr lang="en-US" dirty="0" smtClean="0"/>
              <a:t> </a:t>
            </a:r>
            <a:r>
              <a:rPr lang="en-US" dirty="0"/>
              <a:t>LPJ </a:t>
            </a:r>
            <a:r>
              <a:rPr lang="en-US" dirty="0" err="1"/>
              <a:t>pelaksanaan</a:t>
            </a:r>
            <a:r>
              <a:rPr lang="en-US" dirty="0"/>
              <a:t> </a:t>
            </a:r>
            <a:r>
              <a:rPr lang="en-US" dirty="0" err="1"/>
              <a:t>Anggaran</a:t>
            </a:r>
            <a:r>
              <a:rPr lang="en-US" dirty="0"/>
              <a:t> OPD</a:t>
            </a:r>
          </a:p>
          <a:p>
            <a:endParaRPr lang="id-ID" dirty="0"/>
          </a:p>
        </p:txBody>
      </p:sp>
    </p:spTree>
    <p:extLst>
      <p:ext uri="{BB962C8B-B14F-4D97-AF65-F5344CB8AC3E}">
        <p14:creationId xmlns:p14="http://schemas.microsoft.com/office/powerpoint/2010/main" val="4154743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74638"/>
            <a:ext cx="8291264" cy="706090"/>
          </a:xfrm>
        </p:spPr>
        <p:txBody>
          <a:bodyPr>
            <a:normAutofit fontScale="90000"/>
          </a:bodyPr>
          <a:lstStyle/>
          <a:p>
            <a:endParaRPr lang="id-ID" dirty="0"/>
          </a:p>
        </p:txBody>
      </p:sp>
      <p:sp>
        <p:nvSpPr>
          <p:cNvPr id="3" name="Content Placeholder 2"/>
          <p:cNvSpPr>
            <a:spLocks noGrp="1"/>
          </p:cNvSpPr>
          <p:nvPr>
            <p:ph idx="1"/>
          </p:nvPr>
        </p:nvSpPr>
        <p:spPr>
          <a:xfrm>
            <a:off x="323528" y="1196752"/>
            <a:ext cx="8363272" cy="4929411"/>
          </a:xfrm>
        </p:spPr>
        <p:txBody>
          <a:bodyPr>
            <a:normAutofit fontScale="92500"/>
          </a:bodyPr>
          <a:lstStyle/>
          <a:p>
            <a:pPr marL="0" indent="0">
              <a:buNone/>
            </a:pPr>
            <a:r>
              <a:rPr lang="en-US" sz="3000" b="1" dirty="0" err="1">
                <a:solidFill>
                  <a:prstClr val="black"/>
                </a:solidFill>
                <a:latin typeface="+mj-lt"/>
                <a:cs typeface="Arial" pitchFamily="34" charset="0"/>
              </a:rPr>
              <a:t>Aktivitas</a:t>
            </a:r>
            <a:r>
              <a:rPr lang="en-US" sz="3000" b="1" dirty="0">
                <a:solidFill>
                  <a:prstClr val="black"/>
                </a:solidFill>
                <a:latin typeface="+mj-lt"/>
                <a:cs typeface="Arial" pitchFamily="34" charset="0"/>
              </a:rPr>
              <a:t> </a:t>
            </a:r>
            <a:r>
              <a:rPr lang="en-US" sz="3000" b="1" dirty="0" err="1">
                <a:solidFill>
                  <a:prstClr val="black"/>
                </a:solidFill>
                <a:latin typeface="+mj-lt"/>
                <a:cs typeface="Arial" pitchFamily="34" charset="0"/>
              </a:rPr>
              <a:t>pengelolaan</a:t>
            </a:r>
            <a:r>
              <a:rPr lang="en-US" sz="3000" b="1" dirty="0">
                <a:solidFill>
                  <a:prstClr val="black"/>
                </a:solidFill>
                <a:latin typeface="+mj-lt"/>
                <a:cs typeface="Arial" pitchFamily="34" charset="0"/>
              </a:rPr>
              <a:t> </a:t>
            </a:r>
            <a:r>
              <a:rPr lang="en-US" sz="3000" b="1" dirty="0" err="1">
                <a:solidFill>
                  <a:prstClr val="black"/>
                </a:solidFill>
                <a:latin typeface="+mj-lt"/>
                <a:cs typeface="Arial" pitchFamily="34" charset="0"/>
              </a:rPr>
              <a:t>Keuangan</a:t>
            </a:r>
            <a:r>
              <a:rPr lang="en-US" sz="3000" b="1" dirty="0">
                <a:solidFill>
                  <a:prstClr val="black"/>
                </a:solidFill>
                <a:latin typeface="+mj-lt"/>
                <a:cs typeface="Arial" pitchFamily="34" charset="0"/>
              </a:rPr>
              <a:t>:</a:t>
            </a:r>
          </a:p>
          <a:p>
            <a:pPr marL="514350" indent="-514350">
              <a:buFont typeface="+mj-lt"/>
              <a:buAutoNum type="alphaLcPeriod"/>
            </a:pPr>
            <a:r>
              <a:rPr lang="en-US" sz="3000" dirty="0" err="1">
                <a:latin typeface="+mj-lt"/>
                <a:cs typeface="Arial" pitchFamily="34" charset="0"/>
              </a:rPr>
              <a:t>Perencanaan</a:t>
            </a:r>
            <a:r>
              <a:rPr lang="en-US" sz="3000" dirty="0">
                <a:latin typeface="+mj-lt"/>
                <a:cs typeface="Arial" pitchFamily="34" charset="0"/>
              </a:rPr>
              <a:t> </a:t>
            </a:r>
            <a:r>
              <a:rPr lang="en-US" sz="3000" dirty="0" err="1">
                <a:latin typeface="+mj-lt"/>
                <a:cs typeface="Arial" pitchFamily="34" charset="0"/>
              </a:rPr>
              <a:t>penganggaran</a:t>
            </a:r>
            <a:endParaRPr lang="en-US" sz="3000" dirty="0">
              <a:latin typeface="+mj-lt"/>
              <a:cs typeface="Arial" pitchFamily="34" charset="0"/>
            </a:endParaRPr>
          </a:p>
          <a:p>
            <a:pPr marL="514350" indent="-514350">
              <a:buFont typeface="+mj-lt"/>
              <a:buAutoNum type="alphaLcPeriod"/>
            </a:pPr>
            <a:r>
              <a:rPr lang="en-US" sz="3000" dirty="0" err="1">
                <a:latin typeface="+mj-lt"/>
                <a:cs typeface="Arial" pitchFamily="34" charset="0"/>
              </a:rPr>
              <a:t>Perencanaan</a:t>
            </a:r>
            <a:r>
              <a:rPr lang="en-US" sz="3000" dirty="0">
                <a:latin typeface="+mj-lt"/>
                <a:cs typeface="Arial" pitchFamily="34" charset="0"/>
              </a:rPr>
              <a:t> </a:t>
            </a:r>
            <a:r>
              <a:rPr lang="en-US" sz="3000" dirty="0" err="1">
                <a:latin typeface="+mj-lt"/>
                <a:cs typeface="Arial" pitchFamily="34" charset="0"/>
              </a:rPr>
              <a:t>melibatkan</a:t>
            </a:r>
            <a:r>
              <a:rPr lang="en-US" sz="3000" dirty="0">
                <a:latin typeface="+mj-lt"/>
                <a:cs typeface="Arial" pitchFamily="34" charset="0"/>
              </a:rPr>
              <a:t> stakeholders</a:t>
            </a:r>
          </a:p>
          <a:p>
            <a:pPr marL="514350" indent="-514350">
              <a:buFont typeface="+mj-lt"/>
              <a:buAutoNum type="alphaLcPeriod"/>
            </a:pPr>
            <a:r>
              <a:rPr lang="en-US" sz="3000" dirty="0" err="1">
                <a:latin typeface="+mj-lt"/>
                <a:cs typeface="Arial" pitchFamily="34" charset="0"/>
              </a:rPr>
              <a:t>Perencanaan</a:t>
            </a:r>
            <a:r>
              <a:rPr lang="en-US" sz="3000" dirty="0">
                <a:latin typeface="+mj-lt"/>
                <a:cs typeface="Arial" pitchFamily="34" charset="0"/>
              </a:rPr>
              <a:t> </a:t>
            </a:r>
            <a:r>
              <a:rPr lang="id-ID" sz="3000" dirty="0" err="1" smtClean="0">
                <a:latin typeface="+mj-lt"/>
                <a:cs typeface="Arial" pitchFamily="34" charset="0"/>
              </a:rPr>
              <a:t>D</a:t>
            </a:r>
            <a:r>
              <a:rPr lang="en-US" sz="3000" dirty="0" err="1" smtClean="0">
                <a:latin typeface="+mj-lt"/>
                <a:cs typeface="Arial" pitchFamily="34" charset="0"/>
              </a:rPr>
              <a:t>aerah</a:t>
            </a:r>
            <a:r>
              <a:rPr lang="en-US" sz="3000" dirty="0" smtClean="0">
                <a:latin typeface="+mj-lt"/>
                <a:cs typeface="Arial" pitchFamily="34" charset="0"/>
              </a:rPr>
              <a:t> </a:t>
            </a:r>
            <a:r>
              <a:rPr lang="en-US" sz="3000" dirty="0" smtClean="0">
                <a:latin typeface="+mj-lt"/>
                <a:cs typeface="Arial" pitchFamily="34" charset="0"/>
                <a:sym typeface="Wingdings" panose="05000000000000000000" pitchFamily="2" charset="2"/>
              </a:rPr>
              <a:t></a:t>
            </a:r>
            <a:r>
              <a:rPr lang="en-US" sz="2800" dirty="0"/>
              <a:t> </a:t>
            </a:r>
            <a:r>
              <a:rPr lang="en-US" sz="2800" dirty="0" err="1"/>
              <a:t>Rencana</a:t>
            </a:r>
            <a:r>
              <a:rPr lang="en-US" sz="2800" dirty="0"/>
              <a:t> Pembangunan </a:t>
            </a:r>
            <a:r>
              <a:rPr lang="en-US" sz="2800" dirty="0" err="1"/>
              <a:t>Jangka</a:t>
            </a:r>
            <a:r>
              <a:rPr lang="en-US" sz="2800" dirty="0"/>
              <a:t> </a:t>
            </a:r>
            <a:r>
              <a:rPr lang="en-US" sz="2800" dirty="0" err="1"/>
              <a:t>Panjang</a:t>
            </a:r>
            <a:r>
              <a:rPr lang="en-US" sz="2800" dirty="0"/>
              <a:t> Daerah</a:t>
            </a:r>
            <a:r>
              <a:rPr lang="en-US" sz="3000" dirty="0" smtClean="0">
                <a:latin typeface="+mj-lt"/>
                <a:cs typeface="Arial" pitchFamily="34" charset="0"/>
                <a:sym typeface="Wingdings" panose="05000000000000000000" pitchFamily="2" charset="2"/>
              </a:rPr>
              <a:t> </a:t>
            </a:r>
            <a:r>
              <a:rPr lang="id-ID" sz="3000" dirty="0" smtClean="0">
                <a:latin typeface="+mj-lt"/>
                <a:cs typeface="Arial" pitchFamily="34" charset="0"/>
                <a:sym typeface="Wingdings" panose="05000000000000000000" pitchFamily="2" charset="2"/>
              </a:rPr>
              <a:t>(</a:t>
            </a:r>
            <a:r>
              <a:rPr lang="en-US" sz="3000" b="1" dirty="0" smtClean="0">
                <a:latin typeface="+mj-lt"/>
                <a:cs typeface="Arial" pitchFamily="34" charset="0"/>
                <a:sym typeface="Wingdings" panose="05000000000000000000" pitchFamily="2" charset="2"/>
              </a:rPr>
              <a:t>RPJPD</a:t>
            </a:r>
            <a:r>
              <a:rPr lang="id-ID" sz="3000" dirty="0">
                <a:latin typeface="+mj-lt"/>
                <a:cs typeface="Arial" pitchFamily="34" charset="0"/>
                <a:sym typeface="Wingdings" panose="05000000000000000000" pitchFamily="2" charset="2"/>
              </a:rPr>
              <a:t>)</a:t>
            </a:r>
            <a:r>
              <a:rPr lang="en-US" sz="3000" dirty="0" smtClean="0">
                <a:latin typeface="+mj-lt"/>
                <a:cs typeface="Arial" pitchFamily="34" charset="0"/>
                <a:sym typeface="Wingdings" panose="05000000000000000000" pitchFamily="2" charset="2"/>
              </a:rPr>
              <a:t>; </a:t>
            </a:r>
            <a:r>
              <a:rPr lang="id-ID" sz="2800" dirty="0"/>
              <a:t>Rencana Pembangunan Jangka Menengah Daerah </a:t>
            </a:r>
            <a:r>
              <a:rPr lang="id-ID" sz="2800" dirty="0" smtClean="0"/>
              <a:t>(</a:t>
            </a:r>
            <a:r>
              <a:rPr lang="en-US" sz="3000" b="1" dirty="0" smtClean="0">
                <a:latin typeface="+mj-lt"/>
                <a:cs typeface="Arial" pitchFamily="34" charset="0"/>
                <a:sym typeface="Wingdings" panose="05000000000000000000" pitchFamily="2" charset="2"/>
              </a:rPr>
              <a:t>RPJMD</a:t>
            </a:r>
            <a:r>
              <a:rPr lang="id-ID" sz="3000" dirty="0" smtClean="0">
                <a:latin typeface="+mj-lt"/>
                <a:cs typeface="Arial" pitchFamily="34" charset="0"/>
                <a:sym typeface="Wingdings" panose="05000000000000000000" pitchFamily="2" charset="2"/>
              </a:rPr>
              <a:t>) </a:t>
            </a:r>
            <a:r>
              <a:rPr lang="en-US" sz="3000" dirty="0" smtClean="0">
                <a:latin typeface="+mj-lt"/>
                <a:cs typeface="Arial" pitchFamily="34" charset="0"/>
                <a:sym typeface="Wingdings" panose="05000000000000000000" pitchFamily="2" charset="2"/>
              </a:rPr>
              <a:t>;</a:t>
            </a:r>
            <a:r>
              <a:rPr lang="id-ID" sz="2800" dirty="0"/>
              <a:t> Rencana Kerja Pemerintah </a:t>
            </a:r>
            <a:r>
              <a:rPr lang="id-ID" sz="2800" dirty="0" smtClean="0"/>
              <a:t>Daerah (</a:t>
            </a:r>
            <a:r>
              <a:rPr lang="en-US" sz="3000" b="1" dirty="0" smtClean="0">
                <a:latin typeface="+mj-lt"/>
                <a:cs typeface="Arial" pitchFamily="34" charset="0"/>
                <a:sym typeface="Wingdings" panose="05000000000000000000" pitchFamily="2" charset="2"/>
              </a:rPr>
              <a:t>RKPD</a:t>
            </a:r>
            <a:r>
              <a:rPr lang="id-ID" sz="3000" dirty="0" smtClean="0">
                <a:latin typeface="+mj-lt"/>
                <a:cs typeface="Arial" pitchFamily="34" charset="0"/>
                <a:sym typeface="Wingdings" panose="05000000000000000000" pitchFamily="2" charset="2"/>
              </a:rPr>
              <a:t>)</a:t>
            </a:r>
            <a:endParaRPr lang="en-US" sz="3000" dirty="0">
              <a:latin typeface="+mj-lt"/>
              <a:cs typeface="Arial" pitchFamily="34" charset="0"/>
              <a:sym typeface="Wingdings" panose="05000000000000000000" pitchFamily="2" charset="2"/>
            </a:endParaRPr>
          </a:p>
          <a:p>
            <a:pPr marL="514350" indent="-514350">
              <a:buFont typeface="+mj-lt"/>
              <a:buAutoNum type="alphaLcPeriod"/>
            </a:pPr>
            <a:r>
              <a:rPr lang="en-US" sz="3000" dirty="0" err="1">
                <a:latin typeface="+mj-lt"/>
                <a:cs typeface="Arial" pitchFamily="34" charset="0"/>
                <a:sym typeface="Wingdings" panose="05000000000000000000" pitchFamily="2" charset="2"/>
              </a:rPr>
              <a:t>Penyusunan</a:t>
            </a:r>
            <a:r>
              <a:rPr lang="en-US" sz="3000" dirty="0">
                <a:latin typeface="+mj-lt"/>
                <a:cs typeface="Arial" pitchFamily="34" charset="0"/>
                <a:sym typeface="Wingdings" panose="05000000000000000000" pitchFamily="2" charset="2"/>
              </a:rPr>
              <a:t> APBD </a:t>
            </a:r>
            <a:r>
              <a:rPr lang="en-US" sz="3000" dirty="0" err="1">
                <a:latin typeface="+mj-lt"/>
                <a:cs typeface="Arial" pitchFamily="34" charset="0"/>
                <a:sym typeface="Wingdings" panose="05000000000000000000" pitchFamily="2" charset="2"/>
              </a:rPr>
              <a:t>dibahas</a:t>
            </a:r>
            <a:r>
              <a:rPr lang="en-US" sz="3000" dirty="0">
                <a:latin typeface="+mj-lt"/>
                <a:cs typeface="Arial" pitchFamily="34" charset="0"/>
                <a:sym typeface="Wingdings" panose="05000000000000000000" pitchFamily="2" charset="2"/>
              </a:rPr>
              <a:t> </a:t>
            </a:r>
            <a:r>
              <a:rPr lang="en-US" sz="3000" dirty="0" err="1">
                <a:latin typeface="+mj-lt"/>
                <a:cs typeface="Arial" pitchFamily="34" charset="0"/>
                <a:sym typeface="Wingdings" panose="05000000000000000000" pitchFamily="2" charset="2"/>
              </a:rPr>
              <a:t>bersama</a:t>
            </a:r>
            <a:r>
              <a:rPr lang="en-US" sz="3000" dirty="0">
                <a:latin typeface="+mj-lt"/>
                <a:cs typeface="Arial" pitchFamily="34" charset="0"/>
                <a:sym typeface="Wingdings" panose="05000000000000000000" pitchFamily="2" charset="2"/>
              </a:rPr>
              <a:t> </a:t>
            </a:r>
            <a:r>
              <a:rPr lang="en-US" sz="3000" dirty="0" err="1">
                <a:latin typeface="+mj-lt"/>
                <a:cs typeface="Arial" pitchFamily="34" charset="0"/>
                <a:sym typeface="Wingdings" panose="05000000000000000000" pitchFamily="2" charset="2"/>
              </a:rPr>
              <a:t>Pemda</a:t>
            </a:r>
            <a:r>
              <a:rPr lang="en-US" sz="3000" dirty="0">
                <a:latin typeface="+mj-lt"/>
                <a:cs typeface="Arial" pitchFamily="34" charset="0"/>
                <a:sym typeface="Wingdings" panose="05000000000000000000" pitchFamily="2" charset="2"/>
              </a:rPr>
              <a:t> dg DPRD</a:t>
            </a:r>
          </a:p>
          <a:p>
            <a:pPr marL="514350" indent="-514350">
              <a:buFont typeface="+mj-lt"/>
              <a:buAutoNum type="alphaLcPeriod"/>
            </a:pPr>
            <a:r>
              <a:rPr lang="en-US" sz="3000" dirty="0" err="1">
                <a:latin typeface="+mj-lt"/>
                <a:cs typeface="Arial" pitchFamily="34" charset="0"/>
                <a:sym typeface="Wingdings" panose="05000000000000000000" pitchFamily="2" charset="2"/>
              </a:rPr>
              <a:t>Anggaran</a:t>
            </a:r>
            <a:r>
              <a:rPr lang="en-US" sz="3000" dirty="0">
                <a:latin typeface="+mj-lt"/>
                <a:cs typeface="Arial" pitchFamily="34" charset="0"/>
                <a:sym typeface="Wingdings" panose="05000000000000000000" pitchFamily="2" charset="2"/>
              </a:rPr>
              <a:t> </a:t>
            </a:r>
            <a:r>
              <a:rPr lang="en-US" sz="3000" dirty="0" err="1">
                <a:latin typeface="+mj-lt"/>
                <a:cs typeface="Arial" pitchFamily="34" charset="0"/>
                <a:sym typeface="Wingdings" panose="05000000000000000000" pitchFamily="2" charset="2"/>
              </a:rPr>
              <a:t>mempunyai</a:t>
            </a:r>
            <a:r>
              <a:rPr lang="en-US" sz="3000" dirty="0">
                <a:latin typeface="+mj-lt"/>
                <a:cs typeface="Arial" pitchFamily="34" charset="0"/>
                <a:sym typeface="Wingdings" panose="05000000000000000000" pitchFamily="2" charset="2"/>
              </a:rPr>
              <a:t> </a:t>
            </a:r>
            <a:r>
              <a:rPr lang="en-US" sz="3000" dirty="0" err="1">
                <a:latin typeface="+mj-lt"/>
                <a:cs typeface="Arial" pitchFamily="34" charset="0"/>
                <a:sym typeface="Wingdings" panose="05000000000000000000" pitchFamily="2" charset="2"/>
              </a:rPr>
              <a:t>fungsi</a:t>
            </a:r>
            <a:r>
              <a:rPr lang="en-US" sz="3000" dirty="0">
                <a:latin typeface="+mj-lt"/>
                <a:cs typeface="Arial" pitchFamily="34" charset="0"/>
                <a:sym typeface="Wingdings" panose="05000000000000000000" pitchFamily="2" charset="2"/>
              </a:rPr>
              <a:t> </a:t>
            </a:r>
            <a:r>
              <a:rPr lang="en-US" sz="3000" dirty="0" err="1">
                <a:latin typeface="+mj-lt"/>
                <a:cs typeface="Arial" pitchFamily="34" charset="0"/>
                <a:sym typeface="Wingdings" panose="05000000000000000000" pitchFamily="2" charset="2"/>
              </a:rPr>
              <a:t>otorisasi</a:t>
            </a:r>
            <a:r>
              <a:rPr lang="en-US" sz="3000" dirty="0">
                <a:latin typeface="+mj-lt"/>
                <a:cs typeface="Arial" pitchFamily="34" charset="0"/>
                <a:sym typeface="Wingdings" panose="05000000000000000000" pitchFamily="2" charset="2"/>
              </a:rPr>
              <a:t>, </a:t>
            </a:r>
            <a:r>
              <a:rPr lang="en-US" sz="3000" dirty="0" err="1">
                <a:latin typeface="+mj-lt"/>
                <a:cs typeface="Arial" pitchFamily="34" charset="0"/>
                <a:sym typeface="Wingdings" panose="05000000000000000000" pitchFamily="2" charset="2"/>
              </a:rPr>
              <a:t>Perencanaan</a:t>
            </a:r>
            <a:r>
              <a:rPr lang="en-US" sz="3000" dirty="0">
                <a:latin typeface="+mj-lt"/>
                <a:cs typeface="Arial" pitchFamily="34" charset="0"/>
                <a:sym typeface="Wingdings" panose="05000000000000000000" pitchFamily="2" charset="2"/>
              </a:rPr>
              <a:t>, </a:t>
            </a:r>
            <a:r>
              <a:rPr lang="en-US" sz="3000" dirty="0" err="1">
                <a:latin typeface="+mj-lt"/>
                <a:cs typeface="Arial" pitchFamily="34" charset="0"/>
                <a:sym typeface="Wingdings" panose="05000000000000000000" pitchFamily="2" charset="2"/>
              </a:rPr>
              <a:t>pengawasan</a:t>
            </a:r>
            <a:r>
              <a:rPr lang="en-US" sz="3000" dirty="0">
                <a:latin typeface="+mj-lt"/>
                <a:cs typeface="Arial" pitchFamily="34" charset="0"/>
                <a:sym typeface="Wingdings" panose="05000000000000000000" pitchFamily="2" charset="2"/>
              </a:rPr>
              <a:t>, </a:t>
            </a:r>
            <a:r>
              <a:rPr lang="en-US" sz="3000" dirty="0" err="1">
                <a:latin typeface="+mj-lt"/>
                <a:cs typeface="Arial" pitchFamily="34" charset="0"/>
                <a:sym typeface="Wingdings" panose="05000000000000000000" pitchFamily="2" charset="2"/>
              </a:rPr>
              <a:t>alokasi</a:t>
            </a:r>
            <a:r>
              <a:rPr lang="en-US" sz="3000" dirty="0">
                <a:latin typeface="+mj-lt"/>
                <a:cs typeface="Arial" pitchFamily="34" charset="0"/>
                <a:sym typeface="Wingdings" panose="05000000000000000000" pitchFamily="2" charset="2"/>
              </a:rPr>
              <a:t>, </a:t>
            </a:r>
            <a:r>
              <a:rPr lang="en-US" sz="3000" dirty="0" err="1">
                <a:latin typeface="+mj-lt"/>
                <a:cs typeface="Arial" pitchFamily="34" charset="0"/>
                <a:sym typeface="Wingdings" panose="05000000000000000000" pitchFamily="2" charset="2"/>
              </a:rPr>
              <a:t>distribusi</a:t>
            </a:r>
            <a:r>
              <a:rPr lang="en-US" sz="3000" dirty="0">
                <a:latin typeface="+mj-lt"/>
                <a:cs typeface="Arial" pitchFamily="34" charset="0"/>
                <a:sym typeface="Wingdings" panose="05000000000000000000" pitchFamily="2" charset="2"/>
              </a:rPr>
              <a:t> </a:t>
            </a:r>
            <a:r>
              <a:rPr lang="en-US" sz="3000" dirty="0" err="1">
                <a:latin typeface="+mj-lt"/>
                <a:cs typeface="Arial" pitchFamily="34" charset="0"/>
                <a:sym typeface="Wingdings" panose="05000000000000000000" pitchFamily="2" charset="2"/>
              </a:rPr>
              <a:t>dan</a:t>
            </a:r>
            <a:r>
              <a:rPr lang="en-US" sz="3000" dirty="0">
                <a:latin typeface="+mj-lt"/>
                <a:cs typeface="Arial" pitchFamily="34" charset="0"/>
                <a:sym typeface="Wingdings" panose="05000000000000000000" pitchFamily="2" charset="2"/>
              </a:rPr>
              <a:t> </a:t>
            </a:r>
            <a:r>
              <a:rPr lang="en-US" sz="3000" dirty="0" err="1">
                <a:latin typeface="+mj-lt"/>
                <a:cs typeface="Arial" pitchFamily="34" charset="0"/>
                <a:sym typeface="Wingdings" panose="05000000000000000000" pitchFamily="2" charset="2"/>
              </a:rPr>
              <a:t>stabilisasi</a:t>
            </a:r>
            <a:r>
              <a:rPr lang="en-US" sz="3000" dirty="0">
                <a:latin typeface="+mj-lt"/>
                <a:cs typeface="Arial" pitchFamily="34" charset="0"/>
                <a:sym typeface="Wingdings" panose="05000000000000000000" pitchFamily="2" charset="2"/>
              </a:rPr>
              <a:t>. </a:t>
            </a:r>
          </a:p>
          <a:p>
            <a:endParaRPr lang="id-ID" dirty="0"/>
          </a:p>
        </p:txBody>
      </p:sp>
    </p:spTree>
    <p:extLst>
      <p:ext uri="{BB962C8B-B14F-4D97-AF65-F5344CB8AC3E}">
        <p14:creationId xmlns:p14="http://schemas.microsoft.com/office/powerpoint/2010/main" val="2584657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74638"/>
            <a:ext cx="8147248" cy="634082"/>
          </a:xfrm>
        </p:spPr>
        <p:txBody>
          <a:bodyPr>
            <a:normAutofit fontScale="90000"/>
          </a:bodyPr>
          <a:lstStyle/>
          <a:p>
            <a:r>
              <a:rPr lang="id-ID" sz="4000" b="1" dirty="0" smtClean="0"/>
              <a:t>Fungsi APBD</a:t>
            </a:r>
            <a:endParaRPr lang="id-ID" sz="4000" b="1" dirty="0"/>
          </a:p>
        </p:txBody>
      </p:sp>
      <p:sp>
        <p:nvSpPr>
          <p:cNvPr id="3" name="Content Placeholder 2"/>
          <p:cNvSpPr>
            <a:spLocks noGrp="1"/>
          </p:cNvSpPr>
          <p:nvPr>
            <p:ph idx="1"/>
          </p:nvPr>
        </p:nvSpPr>
        <p:spPr>
          <a:xfrm>
            <a:off x="467544" y="980728"/>
            <a:ext cx="8219256" cy="5472608"/>
          </a:xfrm>
        </p:spPr>
        <p:txBody>
          <a:bodyPr>
            <a:normAutofit/>
          </a:bodyPr>
          <a:lstStyle/>
          <a:p>
            <a:pPr marL="514350" indent="-514350">
              <a:buFont typeface="+mj-lt"/>
              <a:buAutoNum type="alphaLcPeriod"/>
            </a:pPr>
            <a:r>
              <a:rPr lang="id-ID" sz="2800" b="1" dirty="0" smtClean="0">
                <a:latin typeface="+mj-lt"/>
              </a:rPr>
              <a:t>Fungsi otorisasi </a:t>
            </a:r>
            <a:r>
              <a:rPr lang="id-ID" sz="2800" dirty="0" smtClean="0">
                <a:latin typeface="+mj-lt"/>
              </a:rPr>
              <a:t>: mengandung arti bahwa anggaran menjadi dasar untuk melaksanakan pendapatan dan belanja pada tahun yang bersangkutan.</a:t>
            </a:r>
          </a:p>
          <a:p>
            <a:pPr marL="514350" indent="-514350">
              <a:buFont typeface="+mj-lt"/>
              <a:buAutoNum type="alphaLcPeriod"/>
            </a:pPr>
            <a:r>
              <a:rPr lang="id-ID" sz="2800" b="1" dirty="0" smtClean="0">
                <a:latin typeface="+mj-lt"/>
              </a:rPr>
              <a:t>Fungsi perencanaan: </a:t>
            </a:r>
            <a:r>
              <a:rPr lang="id-ID" sz="2800" dirty="0" smtClean="0">
                <a:latin typeface="+mj-lt"/>
              </a:rPr>
              <a:t>mengandung arti bahwa anggaran menjadi pedoman bagi manajemen dalam merencanakan kegiatan pada tahun yang bersangkutan.</a:t>
            </a:r>
          </a:p>
          <a:p>
            <a:pPr marL="514350" indent="-514350">
              <a:buFont typeface="+mj-lt"/>
              <a:buAutoNum type="alphaLcPeriod"/>
            </a:pPr>
            <a:r>
              <a:rPr lang="id-ID" sz="2800" b="1" dirty="0" smtClean="0">
                <a:latin typeface="+mj-lt"/>
              </a:rPr>
              <a:t>Fungsi pengawasan : </a:t>
            </a:r>
            <a:r>
              <a:rPr lang="id-ID" sz="2800" dirty="0" smtClean="0">
                <a:latin typeface="+mj-lt"/>
              </a:rPr>
              <a:t>mengandung arti bahwa anggaran menjadi pedoman untuk menilai apakah kegiatan penyelenggaraan pemerintahan negara sesuai dengan ketentuan yang telah ditetapkan. . </a:t>
            </a:r>
          </a:p>
        </p:txBody>
      </p:sp>
    </p:spTree>
    <p:extLst>
      <p:ext uri="{BB962C8B-B14F-4D97-AF65-F5344CB8AC3E}">
        <p14:creationId xmlns:p14="http://schemas.microsoft.com/office/powerpoint/2010/main" val="35419313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74638"/>
            <a:ext cx="8291264" cy="562074"/>
          </a:xfrm>
        </p:spPr>
        <p:txBody>
          <a:bodyPr>
            <a:normAutofit fontScale="90000"/>
          </a:bodyPr>
          <a:lstStyle/>
          <a:p>
            <a:endParaRPr lang="id-ID" dirty="0"/>
          </a:p>
        </p:txBody>
      </p:sp>
      <p:sp>
        <p:nvSpPr>
          <p:cNvPr id="3" name="Content Placeholder 2"/>
          <p:cNvSpPr>
            <a:spLocks noGrp="1"/>
          </p:cNvSpPr>
          <p:nvPr>
            <p:ph idx="1"/>
          </p:nvPr>
        </p:nvSpPr>
        <p:spPr>
          <a:xfrm>
            <a:off x="539552" y="980728"/>
            <a:ext cx="8229600" cy="5040560"/>
          </a:xfrm>
        </p:spPr>
        <p:txBody>
          <a:bodyPr>
            <a:normAutofit fontScale="92500"/>
          </a:bodyPr>
          <a:lstStyle/>
          <a:p>
            <a:pPr marL="514350" indent="-514350">
              <a:buFont typeface="+mj-lt"/>
              <a:buAutoNum type="alphaLcPeriod" startAt="4"/>
            </a:pPr>
            <a:r>
              <a:rPr lang="id-ID" sz="3000" b="1" dirty="0"/>
              <a:t>Fungsi alokasi : </a:t>
            </a:r>
            <a:r>
              <a:rPr lang="id-ID" sz="3000" dirty="0"/>
              <a:t>mengandung arti bahwa anggaran  harus diarahkan untuk mengurangi pengangguran dan pemborosan sumber daya, serta meningkatkan efisien dan efektivitas perekonomian</a:t>
            </a:r>
          </a:p>
          <a:p>
            <a:pPr marL="514350" indent="-514350">
              <a:buFont typeface="+mj-lt"/>
              <a:buAutoNum type="alphaLcPeriod" startAt="4"/>
            </a:pPr>
            <a:r>
              <a:rPr lang="id-ID" sz="3000" b="1" dirty="0"/>
              <a:t>Fungsi distribusi </a:t>
            </a:r>
            <a:r>
              <a:rPr lang="id-ID" sz="3000" dirty="0"/>
              <a:t>: mengandung arti bahwa  kebijakan anggaran harus memperhatikan rasa keadilan dan kepatutan.</a:t>
            </a:r>
          </a:p>
          <a:p>
            <a:pPr marL="514350" indent="-514350">
              <a:buFont typeface="+mj-lt"/>
              <a:buAutoNum type="alphaLcPeriod" startAt="4"/>
            </a:pPr>
            <a:r>
              <a:rPr lang="id-ID" sz="3000" b="1" dirty="0"/>
              <a:t>Fungsi stabilisasi </a:t>
            </a:r>
            <a:r>
              <a:rPr lang="id-ID" sz="3000" dirty="0"/>
              <a:t>: mengandung arti bahwa anggaran pemerintah menjadi alat untuk memelihara fan mengupayakan keseimbangan fundamental perekonomian.</a:t>
            </a:r>
          </a:p>
          <a:p>
            <a:endParaRPr lang="id-ID" dirty="0"/>
          </a:p>
        </p:txBody>
      </p:sp>
    </p:spTree>
    <p:extLst>
      <p:ext uri="{BB962C8B-B14F-4D97-AF65-F5344CB8AC3E}">
        <p14:creationId xmlns:p14="http://schemas.microsoft.com/office/powerpoint/2010/main" val="1368413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306</TotalTime>
  <Words>1135</Words>
  <Application>Microsoft Office PowerPoint</Application>
  <PresentationFormat>On-screen Show (4:3)</PresentationFormat>
  <Paragraphs>115</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Penganggaran Daerah </vt:lpstr>
      <vt:lpstr>Dasar Hukum Pengelolaan Keuangan Daerah</vt:lpstr>
      <vt:lpstr>PowerPoint Presentation</vt:lpstr>
      <vt:lpstr>Pengelolaan Keuangan Daerah</vt:lpstr>
      <vt:lpstr>Pasca Reformasi Pengelolaan Keuangan Daerah </vt:lpstr>
      <vt:lpstr>PowerPoint Presentation</vt:lpstr>
      <vt:lpstr>PowerPoint Presentation</vt:lpstr>
      <vt:lpstr>Fungsi APBD</vt:lpstr>
      <vt:lpstr>PowerPoint Presentation</vt:lpstr>
      <vt:lpstr> FUNGSI ANGGARAN </vt:lpstr>
      <vt:lpstr>PowerPoint Presentation</vt:lpstr>
      <vt:lpstr>PowerPoint Presentation</vt:lpstr>
      <vt:lpstr>PowerPoint Presentation</vt:lpstr>
      <vt:lpstr>PRINSIP-PRINSIP PENGANGGARAN</vt:lpstr>
      <vt:lpstr>PowerPoint Presentation</vt:lpstr>
      <vt:lpstr> Struktur Pendapatan Daerah  </vt:lpstr>
      <vt:lpstr> Pajak Daerah berdasarkan  PP 65/2001 </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Penganggaran Daerah</dc:title>
  <dc:creator>My PC</dc:creator>
  <cp:lastModifiedBy>My PC</cp:lastModifiedBy>
  <cp:revision>28</cp:revision>
  <dcterms:created xsi:type="dcterms:W3CDTF">2021-05-09T13:11:26Z</dcterms:created>
  <dcterms:modified xsi:type="dcterms:W3CDTF">2021-05-19T06:37:46Z</dcterms:modified>
</cp:coreProperties>
</file>