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72" r:id="rId3"/>
  </p:sldMasterIdLst>
  <p:notesMasterIdLst>
    <p:notesMasterId r:id="rId12"/>
  </p:notesMasterIdLst>
  <p:sldIdLst>
    <p:sldId id="256" r:id="rId4"/>
    <p:sldId id="260" r:id="rId5"/>
    <p:sldId id="261" r:id="rId6"/>
    <p:sldId id="262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0" autoAdjust="0"/>
    <p:restoredTop sz="94600"/>
  </p:normalViewPr>
  <p:slideViewPr>
    <p:cSldViewPr>
      <p:cViewPr varScale="1">
        <p:scale>
          <a:sx n="65" d="100"/>
          <a:sy n="65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A3557F-32FA-4155-823C-80737DCE9C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92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DFB4A4-6930-4453-9BA0-A42AC10CEC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E4AA6-7317-491B-A154-A4C356609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5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4EFC2-CFBA-4B66-87F7-F855C0DE5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0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FBA86F-6120-450D-93A7-3E58D17A1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02438-7E61-4B9A-BD7B-DDA36759E0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5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0247E-7844-47E7-8103-C447B1346C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1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058CB-3DBE-4A67-90A6-3BD66BBA4A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7DE29-02DF-46FC-87A4-F84D01FA37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18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B729F-E705-485A-B10F-FF7937CE07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04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F5668-AF4B-4593-87BC-D4897D8B47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1B4A8-416F-45F6-A40D-E806F7AC9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8A1A9-66EF-4EBB-B775-303824DC76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20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B0329-641F-4256-B350-9DB3DE50B2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DB91C-F917-48E6-83A3-B44C1C0378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83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B38C6-4369-48B3-AF20-1C607B6CE9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50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DFB4A4-6930-4453-9BA0-A42AC10CEC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8A1A9-66EF-4EBB-B775-303824DC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BB1330-3960-427E-8574-FF26C80AE6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25B3-6896-4868-8914-5DB00C392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DAC8-58CB-41FF-9E77-37F9BD57AD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614A-0DB8-45BE-8A48-94413B498A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B0044-6DDC-41B0-9311-E9D90F672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B1330-3960-427E-8574-FF26C80AE6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367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6258C-AB37-47FB-9004-189B0DB9F7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CDF8-F466-4FB7-A9A7-653E2ECB79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4AA6-7317-491B-A154-A4C356609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E4EFC2-CFBA-4B66-87F7-F855C0DE5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525B3-6896-4868-8914-5DB00C3927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0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DDAC8-58CB-41FF-9E77-37F9BD57A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0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5614A-0DB8-45BE-8A48-94413B498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4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B0044-6DDC-41B0-9311-E9D90F6725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3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6258C-AB37-47FB-9004-189B0DB9F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2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BCDF8-F466-4FB7-A9A7-653E2ECB7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EEAC46-CE77-4112-811B-62A9C042DB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85374C-E88B-4316-A19C-753F7C5830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AEEAC46-CE77-4112-811B-62A9C042D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4005064"/>
            <a:ext cx="5256584" cy="1752600"/>
          </a:xfrm>
        </p:spPr>
        <p:txBody>
          <a:bodyPr/>
          <a:lstStyle/>
          <a:p>
            <a:pPr algn="ctr"/>
            <a:r>
              <a:rPr lang="en-US" altLang="en-US" sz="2000" b="1" dirty="0" err="1" smtClean="0">
                <a:solidFill>
                  <a:schemeClr val="bg1">
                    <a:lumMod val="85000"/>
                  </a:schemeClr>
                </a:solidFill>
              </a:rPr>
              <a:t>Fatih</a:t>
            </a:r>
            <a:r>
              <a:rPr lang="en-US" altLang="en-US" sz="20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2000" b="1" dirty="0">
                <a:solidFill>
                  <a:schemeClr val="bg1">
                    <a:lumMod val="85000"/>
                  </a:schemeClr>
                </a:solidFill>
              </a:rPr>
              <a:t>Gama </a:t>
            </a:r>
            <a:r>
              <a:rPr lang="en-US" altLang="en-US" sz="2000" b="1" dirty="0" err="1">
                <a:solidFill>
                  <a:schemeClr val="bg1">
                    <a:lumMod val="85000"/>
                  </a:schemeClr>
                </a:solidFill>
              </a:rPr>
              <a:t>Abisono</a:t>
            </a:r>
            <a:r>
              <a:rPr lang="en-US" altLang="en-US" sz="2000" b="1" dirty="0">
                <a:solidFill>
                  <a:schemeClr val="bg1">
                    <a:lumMod val="85000"/>
                  </a:schemeClr>
                </a:solidFill>
              </a:rPr>
              <a:t>, SIP, MA</a:t>
            </a:r>
            <a:r>
              <a:rPr lang="en-US" altLang="en-US" sz="2000" b="1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  <a:endParaRPr lang="id-ID" altLang="en-US" sz="20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id-ID" altLang="en-US" b="1" dirty="0" smtClean="0">
                <a:solidFill>
                  <a:schemeClr val="bg1">
                    <a:lumMod val="85000"/>
                  </a:schemeClr>
                </a:solidFill>
              </a:rPr>
              <a:t>PRODI ILMU PEMERINTAHAN</a:t>
            </a:r>
          </a:p>
          <a:p>
            <a:pPr algn="ctr"/>
            <a:r>
              <a:rPr lang="id-ID" altLang="en-US" b="1" dirty="0" smtClean="0">
                <a:solidFill>
                  <a:schemeClr val="bg1">
                    <a:lumMod val="85000"/>
                  </a:schemeClr>
                </a:solidFill>
              </a:rPr>
              <a:t>STPMD “APMD</a:t>
            </a:r>
            <a:r>
              <a:rPr lang="en-US" altLang="en-US" b="1" dirty="0" smtClean="0">
                <a:solidFill>
                  <a:schemeClr val="bg1">
                    <a:lumMod val="85000"/>
                  </a:schemeClr>
                </a:solidFill>
              </a:rPr>
              <a:t>”</a:t>
            </a:r>
            <a:endParaRPr lang="en-US" altLang="en-US" b="1" dirty="0">
              <a:solidFill>
                <a:schemeClr val="bg1">
                  <a:lumMod val="85000"/>
                </a:schemeClr>
              </a:solidFill>
            </a:endParaRPr>
          </a:p>
          <a:p>
            <a:endParaRPr lang="id-ID" dirty="0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6386909" cy="2376264"/>
          </a:xfrm>
        </p:spPr>
        <p:txBody>
          <a:bodyPr anchor="t"/>
          <a:lstStyle/>
          <a:p>
            <a:pPr algn="ctr"/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Silab</a:t>
            </a:r>
            <a:r>
              <a:rPr lang="id-ID" altLang="en-US" sz="4400" b="1" dirty="0" smtClean="0">
                <a:solidFill>
                  <a:schemeClr val="bg1">
                    <a:lumMod val="85000"/>
                  </a:schemeClr>
                </a:solidFill>
              </a:rPr>
              <a:t>us</a:t>
            </a:r>
            <a:r>
              <a:rPr lang="en-US" altLang="en-US" sz="4400" b="1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Sistem</a:t>
            </a:r>
            <a:r>
              <a:rPr lang="en-US" altLang="en-US" sz="44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Kepartaian</a:t>
            </a:r>
            <a:r>
              <a:rPr lang="en-US" altLang="en-US" sz="44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dan</a:t>
            </a:r>
            <a:r>
              <a:rPr lang="en-US" altLang="en-US" sz="44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Pemilu</a:t>
            </a:r>
            <a:endParaRPr lang="id-ID" sz="4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424936" cy="5040560"/>
          </a:xfrm>
        </p:spPr>
        <p:txBody>
          <a:bodyPr/>
          <a:lstStyle/>
          <a:p>
            <a:r>
              <a:rPr lang="id-ID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</a:t>
            </a:r>
            <a:endParaRPr lang="en-US" sz="3200" dirty="0" smtClean="0"/>
          </a:p>
          <a:p>
            <a:r>
              <a:rPr lang="id-ID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Kepartaian</a:t>
            </a:r>
            <a:endParaRPr lang="en-US" sz="3200" dirty="0" smtClean="0"/>
          </a:p>
          <a:p>
            <a:r>
              <a:rPr lang="id-ID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Pemilu</a:t>
            </a:r>
            <a:endParaRPr lang="en-US" sz="3200" dirty="0" smtClean="0"/>
          </a:p>
          <a:p>
            <a:r>
              <a:rPr lang="id-ID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Pemilu</a:t>
            </a:r>
            <a:endParaRPr lang="en-US" sz="3200" dirty="0" smtClean="0"/>
          </a:p>
          <a:p>
            <a:r>
              <a:rPr lang="id-ID" sz="3200" dirty="0" smtClean="0"/>
              <a:t> </a:t>
            </a:r>
            <a:r>
              <a:rPr lang="en-US" sz="3200" dirty="0" smtClean="0"/>
              <a:t>K</a:t>
            </a:r>
            <a:r>
              <a:rPr lang="id-ID" sz="3200" dirty="0" smtClean="0"/>
              <a:t>eterk</a:t>
            </a:r>
            <a:r>
              <a:rPr lang="en-US" sz="3200" dirty="0" err="1" smtClean="0"/>
              <a:t>aitan</a:t>
            </a:r>
            <a:r>
              <a:rPr lang="en-US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pemilu</a:t>
            </a:r>
            <a:r>
              <a:rPr lang="en-US" sz="3200" dirty="0" smtClean="0"/>
              <a:t>, </a:t>
            </a:r>
            <a:r>
              <a:rPr lang="en-US" sz="3200" dirty="0" err="1" smtClean="0"/>
              <a:t>sistem</a:t>
            </a:r>
            <a:r>
              <a:rPr lang="id-ID" sz="3200" dirty="0"/>
              <a:t>  </a:t>
            </a:r>
            <a:r>
              <a:rPr lang="id-ID" sz="3200" dirty="0" smtClean="0"/>
              <a:t> </a:t>
            </a:r>
          </a:p>
          <a:p>
            <a:pPr marL="4572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 </a:t>
            </a:r>
            <a:r>
              <a:rPr lang="en-US" sz="3200" dirty="0" err="1" smtClean="0"/>
              <a:t>kepartaian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endParaRPr lang="en-US" sz="3200" dirty="0" smtClean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083718" cy="864096"/>
          </a:xfrm>
        </p:spPr>
        <p:txBody>
          <a:bodyPr anchor="t"/>
          <a:lstStyle/>
          <a:p>
            <a:pPr algn="r"/>
            <a:r>
              <a:rPr lang="en-US" altLang="en-US" dirty="0" err="1" smtClean="0">
                <a:solidFill>
                  <a:schemeClr val="bg1">
                    <a:lumMod val="75000"/>
                  </a:schemeClr>
                </a:solidFill>
              </a:rPr>
              <a:t>Ruang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bg1">
                    <a:lumMod val="75000"/>
                  </a:schemeClr>
                </a:solidFill>
              </a:rPr>
              <a:t>Lingku</a:t>
            </a:r>
            <a:r>
              <a:rPr lang="id-ID" altLang="en-US" dirty="0" smtClean="0">
                <a:solidFill>
                  <a:schemeClr val="bg1">
                    <a:lumMod val="75000"/>
                  </a:schemeClr>
                </a:solidFill>
              </a:rPr>
              <a:t>p Pembelajaran</a:t>
            </a:r>
            <a:endParaRPr lang="id-ID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8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51519" y="1700808"/>
            <a:ext cx="8562769" cy="453650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err="1"/>
              <a:t>Membekali</a:t>
            </a:r>
            <a:r>
              <a:rPr lang="en-US" sz="2800" dirty="0"/>
              <a:t> </a:t>
            </a: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partai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asal-usul</a:t>
            </a:r>
            <a:r>
              <a:rPr lang="en-US" sz="2800" dirty="0" smtClean="0"/>
              <a:t>,</a:t>
            </a:r>
            <a:r>
              <a:rPr lang="en-US" sz="2800" dirty="0"/>
              <a:t> </a:t>
            </a:r>
            <a:r>
              <a:rPr lang="en-US" sz="2800" dirty="0" err="1" smtClean="0"/>
              <a:t>tipologi</a:t>
            </a:r>
            <a:r>
              <a:rPr lang="en-US" sz="2800" dirty="0"/>
              <a:t>, </a:t>
            </a:r>
            <a:r>
              <a:rPr lang="en-US" sz="2800" dirty="0" err="1"/>
              <a:t>posisi</a:t>
            </a:r>
            <a:r>
              <a:rPr lang="en-US" sz="2800" dirty="0"/>
              <a:t>,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( </a:t>
            </a:r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elemen</a:t>
            </a:r>
            <a:r>
              <a:rPr lang="en-US" sz="2800" dirty="0" smtClean="0"/>
              <a:t> </a:t>
            </a:r>
            <a:r>
              <a:rPr lang="en-US" sz="2800" dirty="0" err="1" smtClean="0"/>
              <a:t>kunci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)</a:t>
            </a:r>
          </a:p>
          <a:p>
            <a:pPr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err="1"/>
              <a:t>Pemahaman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kepartaian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kaitannya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tata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demokratis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err="1" smtClean="0"/>
              <a:t>Kompetensi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 smtClean="0"/>
              <a:t>dinamika</a:t>
            </a:r>
            <a:r>
              <a:rPr lang="id-ID" sz="2800" dirty="0" smtClean="0"/>
              <a:t> </a:t>
            </a:r>
            <a:r>
              <a:rPr lang="en-US" sz="2800" dirty="0" err="1" smtClean="0"/>
              <a:t>partai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di Indonesia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kaitannya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perkembangan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demokrasi</a:t>
            </a:r>
            <a:r>
              <a:rPr lang="en-US" sz="2800" dirty="0" smtClean="0"/>
              <a:t>. 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404664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bg1">
                    <a:lumMod val="85000"/>
                  </a:schemeClr>
                </a:solidFill>
              </a:rPr>
              <a:t>Tujuan Pembelajaran</a:t>
            </a:r>
            <a:endParaRPr lang="id-ID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51519" y="1772816"/>
            <a:ext cx="8562769" cy="4464496"/>
          </a:xfrm>
        </p:spPr>
        <p:txBody>
          <a:bodyPr/>
          <a:lstStyle/>
          <a:p>
            <a:pPr>
              <a:defRPr/>
            </a:pPr>
            <a:r>
              <a:rPr lang="en-US" sz="2800" b="1" dirty="0" err="1"/>
              <a:t>Metode</a:t>
            </a:r>
            <a:r>
              <a:rPr lang="en-US" sz="2800" b="1" dirty="0"/>
              <a:t>	:	</a:t>
            </a:r>
            <a:r>
              <a:rPr lang="en-US" sz="2800" dirty="0" err="1"/>
              <a:t>Ceramah</a:t>
            </a:r>
            <a:r>
              <a:rPr lang="en-US" sz="2800" dirty="0"/>
              <a:t>, </a:t>
            </a:r>
            <a:r>
              <a:rPr lang="en-US" sz="2800" dirty="0" err="1" smtClean="0"/>
              <a:t>tanya</a:t>
            </a:r>
            <a:r>
              <a:rPr lang="en-US" sz="2800" dirty="0" smtClean="0"/>
              <a:t> </a:t>
            </a:r>
            <a:r>
              <a:rPr lang="en-US" sz="2800" dirty="0" err="1"/>
              <a:t>j</a:t>
            </a:r>
            <a:r>
              <a:rPr lang="en-US" sz="2800" dirty="0" err="1" smtClean="0"/>
              <a:t>awab</a:t>
            </a:r>
            <a:r>
              <a:rPr lang="en-US" sz="2800" dirty="0"/>
              <a:t>,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				</a:t>
            </a:r>
            <a:r>
              <a:rPr lang="en-US" sz="2800" dirty="0" err="1" smtClean="0"/>
              <a:t>interaktif</a:t>
            </a:r>
            <a:r>
              <a:rPr lang="en-US" sz="2800" dirty="0" smtClean="0"/>
              <a:t>  </a:t>
            </a:r>
            <a:r>
              <a:rPr lang="id-ID" sz="2800" dirty="0" smtClean="0"/>
              <a:t>yang diperkayadengan </a:t>
            </a:r>
            <a:r>
              <a:rPr lang="en-US" sz="2800" dirty="0" smtClean="0"/>
              <a:t>			s</a:t>
            </a:r>
            <a:r>
              <a:rPr lang="id-ID" sz="2800" dirty="0" smtClean="0"/>
              <a:t>tudi</a:t>
            </a:r>
            <a:r>
              <a:rPr lang="en-US" sz="2800" dirty="0" smtClean="0"/>
              <a:t> k</a:t>
            </a:r>
            <a:r>
              <a:rPr lang="id-ID" sz="2800" dirty="0" smtClean="0"/>
              <a:t>asus, game. </a:t>
            </a:r>
            <a:endParaRPr lang="en-US" sz="2800" dirty="0"/>
          </a:p>
          <a:p>
            <a:pPr>
              <a:defRPr/>
            </a:pPr>
            <a:r>
              <a:rPr lang="en-US" sz="2800" b="1" dirty="0" err="1"/>
              <a:t>Tugas</a:t>
            </a:r>
            <a:r>
              <a:rPr lang="en-US" sz="2800" b="1" dirty="0"/>
              <a:t>	</a:t>
            </a:r>
            <a:r>
              <a:rPr lang="en-US" sz="2800" dirty="0"/>
              <a:t>:	</a:t>
            </a:r>
            <a:r>
              <a:rPr lang="id-ID" sz="2800" dirty="0" smtClean="0"/>
              <a:t>Kuis, Review Literatur, </a:t>
            </a:r>
            <a:r>
              <a:rPr lang="en-US" sz="2800" dirty="0" err="1" smtClean="0"/>
              <a:t>Makalah</a:t>
            </a:r>
            <a:r>
              <a:rPr lang="en-US" sz="2800" dirty="0" smtClean="0"/>
              <a:t> </a:t>
            </a:r>
            <a:r>
              <a:rPr lang="id-ID" sz="2800" dirty="0" smtClean="0"/>
              <a:t>				</a:t>
            </a:r>
            <a:r>
              <a:rPr lang="en-US" sz="2800" dirty="0" err="1" smtClean="0"/>
              <a:t>Individu</a:t>
            </a:r>
            <a:r>
              <a:rPr lang="en-US" sz="2800" dirty="0" smtClean="0"/>
              <a:t> (</a:t>
            </a:r>
            <a:r>
              <a:rPr lang="en-US" sz="2800" dirty="0"/>
              <a:t>UTS</a:t>
            </a:r>
            <a:r>
              <a:rPr lang="en-US" sz="2800" dirty="0" smtClean="0"/>
              <a:t>) </a:t>
            </a:r>
          </a:p>
          <a:p>
            <a:pPr>
              <a:defRPr/>
            </a:pPr>
            <a:r>
              <a:rPr lang="en-US" sz="2800" b="1" dirty="0" smtClean="0"/>
              <a:t>Media</a:t>
            </a:r>
            <a:r>
              <a:rPr lang="en-US" sz="2800" b="1" dirty="0"/>
              <a:t>	:	</a:t>
            </a:r>
            <a:r>
              <a:rPr lang="en-US" sz="2800" dirty="0"/>
              <a:t>White Board, LCD </a:t>
            </a:r>
            <a:r>
              <a:rPr lang="en-US" sz="2800" dirty="0" err="1"/>
              <a:t>Proyektor</a:t>
            </a:r>
            <a:r>
              <a:rPr lang="en-US" sz="2800" dirty="0"/>
              <a:t>, </a:t>
            </a:r>
            <a:r>
              <a:rPr lang="id-ID" sz="2800" dirty="0" smtClean="0"/>
              <a:t>				</a:t>
            </a:r>
            <a:r>
              <a:rPr lang="en-US" sz="2800" dirty="0" err="1" smtClean="0"/>
              <a:t>Materi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/>
              <a:t>, </a:t>
            </a:r>
            <a:r>
              <a:rPr lang="en-US" sz="2800" dirty="0" err="1" smtClean="0"/>
              <a:t>Buku</a:t>
            </a:r>
            <a:r>
              <a:rPr lang="id-ID" sz="2800" dirty="0"/>
              <a:t> </a:t>
            </a:r>
            <a:r>
              <a:rPr lang="en-US" sz="2800" dirty="0" err="1" smtClean="0"/>
              <a:t>Referensi</a:t>
            </a:r>
            <a:endParaRPr lang="it-IT" altLang="en-US" sz="28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id-ID" dirty="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404664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Metode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1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1"/>
            <a:ext cx="8511481" cy="4407408"/>
          </a:xfrm>
        </p:spPr>
        <p:txBody>
          <a:bodyPr/>
          <a:lstStyle/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Materi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perkuliahan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dirinci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berikut</a:t>
            </a:r>
            <a:r>
              <a:rPr lang="en-US" altLang="en-US" sz="2000" dirty="0"/>
              <a:t>: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 : </a:t>
            </a:r>
            <a:r>
              <a:rPr lang="en-US" altLang="en-US" sz="2000" dirty="0" err="1"/>
              <a:t>Penjelasan</a:t>
            </a:r>
            <a:r>
              <a:rPr lang="en-US" altLang="en-US" sz="2000" dirty="0"/>
              <a:t> Mata </a:t>
            </a:r>
            <a:r>
              <a:rPr lang="en-US" altLang="en-US" sz="2000" dirty="0" err="1" smtClean="0"/>
              <a:t>kuliah</a:t>
            </a:r>
            <a:r>
              <a:rPr lang="id-ID" altLang="en-US" sz="2000" dirty="0" smtClean="0"/>
              <a:t> </a:t>
            </a:r>
            <a:r>
              <a:rPr lang="en-US" altLang="en-US" sz="2000" dirty="0" smtClean="0"/>
              <a:t>(</a:t>
            </a:r>
            <a:r>
              <a:rPr lang="en-US" altLang="en-US" sz="2000" dirty="0" err="1" smtClean="0"/>
              <a:t>Spektrum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Studi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Penugasan</a:t>
            </a:r>
            <a:r>
              <a:rPr lang="en-US" altLang="en-US" sz="2000" dirty="0"/>
              <a:t>, </a:t>
            </a:r>
            <a:r>
              <a:rPr lang="id-ID" altLang="en-US" sz="2000" dirty="0" smtClean="0"/>
              <a:t>Kontrak </a:t>
            </a:r>
            <a:r>
              <a:rPr lang="id-ID" altLang="en-US" sz="2000" dirty="0"/>
              <a:t>Belajar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Evaluasi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Pembelajaran</a:t>
            </a:r>
            <a:r>
              <a:rPr lang="en-US" altLang="en-US" sz="2000" dirty="0"/>
              <a:t>).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2 : </a:t>
            </a:r>
            <a:r>
              <a:rPr lang="en-US" altLang="en-US" sz="2000" dirty="0" err="1"/>
              <a:t>Asal-usul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perkembangan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3 : </a:t>
            </a:r>
            <a:r>
              <a:rPr lang="en-US" altLang="en-US" sz="2000" dirty="0" err="1"/>
              <a:t>Tipologi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: 3 </a:t>
            </a:r>
            <a:r>
              <a:rPr lang="en-US" altLang="en-US" sz="2000" dirty="0" err="1"/>
              <a:t>wajah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4 : </a:t>
            </a:r>
            <a:r>
              <a:rPr lang="en-US" altLang="en-US" sz="2000" dirty="0" err="1"/>
              <a:t>Institusionalisasi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5 :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Sistem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kepartaian</a:t>
            </a:r>
            <a:r>
              <a:rPr lang="en-US" altLang="en-US" sz="2000" dirty="0"/>
              <a:t>: </a:t>
            </a:r>
            <a:endParaRPr lang="id-ID" altLang="en-US" sz="2000" dirty="0" smtClean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6 :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di Indonesia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7 :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demokrasi</a:t>
            </a:r>
            <a:r>
              <a:rPr lang="en-US" altLang="en-US" sz="2000" dirty="0"/>
              <a:t>: </a:t>
            </a:r>
            <a:r>
              <a:rPr lang="en-US" altLang="en-US" sz="2000" dirty="0" err="1" smtClean="0"/>
              <a:t>Peluang</a:t>
            </a:r>
            <a:r>
              <a:rPr lang="id-ID" altLang="en-US" sz="2000" dirty="0" smtClean="0"/>
              <a:t> &amp; </a:t>
            </a:r>
            <a:r>
              <a:rPr lang="id-ID" altLang="en-US" sz="2000" dirty="0"/>
              <a:t>T</a:t>
            </a:r>
            <a:r>
              <a:rPr lang="en-US" altLang="en-US" sz="2000" dirty="0" err="1" smtClean="0"/>
              <a:t>antangan</a:t>
            </a:r>
            <a:r>
              <a:rPr lang="en-US" altLang="en-US" sz="2000" dirty="0" smtClean="0"/>
              <a:t>  </a:t>
            </a:r>
            <a:r>
              <a:rPr lang="id-ID" altLang="en-US" sz="2000" dirty="0" smtClean="0"/>
              <a:t> </a:t>
            </a:r>
            <a:endParaRPr lang="id-ID" altLang="en-US" sz="2000" dirty="0"/>
          </a:p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82626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8  : 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Demokrasi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 9 :  </a:t>
            </a:r>
            <a:r>
              <a:rPr lang="en-US" altLang="en-US" sz="2000" dirty="0" err="1"/>
              <a:t>Elemen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10 : </a:t>
            </a:r>
            <a:r>
              <a:rPr lang="en-US" altLang="en-US" sz="2000" dirty="0" err="1"/>
              <a:t>Sistem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1: </a:t>
            </a:r>
            <a:r>
              <a:rPr lang="en-US" altLang="en-US" sz="2000" dirty="0" err="1"/>
              <a:t>Proporsional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11 : </a:t>
            </a:r>
            <a:r>
              <a:rPr lang="en-US" altLang="en-US" sz="2000" dirty="0" err="1"/>
              <a:t>Sistem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2: </a:t>
            </a:r>
            <a:r>
              <a:rPr lang="en-US" altLang="en-US" sz="2000" dirty="0" err="1"/>
              <a:t>Mayoritarian</a:t>
            </a:r>
            <a:r>
              <a:rPr lang="en-US" altLang="en-US" sz="2000" dirty="0"/>
              <a:t>, Mixed, </a:t>
            </a:r>
            <a:r>
              <a:rPr lang="en-US" altLang="en-US" sz="2000" dirty="0" smtClean="0"/>
              <a:t>Lain-lain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12 : Tata </a:t>
            </a:r>
            <a:r>
              <a:rPr lang="en-US" altLang="en-US" sz="2000" dirty="0" err="1"/>
              <a:t>kelola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 smtClean="0"/>
              <a:t>Penyelenggara</a:t>
            </a:r>
            <a:r>
              <a:rPr lang="id-ID" altLang="en-US" sz="2000" dirty="0" smtClean="0"/>
              <a:t> </a:t>
            </a:r>
            <a:r>
              <a:rPr lang="en-US" altLang="en-US" sz="2000" dirty="0" err="1" smtClean="0"/>
              <a:t>Pemilu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13 :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di Indonesia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14 : Review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91125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ditentukan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: </a:t>
            </a:r>
          </a:p>
          <a:p>
            <a:pPr>
              <a:spcAft>
                <a:spcPts val="600"/>
              </a:spcAft>
              <a:defRPr/>
            </a:pPr>
            <a:r>
              <a:rPr lang="en-US" sz="2400" dirty="0" err="1"/>
              <a:t>Presensi</a:t>
            </a:r>
            <a:r>
              <a:rPr lang="en-US" sz="2400" dirty="0"/>
              <a:t>		</a:t>
            </a:r>
            <a:r>
              <a:rPr lang="en-US" sz="2400" dirty="0" smtClean="0"/>
              <a:t>:  </a:t>
            </a:r>
            <a:r>
              <a:rPr lang="en-US" sz="2400" dirty="0"/>
              <a:t>10 %  (</a:t>
            </a:r>
            <a:r>
              <a:rPr lang="en-US" sz="2400" dirty="0" err="1"/>
              <a:t>Wajib</a:t>
            </a:r>
            <a:r>
              <a:rPr lang="en-US" sz="2400" dirty="0"/>
              <a:t> 75 % </a:t>
            </a:r>
            <a:r>
              <a:rPr lang="en-US" sz="2400" dirty="0" err="1"/>
              <a:t>Hadir</a:t>
            </a:r>
            <a:r>
              <a:rPr lang="en-US" sz="2400" dirty="0"/>
              <a:t>)</a:t>
            </a:r>
          </a:p>
          <a:p>
            <a:pPr>
              <a:spcAft>
                <a:spcPts val="600"/>
              </a:spcAft>
              <a:defRPr/>
            </a:pPr>
            <a:r>
              <a:rPr lang="en-US" sz="2400" dirty="0" err="1"/>
              <a:t>Partisipasi</a:t>
            </a:r>
            <a:r>
              <a:rPr lang="en-US" sz="2400" dirty="0"/>
              <a:t> </a:t>
            </a:r>
            <a:r>
              <a:rPr lang="en-US" sz="2400" dirty="0" err="1"/>
              <a:t>Klas</a:t>
            </a:r>
            <a:r>
              <a:rPr lang="id-ID" sz="2400" dirty="0"/>
              <a:t>	</a:t>
            </a:r>
            <a:r>
              <a:rPr lang="en-US" sz="2400" dirty="0" smtClean="0"/>
              <a:t>:   </a:t>
            </a:r>
            <a:r>
              <a:rPr lang="en-US" sz="2400" dirty="0"/>
              <a:t>25 % </a:t>
            </a:r>
            <a:r>
              <a:rPr lang="id-ID" sz="2400" dirty="0" smtClean="0"/>
              <a:t>(Literatur </a:t>
            </a:r>
            <a:r>
              <a:rPr lang="id-ID" sz="2400" dirty="0"/>
              <a:t>Review)</a:t>
            </a:r>
            <a:endParaRPr lang="en-US" sz="2400" dirty="0"/>
          </a:p>
          <a:p>
            <a:pPr>
              <a:spcAft>
                <a:spcPts val="600"/>
              </a:spcAft>
              <a:defRPr/>
            </a:pPr>
            <a:r>
              <a:rPr lang="en-US" sz="2400" dirty="0"/>
              <a:t>UTS 		</a:t>
            </a:r>
            <a:r>
              <a:rPr lang="en-US" sz="2400" dirty="0" smtClean="0"/>
              <a:t>:  </a:t>
            </a:r>
            <a:r>
              <a:rPr lang="id-ID" sz="2400" dirty="0" smtClean="0"/>
              <a:t> </a:t>
            </a:r>
            <a:r>
              <a:rPr lang="en-US" sz="2400" dirty="0"/>
              <a:t>30 % (</a:t>
            </a:r>
            <a:r>
              <a:rPr lang="en-US" sz="2400" dirty="0" err="1"/>
              <a:t>Makalah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id-ID" sz="2400" dirty="0" smtClean="0"/>
              <a:t>,</a:t>
            </a:r>
            <a:r>
              <a:rPr lang="en-US" sz="2400" dirty="0" smtClean="0"/>
              <a:t>)</a:t>
            </a:r>
            <a:endParaRPr lang="en-US" sz="2400" dirty="0"/>
          </a:p>
          <a:p>
            <a:pPr>
              <a:spcAft>
                <a:spcPts val="600"/>
              </a:spcAft>
              <a:defRPr/>
            </a:pPr>
            <a:r>
              <a:rPr lang="en-US" sz="2400" dirty="0"/>
              <a:t>UAS			:  </a:t>
            </a:r>
            <a:r>
              <a:rPr lang="id-ID" sz="2400" dirty="0"/>
              <a:t> </a:t>
            </a:r>
            <a:r>
              <a:rPr lang="en-US" sz="2400" dirty="0"/>
              <a:t>35 % (</a:t>
            </a:r>
            <a:r>
              <a:rPr lang="en-US" sz="2400" dirty="0" err="1"/>
              <a:t>Ujian</a:t>
            </a:r>
            <a:r>
              <a:rPr lang="en-US" sz="2400" dirty="0"/>
              <a:t> </a:t>
            </a:r>
            <a:r>
              <a:rPr lang="en-US" sz="2400" dirty="0" err="1"/>
              <a:t>Tulis</a:t>
            </a:r>
            <a:r>
              <a:rPr lang="en-US" sz="2400" dirty="0"/>
              <a:t>)</a:t>
            </a:r>
          </a:p>
          <a:p>
            <a:pPr marL="4572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Evaluasi Pembelajaran</a:t>
            </a:r>
          </a:p>
        </p:txBody>
      </p:sp>
    </p:spTree>
    <p:extLst>
      <p:ext uri="{BB962C8B-B14F-4D97-AF65-F5344CB8AC3E}">
        <p14:creationId xmlns:p14="http://schemas.microsoft.com/office/powerpoint/2010/main" val="290628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endParaRPr lang="id-ID" dirty="0"/>
          </a:p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endParaRPr lang="id-ID" dirty="0"/>
          </a:p>
          <a:p>
            <a:pPr marL="45720" indent="0" algn="ctr">
              <a:buNone/>
            </a:pPr>
            <a:r>
              <a:rPr lang="id-ID" sz="4000" dirty="0" smtClean="0"/>
              <a:t>TERIMA </a:t>
            </a:r>
            <a:r>
              <a:rPr lang="id-ID" sz="4000" dirty="0"/>
              <a:t>KASIH</a:t>
            </a:r>
          </a:p>
          <a:p>
            <a:pPr marL="45720" indent="0" algn="ctr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89355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ind_1924_slide">
  <a:themeElements>
    <a:clrScheme name="Office Theme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ind_1924_slide</Template>
  <TotalTime>414</TotalTime>
  <Words>267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ind_1924_slide</vt:lpstr>
      <vt:lpstr>1_Default Design</vt:lpstr>
      <vt:lpstr>Grid</vt:lpstr>
      <vt:lpstr>Silabus Sistem Kepartaian dan Pemilu</vt:lpstr>
      <vt:lpstr>Ruang Lingkup Pembelajaran</vt:lpstr>
      <vt:lpstr>Tujuan Pembelajaran</vt:lpstr>
      <vt:lpstr>Metode Pembelajaran</vt:lpstr>
      <vt:lpstr>Rincian Materi Perkuliahan</vt:lpstr>
      <vt:lpstr>Rincian Materi Perkuliahan</vt:lpstr>
      <vt:lpstr>Evaluasi Pembelajaran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Gamelan</dc:creator>
  <cp:lastModifiedBy>user</cp:lastModifiedBy>
  <cp:revision>34</cp:revision>
  <dcterms:created xsi:type="dcterms:W3CDTF">2016-02-21T12:46:20Z</dcterms:created>
  <dcterms:modified xsi:type="dcterms:W3CDTF">2018-09-23T18:19:35Z</dcterms:modified>
</cp:coreProperties>
</file>