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84" r:id="rId4"/>
    <p:sldMasterId id="2147483696" r:id="rId5"/>
    <p:sldMasterId id="2147483708" r:id="rId6"/>
    <p:sldMasterId id="2147483720" r:id="rId7"/>
  </p:sldMasterIdLst>
  <p:sldIdLst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4.xml"/><Relationship Id="rId34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slide" Target="slides/slide2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slide" Target="slides/slide2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4BA39-A687-48F6-BAD0-D99CB7C5A644}" type="datetimeFigureOut">
              <a:rPr lang="id-ID" smtClean="0"/>
              <a:t>26/09/2020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433F1-C1C3-47BE-BE6D-99119350D9E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5542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4BA39-A687-48F6-BAD0-D99CB7C5A644}" type="datetimeFigureOut">
              <a:rPr lang="id-ID" smtClean="0"/>
              <a:t>26/09/2020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433F1-C1C3-47BE-BE6D-99119350D9E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28489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4BA39-A687-48F6-BAD0-D99CB7C5A644}" type="datetimeFigureOut">
              <a:rPr lang="id-ID" smtClean="0"/>
              <a:t>26/09/2020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433F1-C1C3-47BE-BE6D-99119350D9E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256926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EE42517-C1D3-48F8-BDB5-89C8E585EE5F}" type="datetimeFigureOut">
              <a:rPr lang="en-US" smtClean="0"/>
              <a:pPr/>
              <a:t>9/26/2020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>
              <a:solidFill>
                <a:srgbClr val="2DA2BF">
                  <a:tint val="20000"/>
                </a:srgb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D3E3FD3-6ABC-47A8-B245-18B3CAD634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7192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E42517-C1D3-48F8-BDB5-89C8E585EE5F}" type="datetimeFigureOut">
              <a:rPr lang="en-US" smtClean="0">
                <a:solidFill>
                  <a:prstClr val="black"/>
                </a:solidFill>
              </a:rPr>
              <a:pPr/>
              <a:t>9/26/2020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3E3FD3-6ABC-47A8-B245-18B3CAD634F2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610531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E42517-C1D3-48F8-BDB5-89C8E585EE5F}" type="datetimeFigureOut">
              <a:rPr lang="en-US" smtClean="0">
                <a:solidFill>
                  <a:prstClr val="white"/>
                </a:solidFill>
              </a:rPr>
              <a:pPr/>
              <a:t>9/26/2020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3E3FD3-6ABC-47A8-B245-18B3CAD634F2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33970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E42517-C1D3-48F8-BDB5-89C8E585EE5F}" type="datetimeFigureOut">
              <a:rPr lang="en-US" smtClean="0">
                <a:solidFill>
                  <a:prstClr val="white"/>
                </a:solidFill>
              </a:rPr>
              <a:pPr/>
              <a:t>9/26/2020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3E3FD3-6ABC-47A8-B245-18B3CAD634F2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80077876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E42517-C1D3-48F8-BDB5-89C8E585EE5F}" type="datetimeFigureOut">
              <a:rPr lang="en-US" smtClean="0">
                <a:solidFill>
                  <a:prstClr val="black"/>
                </a:solidFill>
              </a:rPr>
              <a:pPr/>
              <a:t>9/26/2020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3E3FD3-6ABC-47A8-B245-18B3CAD634F2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708232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E42517-C1D3-48F8-BDB5-89C8E585EE5F}" type="datetimeFigureOut">
              <a:rPr lang="en-US" smtClean="0">
                <a:solidFill>
                  <a:prstClr val="white"/>
                </a:solidFill>
              </a:rPr>
              <a:pPr/>
              <a:t>9/26/2020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3E3FD3-6ABC-47A8-B245-18B3CAD634F2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00654103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E42517-C1D3-48F8-BDB5-89C8E585EE5F}" type="datetimeFigureOut">
              <a:rPr lang="en-US" smtClean="0">
                <a:solidFill>
                  <a:prstClr val="black"/>
                </a:solidFill>
              </a:rPr>
              <a:pPr/>
              <a:t>9/26/2020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3E3FD3-6ABC-47A8-B245-18B3CAD634F2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260232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3EE42517-C1D3-48F8-BDB5-89C8E585EE5F}" type="datetimeFigureOut">
              <a:rPr lang="en-US" smtClean="0">
                <a:solidFill>
                  <a:prstClr val="black"/>
                </a:solidFill>
              </a:rPr>
              <a:pPr/>
              <a:t>9/26/2020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3E3FD3-6ABC-47A8-B245-18B3CAD634F2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97964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4BA39-A687-48F6-BAD0-D99CB7C5A644}" type="datetimeFigureOut">
              <a:rPr lang="id-ID" smtClean="0"/>
              <a:t>26/09/2020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433F1-C1C3-47BE-BE6D-99119350D9E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6799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EE42517-C1D3-48F8-BDB5-89C8E585EE5F}" type="datetimeFigureOut">
              <a:rPr lang="en-US" smtClean="0">
                <a:solidFill>
                  <a:prstClr val="white"/>
                </a:solidFill>
              </a:rPr>
              <a:pPr/>
              <a:t>9/26/2020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D3E3FD3-6ABC-47A8-B245-18B3CAD634F2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350313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E42517-C1D3-48F8-BDB5-89C8E585EE5F}" type="datetimeFigureOut">
              <a:rPr lang="en-US" smtClean="0">
                <a:solidFill>
                  <a:prstClr val="black"/>
                </a:solidFill>
              </a:rPr>
              <a:pPr/>
              <a:t>9/26/2020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3E3FD3-6ABC-47A8-B245-18B3CAD634F2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535336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E42517-C1D3-48F8-BDB5-89C8E585EE5F}" type="datetimeFigureOut">
              <a:rPr lang="en-US" smtClean="0">
                <a:solidFill>
                  <a:prstClr val="black"/>
                </a:solidFill>
              </a:rPr>
              <a:pPr/>
              <a:t>9/26/2020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3E3FD3-6ABC-47A8-B245-18B3CAD634F2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922085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EE42517-C1D3-48F8-BDB5-89C8E585EE5F}" type="datetimeFigureOut">
              <a:rPr lang="en-US" smtClean="0"/>
              <a:pPr/>
              <a:t>9/26/2020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>
              <a:solidFill>
                <a:srgbClr val="2DA2BF">
                  <a:tint val="20000"/>
                </a:srgb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D3E3FD3-6ABC-47A8-B245-18B3CAD634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61707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E42517-C1D3-48F8-BDB5-89C8E585EE5F}" type="datetimeFigureOut">
              <a:rPr lang="en-US" smtClean="0">
                <a:solidFill>
                  <a:prstClr val="black"/>
                </a:solidFill>
              </a:rPr>
              <a:pPr/>
              <a:t>9/26/2020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3E3FD3-6ABC-47A8-B245-18B3CAD634F2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99716425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E42517-C1D3-48F8-BDB5-89C8E585EE5F}" type="datetimeFigureOut">
              <a:rPr lang="en-US" smtClean="0">
                <a:solidFill>
                  <a:prstClr val="white"/>
                </a:solidFill>
              </a:rPr>
              <a:pPr/>
              <a:t>9/26/2020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3E3FD3-6ABC-47A8-B245-18B3CAD634F2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499651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E42517-C1D3-48F8-BDB5-89C8E585EE5F}" type="datetimeFigureOut">
              <a:rPr lang="en-US" smtClean="0">
                <a:solidFill>
                  <a:prstClr val="white"/>
                </a:solidFill>
              </a:rPr>
              <a:pPr/>
              <a:t>9/26/2020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3E3FD3-6ABC-47A8-B245-18B3CAD634F2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376759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E42517-C1D3-48F8-BDB5-89C8E585EE5F}" type="datetimeFigureOut">
              <a:rPr lang="en-US" smtClean="0">
                <a:solidFill>
                  <a:prstClr val="black"/>
                </a:solidFill>
              </a:rPr>
              <a:pPr/>
              <a:t>9/26/2020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3E3FD3-6ABC-47A8-B245-18B3CAD634F2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33106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E42517-C1D3-48F8-BDB5-89C8E585EE5F}" type="datetimeFigureOut">
              <a:rPr lang="en-US" smtClean="0">
                <a:solidFill>
                  <a:prstClr val="white"/>
                </a:solidFill>
              </a:rPr>
              <a:pPr/>
              <a:t>9/26/2020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3E3FD3-6ABC-47A8-B245-18B3CAD634F2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11999218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E42517-C1D3-48F8-BDB5-89C8E585EE5F}" type="datetimeFigureOut">
              <a:rPr lang="en-US" smtClean="0">
                <a:solidFill>
                  <a:prstClr val="black"/>
                </a:solidFill>
              </a:rPr>
              <a:pPr/>
              <a:t>9/26/2020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3E3FD3-6ABC-47A8-B245-18B3CAD634F2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3248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4BA39-A687-48F6-BAD0-D99CB7C5A644}" type="datetimeFigureOut">
              <a:rPr lang="id-ID" smtClean="0"/>
              <a:t>26/09/2020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433F1-C1C3-47BE-BE6D-99119350D9E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74353849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3EE42517-C1D3-48F8-BDB5-89C8E585EE5F}" type="datetimeFigureOut">
              <a:rPr lang="en-US" smtClean="0">
                <a:solidFill>
                  <a:prstClr val="black"/>
                </a:solidFill>
              </a:rPr>
              <a:pPr/>
              <a:t>9/26/2020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3E3FD3-6ABC-47A8-B245-18B3CAD634F2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41743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EE42517-C1D3-48F8-BDB5-89C8E585EE5F}" type="datetimeFigureOut">
              <a:rPr lang="en-US" smtClean="0">
                <a:solidFill>
                  <a:prstClr val="white"/>
                </a:solidFill>
              </a:rPr>
              <a:pPr/>
              <a:t>9/26/2020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D3E3FD3-6ABC-47A8-B245-18B3CAD634F2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25433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E42517-C1D3-48F8-BDB5-89C8E585EE5F}" type="datetimeFigureOut">
              <a:rPr lang="en-US" smtClean="0">
                <a:solidFill>
                  <a:prstClr val="black"/>
                </a:solidFill>
              </a:rPr>
              <a:pPr/>
              <a:t>9/26/2020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3E3FD3-6ABC-47A8-B245-18B3CAD634F2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080101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E42517-C1D3-48F8-BDB5-89C8E585EE5F}" type="datetimeFigureOut">
              <a:rPr lang="en-US" smtClean="0">
                <a:solidFill>
                  <a:prstClr val="black"/>
                </a:solidFill>
              </a:rPr>
              <a:pPr/>
              <a:t>9/26/2020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3E3FD3-6ABC-47A8-B245-18B3CAD634F2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423599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4BA39-A687-48F6-BAD0-D99CB7C5A644}" type="datetimeFigureOut">
              <a:rPr lang="id-ID">
                <a:solidFill>
                  <a:prstClr val="black">
                    <a:tint val="75000"/>
                  </a:prstClr>
                </a:solidFill>
              </a:rPr>
              <a:pPr/>
              <a:t>26/09/2020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433F1-C1C3-47BE-BE6D-99119350D9EC}" type="slidenum">
              <a:rPr lang="id-ID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940395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4BA39-A687-48F6-BAD0-D99CB7C5A644}" type="datetimeFigureOut">
              <a:rPr lang="id-ID">
                <a:solidFill>
                  <a:prstClr val="black">
                    <a:tint val="75000"/>
                  </a:prstClr>
                </a:solidFill>
              </a:rPr>
              <a:pPr/>
              <a:t>26/09/2020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433F1-C1C3-47BE-BE6D-99119350D9EC}" type="slidenum">
              <a:rPr lang="id-ID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953550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4BA39-A687-48F6-BAD0-D99CB7C5A644}" type="datetimeFigureOut">
              <a:rPr lang="id-ID">
                <a:solidFill>
                  <a:prstClr val="black">
                    <a:tint val="75000"/>
                  </a:prstClr>
                </a:solidFill>
              </a:rPr>
              <a:pPr/>
              <a:t>26/09/2020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433F1-C1C3-47BE-BE6D-99119350D9EC}" type="slidenum">
              <a:rPr lang="id-ID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93889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4BA39-A687-48F6-BAD0-D99CB7C5A644}" type="datetimeFigureOut">
              <a:rPr lang="id-ID">
                <a:solidFill>
                  <a:prstClr val="black">
                    <a:tint val="75000"/>
                  </a:prstClr>
                </a:solidFill>
              </a:rPr>
              <a:pPr/>
              <a:t>26/09/2020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433F1-C1C3-47BE-BE6D-99119350D9EC}" type="slidenum">
              <a:rPr lang="id-ID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650007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4BA39-A687-48F6-BAD0-D99CB7C5A644}" type="datetimeFigureOut">
              <a:rPr lang="id-ID">
                <a:solidFill>
                  <a:prstClr val="black">
                    <a:tint val="75000"/>
                  </a:prstClr>
                </a:solidFill>
              </a:rPr>
              <a:pPr/>
              <a:t>26/09/2020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433F1-C1C3-47BE-BE6D-99119350D9EC}" type="slidenum">
              <a:rPr lang="id-ID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879188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4BA39-A687-48F6-BAD0-D99CB7C5A644}" type="datetimeFigureOut">
              <a:rPr lang="id-ID">
                <a:solidFill>
                  <a:prstClr val="black">
                    <a:tint val="75000"/>
                  </a:prstClr>
                </a:solidFill>
              </a:rPr>
              <a:pPr/>
              <a:t>26/09/2020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433F1-C1C3-47BE-BE6D-99119350D9EC}" type="slidenum">
              <a:rPr lang="id-ID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3118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4BA39-A687-48F6-BAD0-D99CB7C5A644}" type="datetimeFigureOut">
              <a:rPr lang="id-ID" smtClean="0"/>
              <a:t>26/09/2020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433F1-C1C3-47BE-BE6D-99119350D9E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8837897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4BA39-A687-48F6-BAD0-D99CB7C5A644}" type="datetimeFigureOut">
              <a:rPr lang="id-ID">
                <a:solidFill>
                  <a:prstClr val="black">
                    <a:tint val="75000"/>
                  </a:prstClr>
                </a:solidFill>
              </a:rPr>
              <a:pPr/>
              <a:t>26/09/2020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433F1-C1C3-47BE-BE6D-99119350D9EC}" type="slidenum">
              <a:rPr lang="id-ID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70817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4BA39-A687-48F6-BAD0-D99CB7C5A644}" type="datetimeFigureOut">
              <a:rPr lang="id-ID">
                <a:solidFill>
                  <a:prstClr val="black">
                    <a:tint val="75000"/>
                  </a:prstClr>
                </a:solidFill>
              </a:rPr>
              <a:pPr/>
              <a:t>26/09/2020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433F1-C1C3-47BE-BE6D-99119350D9EC}" type="slidenum">
              <a:rPr lang="id-ID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601473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4BA39-A687-48F6-BAD0-D99CB7C5A644}" type="datetimeFigureOut">
              <a:rPr lang="id-ID">
                <a:solidFill>
                  <a:prstClr val="black">
                    <a:tint val="75000"/>
                  </a:prstClr>
                </a:solidFill>
              </a:rPr>
              <a:pPr/>
              <a:t>26/09/2020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433F1-C1C3-47BE-BE6D-99119350D9EC}" type="slidenum">
              <a:rPr lang="id-ID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850023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4BA39-A687-48F6-BAD0-D99CB7C5A644}" type="datetimeFigureOut">
              <a:rPr lang="id-ID">
                <a:solidFill>
                  <a:prstClr val="black">
                    <a:tint val="75000"/>
                  </a:prstClr>
                </a:solidFill>
              </a:rPr>
              <a:pPr/>
              <a:t>26/09/2020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433F1-C1C3-47BE-BE6D-99119350D9EC}" type="slidenum">
              <a:rPr lang="id-ID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321604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4BA39-A687-48F6-BAD0-D99CB7C5A644}" type="datetimeFigureOut">
              <a:rPr lang="id-ID">
                <a:solidFill>
                  <a:prstClr val="black">
                    <a:tint val="75000"/>
                  </a:prstClr>
                </a:solidFill>
              </a:rPr>
              <a:pPr/>
              <a:t>26/09/2020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433F1-C1C3-47BE-BE6D-99119350D9EC}" type="slidenum">
              <a:rPr lang="id-ID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27684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EE42517-C1D3-48F8-BDB5-89C8E585EE5F}" type="datetimeFigureOut">
              <a:rPr lang="en-US" smtClean="0"/>
              <a:pPr/>
              <a:t>9/26/2020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>
              <a:solidFill>
                <a:srgbClr val="2DA2BF">
                  <a:tint val="20000"/>
                </a:srgb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D3E3FD3-6ABC-47A8-B245-18B3CAD634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88688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E42517-C1D3-48F8-BDB5-89C8E585EE5F}" type="datetimeFigureOut">
              <a:rPr lang="en-US" smtClean="0">
                <a:solidFill>
                  <a:prstClr val="black"/>
                </a:solidFill>
              </a:rPr>
              <a:pPr/>
              <a:t>9/26/2020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3E3FD3-6ABC-47A8-B245-18B3CAD634F2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47359446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E42517-C1D3-48F8-BDB5-89C8E585EE5F}" type="datetimeFigureOut">
              <a:rPr lang="en-US" smtClean="0">
                <a:solidFill>
                  <a:prstClr val="white"/>
                </a:solidFill>
              </a:rPr>
              <a:pPr/>
              <a:t>9/26/2020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3E3FD3-6ABC-47A8-B245-18B3CAD634F2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118682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E42517-C1D3-48F8-BDB5-89C8E585EE5F}" type="datetimeFigureOut">
              <a:rPr lang="en-US" smtClean="0">
                <a:solidFill>
                  <a:prstClr val="white"/>
                </a:solidFill>
              </a:rPr>
              <a:pPr/>
              <a:t>9/26/2020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3E3FD3-6ABC-47A8-B245-18B3CAD634F2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17878636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E42517-C1D3-48F8-BDB5-89C8E585EE5F}" type="datetimeFigureOut">
              <a:rPr lang="en-US" smtClean="0">
                <a:solidFill>
                  <a:prstClr val="black"/>
                </a:solidFill>
              </a:rPr>
              <a:pPr/>
              <a:t>9/26/2020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3E3FD3-6ABC-47A8-B245-18B3CAD634F2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49496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4BA39-A687-48F6-BAD0-D99CB7C5A644}" type="datetimeFigureOut">
              <a:rPr lang="id-ID" smtClean="0"/>
              <a:t>26/09/2020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433F1-C1C3-47BE-BE6D-99119350D9E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5516862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E42517-C1D3-48F8-BDB5-89C8E585EE5F}" type="datetimeFigureOut">
              <a:rPr lang="en-US" smtClean="0">
                <a:solidFill>
                  <a:prstClr val="white"/>
                </a:solidFill>
              </a:rPr>
              <a:pPr/>
              <a:t>9/26/2020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3E3FD3-6ABC-47A8-B245-18B3CAD634F2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45871921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E42517-C1D3-48F8-BDB5-89C8E585EE5F}" type="datetimeFigureOut">
              <a:rPr lang="en-US" smtClean="0">
                <a:solidFill>
                  <a:prstClr val="black"/>
                </a:solidFill>
              </a:rPr>
              <a:pPr/>
              <a:t>9/26/2020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3E3FD3-6ABC-47A8-B245-18B3CAD634F2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5689217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3EE42517-C1D3-48F8-BDB5-89C8E585EE5F}" type="datetimeFigureOut">
              <a:rPr lang="en-US" smtClean="0">
                <a:solidFill>
                  <a:prstClr val="black"/>
                </a:solidFill>
              </a:rPr>
              <a:pPr/>
              <a:t>9/26/2020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3E3FD3-6ABC-47A8-B245-18B3CAD634F2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82222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EE42517-C1D3-48F8-BDB5-89C8E585EE5F}" type="datetimeFigureOut">
              <a:rPr lang="en-US" smtClean="0">
                <a:solidFill>
                  <a:prstClr val="white"/>
                </a:solidFill>
              </a:rPr>
              <a:pPr/>
              <a:t>9/26/2020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D3E3FD3-6ABC-47A8-B245-18B3CAD634F2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740918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E42517-C1D3-48F8-BDB5-89C8E585EE5F}" type="datetimeFigureOut">
              <a:rPr lang="en-US" smtClean="0">
                <a:solidFill>
                  <a:prstClr val="black"/>
                </a:solidFill>
              </a:rPr>
              <a:pPr/>
              <a:t>9/26/2020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3E3FD3-6ABC-47A8-B245-18B3CAD634F2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12588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E42517-C1D3-48F8-BDB5-89C8E585EE5F}" type="datetimeFigureOut">
              <a:rPr lang="en-US" smtClean="0">
                <a:solidFill>
                  <a:prstClr val="black"/>
                </a:solidFill>
              </a:rPr>
              <a:pPr/>
              <a:t>9/26/2020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3E3FD3-6ABC-47A8-B245-18B3CAD634F2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0988440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EE42517-C1D3-48F8-BDB5-89C8E585EE5F}" type="datetimeFigureOut">
              <a:rPr lang="en-US" smtClean="0"/>
              <a:pPr/>
              <a:t>9/26/2020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>
              <a:solidFill>
                <a:srgbClr val="2DA2BF">
                  <a:tint val="20000"/>
                </a:srgb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D3E3FD3-6ABC-47A8-B245-18B3CAD634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229712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E42517-C1D3-48F8-BDB5-89C8E585EE5F}" type="datetimeFigureOut">
              <a:rPr lang="en-US" smtClean="0">
                <a:solidFill>
                  <a:prstClr val="black"/>
                </a:solidFill>
              </a:rPr>
              <a:pPr/>
              <a:t>9/26/2020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3E3FD3-6ABC-47A8-B245-18B3CAD634F2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88754414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E42517-C1D3-48F8-BDB5-89C8E585EE5F}" type="datetimeFigureOut">
              <a:rPr lang="en-US" smtClean="0">
                <a:solidFill>
                  <a:prstClr val="white"/>
                </a:solidFill>
              </a:rPr>
              <a:pPr/>
              <a:t>9/26/2020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3E3FD3-6ABC-47A8-B245-18B3CAD634F2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7697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E42517-C1D3-48F8-BDB5-89C8E585EE5F}" type="datetimeFigureOut">
              <a:rPr lang="en-US" smtClean="0">
                <a:solidFill>
                  <a:prstClr val="white"/>
                </a:solidFill>
              </a:rPr>
              <a:pPr/>
              <a:t>9/26/2020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3E3FD3-6ABC-47A8-B245-18B3CAD634F2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4399381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4BA39-A687-48F6-BAD0-D99CB7C5A644}" type="datetimeFigureOut">
              <a:rPr lang="id-ID" smtClean="0"/>
              <a:t>26/09/2020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433F1-C1C3-47BE-BE6D-99119350D9E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8685577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E42517-C1D3-48F8-BDB5-89C8E585EE5F}" type="datetimeFigureOut">
              <a:rPr lang="en-US" smtClean="0">
                <a:solidFill>
                  <a:prstClr val="black"/>
                </a:solidFill>
              </a:rPr>
              <a:pPr/>
              <a:t>9/26/2020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3E3FD3-6ABC-47A8-B245-18B3CAD634F2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99587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E42517-C1D3-48F8-BDB5-89C8E585EE5F}" type="datetimeFigureOut">
              <a:rPr lang="en-US" smtClean="0">
                <a:solidFill>
                  <a:prstClr val="white"/>
                </a:solidFill>
              </a:rPr>
              <a:pPr/>
              <a:t>9/26/2020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3E3FD3-6ABC-47A8-B245-18B3CAD634F2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80529024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E42517-C1D3-48F8-BDB5-89C8E585EE5F}" type="datetimeFigureOut">
              <a:rPr lang="en-US" smtClean="0">
                <a:solidFill>
                  <a:prstClr val="black"/>
                </a:solidFill>
              </a:rPr>
              <a:pPr/>
              <a:t>9/26/2020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3E3FD3-6ABC-47A8-B245-18B3CAD634F2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7415055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3EE42517-C1D3-48F8-BDB5-89C8E585EE5F}" type="datetimeFigureOut">
              <a:rPr lang="en-US" smtClean="0">
                <a:solidFill>
                  <a:prstClr val="black"/>
                </a:solidFill>
              </a:rPr>
              <a:pPr/>
              <a:t>9/26/2020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3E3FD3-6ABC-47A8-B245-18B3CAD634F2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90618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EE42517-C1D3-48F8-BDB5-89C8E585EE5F}" type="datetimeFigureOut">
              <a:rPr lang="en-US" smtClean="0">
                <a:solidFill>
                  <a:prstClr val="white"/>
                </a:solidFill>
              </a:rPr>
              <a:pPr/>
              <a:t>9/26/2020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D3E3FD3-6ABC-47A8-B245-18B3CAD634F2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22491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E42517-C1D3-48F8-BDB5-89C8E585EE5F}" type="datetimeFigureOut">
              <a:rPr lang="en-US" smtClean="0">
                <a:solidFill>
                  <a:prstClr val="black"/>
                </a:solidFill>
              </a:rPr>
              <a:pPr/>
              <a:t>9/26/2020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3E3FD3-6ABC-47A8-B245-18B3CAD634F2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2650099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E42517-C1D3-48F8-BDB5-89C8E585EE5F}" type="datetimeFigureOut">
              <a:rPr lang="en-US" smtClean="0">
                <a:solidFill>
                  <a:prstClr val="black"/>
                </a:solidFill>
              </a:rPr>
              <a:pPr/>
              <a:t>9/26/2020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3E3FD3-6ABC-47A8-B245-18B3CAD634F2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290994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EE42517-C1D3-48F8-BDB5-89C8E585EE5F}" type="datetimeFigureOut">
              <a:rPr lang="en-US" smtClean="0"/>
              <a:pPr/>
              <a:t>9/26/2020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>
              <a:solidFill>
                <a:srgbClr val="2DA2BF">
                  <a:tint val="20000"/>
                </a:srgb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D3E3FD3-6ABC-47A8-B245-18B3CAD634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565841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E42517-C1D3-48F8-BDB5-89C8E585EE5F}" type="datetimeFigureOut">
              <a:rPr lang="en-US" smtClean="0">
                <a:solidFill>
                  <a:prstClr val="black"/>
                </a:solidFill>
              </a:rPr>
              <a:pPr/>
              <a:t>9/26/2020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3E3FD3-6ABC-47A8-B245-18B3CAD634F2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32117011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E42517-C1D3-48F8-BDB5-89C8E585EE5F}" type="datetimeFigureOut">
              <a:rPr lang="en-US" smtClean="0">
                <a:solidFill>
                  <a:prstClr val="white"/>
                </a:solidFill>
              </a:rPr>
              <a:pPr/>
              <a:t>9/26/2020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3E3FD3-6ABC-47A8-B245-18B3CAD634F2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48938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4BA39-A687-48F6-BAD0-D99CB7C5A644}" type="datetimeFigureOut">
              <a:rPr lang="id-ID" smtClean="0"/>
              <a:t>26/09/2020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433F1-C1C3-47BE-BE6D-99119350D9E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053631784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E42517-C1D3-48F8-BDB5-89C8E585EE5F}" type="datetimeFigureOut">
              <a:rPr lang="en-US" smtClean="0">
                <a:solidFill>
                  <a:prstClr val="white"/>
                </a:solidFill>
              </a:rPr>
              <a:pPr/>
              <a:t>9/26/2020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3E3FD3-6ABC-47A8-B245-18B3CAD634F2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23365675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E42517-C1D3-48F8-BDB5-89C8E585EE5F}" type="datetimeFigureOut">
              <a:rPr lang="en-US" smtClean="0">
                <a:solidFill>
                  <a:prstClr val="black"/>
                </a:solidFill>
              </a:rPr>
              <a:pPr/>
              <a:t>9/26/2020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3E3FD3-6ABC-47A8-B245-18B3CAD634F2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48704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E42517-C1D3-48F8-BDB5-89C8E585EE5F}" type="datetimeFigureOut">
              <a:rPr lang="en-US" smtClean="0">
                <a:solidFill>
                  <a:prstClr val="white"/>
                </a:solidFill>
              </a:rPr>
              <a:pPr/>
              <a:t>9/26/2020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3E3FD3-6ABC-47A8-B245-18B3CAD634F2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1728289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E42517-C1D3-48F8-BDB5-89C8E585EE5F}" type="datetimeFigureOut">
              <a:rPr lang="en-US" smtClean="0">
                <a:solidFill>
                  <a:prstClr val="black"/>
                </a:solidFill>
              </a:rPr>
              <a:pPr/>
              <a:t>9/26/2020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3E3FD3-6ABC-47A8-B245-18B3CAD634F2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7787945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3EE42517-C1D3-48F8-BDB5-89C8E585EE5F}" type="datetimeFigureOut">
              <a:rPr lang="en-US" smtClean="0">
                <a:solidFill>
                  <a:prstClr val="black"/>
                </a:solidFill>
              </a:rPr>
              <a:pPr/>
              <a:t>9/26/2020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3E3FD3-6ABC-47A8-B245-18B3CAD634F2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90608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EE42517-C1D3-48F8-BDB5-89C8E585EE5F}" type="datetimeFigureOut">
              <a:rPr lang="en-US" smtClean="0">
                <a:solidFill>
                  <a:prstClr val="white"/>
                </a:solidFill>
              </a:rPr>
              <a:pPr/>
              <a:t>9/26/2020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D3E3FD3-6ABC-47A8-B245-18B3CAD634F2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21460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E42517-C1D3-48F8-BDB5-89C8E585EE5F}" type="datetimeFigureOut">
              <a:rPr lang="en-US" smtClean="0">
                <a:solidFill>
                  <a:prstClr val="black"/>
                </a:solidFill>
              </a:rPr>
              <a:pPr/>
              <a:t>9/26/2020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3E3FD3-6ABC-47A8-B245-18B3CAD634F2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8358693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E42517-C1D3-48F8-BDB5-89C8E585EE5F}" type="datetimeFigureOut">
              <a:rPr lang="en-US" smtClean="0">
                <a:solidFill>
                  <a:prstClr val="black"/>
                </a:solidFill>
              </a:rPr>
              <a:pPr/>
              <a:t>9/26/2020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3E3FD3-6ABC-47A8-B245-18B3CAD634F2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609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4BA39-A687-48F6-BAD0-D99CB7C5A644}" type="datetimeFigureOut">
              <a:rPr lang="id-ID" smtClean="0"/>
              <a:t>26/09/2020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433F1-C1C3-47BE-BE6D-99119350D9E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60094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4BA39-A687-48F6-BAD0-D99CB7C5A644}" type="datetimeFigureOut">
              <a:rPr lang="id-ID" smtClean="0"/>
              <a:t>26/09/2020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433F1-C1C3-47BE-BE6D-99119350D9E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38366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24BA39-A687-48F6-BAD0-D99CB7C5A644}" type="datetimeFigureOut">
              <a:rPr lang="id-ID" smtClean="0"/>
              <a:t>26/09/2020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A433F1-C1C3-47BE-BE6D-99119350D9E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64997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EE42517-C1D3-48F8-BDB5-89C8E585EE5F}" type="datetimeFigureOut">
              <a:rPr lang="en-US" smtClean="0">
                <a:solidFill>
                  <a:prstClr val="black"/>
                </a:solidFill>
              </a:rPr>
              <a:pPr/>
              <a:t>9/26/2020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D3E3FD3-6ABC-47A8-B245-18B3CAD634F2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0966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EE42517-C1D3-48F8-BDB5-89C8E585EE5F}" type="datetimeFigureOut">
              <a:rPr lang="en-US" smtClean="0">
                <a:solidFill>
                  <a:prstClr val="black"/>
                </a:solidFill>
              </a:rPr>
              <a:pPr/>
              <a:t>9/26/2020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D3E3FD3-6ABC-47A8-B245-18B3CAD634F2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1836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24BA39-A687-48F6-BAD0-D99CB7C5A644}" type="datetimeFigureOut">
              <a:rPr lang="id-ID">
                <a:solidFill>
                  <a:prstClr val="black">
                    <a:tint val="75000"/>
                  </a:prstClr>
                </a:solidFill>
              </a:rPr>
              <a:pPr/>
              <a:t>26/09/2020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A433F1-C1C3-47BE-BE6D-99119350D9EC}" type="slidenum">
              <a:rPr lang="id-ID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1309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EE42517-C1D3-48F8-BDB5-89C8E585EE5F}" type="datetimeFigureOut">
              <a:rPr lang="en-US" smtClean="0">
                <a:solidFill>
                  <a:prstClr val="black"/>
                </a:solidFill>
              </a:rPr>
              <a:pPr/>
              <a:t>9/26/2020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D3E3FD3-6ABC-47A8-B245-18B3CAD634F2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6158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EE42517-C1D3-48F8-BDB5-89C8E585EE5F}" type="datetimeFigureOut">
              <a:rPr lang="en-US" smtClean="0">
                <a:solidFill>
                  <a:prstClr val="black"/>
                </a:solidFill>
              </a:rPr>
              <a:pPr/>
              <a:t>9/26/2020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D3E3FD3-6ABC-47A8-B245-18B3CAD634F2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5088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EE42517-C1D3-48F8-BDB5-89C8E585EE5F}" type="datetimeFigureOut">
              <a:rPr lang="en-US" smtClean="0">
                <a:solidFill>
                  <a:prstClr val="black"/>
                </a:solidFill>
              </a:rPr>
              <a:pPr/>
              <a:t>9/26/2020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D3E3FD3-6ABC-47A8-B245-18B3CAD634F2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2339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988840"/>
            <a:ext cx="9144000" cy="1872208"/>
          </a:xfrm>
          <a:solidFill>
            <a:srgbClr val="00B0F0"/>
          </a:solidFill>
        </p:spPr>
        <p:txBody>
          <a:bodyPr/>
          <a:lstStyle/>
          <a:p>
            <a:r>
              <a:rPr lang="en-US" b="1" dirty="0" err="1"/>
              <a:t>Ruang</a:t>
            </a:r>
            <a:r>
              <a:rPr lang="en-US" b="1" dirty="0"/>
              <a:t> </a:t>
            </a:r>
            <a:r>
              <a:rPr lang="en-US" b="1" dirty="0" err="1"/>
              <a:t>Lingkup</a:t>
            </a:r>
            <a:r>
              <a:rPr lang="en-US" b="1" dirty="0"/>
              <a:t> </a:t>
            </a:r>
            <a:r>
              <a:rPr lang="en-US" b="1" dirty="0" err="1"/>
              <a:t>Ilmu</a:t>
            </a:r>
            <a:r>
              <a:rPr lang="en-US" b="1" dirty="0"/>
              <a:t> </a:t>
            </a:r>
            <a:r>
              <a:rPr lang="en-US" b="1" dirty="0" err="1"/>
              <a:t>Pemerintahan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4189228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988840"/>
            <a:ext cx="9144000" cy="1872208"/>
          </a:xfrm>
          <a:solidFill>
            <a:srgbClr val="92D050"/>
          </a:solidFill>
        </p:spPr>
        <p:txBody>
          <a:bodyPr/>
          <a:lstStyle/>
          <a:p>
            <a:r>
              <a:rPr lang="id-ID" b="1" dirty="0" smtClean="0"/>
              <a:t>Posisi</a:t>
            </a:r>
            <a:r>
              <a:rPr lang="en-US" b="1" dirty="0" smtClean="0"/>
              <a:t> </a:t>
            </a:r>
            <a:r>
              <a:rPr lang="en-US" b="1" dirty="0" err="1"/>
              <a:t>Ilmu</a:t>
            </a:r>
            <a:r>
              <a:rPr lang="en-US" b="1" dirty="0"/>
              <a:t> </a:t>
            </a:r>
            <a:r>
              <a:rPr lang="en-US" b="1" dirty="0" err="1"/>
              <a:t>Pemerintahan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1509519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334000"/>
          </a:xfrm>
        </p:spPr>
        <p:txBody>
          <a:bodyPr>
            <a:normAutofit/>
          </a:bodyPr>
          <a:lstStyle/>
          <a:p>
            <a:r>
              <a:rPr lang="en-US" sz="2400" dirty="0"/>
              <a:t>FISIPOL </a:t>
            </a:r>
            <a:r>
              <a:rPr lang="en-US" sz="2400" dirty="0" smtClean="0"/>
              <a:t>UGM:  </a:t>
            </a:r>
            <a:r>
              <a:rPr lang="en-US" sz="2400" dirty="0" err="1" smtClean="0"/>
              <a:t>studi</a:t>
            </a:r>
            <a:r>
              <a:rPr lang="en-US" sz="2400" dirty="0" smtClean="0"/>
              <a:t> </a:t>
            </a:r>
            <a:r>
              <a:rPr lang="en-US" sz="2400" dirty="0" err="1" smtClean="0"/>
              <a:t>pemerintahan</a:t>
            </a:r>
            <a:r>
              <a:rPr lang="en-US" sz="2400" dirty="0" smtClean="0"/>
              <a:t>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aksiologi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ilmu</a:t>
            </a:r>
            <a:r>
              <a:rPr lang="en-US" sz="2400" dirty="0"/>
              <a:t> </a:t>
            </a:r>
            <a:r>
              <a:rPr lang="en-US" sz="2400" dirty="0" err="1"/>
              <a:t>politik</a:t>
            </a:r>
            <a:r>
              <a:rPr lang="en-US" sz="2400" dirty="0"/>
              <a:t>. </a:t>
            </a:r>
            <a:r>
              <a:rPr lang="en-US" sz="2400" dirty="0" err="1"/>
              <a:t>Ilmu</a:t>
            </a:r>
            <a:r>
              <a:rPr lang="en-US" sz="2400" dirty="0"/>
              <a:t> </a:t>
            </a:r>
            <a:r>
              <a:rPr lang="en-US" sz="2400" dirty="0" err="1"/>
              <a:t>Pemerintahan</a:t>
            </a:r>
            <a:r>
              <a:rPr lang="en-US" sz="2400" dirty="0"/>
              <a:t>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ilmu</a:t>
            </a:r>
            <a:r>
              <a:rPr lang="en-US" sz="2400" dirty="0"/>
              <a:t> yang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mempunyai</a:t>
            </a:r>
            <a:r>
              <a:rPr lang="en-US" sz="2400" dirty="0"/>
              <a:t> </a:t>
            </a:r>
            <a:r>
              <a:rPr lang="en-US" sz="2400" dirty="0" err="1"/>
              <a:t>ontologi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epistemologi</a:t>
            </a:r>
            <a:r>
              <a:rPr lang="en-US" sz="2400" dirty="0"/>
              <a:t>. </a:t>
            </a:r>
            <a:r>
              <a:rPr lang="en-US" sz="2400" dirty="0" err="1"/>
              <a:t>Ontologi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epistemologi</a:t>
            </a:r>
            <a:r>
              <a:rPr lang="en-US" sz="2400" dirty="0"/>
              <a:t> </a:t>
            </a:r>
            <a:r>
              <a:rPr lang="en-US" sz="2400" dirty="0" err="1"/>
              <a:t>ilmu</a:t>
            </a:r>
            <a:r>
              <a:rPr lang="en-US" sz="2400" dirty="0"/>
              <a:t> </a:t>
            </a:r>
            <a:r>
              <a:rPr lang="en-US" sz="2400" dirty="0" err="1"/>
              <a:t>pemerintahan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ilmu</a:t>
            </a:r>
            <a:r>
              <a:rPr lang="en-US" sz="2400" dirty="0"/>
              <a:t> </a:t>
            </a:r>
            <a:r>
              <a:rPr lang="en-US" sz="2400" dirty="0" err="1"/>
              <a:t>politik</a:t>
            </a:r>
            <a:r>
              <a:rPr lang="en-US" sz="2400" dirty="0" smtClean="0"/>
              <a:t>.</a:t>
            </a:r>
          </a:p>
          <a:p>
            <a:pPr marL="109728" indent="0">
              <a:buNone/>
            </a:pPr>
            <a:endParaRPr lang="en-US" sz="2400" dirty="0" smtClean="0"/>
          </a:p>
          <a:p>
            <a:r>
              <a:rPr lang="en-US" sz="2400" dirty="0" smtClean="0"/>
              <a:t>APSIPI: </a:t>
            </a:r>
            <a:r>
              <a:rPr lang="en-US" sz="2400" dirty="0" err="1"/>
              <a:t>Ilmu</a:t>
            </a:r>
            <a:r>
              <a:rPr lang="en-US" sz="2400" dirty="0"/>
              <a:t> </a:t>
            </a:r>
            <a:r>
              <a:rPr lang="en-US" sz="2400" dirty="0" err="1"/>
              <a:t>Pemerintahan</a:t>
            </a:r>
            <a:r>
              <a:rPr lang="en-US" sz="2400" dirty="0"/>
              <a:t>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ilmu</a:t>
            </a:r>
            <a:r>
              <a:rPr lang="en-US" sz="2400" dirty="0"/>
              <a:t> yang </a:t>
            </a:r>
            <a:r>
              <a:rPr lang="en-US" sz="2400" dirty="0" err="1"/>
              <a:t>sudah</a:t>
            </a:r>
            <a:r>
              <a:rPr lang="en-US" sz="2400" dirty="0"/>
              <a:t> </a:t>
            </a:r>
            <a:r>
              <a:rPr lang="en-US" sz="2400" dirty="0" err="1"/>
              <a:t>tua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sama</a:t>
            </a:r>
            <a:r>
              <a:rPr lang="en-US" sz="2400" dirty="0"/>
              <a:t> </a:t>
            </a:r>
            <a:r>
              <a:rPr lang="en-US" sz="2400" dirty="0" err="1"/>
              <a:t>tuanya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ilmu</a:t>
            </a:r>
            <a:r>
              <a:rPr lang="en-US" sz="2400" dirty="0"/>
              <a:t> </a:t>
            </a:r>
            <a:r>
              <a:rPr lang="en-US" sz="2400" dirty="0" err="1"/>
              <a:t>politik</a:t>
            </a:r>
            <a:r>
              <a:rPr lang="en-US" sz="2400" dirty="0"/>
              <a:t>. </a:t>
            </a:r>
            <a:r>
              <a:rPr lang="en-US" sz="2400" dirty="0" err="1"/>
              <a:t>Selama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, </a:t>
            </a:r>
            <a:r>
              <a:rPr lang="en-US" sz="2400" dirty="0" err="1"/>
              <a:t>ilmu</a:t>
            </a:r>
            <a:r>
              <a:rPr lang="en-US" sz="2400" dirty="0"/>
              <a:t> </a:t>
            </a:r>
            <a:r>
              <a:rPr lang="en-US" sz="2400" dirty="0" err="1"/>
              <a:t>pemerintahan</a:t>
            </a:r>
            <a:r>
              <a:rPr lang="en-US" sz="2400" dirty="0"/>
              <a:t> </a:t>
            </a:r>
            <a:r>
              <a:rPr lang="en-US" sz="2400" dirty="0" err="1"/>
              <a:t>dianggap</a:t>
            </a:r>
            <a:r>
              <a:rPr lang="en-US" sz="2400" dirty="0"/>
              <a:t>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bagian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ilmu</a:t>
            </a:r>
            <a:r>
              <a:rPr lang="en-US" sz="2400" dirty="0"/>
              <a:t> </a:t>
            </a:r>
            <a:r>
              <a:rPr lang="en-US" sz="2400" dirty="0" err="1"/>
              <a:t>politik</a:t>
            </a:r>
            <a:r>
              <a:rPr lang="en-US" sz="2400" dirty="0"/>
              <a:t>. </a:t>
            </a:r>
            <a:r>
              <a:rPr lang="en-US" sz="2400" dirty="0" err="1"/>
              <a:t>Padahal</a:t>
            </a:r>
            <a:r>
              <a:rPr lang="en-US" sz="2400" dirty="0"/>
              <a:t>, </a:t>
            </a:r>
            <a:r>
              <a:rPr lang="en-US" sz="2400" dirty="0" err="1"/>
              <a:t>ilmu</a:t>
            </a:r>
            <a:r>
              <a:rPr lang="en-US" sz="2400" dirty="0"/>
              <a:t> </a:t>
            </a:r>
            <a:r>
              <a:rPr lang="en-US" sz="2400" dirty="0" err="1"/>
              <a:t>pemerintahan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ilmu</a:t>
            </a:r>
            <a:r>
              <a:rPr lang="en-US" sz="2400" dirty="0"/>
              <a:t> </a:t>
            </a:r>
            <a:r>
              <a:rPr lang="en-US" sz="2400" dirty="0" err="1"/>
              <a:t>politik</a:t>
            </a:r>
            <a:r>
              <a:rPr lang="en-US" sz="2400" dirty="0"/>
              <a:t>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dirty="0" err="1"/>
              <a:t>ontologi</a:t>
            </a:r>
            <a:r>
              <a:rPr lang="en-US" sz="2400" dirty="0"/>
              <a:t>, </a:t>
            </a:r>
            <a:r>
              <a:rPr lang="en-US" sz="2400" dirty="0" err="1"/>
              <a:t>epsitemologi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aksiologi</a:t>
            </a:r>
            <a:r>
              <a:rPr lang="en-US" sz="2400" dirty="0"/>
              <a:t> yang </a:t>
            </a:r>
            <a:r>
              <a:rPr lang="en-US" sz="2400" dirty="0" err="1"/>
              <a:t>berbeda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ilmu</a:t>
            </a:r>
            <a:r>
              <a:rPr lang="en-US" sz="2400" dirty="0"/>
              <a:t> </a:t>
            </a:r>
            <a:r>
              <a:rPr lang="en-US" sz="2400" dirty="0" err="1"/>
              <a:t>politik</a:t>
            </a:r>
            <a:r>
              <a:rPr lang="en-US" sz="2400" dirty="0"/>
              <a:t>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19200"/>
          </a:xfrm>
          <a:solidFill>
            <a:schemeClr val="bg2">
              <a:lumMod val="75000"/>
            </a:schemeClr>
          </a:solidFill>
        </p:spPr>
        <p:txBody>
          <a:bodyPr/>
          <a:lstStyle/>
          <a:p>
            <a:pPr algn="ctr"/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Perdebatan</a:t>
            </a:r>
            <a:r>
              <a:rPr lang="en-US" dirty="0" smtClean="0"/>
              <a:t>: </a:t>
            </a:r>
            <a:r>
              <a:rPr lang="en-US" dirty="0" err="1" smtClean="0"/>
              <a:t>Posisi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026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029200"/>
          </a:xfrm>
        </p:spPr>
        <p:txBody>
          <a:bodyPr>
            <a:normAutofit fontScale="92500"/>
          </a:bodyPr>
          <a:lstStyle/>
          <a:p>
            <a:r>
              <a:rPr lang="en-US" b="1" dirty="0" smtClean="0"/>
              <a:t>APSIPI</a:t>
            </a:r>
            <a:r>
              <a:rPr lang="en-US" b="1" dirty="0"/>
              <a:t> </a:t>
            </a:r>
            <a:r>
              <a:rPr lang="en-US" b="1" dirty="0" smtClean="0">
                <a:sym typeface="Wingdings" pitchFamily="2" charset="2"/>
              </a:rPr>
              <a:t></a:t>
            </a:r>
            <a:r>
              <a:rPr lang="en-US" dirty="0" smtClean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yang </a:t>
            </a:r>
            <a:r>
              <a:rPr lang="en-US" dirty="0" err="1"/>
              <a:t>mempelajari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,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relasi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/>
              <a:t>(yang </a:t>
            </a:r>
            <a:r>
              <a:rPr lang="en-US" dirty="0" err="1"/>
              <a:t>diperintah</a:t>
            </a:r>
            <a:r>
              <a:rPr lang="en-US" dirty="0"/>
              <a:t>). </a:t>
            </a:r>
            <a:endParaRPr lang="en-US" dirty="0" smtClean="0"/>
          </a:p>
          <a:p>
            <a:r>
              <a:rPr lang="en-US" b="1" dirty="0" smtClean="0"/>
              <a:t>FISIPOL UGM</a:t>
            </a:r>
            <a:r>
              <a:rPr lang="en-US" b="1" dirty="0" smtClean="0">
                <a:sym typeface="Wingdings" pitchFamily="2" charset="2"/>
              </a:rPr>
              <a:t>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yang </a:t>
            </a:r>
            <a:r>
              <a:rPr lang="en-US" dirty="0" err="1"/>
              <a:t>mempelajari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, </a:t>
            </a:r>
            <a:r>
              <a:rPr lang="en-US" dirty="0" err="1"/>
              <a:t>relasi</a:t>
            </a:r>
            <a:r>
              <a:rPr lang="en-US" dirty="0"/>
              <a:t> (</a:t>
            </a:r>
            <a:r>
              <a:rPr lang="en-US" i="1" dirty="0"/>
              <a:t>intermediary</a:t>
            </a:r>
            <a:r>
              <a:rPr lang="en-US" dirty="0"/>
              <a:t>)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rakyat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rakyat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b="1" dirty="0" err="1" smtClean="0"/>
              <a:t>Berdasarkan</a:t>
            </a:r>
            <a:r>
              <a:rPr lang="en-US" b="1" dirty="0" smtClean="0"/>
              <a:t> </a:t>
            </a:r>
            <a:r>
              <a:rPr lang="en-US" b="1" dirty="0" err="1"/>
              <a:t>kajian</a:t>
            </a:r>
            <a:r>
              <a:rPr lang="en-US" b="1" dirty="0"/>
              <a:t> internal Program </a:t>
            </a:r>
            <a:r>
              <a:rPr lang="en-US" b="1" dirty="0" err="1"/>
              <a:t>Studi</a:t>
            </a:r>
            <a:r>
              <a:rPr lang="en-US" b="1" dirty="0"/>
              <a:t> </a:t>
            </a:r>
            <a:r>
              <a:rPr lang="en-US" b="1" dirty="0" err="1" smtClean="0"/>
              <a:t>Ilmu</a:t>
            </a:r>
            <a:r>
              <a:rPr lang="en-US" b="1" dirty="0"/>
              <a:t> </a:t>
            </a:r>
            <a:r>
              <a:rPr lang="en-US" b="1" dirty="0" err="1" smtClean="0"/>
              <a:t>Pemerintahan</a:t>
            </a:r>
            <a:r>
              <a:rPr lang="en-US" b="1" dirty="0" smtClean="0"/>
              <a:t> STPMD “APMD”</a:t>
            </a:r>
            <a:r>
              <a:rPr lang="en-US" dirty="0" smtClean="0">
                <a:sym typeface="Wingdings" pitchFamily="2" charset="2"/>
              </a:rPr>
              <a:t></a:t>
            </a:r>
            <a:r>
              <a:rPr lang="en-US" dirty="0" smtClean="0"/>
              <a:t> </a:t>
            </a:r>
            <a:r>
              <a:rPr lang="en-US" dirty="0" err="1"/>
              <a:t>Perbuatan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perbuatan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perbuatan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(</a:t>
            </a:r>
            <a:r>
              <a:rPr lang="en-US" dirty="0" err="1"/>
              <a:t>Sutoro</a:t>
            </a:r>
            <a:r>
              <a:rPr lang="en-US" dirty="0"/>
              <a:t> </a:t>
            </a:r>
            <a:r>
              <a:rPr lang="en-US" dirty="0" err="1"/>
              <a:t>Eko</a:t>
            </a:r>
            <a:r>
              <a:rPr lang="en-US" dirty="0"/>
              <a:t>, 23 </a:t>
            </a:r>
            <a:r>
              <a:rPr lang="en-US" dirty="0" err="1"/>
              <a:t>Maret</a:t>
            </a:r>
            <a:r>
              <a:rPr lang="en-US" dirty="0"/>
              <a:t> 2015).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19200"/>
          </a:xfrm>
          <a:solidFill>
            <a:schemeClr val="bg2">
              <a:lumMod val="75000"/>
            </a:schemeClr>
          </a:solidFill>
        </p:spPr>
        <p:txBody>
          <a:bodyPr/>
          <a:lstStyle/>
          <a:p>
            <a:pPr algn="ctr"/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Perdebatan</a:t>
            </a:r>
            <a:r>
              <a:rPr lang="en-US" dirty="0" smtClean="0"/>
              <a:t>: </a:t>
            </a:r>
            <a:r>
              <a:rPr lang="en-US" dirty="0" err="1" smtClean="0"/>
              <a:t>Definisi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6430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481328"/>
            <a:ext cx="9144000" cy="4767072"/>
          </a:xfrm>
        </p:spPr>
        <p:txBody>
          <a:bodyPr>
            <a:normAutofit fontScale="92500" lnSpcReduction="20000"/>
          </a:bodyPr>
          <a:lstStyle/>
          <a:p>
            <a:pPr marL="109728" indent="0">
              <a:buNone/>
            </a:pPr>
            <a:r>
              <a:rPr lang="en-US" dirty="0" err="1" smtClean="0"/>
              <a:t>Berangkat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perdebatan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disepakati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:</a:t>
            </a:r>
          </a:p>
          <a:p>
            <a:pPr marL="109728" indent="0">
              <a:buNone/>
            </a:pPr>
            <a:r>
              <a:rPr lang="en-US" i="1" dirty="0" smtClean="0"/>
              <a:t>“</a:t>
            </a:r>
            <a:r>
              <a:rPr lang="en-US" i="1" dirty="0" err="1"/>
              <a:t>I</a:t>
            </a:r>
            <a:r>
              <a:rPr lang="en-US" i="1" dirty="0" err="1" smtClean="0"/>
              <a:t>lmu</a:t>
            </a:r>
            <a:r>
              <a:rPr lang="en-US" i="1" dirty="0" smtClean="0"/>
              <a:t> </a:t>
            </a:r>
            <a:r>
              <a:rPr lang="en-US" i="1" dirty="0"/>
              <a:t>yang </a:t>
            </a:r>
            <a:r>
              <a:rPr lang="en-US" i="1" dirty="0" err="1"/>
              <a:t>mempelajari</a:t>
            </a:r>
            <a:r>
              <a:rPr lang="en-US" i="1" dirty="0"/>
              <a:t> </a:t>
            </a:r>
            <a:r>
              <a:rPr lang="en-US" i="1" dirty="0" err="1"/>
              <a:t>pemerintah</a:t>
            </a:r>
            <a:r>
              <a:rPr lang="en-US" i="1" dirty="0"/>
              <a:t>, </a:t>
            </a:r>
            <a:r>
              <a:rPr lang="en-US" i="1" dirty="0" err="1"/>
              <a:t>hubungan</a:t>
            </a:r>
            <a:r>
              <a:rPr lang="en-US" i="1" dirty="0"/>
              <a:t> </a:t>
            </a:r>
            <a:r>
              <a:rPr lang="en-US" i="1" dirty="0" err="1"/>
              <a:t>atau</a:t>
            </a:r>
            <a:r>
              <a:rPr lang="en-US" i="1" dirty="0"/>
              <a:t> </a:t>
            </a:r>
            <a:r>
              <a:rPr lang="en-US" i="1" dirty="0" err="1"/>
              <a:t>relasi</a:t>
            </a:r>
            <a:r>
              <a:rPr lang="en-US" i="1" dirty="0"/>
              <a:t> </a:t>
            </a:r>
            <a:r>
              <a:rPr lang="en-US" i="1" dirty="0" err="1"/>
              <a:t>antara</a:t>
            </a:r>
            <a:r>
              <a:rPr lang="en-US" i="1" dirty="0"/>
              <a:t> </a:t>
            </a:r>
            <a:r>
              <a:rPr lang="en-US" i="1" dirty="0" err="1"/>
              <a:t>pemerintah</a:t>
            </a:r>
            <a:r>
              <a:rPr lang="en-US" i="1" dirty="0"/>
              <a:t> </a:t>
            </a:r>
            <a:r>
              <a:rPr lang="en-US" i="1" dirty="0" err="1"/>
              <a:t>dengan</a:t>
            </a:r>
            <a:r>
              <a:rPr lang="en-US" i="1" dirty="0"/>
              <a:t> yang </a:t>
            </a:r>
            <a:r>
              <a:rPr lang="en-US" i="1" dirty="0" err="1"/>
              <a:t>diperintah</a:t>
            </a:r>
            <a:r>
              <a:rPr lang="en-US" i="1" dirty="0"/>
              <a:t> </a:t>
            </a:r>
            <a:r>
              <a:rPr lang="en-US" i="1" dirty="0" err="1"/>
              <a:t>dan</a:t>
            </a:r>
            <a:r>
              <a:rPr lang="en-US" i="1" dirty="0"/>
              <a:t> </a:t>
            </a:r>
            <a:r>
              <a:rPr lang="en-US" i="1" dirty="0" err="1" smtClean="0"/>
              <a:t>rakyat</a:t>
            </a:r>
            <a:r>
              <a:rPr lang="en-US" i="1" dirty="0" smtClean="0"/>
              <a:t> </a:t>
            </a:r>
            <a:r>
              <a:rPr lang="en-US" i="1" dirty="0" err="1" smtClean="0"/>
              <a:t>beserta</a:t>
            </a:r>
            <a:r>
              <a:rPr lang="en-US" i="1" dirty="0" smtClean="0"/>
              <a:t> </a:t>
            </a:r>
            <a:r>
              <a:rPr lang="en-US" i="1" dirty="0" err="1" smtClean="0"/>
              <a:t>perbuatan</a:t>
            </a:r>
            <a:r>
              <a:rPr lang="en-US" i="1" dirty="0" smtClean="0"/>
              <a:t> </a:t>
            </a:r>
            <a:r>
              <a:rPr lang="en-US" i="1" dirty="0" err="1" smtClean="0"/>
              <a:t>pemerintah</a:t>
            </a:r>
            <a:r>
              <a:rPr lang="en-US" i="1" dirty="0" smtClean="0"/>
              <a:t>”.</a:t>
            </a:r>
            <a:endParaRPr lang="en-US" i="1" dirty="0"/>
          </a:p>
          <a:p>
            <a:pPr marL="109728" indent="0">
              <a:buNone/>
            </a:pPr>
            <a:endParaRPr lang="en-US" dirty="0" smtClean="0"/>
          </a:p>
          <a:p>
            <a:pPr marL="109728" indent="0">
              <a:buNone/>
            </a:pPr>
            <a:r>
              <a:rPr lang="en-US" dirty="0" err="1" smtClean="0"/>
              <a:t>Obyek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di STPMD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:</a:t>
            </a:r>
          </a:p>
          <a:p>
            <a:pPr marL="624078" indent="-514350">
              <a:buAutoNum type="arabicPeriod"/>
            </a:pPr>
            <a:r>
              <a:rPr lang="en-US" dirty="0" err="1" smtClean="0"/>
              <a:t>Pemerintah</a:t>
            </a:r>
            <a:r>
              <a:rPr lang="en-US" dirty="0"/>
              <a:t> </a:t>
            </a:r>
            <a:r>
              <a:rPr lang="en-US" dirty="0" smtClean="0"/>
              <a:t>(Negara)</a:t>
            </a:r>
          </a:p>
          <a:p>
            <a:pPr marL="624078" indent="-514350">
              <a:buAutoNum type="arabicPeriod"/>
            </a:pPr>
            <a:r>
              <a:rPr lang="en-US" dirty="0"/>
              <a:t>Y</a:t>
            </a:r>
            <a:r>
              <a:rPr lang="en-US" dirty="0" smtClean="0"/>
              <a:t>ang </a:t>
            </a:r>
            <a:r>
              <a:rPr lang="en-US" dirty="0" err="1" smtClean="0"/>
              <a:t>Diperintah</a:t>
            </a:r>
            <a:r>
              <a:rPr lang="en-US" dirty="0"/>
              <a:t> </a:t>
            </a:r>
            <a:r>
              <a:rPr lang="en-US" dirty="0" smtClean="0"/>
              <a:t>(Rakyat)</a:t>
            </a:r>
          </a:p>
          <a:p>
            <a:pPr marL="624078" indent="-514350">
              <a:buAutoNum type="arabicPeriod"/>
            </a:pP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yang </a:t>
            </a:r>
            <a:r>
              <a:rPr lang="en-US" dirty="0" err="1" smtClean="0"/>
              <a:t>diperintah</a:t>
            </a:r>
            <a:endParaRPr lang="en-US" dirty="0" smtClean="0"/>
          </a:p>
          <a:p>
            <a:pPr marL="624078" indent="-514350">
              <a:buAutoNum type="arabicPeriod"/>
            </a:pPr>
            <a:r>
              <a:rPr lang="en-US" dirty="0" err="1" smtClean="0"/>
              <a:t>Perbuatan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bg2">
              <a:lumMod val="75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Versi</a:t>
            </a:r>
            <a:r>
              <a:rPr lang="en-US" dirty="0" smtClean="0"/>
              <a:t> STPMD “APMD”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496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988840"/>
            <a:ext cx="9144000" cy="1872208"/>
          </a:xfrm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>
                <a:latin typeface="Adobe Gothic Std B" pitchFamily="34" charset="-128"/>
                <a:ea typeface="Adobe Gothic Std B" pitchFamily="34" charset="-128"/>
              </a:rPr>
              <a:t>OB</a:t>
            </a:r>
            <a:r>
              <a:rPr lang="id-ID" dirty="0" smtClean="0">
                <a:latin typeface="Adobe Gothic Std B" pitchFamily="34" charset="-128"/>
                <a:ea typeface="Adobe Gothic Std B" pitchFamily="34" charset="-128"/>
              </a:rPr>
              <a:t>Y</a:t>
            </a:r>
            <a:r>
              <a:rPr lang="en-US" dirty="0" smtClean="0">
                <a:latin typeface="Adobe Gothic Std B" pitchFamily="34" charset="-128"/>
                <a:ea typeface="Adobe Gothic Std B" pitchFamily="34" charset="-128"/>
              </a:rPr>
              <a:t>EK ILMU PEMERINTAHAN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9036623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ln>
            <a:solidFill>
              <a:schemeClr val="bg2">
                <a:lumMod val="25000"/>
              </a:schemeClr>
            </a:solidFill>
          </a:ln>
        </p:spPr>
        <p:txBody>
          <a:bodyPr>
            <a:normAutofit/>
          </a:bodyPr>
          <a:lstStyle/>
          <a:p>
            <a:pPr algn="l">
              <a:buFont typeface="Wingdings" pitchFamily="2" charset="2"/>
              <a:buChar char="q"/>
            </a:pPr>
            <a:r>
              <a:rPr lang="en-US" sz="3200" dirty="0" smtClean="0">
                <a:solidFill>
                  <a:schemeClr val="accent6"/>
                </a:solidFill>
              </a:rPr>
              <a:t> </a:t>
            </a:r>
            <a:r>
              <a:rPr lang="en-US" sz="3200" b="1" dirty="0" err="1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Obyek</a:t>
            </a:r>
            <a:r>
              <a:rPr lang="en-US" sz="3200" b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Ilmu</a:t>
            </a:r>
            <a:r>
              <a:rPr lang="en-US" sz="3200" b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Pemerintahan</a:t>
            </a:r>
            <a:endParaRPr lang="id-ID" sz="3200" b="1" dirty="0" smtClean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US" sz="3200" b="1" dirty="0" smtClean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US" sz="1200" dirty="0" smtClean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Font typeface="Wingdings" pitchFamily="2" charset="2"/>
              <a:buChar char="Ø"/>
            </a:pPr>
            <a:r>
              <a:rPr lang="en-US" sz="3200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Objek</a:t>
            </a:r>
            <a:r>
              <a:rPr lang="en-US" sz="3200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                      </a:t>
            </a:r>
            <a:r>
              <a:rPr lang="en-US" sz="3200" dirty="0" err="1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Pokok</a:t>
            </a:r>
            <a:r>
              <a:rPr lang="en-US" sz="3200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pembicaraan</a:t>
            </a:r>
            <a:r>
              <a:rPr lang="en-US" sz="3200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l"/>
            <a:endParaRPr lang="en-US" sz="1200" dirty="0" smtClean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l"/>
            <a:r>
              <a:rPr lang="en-US" sz="3200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200" dirty="0" err="1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Obyek</a:t>
            </a:r>
            <a:r>
              <a:rPr lang="en-US" sz="3200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 Formal       </a:t>
            </a:r>
            <a:r>
              <a:rPr lang="en-US" sz="3200" dirty="0" err="1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Khusus</a:t>
            </a:r>
            <a:r>
              <a:rPr lang="en-US" sz="3200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 &amp; </a:t>
            </a:r>
            <a:r>
              <a:rPr lang="en-US" sz="3200" dirty="0" err="1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spesifik</a:t>
            </a:r>
            <a:r>
              <a:rPr lang="en-US" sz="3200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pusat</a:t>
            </a:r>
            <a:r>
              <a:rPr lang="en-US" sz="3200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 marL="514350" indent="-514350" algn="l"/>
            <a:r>
              <a:rPr lang="en-US" sz="3200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                                   </a:t>
            </a:r>
            <a:r>
              <a:rPr lang="en-US" sz="3200" dirty="0" err="1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perhatian</a:t>
            </a:r>
            <a:r>
              <a:rPr lang="en-US" sz="3200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(focus of interest) </a:t>
            </a:r>
          </a:p>
          <a:p>
            <a:pPr marL="514350" indent="-514350" algn="l"/>
            <a:r>
              <a:rPr lang="en-US" sz="3200" i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                                   </a:t>
            </a:r>
            <a:r>
              <a:rPr lang="en-US" sz="3200" dirty="0" err="1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sz="3200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disiplin</a:t>
            </a:r>
            <a:r>
              <a:rPr lang="en-US" sz="3200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ilmu</a:t>
            </a:r>
            <a:r>
              <a:rPr lang="en-US" sz="3200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pengetahuan</a:t>
            </a:r>
            <a:r>
              <a:rPr lang="en-US" sz="3200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6075" indent="-346075" algn="l"/>
            <a:r>
              <a:rPr lang="en-US" sz="3200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 dirty="0" err="1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Obyek</a:t>
            </a:r>
            <a:r>
              <a:rPr lang="en-US" sz="3200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 Material      </a:t>
            </a:r>
            <a:r>
              <a:rPr lang="en-US" sz="3200" dirty="0" err="1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Umum</a:t>
            </a:r>
            <a:r>
              <a:rPr lang="en-US" sz="3200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 &amp; </a:t>
            </a:r>
            <a:r>
              <a:rPr lang="en-US" sz="3200" dirty="0" err="1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sz="3200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topik</a:t>
            </a:r>
            <a:r>
              <a:rPr lang="en-US" sz="3200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 yang  </a:t>
            </a:r>
          </a:p>
          <a:p>
            <a:pPr marL="346075" indent="-346075" algn="l"/>
            <a:r>
              <a:rPr lang="en-US" sz="3200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                                   </a:t>
            </a:r>
            <a:r>
              <a:rPr lang="en-US" sz="3200" dirty="0" err="1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dibahas</a:t>
            </a:r>
            <a:r>
              <a:rPr lang="en-US" sz="3200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sz="3200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 global </a:t>
            </a:r>
            <a:r>
              <a:rPr lang="en-US" sz="3200" dirty="0" err="1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tentang</a:t>
            </a:r>
            <a:r>
              <a:rPr lang="en-US" sz="3200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marL="346075" indent="-346075" algn="l"/>
            <a:r>
              <a:rPr lang="en-US" sz="3200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                                   </a:t>
            </a:r>
            <a:r>
              <a:rPr lang="en-US" sz="3200" dirty="0" err="1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pokok</a:t>
            </a:r>
            <a:r>
              <a:rPr lang="en-US" sz="3200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persoalan</a:t>
            </a:r>
            <a:r>
              <a:rPr lang="en-US" sz="3200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(subject matter)</a:t>
            </a:r>
            <a:endParaRPr lang="en-US" sz="3200" i="1" dirty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2133600" y="1828800"/>
            <a:ext cx="990600" cy="1588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3429000" y="2590800"/>
            <a:ext cx="990600" cy="1588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3581400" y="4191000"/>
            <a:ext cx="990600" cy="1588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ight Arrow 5"/>
          <p:cNvSpPr/>
          <p:nvPr/>
        </p:nvSpPr>
        <p:spPr>
          <a:xfrm flipV="1">
            <a:off x="1752600" y="1676400"/>
            <a:ext cx="1752600" cy="304800"/>
          </a:xfrm>
          <a:prstGeom prst="rightArrow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8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04088"/>
            <a:ext cx="9144000" cy="515112"/>
          </a:xfrm>
        </p:spPr>
        <p:txBody>
          <a:bodyPr>
            <a:noAutofit/>
          </a:bodyPr>
          <a:lstStyle/>
          <a:p>
            <a:r>
              <a:rPr lang="en-US" sz="2800" dirty="0" smtClean="0">
                <a:latin typeface="Adobe Gothic Std B" pitchFamily="34" charset="-128"/>
                <a:ea typeface="Adobe Gothic Std B" pitchFamily="34" charset="-128"/>
              </a:rPr>
              <a:t>OBJEK ILMU PEMERINTAHAN</a:t>
            </a:r>
            <a:endParaRPr lang="en-US" sz="2800" dirty="0">
              <a:latin typeface="Adobe Gothic Std B" pitchFamily="34" charset="-128"/>
              <a:ea typeface="Adobe Gothic Std B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71600"/>
            <a:ext cx="9144000" cy="5486400"/>
          </a:xfrm>
        </p:spPr>
        <p:txBody>
          <a:bodyPr/>
          <a:lstStyle/>
          <a:p>
            <a:r>
              <a:rPr lang="en-US" dirty="0" err="1" smtClean="0">
                <a:latin typeface="Berlin Sans FB" pitchFamily="34" charset="0"/>
              </a:rPr>
              <a:t>Objek</a:t>
            </a:r>
            <a:r>
              <a:rPr lang="en-US" dirty="0" smtClean="0">
                <a:latin typeface="Berlin Sans FB" pitchFamily="34" charset="0"/>
              </a:rPr>
              <a:t> : </a:t>
            </a:r>
            <a:r>
              <a:rPr lang="en-US" dirty="0" err="1" smtClean="0">
                <a:latin typeface="Berlin Sans FB" pitchFamily="34" charset="0"/>
              </a:rPr>
              <a:t>sesuatu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yg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menjadi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pokok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pembicaraan</a:t>
            </a:r>
            <a:r>
              <a:rPr lang="en-US" dirty="0" smtClean="0">
                <a:latin typeface="Berlin Sans FB" pitchFamily="34" charset="0"/>
              </a:rPr>
              <a:t>, </a:t>
            </a:r>
            <a:r>
              <a:rPr lang="en-US" dirty="0" err="1" smtClean="0">
                <a:latin typeface="Berlin Sans FB" pitchFamily="34" charset="0"/>
              </a:rPr>
              <a:t>shg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dengan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demikian</a:t>
            </a:r>
            <a:r>
              <a:rPr lang="en-US" dirty="0" smtClean="0">
                <a:latin typeface="Berlin Sans FB" pitchFamily="34" charset="0"/>
              </a:rPr>
              <a:t>  </a:t>
            </a:r>
            <a:r>
              <a:rPr lang="en-US" dirty="0" err="1" smtClean="0">
                <a:latin typeface="Berlin Sans FB" pitchFamily="34" charset="0"/>
              </a:rPr>
              <a:t>objek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merupakan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apa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yg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akan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diamati</a:t>
            </a:r>
            <a:r>
              <a:rPr lang="en-US" dirty="0" smtClean="0">
                <a:latin typeface="Berlin Sans FB" pitchFamily="34" charset="0"/>
              </a:rPr>
              <a:t>, </a:t>
            </a:r>
            <a:r>
              <a:rPr lang="en-US" dirty="0" err="1" smtClean="0">
                <a:latin typeface="Berlin Sans FB" pitchFamily="34" charset="0"/>
              </a:rPr>
              <a:t>diteliti</a:t>
            </a:r>
            <a:r>
              <a:rPr lang="en-US" dirty="0" smtClean="0">
                <a:latin typeface="Berlin Sans FB" pitchFamily="34" charset="0"/>
              </a:rPr>
              <a:t>, </a:t>
            </a:r>
            <a:r>
              <a:rPr lang="en-US" dirty="0" err="1" smtClean="0">
                <a:latin typeface="Berlin Sans FB" pitchFamily="34" charset="0"/>
              </a:rPr>
              <a:t>dipelajari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dan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dibahas</a:t>
            </a:r>
            <a:r>
              <a:rPr lang="en-US" dirty="0" smtClean="0">
                <a:latin typeface="Berlin Sans FB" pitchFamily="34" charset="0"/>
              </a:rPr>
              <a:t>.</a:t>
            </a:r>
          </a:p>
          <a:p>
            <a:pPr>
              <a:buNone/>
            </a:pPr>
            <a:endParaRPr lang="en-US" dirty="0" smtClean="0">
              <a:latin typeface="Berlin Sans FB" pitchFamily="34" charset="0"/>
            </a:endParaRPr>
          </a:p>
          <a:p>
            <a:r>
              <a:rPr lang="en-US" dirty="0" err="1" smtClean="0">
                <a:latin typeface="Berlin Sans FB" pitchFamily="34" charset="0"/>
              </a:rPr>
              <a:t>Objek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Materia</a:t>
            </a:r>
            <a:r>
              <a:rPr lang="en-US" dirty="0" smtClean="0">
                <a:latin typeface="Berlin Sans FB" pitchFamily="34" charset="0"/>
              </a:rPr>
              <a:t> : </a:t>
            </a:r>
            <a:r>
              <a:rPr lang="en-US" dirty="0" err="1" smtClean="0">
                <a:latin typeface="Berlin Sans FB" pitchFamily="34" charset="0"/>
              </a:rPr>
              <a:t>bersifat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umum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dan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merupakan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topik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yg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dibahas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secara</a:t>
            </a:r>
            <a:r>
              <a:rPr lang="en-US" dirty="0" smtClean="0">
                <a:latin typeface="Berlin Sans FB" pitchFamily="34" charset="0"/>
              </a:rPr>
              <a:t> global </a:t>
            </a:r>
            <a:r>
              <a:rPr lang="en-US" dirty="0" err="1" smtClean="0">
                <a:latin typeface="Berlin Sans FB" pitchFamily="34" charset="0"/>
              </a:rPr>
              <a:t>tentang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pokok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persoalan</a:t>
            </a:r>
            <a:r>
              <a:rPr lang="en-US" dirty="0" smtClean="0">
                <a:latin typeface="Berlin Sans FB" pitchFamily="34" charset="0"/>
              </a:rPr>
              <a:t> (</a:t>
            </a:r>
            <a:r>
              <a:rPr lang="en-US" dirty="0" smtClean="0">
                <a:solidFill>
                  <a:srgbClr val="FF0000"/>
                </a:solidFill>
                <a:latin typeface="Berlin Sans FB" pitchFamily="34" charset="0"/>
              </a:rPr>
              <a:t>subject matter</a:t>
            </a:r>
            <a:r>
              <a:rPr lang="en-US" dirty="0" smtClean="0">
                <a:latin typeface="Berlin Sans FB" pitchFamily="34" charset="0"/>
              </a:rPr>
              <a:t>) 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 </a:t>
            </a:r>
            <a:r>
              <a:rPr lang="en-US" dirty="0" smtClean="0">
                <a:solidFill>
                  <a:srgbClr val="FF0000"/>
                </a:solidFill>
                <a:latin typeface="Berlin Sans FB" pitchFamily="34" charset="0"/>
                <a:sym typeface="Wingdings" pitchFamily="2" charset="2"/>
              </a:rPr>
              <a:t>NEGARA</a:t>
            </a:r>
            <a:endParaRPr lang="en-US" dirty="0" smtClean="0">
              <a:solidFill>
                <a:srgbClr val="FF0000"/>
              </a:solidFill>
              <a:latin typeface="Berlin Sans FB" pitchFamily="34" charset="0"/>
            </a:endParaRPr>
          </a:p>
          <a:p>
            <a:pPr>
              <a:buNone/>
            </a:pPr>
            <a:endParaRPr lang="en-US" dirty="0" smtClean="0">
              <a:latin typeface="Berlin Sans FB" pitchFamily="34" charset="0"/>
            </a:endParaRPr>
          </a:p>
          <a:p>
            <a:r>
              <a:rPr lang="en-US" dirty="0" err="1" smtClean="0">
                <a:latin typeface="Berlin Sans FB" pitchFamily="34" charset="0"/>
              </a:rPr>
              <a:t>Objek</a:t>
            </a:r>
            <a:r>
              <a:rPr lang="en-US" dirty="0" smtClean="0">
                <a:latin typeface="Berlin Sans FB" pitchFamily="34" charset="0"/>
              </a:rPr>
              <a:t> Forma : </a:t>
            </a:r>
            <a:r>
              <a:rPr lang="en-US" dirty="0" err="1" smtClean="0">
                <a:latin typeface="Berlin Sans FB" pitchFamily="34" charset="0"/>
              </a:rPr>
              <a:t>bersifat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khusus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dan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spesifik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karena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merupakan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pusat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perhatian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suatu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disiplin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ilmu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latin typeface="Berlin Sans FB" pitchFamily="34" charset="0"/>
              </a:rPr>
              <a:t>pengetahuan</a:t>
            </a:r>
            <a:r>
              <a:rPr lang="en-US" dirty="0" smtClean="0">
                <a:latin typeface="Berlin Sans FB" pitchFamily="34" charset="0"/>
              </a:rPr>
              <a:t> (</a:t>
            </a:r>
            <a:r>
              <a:rPr lang="en-US" dirty="0" smtClean="0">
                <a:solidFill>
                  <a:srgbClr val="FF0000"/>
                </a:solidFill>
                <a:latin typeface="Berlin Sans FB" pitchFamily="34" charset="0"/>
              </a:rPr>
              <a:t>focus of interest</a:t>
            </a:r>
            <a:r>
              <a:rPr lang="en-US" dirty="0" smtClean="0">
                <a:latin typeface="Berlin Sans FB" pitchFamily="34" charset="0"/>
              </a:rPr>
              <a:t>) </a:t>
            </a:r>
            <a:r>
              <a:rPr lang="en-US" dirty="0" smtClean="0">
                <a:latin typeface="Berlin Sans FB" pitchFamily="34" charset="0"/>
                <a:sym typeface="Wingdings" pitchFamily="2" charset="2"/>
              </a:rPr>
              <a:t> </a:t>
            </a:r>
            <a:r>
              <a:rPr lang="en-US" dirty="0" err="1" smtClean="0">
                <a:solidFill>
                  <a:srgbClr val="FF0000"/>
                </a:solidFill>
                <a:latin typeface="Berlin Sans FB" pitchFamily="34" charset="0"/>
                <a:sym typeface="Wingdings" pitchFamily="2" charset="2"/>
              </a:rPr>
              <a:t>Hubungan</a:t>
            </a:r>
            <a:r>
              <a:rPr lang="en-US" dirty="0" smtClean="0">
                <a:solidFill>
                  <a:srgbClr val="FF0000"/>
                </a:solidFill>
                <a:latin typeface="Berlin Sans FB" pitchFamily="34" charset="0"/>
                <a:sym typeface="Wingdings" pitchFamily="2" charset="2"/>
              </a:rPr>
              <a:t>, </a:t>
            </a:r>
            <a:r>
              <a:rPr lang="en-US" dirty="0" err="1" smtClean="0">
                <a:solidFill>
                  <a:srgbClr val="FF0000"/>
                </a:solidFill>
                <a:latin typeface="Berlin Sans FB" pitchFamily="34" charset="0"/>
                <a:sym typeface="Wingdings" pitchFamily="2" charset="2"/>
              </a:rPr>
              <a:t>gejala</a:t>
            </a:r>
            <a:r>
              <a:rPr lang="en-US" dirty="0" smtClean="0">
                <a:solidFill>
                  <a:srgbClr val="FF0000"/>
                </a:solidFill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Berlin Sans FB" pitchFamily="34" charset="0"/>
                <a:sym typeface="Wingdings" pitchFamily="2" charset="2"/>
              </a:rPr>
              <a:t>dan</a:t>
            </a:r>
            <a:r>
              <a:rPr lang="en-US" dirty="0" smtClean="0">
                <a:solidFill>
                  <a:srgbClr val="FF0000"/>
                </a:solidFill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Berlin Sans FB" pitchFamily="34" charset="0"/>
                <a:sym typeface="Wingdings" pitchFamily="2" charset="2"/>
              </a:rPr>
              <a:t>peristiwa</a:t>
            </a:r>
            <a:r>
              <a:rPr lang="en-US" dirty="0" smtClean="0">
                <a:solidFill>
                  <a:srgbClr val="FF0000"/>
                </a:solidFill>
                <a:latin typeface="Berlin Sans FB" pitchFamily="34" charset="0"/>
                <a:sym typeface="Wingdings" pitchFamily="2" charset="2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Berlin Sans FB" pitchFamily="34" charset="0"/>
                <a:sym typeface="Wingdings" pitchFamily="2" charset="2"/>
              </a:rPr>
              <a:t>pemerintahan</a:t>
            </a:r>
            <a:endParaRPr lang="en-US" dirty="0">
              <a:solidFill>
                <a:srgbClr val="FF0000"/>
              </a:solidFill>
              <a:latin typeface="Berlin Sans FB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15995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228600"/>
            <a:ext cx="8382000" cy="6172200"/>
          </a:xfrm>
        </p:spPr>
        <p:txBody>
          <a:bodyPr/>
          <a:lstStyle/>
          <a:p>
            <a:endParaRPr lang="en-US" sz="3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3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" y="0"/>
          <a:ext cx="9143999" cy="6505438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12800"/>
                <a:gridCol w="2349143"/>
                <a:gridCol w="1452785"/>
                <a:gridCol w="4529271"/>
              </a:tblGrid>
              <a:tr h="95934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NO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NAMA</a:t>
                      </a:r>
                      <a:r>
                        <a:rPr lang="en-US" sz="1800" baseline="0" dirty="0" smtClean="0"/>
                        <a:t> DISIPLIN ILMU PENGETAHUAN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OBJEK MATERIA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OBJEK FORMA</a:t>
                      </a:r>
                      <a:endParaRPr lang="en-US" sz="18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554609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</a:p>
                    <a:p>
                      <a:pPr algn="ctr"/>
                      <a:endParaRPr lang="en-US" sz="2400" dirty="0" smtClean="0"/>
                    </a:p>
                    <a:p>
                      <a:pPr algn="ctr"/>
                      <a:endParaRPr lang="en-US" sz="1000" dirty="0" smtClean="0"/>
                    </a:p>
                    <a:p>
                      <a:pPr algn="ctr"/>
                      <a:endParaRPr lang="en-US" sz="2000" dirty="0" smtClean="0"/>
                    </a:p>
                    <a:p>
                      <a:pPr algn="ctr"/>
                      <a:r>
                        <a:rPr lang="en-US" sz="2400" dirty="0" smtClean="0"/>
                        <a:t>2.</a:t>
                      </a:r>
                    </a:p>
                    <a:p>
                      <a:pPr algn="ctr"/>
                      <a:endParaRPr lang="en-US" sz="2400" dirty="0" smtClean="0"/>
                    </a:p>
                    <a:p>
                      <a:pPr algn="ctr"/>
                      <a:endParaRPr lang="en-US" sz="1000" dirty="0" smtClean="0"/>
                    </a:p>
                    <a:p>
                      <a:pPr algn="ctr"/>
                      <a:r>
                        <a:rPr lang="en-US" sz="2400" dirty="0" smtClean="0"/>
                        <a:t>3.</a:t>
                      </a:r>
                    </a:p>
                    <a:p>
                      <a:pPr algn="ctr"/>
                      <a:endParaRPr lang="en-US" sz="2400" dirty="0" smtClean="0"/>
                    </a:p>
                    <a:p>
                      <a:pPr algn="ctr"/>
                      <a:endParaRPr lang="en-US" sz="2400" dirty="0" smtClean="0"/>
                    </a:p>
                    <a:p>
                      <a:pPr algn="ctr"/>
                      <a:endParaRPr lang="en-US" sz="1000" dirty="0" smtClean="0"/>
                    </a:p>
                    <a:p>
                      <a:pPr algn="ctr"/>
                      <a:r>
                        <a:rPr lang="en-US" sz="2400" dirty="0" smtClean="0"/>
                        <a:t>4.</a:t>
                      </a:r>
                    </a:p>
                    <a:p>
                      <a:pPr algn="ctr"/>
                      <a:endParaRPr lang="en-US" sz="2400" dirty="0" smtClean="0"/>
                    </a:p>
                    <a:p>
                      <a:pPr algn="ctr"/>
                      <a:endParaRPr lang="en-US" sz="1000" dirty="0" smtClean="0"/>
                    </a:p>
                    <a:p>
                      <a:pPr algn="ctr"/>
                      <a:r>
                        <a:rPr lang="en-US" sz="2400" dirty="0" smtClean="0"/>
                        <a:t>5.</a:t>
                      </a:r>
                      <a:endParaRPr lang="en-US" sz="24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Ilmu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Pemerintahan</a:t>
                      </a:r>
                      <a:endParaRPr lang="en-US" sz="2400" dirty="0" smtClean="0"/>
                    </a:p>
                    <a:p>
                      <a:endParaRPr lang="en-US" sz="2400" dirty="0" smtClean="0"/>
                    </a:p>
                    <a:p>
                      <a:endParaRPr lang="en-US" sz="500" dirty="0" smtClean="0"/>
                    </a:p>
                    <a:p>
                      <a:r>
                        <a:rPr lang="en-US" sz="2400" dirty="0" err="1" smtClean="0"/>
                        <a:t>Ilmu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politik</a:t>
                      </a:r>
                      <a:endParaRPr lang="en-US" sz="2400" dirty="0" smtClean="0"/>
                    </a:p>
                    <a:p>
                      <a:endParaRPr lang="en-US" sz="2400" dirty="0" smtClean="0"/>
                    </a:p>
                    <a:p>
                      <a:endParaRPr lang="en-US" sz="1000" dirty="0" smtClean="0"/>
                    </a:p>
                    <a:p>
                      <a:r>
                        <a:rPr lang="en-US" sz="2400" dirty="0" err="1" smtClean="0"/>
                        <a:t>Ilmu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administrasi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negara</a:t>
                      </a:r>
                      <a:endParaRPr lang="en-US" sz="2400" baseline="0" dirty="0" smtClean="0"/>
                    </a:p>
                    <a:p>
                      <a:endParaRPr lang="en-US" sz="1000" baseline="0" dirty="0" smtClean="0"/>
                    </a:p>
                    <a:p>
                      <a:r>
                        <a:rPr lang="en-US" sz="2400" baseline="0" dirty="0" err="1" smtClean="0"/>
                        <a:t>Ilmu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hukum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tata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negara</a:t>
                      </a:r>
                      <a:endParaRPr lang="en-US" sz="2400" baseline="0" dirty="0" smtClean="0"/>
                    </a:p>
                    <a:p>
                      <a:endParaRPr lang="en-US" sz="1000" baseline="0" dirty="0" smtClean="0"/>
                    </a:p>
                    <a:p>
                      <a:r>
                        <a:rPr lang="en-US" sz="2400" dirty="0" err="1" smtClean="0"/>
                        <a:t>Ilmu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negara</a:t>
                      </a:r>
                      <a:endParaRPr lang="en-US" sz="24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Negara</a:t>
                      </a:r>
                    </a:p>
                    <a:p>
                      <a:endParaRPr lang="en-US" sz="2400" dirty="0" smtClean="0"/>
                    </a:p>
                    <a:p>
                      <a:endParaRPr lang="en-US" sz="24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Negara</a:t>
                      </a:r>
                    </a:p>
                    <a:p>
                      <a:endParaRPr lang="en-US" sz="2400" dirty="0" smtClean="0"/>
                    </a:p>
                    <a:p>
                      <a:endParaRPr lang="en-US" sz="10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Negara</a:t>
                      </a:r>
                    </a:p>
                    <a:p>
                      <a:endParaRPr lang="en-US" sz="2400" dirty="0" smtClean="0"/>
                    </a:p>
                    <a:p>
                      <a:endParaRPr lang="en-US" sz="2400" dirty="0" smtClean="0"/>
                    </a:p>
                    <a:p>
                      <a:endParaRPr lang="en-US" sz="10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Negara</a:t>
                      </a:r>
                    </a:p>
                    <a:p>
                      <a:endParaRPr lang="en-US" sz="2400" dirty="0" smtClean="0"/>
                    </a:p>
                    <a:p>
                      <a:endParaRPr lang="en-US" sz="10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Negara</a:t>
                      </a:r>
                    </a:p>
                    <a:p>
                      <a:endParaRPr lang="en-US" sz="2400" i="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Hubungan-hubungan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pemerintahan</a:t>
                      </a:r>
                      <a:r>
                        <a:rPr lang="en-US" sz="2400" dirty="0" smtClean="0"/>
                        <a:t>,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gejala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dan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peristiwa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pemerintahan</a:t>
                      </a:r>
                      <a:endParaRPr lang="en-US" sz="2400" baseline="0" dirty="0" smtClean="0"/>
                    </a:p>
                    <a:p>
                      <a:endParaRPr lang="en-US" sz="1000" baseline="0" dirty="0" smtClean="0"/>
                    </a:p>
                    <a:p>
                      <a:r>
                        <a:rPr lang="en-US" sz="2400" baseline="0" dirty="0" err="1" smtClean="0"/>
                        <a:t>Kekuasaan</a:t>
                      </a:r>
                      <a:r>
                        <a:rPr lang="en-US" sz="2400" baseline="0" dirty="0" smtClean="0"/>
                        <a:t>, </a:t>
                      </a:r>
                      <a:r>
                        <a:rPr lang="en-US" sz="2400" baseline="0" dirty="0" err="1" smtClean="0"/>
                        <a:t>kepentingan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rakyat</a:t>
                      </a:r>
                      <a:r>
                        <a:rPr lang="en-US" sz="2400" baseline="0" dirty="0" smtClean="0"/>
                        <a:t>, </a:t>
                      </a:r>
                      <a:r>
                        <a:rPr lang="en-US" sz="2400" baseline="0" dirty="0" err="1" smtClean="0"/>
                        <a:t>grup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penekan</a:t>
                      </a:r>
                      <a:endParaRPr lang="en-US" sz="2400" baseline="0" dirty="0" smtClean="0"/>
                    </a:p>
                    <a:p>
                      <a:endParaRPr lang="en-US" sz="1000" baseline="0" dirty="0" smtClean="0"/>
                    </a:p>
                    <a:p>
                      <a:r>
                        <a:rPr lang="en-US" sz="2400" baseline="0" dirty="0" err="1" smtClean="0"/>
                        <a:t>Pelayanan</a:t>
                      </a:r>
                      <a:r>
                        <a:rPr lang="en-US" sz="2400" baseline="0" dirty="0" smtClean="0"/>
                        <a:t>, </a:t>
                      </a:r>
                      <a:r>
                        <a:rPr lang="en-US" sz="2400" baseline="0" dirty="0" err="1" smtClean="0"/>
                        <a:t>organisasi</a:t>
                      </a:r>
                      <a:r>
                        <a:rPr lang="en-US" sz="2400" baseline="0" dirty="0" smtClean="0"/>
                        <a:t>, </a:t>
                      </a:r>
                      <a:r>
                        <a:rPr lang="en-US" sz="2400" baseline="0" dirty="0" err="1" smtClean="0"/>
                        <a:t>manajemen</a:t>
                      </a:r>
                      <a:r>
                        <a:rPr lang="en-US" sz="2400" baseline="0" dirty="0" smtClean="0"/>
                        <a:t>, </a:t>
                      </a:r>
                      <a:r>
                        <a:rPr lang="en-US" sz="2400" baseline="0" dirty="0" err="1" smtClean="0"/>
                        <a:t>birokrasi</a:t>
                      </a:r>
                      <a:endParaRPr lang="en-US" sz="2400" baseline="0" dirty="0" smtClean="0"/>
                    </a:p>
                    <a:p>
                      <a:endParaRPr lang="en-US" sz="1000" baseline="0" dirty="0" smtClean="0"/>
                    </a:p>
                    <a:p>
                      <a:endParaRPr lang="en-US" sz="2400" baseline="0" dirty="0" smtClean="0"/>
                    </a:p>
                    <a:p>
                      <a:r>
                        <a:rPr lang="en-US" sz="2400" baseline="0" dirty="0" err="1" smtClean="0"/>
                        <a:t>Peraturan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perundang-undangan</a:t>
                      </a:r>
                      <a:endParaRPr lang="en-US" sz="2400" baseline="0" dirty="0" smtClean="0"/>
                    </a:p>
                    <a:p>
                      <a:endParaRPr lang="en-US" sz="1000" baseline="0" dirty="0" smtClean="0"/>
                    </a:p>
                    <a:p>
                      <a:r>
                        <a:rPr lang="en-US" sz="2400" baseline="0" dirty="0" err="1" smtClean="0"/>
                        <a:t>Konstitusi</a:t>
                      </a:r>
                      <a:r>
                        <a:rPr lang="en-US" sz="2400" baseline="0" dirty="0" smtClean="0"/>
                        <a:t>, </a:t>
                      </a:r>
                      <a:r>
                        <a:rPr lang="en-US" sz="2400" baseline="0" dirty="0" err="1" smtClean="0"/>
                        <a:t>timbul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dan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tenggelamnya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negara</a:t>
                      </a:r>
                      <a:endParaRPr lang="en-US" sz="24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9290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988840"/>
            <a:ext cx="9144000" cy="1872208"/>
          </a:xfrm>
          <a:solidFill>
            <a:srgbClr val="FFC000"/>
          </a:solidFill>
        </p:spPr>
        <p:txBody>
          <a:bodyPr/>
          <a:lstStyle/>
          <a:p>
            <a:pPr lvl="0"/>
            <a:r>
              <a:rPr lang="en-US" b="1" dirty="0" err="1"/>
              <a:t>Tehnik-tehnik</a:t>
            </a:r>
            <a:r>
              <a:rPr lang="en-US" b="1" dirty="0"/>
              <a:t> </a:t>
            </a:r>
            <a:r>
              <a:rPr lang="en-US" b="1" dirty="0" err="1"/>
              <a:t>Pemerintahan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5228011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5157192"/>
          </a:xfrm>
        </p:spPr>
        <p:txBody>
          <a:bodyPr anchor="t">
            <a:normAutofit lnSpcReduction="10000"/>
          </a:bodyPr>
          <a:lstStyle/>
          <a:p>
            <a:pPr lvl="0" algn="l"/>
            <a:r>
              <a:rPr lang="en-US" sz="2400" b="1" dirty="0" err="1" smtClean="0">
                <a:latin typeface="Berlin Sans FB" panose="020E0602020502020306" pitchFamily="34" charset="0"/>
              </a:rPr>
              <a:t>Koordinasi</a:t>
            </a:r>
            <a:endParaRPr lang="id-ID" sz="2400" dirty="0">
              <a:latin typeface="Berlin Sans FB" panose="020E0602020502020306" pitchFamily="34" charset="0"/>
            </a:endParaRPr>
          </a:p>
          <a:p>
            <a:pPr marL="342900" lvl="0" indent="-342900" algn="l">
              <a:buFont typeface="Courier New" panose="02070309020205020404" pitchFamily="49" charset="0"/>
              <a:buChar char="o"/>
            </a:pPr>
            <a:r>
              <a:rPr lang="en-US" sz="2400" dirty="0" err="1" smtClean="0">
                <a:latin typeface="Berlin Sans FB" panose="020E0602020502020306" pitchFamily="34" charset="0"/>
              </a:rPr>
              <a:t>Pengaturan</a:t>
            </a:r>
            <a:endParaRPr lang="id-ID" sz="2400" dirty="0" smtClean="0">
              <a:latin typeface="Berlin Sans FB" panose="020E0602020502020306" pitchFamily="34" charset="0"/>
            </a:endParaRPr>
          </a:p>
          <a:p>
            <a:pPr marL="342900" lvl="0" indent="-342900" algn="l">
              <a:buFont typeface="Courier New" panose="02070309020205020404" pitchFamily="49" charset="0"/>
              <a:buChar char="o"/>
            </a:pPr>
            <a:r>
              <a:rPr lang="en-US" sz="2400" dirty="0" err="1" smtClean="0">
                <a:latin typeface="Berlin Sans FB" panose="020E0602020502020306" pitchFamily="34" charset="0"/>
              </a:rPr>
              <a:t>Sinkronisasi</a:t>
            </a:r>
            <a:endParaRPr lang="id-ID" sz="2400" dirty="0">
              <a:latin typeface="Berlin Sans FB" panose="020E0602020502020306" pitchFamily="34" charset="0"/>
            </a:endParaRPr>
          </a:p>
          <a:p>
            <a:pPr marL="342900" lvl="0" indent="-342900" algn="l">
              <a:buFont typeface="Courier New" panose="02070309020205020404" pitchFamily="49" charset="0"/>
              <a:buChar char="o"/>
            </a:pPr>
            <a:r>
              <a:rPr lang="en-US" sz="2400" dirty="0" err="1" smtClean="0">
                <a:latin typeface="Berlin Sans FB" panose="020E0602020502020306" pitchFamily="34" charset="0"/>
              </a:rPr>
              <a:t>Kepentingan</a:t>
            </a:r>
            <a:r>
              <a:rPr lang="en-US" sz="2400" dirty="0" smtClean="0">
                <a:latin typeface="Berlin Sans FB" panose="020E0602020502020306" pitchFamily="34" charset="0"/>
              </a:rPr>
              <a:t> </a:t>
            </a:r>
            <a:r>
              <a:rPr lang="en-US" sz="2400" dirty="0" err="1" smtClean="0">
                <a:latin typeface="Berlin Sans FB" panose="020E0602020502020306" pitchFamily="34" charset="0"/>
              </a:rPr>
              <a:t>bersama</a:t>
            </a:r>
            <a:endParaRPr lang="id-ID" sz="2400" dirty="0">
              <a:latin typeface="Berlin Sans FB" panose="020E0602020502020306" pitchFamily="34" charset="0"/>
            </a:endParaRPr>
          </a:p>
          <a:p>
            <a:pPr marL="342900" lvl="0" indent="-342900" algn="l">
              <a:buFont typeface="Courier New" panose="02070309020205020404" pitchFamily="49" charset="0"/>
              <a:buChar char="o"/>
            </a:pPr>
            <a:r>
              <a:rPr lang="en-US" sz="2400" dirty="0" err="1" smtClean="0">
                <a:latin typeface="Berlin Sans FB" panose="020E0602020502020306" pitchFamily="34" charset="0"/>
              </a:rPr>
              <a:t>Tujuan</a:t>
            </a:r>
            <a:r>
              <a:rPr lang="en-US" sz="2400" dirty="0" smtClean="0">
                <a:latin typeface="Berlin Sans FB" panose="020E0602020502020306" pitchFamily="34" charset="0"/>
              </a:rPr>
              <a:t> </a:t>
            </a:r>
            <a:r>
              <a:rPr lang="en-US" sz="2400" dirty="0" err="1" smtClean="0">
                <a:latin typeface="Berlin Sans FB" panose="020E0602020502020306" pitchFamily="34" charset="0"/>
              </a:rPr>
              <a:t>bersama</a:t>
            </a:r>
            <a:endParaRPr lang="id-ID" sz="2400" dirty="0" smtClean="0">
              <a:latin typeface="Berlin Sans FB" panose="020E0602020502020306" pitchFamily="34" charset="0"/>
            </a:endParaRPr>
          </a:p>
          <a:p>
            <a:pPr lvl="0" algn="l"/>
            <a:r>
              <a:rPr lang="en-US" sz="2400" b="1" dirty="0" err="1" smtClean="0">
                <a:latin typeface="Berlin Sans FB" panose="020E0602020502020306" pitchFamily="34" charset="0"/>
              </a:rPr>
              <a:t>Partisipasi</a:t>
            </a:r>
            <a:endParaRPr lang="id-ID" sz="2400" dirty="0">
              <a:latin typeface="Berlin Sans FB" panose="020E0602020502020306" pitchFamily="34" charset="0"/>
            </a:endParaRPr>
          </a:p>
          <a:p>
            <a:pPr marL="342900" indent="-342900" algn="l">
              <a:buFont typeface="Courier New" panose="02070309020205020404" pitchFamily="49" charset="0"/>
              <a:buChar char="o"/>
            </a:pPr>
            <a:r>
              <a:rPr lang="en-US" sz="2400" dirty="0" err="1">
                <a:latin typeface="Berlin Sans FB" panose="020E0602020502020306" pitchFamily="34" charset="0"/>
              </a:rPr>
              <a:t>Keikut</a:t>
            </a:r>
            <a:r>
              <a:rPr lang="en-US" sz="2400" dirty="0"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latin typeface="Berlin Sans FB" panose="020E0602020502020306" pitchFamily="34" charset="0"/>
              </a:rPr>
              <a:t>sertaan</a:t>
            </a:r>
            <a:r>
              <a:rPr lang="en-US" sz="2400" dirty="0">
                <a:latin typeface="Berlin Sans FB" panose="020E0602020502020306" pitchFamily="34" charset="0"/>
              </a:rPr>
              <a:t> individual </a:t>
            </a:r>
            <a:r>
              <a:rPr lang="en-US" sz="2400" dirty="0" err="1">
                <a:latin typeface="Berlin Sans FB" panose="020E0602020502020306" pitchFamily="34" charset="0"/>
              </a:rPr>
              <a:t>dalam</a:t>
            </a:r>
            <a:r>
              <a:rPr lang="en-US" sz="2400" dirty="0"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latin typeface="Berlin Sans FB" panose="020E0602020502020306" pitchFamily="34" charset="0"/>
              </a:rPr>
              <a:t>situasi</a:t>
            </a:r>
            <a:r>
              <a:rPr lang="en-US" sz="2400" dirty="0"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latin typeface="Berlin Sans FB" panose="020E0602020502020306" pitchFamily="34" charset="0"/>
              </a:rPr>
              <a:t>dan</a:t>
            </a:r>
            <a:r>
              <a:rPr lang="en-US" sz="2400" dirty="0"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latin typeface="Berlin Sans FB" panose="020E0602020502020306" pitchFamily="34" charset="0"/>
              </a:rPr>
              <a:t>kondisi</a:t>
            </a:r>
            <a:r>
              <a:rPr lang="en-US" sz="2400" dirty="0"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latin typeface="Berlin Sans FB" panose="020E0602020502020306" pitchFamily="34" charset="0"/>
              </a:rPr>
              <a:t>untuk</a:t>
            </a:r>
            <a:r>
              <a:rPr lang="en-US" sz="2400" dirty="0"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latin typeface="Berlin Sans FB" panose="020E0602020502020306" pitchFamily="34" charset="0"/>
              </a:rPr>
              <a:t>menunjuk</a:t>
            </a:r>
            <a:r>
              <a:rPr lang="en-US" sz="2400" dirty="0"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latin typeface="Berlin Sans FB" panose="020E0602020502020306" pitchFamily="34" charset="0"/>
              </a:rPr>
              <a:t>dan</a:t>
            </a:r>
            <a:r>
              <a:rPr lang="en-US" sz="2400" dirty="0"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latin typeface="Berlin Sans FB" panose="020E0602020502020306" pitchFamily="34" charset="0"/>
              </a:rPr>
              <a:t>melaksanakan</a:t>
            </a:r>
            <a:r>
              <a:rPr lang="en-US" sz="2400" dirty="0">
                <a:latin typeface="Berlin Sans FB" panose="020E0602020502020306" pitchFamily="34" charset="0"/>
              </a:rPr>
              <a:t> program-program </a:t>
            </a:r>
            <a:r>
              <a:rPr lang="en-US" sz="2400" dirty="0" err="1">
                <a:latin typeface="Berlin Sans FB" panose="020E0602020502020306" pitchFamily="34" charset="0"/>
              </a:rPr>
              <a:t>dalam</a:t>
            </a:r>
            <a:r>
              <a:rPr lang="en-US" sz="2400" dirty="0"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latin typeface="Berlin Sans FB" panose="020E0602020502020306" pitchFamily="34" charset="0"/>
              </a:rPr>
              <a:t>pembangunan</a:t>
            </a:r>
            <a:r>
              <a:rPr lang="en-US" sz="2400" dirty="0">
                <a:latin typeface="Berlin Sans FB" panose="020E0602020502020306" pitchFamily="34" charset="0"/>
              </a:rPr>
              <a:t>.</a:t>
            </a:r>
            <a:endParaRPr lang="id-ID" sz="2400" dirty="0">
              <a:latin typeface="Berlin Sans FB" panose="020E0602020502020306" pitchFamily="34" charset="0"/>
            </a:endParaRPr>
          </a:p>
          <a:p>
            <a:pPr lvl="0" algn="l"/>
            <a:r>
              <a:rPr lang="en-US" sz="2400" b="1" dirty="0" err="1">
                <a:latin typeface="Berlin Sans FB" panose="020E0602020502020306" pitchFamily="34" charset="0"/>
              </a:rPr>
              <a:t>Desentralisasi</a:t>
            </a:r>
            <a:endParaRPr lang="id-ID" sz="2400" dirty="0">
              <a:latin typeface="Berlin Sans FB" panose="020E0602020502020306" pitchFamily="34" charset="0"/>
            </a:endParaRPr>
          </a:p>
          <a:p>
            <a:pPr marL="342900" indent="-342900" algn="l">
              <a:buFont typeface="Courier New" panose="02070309020205020404" pitchFamily="49" charset="0"/>
              <a:buChar char="o"/>
            </a:pPr>
            <a:r>
              <a:rPr lang="en-US" sz="2400" dirty="0" err="1">
                <a:latin typeface="Berlin Sans FB" panose="020E0602020502020306" pitchFamily="34" charset="0"/>
              </a:rPr>
              <a:t>Desentralisasi</a:t>
            </a:r>
            <a:r>
              <a:rPr lang="en-US" sz="2400" dirty="0"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latin typeface="Berlin Sans FB" panose="020E0602020502020306" pitchFamily="34" charset="0"/>
              </a:rPr>
              <a:t>adalah</a:t>
            </a:r>
            <a:r>
              <a:rPr lang="en-US" sz="2400" dirty="0">
                <a:latin typeface="Berlin Sans FB" panose="020E0602020502020306" pitchFamily="34" charset="0"/>
              </a:rPr>
              <a:t> </a:t>
            </a:r>
            <a:r>
              <a:rPr lang="en-US" sz="2400" b="1" dirty="0" err="1">
                <a:latin typeface="Berlin Sans FB" panose="020E0602020502020306" pitchFamily="34" charset="0"/>
              </a:rPr>
              <a:t>penyerahan</a:t>
            </a:r>
            <a:r>
              <a:rPr lang="en-US" sz="2400" b="1" dirty="0">
                <a:latin typeface="Berlin Sans FB" panose="020E0602020502020306" pitchFamily="34" charset="0"/>
              </a:rPr>
              <a:t> </a:t>
            </a:r>
            <a:r>
              <a:rPr lang="en-US" sz="2400" b="1" dirty="0" err="1">
                <a:latin typeface="Berlin Sans FB" panose="020E0602020502020306" pitchFamily="34" charset="0"/>
              </a:rPr>
              <a:t>urusan</a:t>
            </a:r>
            <a:r>
              <a:rPr lang="en-US" sz="2400" b="1" dirty="0">
                <a:latin typeface="Berlin Sans FB" panose="020E0602020502020306" pitchFamily="34" charset="0"/>
              </a:rPr>
              <a:t> </a:t>
            </a:r>
            <a:r>
              <a:rPr lang="en-US" sz="2400" b="1" dirty="0" err="1">
                <a:latin typeface="Berlin Sans FB" panose="020E0602020502020306" pitchFamily="34" charset="0"/>
              </a:rPr>
              <a:t>pemerintah</a:t>
            </a:r>
            <a:r>
              <a:rPr lang="en-US" sz="2400" dirty="0"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latin typeface="Berlin Sans FB" panose="020E0602020502020306" pitchFamily="34" charset="0"/>
              </a:rPr>
              <a:t>dari</a:t>
            </a:r>
            <a:r>
              <a:rPr lang="en-US" sz="2400" dirty="0"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latin typeface="Berlin Sans FB" panose="020E0602020502020306" pitchFamily="34" charset="0"/>
              </a:rPr>
              <a:t>pemerintah</a:t>
            </a:r>
            <a:r>
              <a:rPr lang="en-US" sz="2400" dirty="0"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latin typeface="Berlin Sans FB" panose="020E0602020502020306" pitchFamily="34" charset="0"/>
              </a:rPr>
              <a:t>pusat</a:t>
            </a:r>
            <a:r>
              <a:rPr lang="en-US" sz="2400" dirty="0"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latin typeface="Berlin Sans FB" panose="020E0602020502020306" pitchFamily="34" charset="0"/>
              </a:rPr>
              <a:t>kepada</a:t>
            </a:r>
            <a:r>
              <a:rPr lang="en-US" sz="2400" dirty="0"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latin typeface="Berlin Sans FB" panose="020E0602020502020306" pitchFamily="34" charset="0"/>
              </a:rPr>
              <a:t>pemerintah</a:t>
            </a:r>
            <a:r>
              <a:rPr lang="en-US" sz="2400" dirty="0">
                <a:latin typeface="Berlin Sans FB" panose="020E0602020502020306" pitchFamily="34" charset="0"/>
              </a:rPr>
              <a:t> Daerah </a:t>
            </a:r>
            <a:r>
              <a:rPr lang="en-US" sz="2400" dirty="0" err="1">
                <a:latin typeface="Berlin Sans FB" panose="020E0602020502020306" pitchFamily="34" charset="0"/>
              </a:rPr>
              <a:t>untuk</a:t>
            </a:r>
            <a:r>
              <a:rPr lang="en-US" sz="2400" dirty="0"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latin typeface="Berlin Sans FB" panose="020E0602020502020306" pitchFamily="34" charset="0"/>
              </a:rPr>
              <a:t>urusan</a:t>
            </a:r>
            <a:r>
              <a:rPr lang="en-US" sz="2400" dirty="0"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latin typeface="Berlin Sans FB" panose="020E0602020502020306" pitchFamily="34" charset="0"/>
              </a:rPr>
              <a:t>rumah</a:t>
            </a:r>
            <a:r>
              <a:rPr lang="en-US" sz="2400" dirty="0"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latin typeface="Berlin Sans FB" panose="020E0602020502020306" pitchFamily="34" charset="0"/>
              </a:rPr>
              <a:t>tangganya</a:t>
            </a:r>
            <a:r>
              <a:rPr lang="en-US" sz="2400" dirty="0">
                <a:latin typeface="Berlin Sans FB" panose="020E0602020502020306" pitchFamily="34" charset="0"/>
              </a:rPr>
              <a:t>.</a:t>
            </a:r>
            <a:endParaRPr lang="id-ID" sz="2400" dirty="0">
              <a:latin typeface="Berlin Sans FB" panose="020E0602020502020306" pitchFamily="34" charset="0"/>
            </a:endParaRPr>
          </a:p>
          <a:p>
            <a:pPr lvl="0" algn="l"/>
            <a:endParaRPr lang="id-ID" sz="2400" dirty="0">
              <a:latin typeface="Berlin Sans FB" panose="020E0602020502020306" pitchFamily="34" charset="0"/>
            </a:endParaRPr>
          </a:p>
          <a:p>
            <a:pPr algn="l"/>
            <a:endParaRPr lang="en-US" sz="1400" b="1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2672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16632"/>
            <a:ext cx="9144000" cy="1712168"/>
          </a:xfrm>
        </p:spPr>
        <p:txBody>
          <a:bodyPr>
            <a:normAutofit/>
          </a:bodyPr>
          <a:lstStyle/>
          <a:p>
            <a:pPr marL="571500" lvl="0" indent="-571500" algn="l">
              <a:buFont typeface="Wingdings" panose="05000000000000000000" pitchFamily="2" charset="2"/>
              <a:buChar char="Ø"/>
            </a:pPr>
            <a:r>
              <a:rPr lang="en-US" sz="3200" dirty="0" err="1"/>
              <a:t>Dibidang</a:t>
            </a:r>
            <a:r>
              <a:rPr lang="en-US" sz="3200" dirty="0"/>
              <a:t> </a:t>
            </a:r>
            <a:r>
              <a:rPr lang="en-US" sz="3200" b="1" dirty="0" err="1"/>
              <a:t>Peraturan</a:t>
            </a:r>
            <a:r>
              <a:rPr lang="en-US" sz="3200" b="1" dirty="0"/>
              <a:t> </a:t>
            </a:r>
            <a:r>
              <a:rPr lang="en-US" sz="3200" b="1" dirty="0" err="1"/>
              <a:t>Perundang</a:t>
            </a:r>
            <a:r>
              <a:rPr lang="en-US" sz="3200" dirty="0"/>
              <a:t> yang </a:t>
            </a:r>
            <a:r>
              <a:rPr lang="en-US" sz="3200" dirty="0" err="1"/>
              <a:t>banyak</a:t>
            </a:r>
            <a:r>
              <a:rPr lang="en-US" sz="3200" dirty="0"/>
              <a:t> </a:t>
            </a:r>
            <a:r>
              <a:rPr lang="en-US" sz="3200" dirty="0" err="1"/>
              <a:t>ditulis</a:t>
            </a:r>
            <a:r>
              <a:rPr lang="en-US" sz="3200" dirty="0"/>
              <a:t> </a:t>
            </a:r>
            <a:r>
              <a:rPr lang="en-US" sz="3200" dirty="0" err="1"/>
              <a:t>oleh</a:t>
            </a:r>
            <a:r>
              <a:rPr lang="en-US" sz="3200" dirty="0"/>
              <a:t> </a:t>
            </a:r>
            <a:r>
              <a:rPr lang="en-US" sz="3200" b="1" dirty="0" err="1"/>
              <a:t>pakar</a:t>
            </a:r>
            <a:r>
              <a:rPr lang="en-US" sz="3200" b="1" dirty="0"/>
              <a:t> </a:t>
            </a:r>
            <a:r>
              <a:rPr lang="en-US" sz="3200" b="1" dirty="0" err="1"/>
              <a:t>ilmu</a:t>
            </a:r>
            <a:r>
              <a:rPr lang="en-US" sz="3200" b="1" dirty="0"/>
              <a:t> </a:t>
            </a:r>
            <a:r>
              <a:rPr lang="en-US" sz="3200" b="1" dirty="0" err="1"/>
              <a:t>hukum</a:t>
            </a:r>
            <a:r>
              <a:rPr lang="en-US" sz="3200" dirty="0"/>
              <a:t>.</a:t>
            </a:r>
            <a:endParaRPr lang="id-ID" sz="3200" dirty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438400"/>
            <a:ext cx="9144000" cy="2934816"/>
          </a:xfrm>
        </p:spPr>
        <p:txBody>
          <a:bodyPr/>
          <a:lstStyle/>
          <a:p>
            <a:pPr lvl="0"/>
            <a:r>
              <a:rPr lang="en-US" sz="4000" dirty="0" err="1"/>
              <a:t>Pembahasan</a:t>
            </a:r>
            <a:r>
              <a:rPr lang="en-US" sz="4000" dirty="0"/>
              <a:t> </a:t>
            </a:r>
            <a:r>
              <a:rPr lang="en-US" sz="4000" dirty="0" err="1"/>
              <a:t>konstitusi</a:t>
            </a:r>
            <a:r>
              <a:rPr lang="en-US" sz="4000" dirty="0"/>
              <a:t>.</a:t>
            </a:r>
            <a:endParaRPr lang="id-ID" sz="4000" dirty="0"/>
          </a:p>
          <a:p>
            <a:pPr lvl="0"/>
            <a:r>
              <a:rPr lang="en-US" sz="4000" dirty="0" err="1"/>
              <a:t>Hukum</a:t>
            </a:r>
            <a:r>
              <a:rPr lang="en-US" sz="4000" dirty="0"/>
              <a:t> </a:t>
            </a:r>
            <a:r>
              <a:rPr lang="en-US" sz="4000" dirty="0" err="1"/>
              <a:t>kewarganegaraan</a:t>
            </a:r>
            <a:endParaRPr lang="id-ID" sz="4000" dirty="0"/>
          </a:p>
          <a:p>
            <a:pPr lvl="0"/>
            <a:r>
              <a:rPr lang="en-US" sz="4000" dirty="0" err="1"/>
              <a:t>Hukum</a:t>
            </a:r>
            <a:r>
              <a:rPr lang="en-US" sz="4000" dirty="0"/>
              <a:t> </a:t>
            </a:r>
            <a:r>
              <a:rPr lang="en-US" sz="4000" dirty="0" err="1"/>
              <a:t>pemerintahan</a:t>
            </a:r>
            <a:r>
              <a:rPr lang="en-US" sz="4000" dirty="0"/>
              <a:t> Daerah </a:t>
            </a:r>
            <a:r>
              <a:rPr lang="en-US" sz="4000" dirty="0" err="1"/>
              <a:t>dan</a:t>
            </a:r>
            <a:r>
              <a:rPr lang="en-US" sz="4000" dirty="0"/>
              <a:t> </a:t>
            </a:r>
            <a:r>
              <a:rPr lang="en-US" sz="4000" dirty="0" err="1"/>
              <a:t>Pusat</a:t>
            </a:r>
            <a:endParaRPr lang="id-ID" sz="4000" dirty="0"/>
          </a:p>
        </p:txBody>
      </p:sp>
    </p:spTree>
    <p:extLst>
      <p:ext uri="{BB962C8B-B14F-4D97-AF65-F5344CB8AC3E}">
        <p14:creationId xmlns:p14="http://schemas.microsoft.com/office/powerpoint/2010/main" val="3634773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 autoUpdateAnimBg="0"/>
      <p:bldP spid="32771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5157192"/>
          </a:xfrm>
        </p:spPr>
        <p:txBody>
          <a:bodyPr anchor="t">
            <a:normAutofit fontScale="85000" lnSpcReduction="10000"/>
          </a:bodyPr>
          <a:lstStyle/>
          <a:p>
            <a:pPr lvl="0" algn="l"/>
            <a:r>
              <a:rPr lang="en-US" sz="2800" b="1" dirty="0" err="1">
                <a:latin typeface="Berlin Sans FB" panose="020E0602020502020306" pitchFamily="34" charset="0"/>
              </a:rPr>
              <a:t>Dekonsentrasi</a:t>
            </a:r>
            <a:endParaRPr lang="id-ID" sz="2800" dirty="0">
              <a:latin typeface="Berlin Sans FB" panose="020E0602020502020306" pitchFamily="34" charset="0"/>
            </a:endParaRPr>
          </a:p>
          <a:p>
            <a:pPr marL="457200" indent="-457200" algn="l">
              <a:buFont typeface="Courier New" panose="02070309020205020404" pitchFamily="49" charset="0"/>
              <a:buChar char="o"/>
            </a:pPr>
            <a:r>
              <a:rPr lang="en-US" sz="2800" dirty="0" err="1">
                <a:latin typeface="Berlin Sans FB" panose="020E0602020502020306" pitchFamily="34" charset="0"/>
              </a:rPr>
              <a:t>Dekonsentrasi</a:t>
            </a:r>
            <a:r>
              <a:rPr lang="en-US" sz="2800" dirty="0">
                <a:latin typeface="Berlin Sans FB" panose="020E0602020502020306" pitchFamily="34" charset="0"/>
              </a:rPr>
              <a:t> </a:t>
            </a:r>
            <a:r>
              <a:rPr lang="en-US" sz="2800" dirty="0" err="1">
                <a:latin typeface="Berlin Sans FB" panose="020E0602020502020306" pitchFamily="34" charset="0"/>
              </a:rPr>
              <a:t>adalah</a:t>
            </a:r>
            <a:r>
              <a:rPr lang="en-US" sz="2800" dirty="0">
                <a:latin typeface="Berlin Sans FB" panose="020E0602020502020306" pitchFamily="34" charset="0"/>
              </a:rPr>
              <a:t> </a:t>
            </a:r>
            <a:r>
              <a:rPr lang="en-US" sz="2800" b="1" dirty="0" err="1">
                <a:latin typeface="Berlin Sans FB" panose="020E0602020502020306" pitchFamily="34" charset="0"/>
              </a:rPr>
              <a:t>pelimpahan</a:t>
            </a:r>
            <a:r>
              <a:rPr lang="en-US" sz="2800" b="1" dirty="0">
                <a:latin typeface="Berlin Sans FB" panose="020E0602020502020306" pitchFamily="34" charset="0"/>
              </a:rPr>
              <a:t> </a:t>
            </a:r>
            <a:r>
              <a:rPr lang="en-US" sz="2800" b="1" dirty="0" err="1">
                <a:latin typeface="Berlin Sans FB" panose="020E0602020502020306" pitchFamily="34" charset="0"/>
              </a:rPr>
              <a:t>wewenang</a:t>
            </a:r>
            <a:r>
              <a:rPr lang="en-US" sz="2800" dirty="0">
                <a:latin typeface="Berlin Sans FB" panose="020E0602020502020306" pitchFamily="34" charset="0"/>
              </a:rPr>
              <a:t> </a:t>
            </a:r>
            <a:r>
              <a:rPr lang="en-US" sz="2800" dirty="0" err="1">
                <a:latin typeface="Berlin Sans FB" panose="020E0602020502020306" pitchFamily="34" charset="0"/>
              </a:rPr>
              <a:t>dari</a:t>
            </a:r>
            <a:r>
              <a:rPr lang="en-US" sz="2800" dirty="0">
                <a:latin typeface="Berlin Sans FB" panose="020E0602020502020306" pitchFamily="34" charset="0"/>
              </a:rPr>
              <a:t> </a:t>
            </a:r>
            <a:r>
              <a:rPr lang="en-US" sz="2800" dirty="0" err="1">
                <a:latin typeface="Berlin Sans FB" panose="020E0602020502020306" pitchFamily="34" charset="0"/>
              </a:rPr>
              <a:t>pemerintah</a:t>
            </a:r>
            <a:r>
              <a:rPr lang="en-US" sz="2800" dirty="0">
                <a:latin typeface="Berlin Sans FB" panose="020E0602020502020306" pitchFamily="34" charset="0"/>
              </a:rPr>
              <a:t> </a:t>
            </a:r>
            <a:r>
              <a:rPr lang="en-US" sz="2800" dirty="0" err="1">
                <a:latin typeface="Berlin Sans FB" panose="020E0602020502020306" pitchFamily="34" charset="0"/>
              </a:rPr>
              <a:t>pusat</a:t>
            </a:r>
            <a:r>
              <a:rPr lang="en-US" sz="2800" dirty="0">
                <a:latin typeface="Berlin Sans FB" panose="020E0602020502020306" pitchFamily="34" charset="0"/>
              </a:rPr>
              <a:t> </a:t>
            </a:r>
            <a:r>
              <a:rPr lang="en-US" sz="2800" dirty="0" err="1">
                <a:latin typeface="Berlin Sans FB" panose="020E0602020502020306" pitchFamily="34" charset="0"/>
              </a:rPr>
              <a:t>atau</a:t>
            </a:r>
            <a:r>
              <a:rPr lang="en-US" sz="2800" dirty="0">
                <a:latin typeface="Berlin Sans FB" panose="020E0602020502020306" pitchFamily="34" charset="0"/>
              </a:rPr>
              <a:t> </a:t>
            </a:r>
            <a:r>
              <a:rPr lang="en-US" sz="2800" dirty="0" err="1">
                <a:latin typeface="Berlin Sans FB" panose="020E0602020502020306" pitchFamily="34" charset="0"/>
              </a:rPr>
              <a:t>kepala</a:t>
            </a:r>
            <a:r>
              <a:rPr lang="en-US" sz="2800" dirty="0">
                <a:latin typeface="Berlin Sans FB" panose="020E0602020502020306" pitchFamily="34" charset="0"/>
              </a:rPr>
              <a:t> </a:t>
            </a:r>
            <a:r>
              <a:rPr lang="en-US" sz="2800" dirty="0" err="1">
                <a:latin typeface="Berlin Sans FB" panose="020E0602020502020306" pitchFamily="34" charset="0"/>
              </a:rPr>
              <a:t>wilayah</a:t>
            </a:r>
            <a:r>
              <a:rPr lang="en-US" sz="2800" dirty="0">
                <a:latin typeface="Berlin Sans FB" panose="020E0602020502020306" pitchFamily="34" charset="0"/>
              </a:rPr>
              <a:t> </a:t>
            </a:r>
            <a:r>
              <a:rPr lang="en-US" sz="2800" dirty="0" err="1">
                <a:latin typeface="Berlin Sans FB" panose="020E0602020502020306" pitchFamily="34" charset="0"/>
              </a:rPr>
              <a:t>atau</a:t>
            </a:r>
            <a:r>
              <a:rPr lang="en-US" sz="2800" dirty="0">
                <a:latin typeface="Berlin Sans FB" panose="020E0602020502020306" pitchFamily="34" charset="0"/>
              </a:rPr>
              <a:t> </a:t>
            </a:r>
            <a:r>
              <a:rPr lang="en-US" sz="2800" dirty="0" err="1">
                <a:latin typeface="Berlin Sans FB" panose="020E0602020502020306" pitchFamily="34" charset="0"/>
              </a:rPr>
              <a:t>kepala</a:t>
            </a:r>
            <a:r>
              <a:rPr lang="en-US" sz="2800" dirty="0">
                <a:latin typeface="Berlin Sans FB" panose="020E0602020502020306" pitchFamily="34" charset="0"/>
              </a:rPr>
              <a:t> </a:t>
            </a:r>
            <a:r>
              <a:rPr lang="en-US" sz="2800" dirty="0" err="1">
                <a:latin typeface="Berlin Sans FB" panose="020E0602020502020306" pitchFamily="34" charset="0"/>
              </a:rPr>
              <a:t>instansi</a:t>
            </a:r>
            <a:r>
              <a:rPr lang="en-US" sz="2800" dirty="0">
                <a:latin typeface="Berlin Sans FB" panose="020E0602020502020306" pitchFamily="34" charset="0"/>
              </a:rPr>
              <a:t> </a:t>
            </a:r>
            <a:r>
              <a:rPr lang="en-US" sz="2800" dirty="0" err="1">
                <a:latin typeface="Berlin Sans FB" panose="020E0602020502020306" pitchFamily="34" charset="0"/>
              </a:rPr>
              <a:t>vertikal</a:t>
            </a:r>
            <a:r>
              <a:rPr lang="en-US" sz="2800" dirty="0">
                <a:latin typeface="Berlin Sans FB" panose="020E0602020502020306" pitchFamily="34" charset="0"/>
              </a:rPr>
              <a:t> </a:t>
            </a:r>
            <a:r>
              <a:rPr lang="en-US" sz="2800" dirty="0" err="1">
                <a:latin typeface="Berlin Sans FB" panose="020E0602020502020306" pitchFamily="34" charset="0"/>
              </a:rPr>
              <a:t>tingkat</a:t>
            </a:r>
            <a:r>
              <a:rPr lang="en-US" sz="2800" dirty="0">
                <a:latin typeface="Berlin Sans FB" panose="020E0602020502020306" pitchFamily="34" charset="0"/>
              </a:rPr>
              <a:t> </a:t>
            </a:r>
            <a:r>
              <a:rPr lang="en-US" sz="2800" dirty="0" err="1">
                <a:latin typeface="Berlin Sans FB" panose="020E0602020502020306" pitchFamily="34" charset="0"/>
              </a:rPr>
              <a:t>atasan</a:t>
            </a:r>
            <a:r>
              <a:rPr lang="en-US" sz="2800" dirty="0">
                <a:latin typeface="Berlin Sans FB" panose="020E0602020502020306" pitchFamily="34" charset="0"/>
              </a:rPr>
              <a:t> </a:t>
            </a:r>
            <a:r>
              <a:rPr lang="en-US" sz="2800" dirty="0" err="1">
                <a:latin typeface="Berlin Sans FB" panose="020E0602020502020306" pitchFamily="34" charset="0"/>
              </a:rPr>
              <a:t>kepada</a:t>
            </a:r>
            <a:r>
              <a:rPr lang="en-US" sz="2800" dirty="0">
                <a:latin typeface="Berlin Sans FB" panose="020E0602020502020306" pitchFamily="34" charset="0"/>
              </a:rPr>
              <a:t> </a:t>
            </a:r>
            <a:r>
              <a:rPr lang="en-US" sz="2800" dirty="0" err="1">
                <a:latin typeface="Berlin Sans FB" panose="020E0602020502020306" pitchFamily="34" charset="0"/>
              </a:rPr>
              <a:t>pejabat-pejabat</a:t>
            </a:r>
            <a:r>
              <a:rPr lang="en-US" sz="2800" dirty="0">
                <a:latin typeface="Berlin Sans FB" panose="020E0602020502020306" pitchFamily="34" charset="0"/>
              </a:rPr>
              <a:t> di Daerah</a:t>
            </a:r>
            <a:r>
              <a:rPr lang="en-US" sz="2800" dirty="0" smtClean="0">
                <a:latin typeface="Berlin Sans FB" panose="020E0602020502020306" pitchFamily="34" charset="0"/>
              </a:rPr>
              <a:t>.</a:t>
            </a:r>
            <a:endParaRPr lang="id-ID" sz="2800" dirty="0">
              <a:latin typeface="Berlin Sans FB" panose="020E0602020502020306" pitchFamily="34" charset="0"/>
            </a:endParaRPr>
          </a:p>
          <a:p>
            <a:pPr lvl="0" algn="l"/>
            <a:r>
              <a:rPr lang="en-US" sz="2800" b="1" dirty="0" err="1">
                <a:latin typeface="Berlin Sans FB" panose="020E0602020502020306" pitchFamily="34" charset="0"/>
              </a:rPr>
              <a:t>Sentralisasi</a:t>
            </a:r>
            <a:endParaRPr lang="id-ID" sz="2800" dirty="0">
              <a:latin typeface="Berlin Sans FB" panose="020E0602020502020306" pitchFamily="34" charset="0"/>
            </a:endParaRPr>
          </a:p>
          <a:p>
            <a:pPr marL="457200" indent="-457200" algn="l">
              <a:buFont typeface="Courier New" panose="02070309020205020404" pitchFamily="49" charset="0"/>
              <a:buChar char="o"/>
            </a:pPr>
            <a:r>
              <a:rPr lang="en-US" sz="2800" dirty="0" err="1">
                <a:latin typeface="Berlin Sans FB" panose="020E0602020502020306" pitchFamily="34" charset="0"/>
              </a:rPr>
              <a:t>Sentralisasi</a:t>
            </a:r>
            <a:r>
              <a:rPr lang="en-US" sz="2800" dirty="0">
                <a:latin typeface="Berlin Sans FB" panose="020E0602020502020306" pitchFamily="34" charset="0"/>
              </a:rPr>
              <a:t> </a:t>
            </a:r>
            <a:r>
              <a:rPr lang="en-US" sz="2800" dirty="0" err="1">
                <a:latin typeface="Berlin Sans FB" panose="020E0602020502020306" pitchFamily="34" charset="0"/>
              </a:rPr>
              <a:t>adalah</a:t>
            </a:r>
            <a:r>
              <a:rPr lang="en-US" sz="2800" dirty="0">
                <a:latin typeface="Berlin Sans FB" panose="020E0602020502020306" pitchFamily="34" charset="0"/>
              </a:rPr>
              <a:t> </a:t>
            </a:r>
            <a:r>
              <a:rPr lang="en-US" sz="2800" dirty="0" err="1">
                <a:latin typeface="Berlin Sans FB" panose="020E0602020502020306" pitchFamily="34" charset="0"/>
              </a:rPr>
              <a:t>kekuasaan</a:t>
            </a:r>
            <a:r>
              <a:rPr lang="en-US" sz="2800" dirty="0">
                <a:latin typeface="Berlin Sans FB" panose="020E0602020502020306" pitchFamily="34" charset="0"/>
              </a:rPr>
              <a:t> </a:t>
            </a:r>
            <a:r>
              <a:rPr lang="en-US" sz="2800" dirty="0" err="1">
                <a:latin typeface="Berlin Sans FB" panose="020E0602020502020306" pitchFamily="34" charset="0"/>
              </a:rPr>
              <a:t>pada</a:t>
            </a:r>
            <a:r>
              <a:rPr lang="en-US" sz="2800" dirty="0">
                <a:latin typeface="Berlin Sans FB" panose="020E0602020502020306" pitchFamily="34" charset="0"/>
              </a:rPr>
              <a:t> </a:t>
            </a:r>
            <a:r>
              <a:rPr lang="en-US" sz="2800" dirty="0" err="1">
                <a:latin typeface="Berlin Sans FB" panose="020E0602020502020306" pitchFamily="34" charset="0"/>
              </a:rPr>
              <a:t>pemerintah</a:t>
            </a:r>
            <a:r>
              <a:rPr lang="en-US" sz="2800" dirty="0">
                <a:latin typeface="Berlin Sans FB" panose="020E0602020502020306" pitchFamily="34" charset="0"/>
              </a:rPr>
              <a:t> </a:t>
            </a:r>
            <a:r>
              <a:rPr lang="en-US" sz="2800" dirty="0" err="1">
                <a:latin typeface="Berlin Sans FB" panose="020E0602020502020306" pitchFamily="34" charset="0"/>
              </a:rPr>
              <a:t>pusat</a:t>
            </a:r>
            <a:r>
              <a:rPr lang="en-US" sz="2800" dirty="0">
                <a:latin typeface="Berlin Sans FB" panose="020E0602020502020306" pitchFamily="34" charset="0"/>
              </a:rPr>
              <a:t> </a:t>
            </a:r>
            <a:r>
              <a:rPr lang="en-US" sz="2800" dirty="0" err="1">
                <a:latin typeface="Berlin Sans FB" panose="020E0602020502020306" pitchFamily="34" charset="0"/>
              </a:rPr>
              <a:t>dalam</a:t>
            </a:r>
            <a:r>
              <a:rPr lang="en-US" sz="2800" dirty="0">
                <a:latin typeface="Berlin Sans FB" panose="020E0602020502020306" pitchFamily="34" charset="0"/>
              </a:rPr>
              <a:t> </a:t>
            </a:r>
            <a:r>
              <a:rPr lang="en-US" sz="2800" dirty="0" err="1">
                <a:latin typeface="Berlin Sans FB" panose="020E0602020502020306" pitchFamily="34" charset="0"/>
              </a:rPr>
              <a:t>hubungannya</a:t>
            </a:r>
            <a:r>
              <a:rPr lang="en-US" sz="2800" dirty="0">
                <a:latin typeface="Berlin Sans FB" panose="020E0602020502020306" pitchFamily="34" charset="0"/>
              </a:rPr>
              <a:t> </a:t>
            </a:r>
            <a:r>
              <a:rPr lang="en-US" sz="2800" dirty="0" err="1">
                <a:latin typeface="Berlin Sans FB" panose="020E0602020502020306" pitchFamily="34" charset="0"/>
              </a:rPr>
              <a:t>pusat</a:t>
            </a:r>
            <a:r>
              <a:rPr lang="en-US" sz="2800" dirty="0">
                <a:latin typeface="Berlin Sans FB" panose="020E0602020502020306" pitchFamily="34" charset="0"/>
              </a:rPr>
              <a:t> </a:t>
            </a:r>
            <a:r>
              <a:rPr lang="en-US" sz="2800" dirty="0" err="1">
                <a:latin typeface="Berlin Sans FB" panose="020E0602020502020306" pitchFamily="34" charset="0"/>
              </a:rPr>
              <a:t>dan</a:t>
            </a:r>
            <a:r>
              <a:rPr lang="en-US" sz="2800" dirty="0">
                <a:latin typeface="Berlin Sans FB" panose="020E0602020502020306" pitchFamily="34" charset="0"/>
              </a:rPr>
              <a:t> </a:t>
            </a:r>
            <a:r>
              <a:rPr lang="en-US" sz="2800" dirty="0" err="1">
                <a:latin typeface="Berlin Sans FB" panose="020E0602020502020306" pitchFamily="34" charset="0"/>
              </a:rPr>
              <a:t>daerah</a:t>
            </a:r>
            <a:r>
              <a:rPr lang="en-US" sz="2800" dirty="0">
                <a:latin typeface="Berlin Sans FB" panose="020E0602020502020306" pitchFamily="34" charset="0"/>
              </a:rPr>
              <a:t> </a:t>
            </a:r>
            <a:r>
              <a:rPr lang="en-US" sz="2800" dirty="0" err="1">
                <a:latin typeface="Berlin Sans FB" panose="020E0602020502020306" pitchFamily="34" charset="0"/>
              </a:rPr>
              <a:t>pada</a:t>
            </a:r>
            <a:r>
              <a:rPr lang="en-US" sz="2800" dirty="0">
                <a:latin typeface="Berlin Sans FB" panose="020E0602020502020306" pitchFamily="34" charset="0"/>
              </a:rPr>
              <a:t> </a:t>
            </a:r>
            <a:r>
              <a:rPr lang="en-US" sz="2800" dirty="0" err="1">
                <a:latin typeface="Berlin Sans FB" panose="020E0602020502020306" pitchFamily="34" charset="0"/>
              </a:rPr>
              <a:t>suatu</a:t>
            </a:r>
            <a:r>
              <a:rPr lang="en-US" sz="2800" dirty="0">
                <a:latin typeface="Berlin Sans FB" panose="020E0602020502020306" pitchFamily="34" charset="0"/>
              </a:rPr>
              <a:t> </a:t>
            </a:r>
            <a:r>
              <a:rPr lang="en-US" sz="2800" dirty="0" err="1">
                <a:latin typeface="Berlin Sans FB" panose="020E0602020502020306" pitchFamily="34" charset="0"/>
              </a:rPr>
              <a:t>sistem</a:t>
            </a:r>
            <a:r>
              <a:rPr lang="en-US" sz="2800" dirty="0">
                <a:latin typeface="Berlin Sans FB" panose="020E0602020502020306" pitchFamily="34" charset="0"/>
              </a:rPr>
              <a:t> </a:t>
            </a:r>
            <a:r>
              <a:rPr lang="en-US" sz="2800" dirty="0" err="1" smtClean="0">
                <a:latin typeface="Berlin Sans FB" panose="020E0602020502020306" pitchFamily="34" charset="0"/>
              </a:rPr>
              <a:t>pemerintahan</a:t>
            </a:r>
            <a:endParaRPr lang="id-ID" sz="2800" dirty="0">
              <a:latin typeface="Berlin Sans FB" panose="020E0602020502020306" pitchFamily="34" charset="0"/>
            </a:endParaRPr>
          </a:p>
          <a:p>
            <a:pPr lvl="0" algn="l"/>
            <a:r>
              <a:rPr lang="en-US" sz="2800" b="1" dirty="0" err="1">
                <a:latin typeface="Berlin Sans FB" panose="020E0602020502020306" pitchFamily="34" charset="0"/>
              </a:rPr>
              <a:t>Integrasi</a:t>
            </a:r>
            <a:endParaRPr lang="id-ID" sz="2800" dirty="0">
              <a:latin typeface="Berlin Sans FB" panose="020E0602020502020306" pitchFamily="34" charset="0"/>
            </a:endParaRPr>
          </a:p>
          <a:p>
            <a:pPr marL="457200" indent="-457200" algn="l">
              <a:buFont typeface="Courier New" panose="02070309020205020404" pitchFamily="49" charset="0"/>
              <a:buChar char="o"/>
            </a:pPr>
            <a:r>
              <a:rPr lang="en-US" sz="2800" dirty="0">
                <a:latin typeface="Berlin Sans FB" panose="020E0602020502020306" pitchFamily="34" charset="0"/>
              </a:rPr>
              <a:t>Usaha yang </a:t>
            </a:r>
            <a:r>
              <a:rPr lang="en-US" sz="2800" dirty="0" err="1">
                <a:latin typeface="Berlin Sans FB" panose="020E0602020502020306" pitchFamily="34" charset="0"/>
              </a:rPr>
              <a:t>dilakukan</a:t>
            </a:r>
            <a:r>
              <a:rPr lang="en-US" sz="2800" dirty="0">
                <a:latin typeface="Berlin Sans FB" panose="020E0602020502020306" pitchFamily="34" charset="0"/>
              </a:rPr>
              <a:t> </a:t>
            </a:r>
            <a:r>
              <a:rPr lang="en-US" sz="2800" dirty="0" err="1">
                <a:latin typeface="Berlin Sans FB" panose="020E0602020502020306" pitchFamily="34" charset="0"/>
              </a:rPr>
              <a:t>untuk</a:t>
            </a:r>
            <a:r>
              <a:rPr lang="en-US" sz="2800" dirty="0">
                <a:latin typeface="Berlin Sans FB" panose="020E0602020502020306" pitchFamily="34" charset="0"/>
              </a:rPr>
              <a:t> </a:t>
            </a:r>
            <a:r>
              <a:rPr lang="en-US" sz="2800" dirty="0" err="1">
                <a:latin typeface="Berlin Sans FB" panose="020E0602020502020306" pitchFamily="34" charset="0"/>
              </a:rPr>
              <a:t>mempengaruhi</a:t>
            </a:r>
            <a:r>
              <a:rPr lang="en-US" sz="2800" dirty="0">
                <a:latin typeface="Berlin Sans FB" panose="020E0602020502020306" pitchFamily="34" charset="0"/>
              </a:rPr>
              <a:t> </a:t>
            </a:r>
            <a:r>
              <a:rPr lang="en-US" sz="2800" dirty="0" err="1">
                <a:latin typeface="Berlin Sans FB" panose="020E0602020502020306" pitchFamily="34" charset="0"/>
              </a:rPr>
              <a:t>sikap</a:t>
            </a:r>
            <a:r>
              <a:rPr lang="en-US" sz="2800" dirty="0">
                <a:latin typeface="Berlin Sans FB" panose="020E0602020502020306" pitchFamily="34" charset="0"/>
              </a:rPr>
              <a:t> </a:t>
            </a:r>
            <a:r>
              <a:rPr lang="en-US" sz="2800" dirty="0" err="1">
                <a:latin typeface="Berlin Sans FB" panose="020E0602020502020306" pitchFamily="34" charset="0"/>
              </a:rPr>
              <a:t>rakyat</a:t>
            </a:r>
            <a:r>
              <a:rPr lang="en-US" sz="2800" dirty="0">
                <a:latin typeface="Berlin Sans FB" panose="020E0602020502020306" pitchFamily="34" charset="0"/>
              </a:rPr>
              <a:t> </a:t>
            </a:r>
            <a:r>
              <a:rPr lang="en-US" sz="2800" dirty="0" err="1">
                <a:latin typeface="Berlin Sans FB" panose="020E0602020502020306" pitchFamily="34" charset="0"/>
              </a:rPr>
              <a:t>sedemikian</a:t>
            </a:r>
            <a:r>
              <a:rPr lang="en-US" sz="2800" dirty="0">
                <a:latin typeface="Berlin Sans FB" panose="020E0602020502020306" pitchFamily="34" charset="0"/>
              </a:rPr>
              <a:t> </a:t>
            </a:r>
            <a:r>
              <a:rPr lang="en-US" sz="2800" dirty="0" err="1">
                <a:latin typeface="Berlin Sans FB" panose="020E0602020502020306" pitchFamily="34" charset="0"/>
              </a:rPr>
              <a:t>rupa</a:t>
            </a:r>
            <a:r>
              <a:rPr lang="en-US" sz="2800" dirty="0">
                <a:latin typeface="Berlin Sans FB" panose="020E0602020502020306" pitchFamily="34" charset="0"/>
              </a:rPr>
              <a:t> </a:t>
            </a:r>
            <a:r>
              <a:rPr lang="en-US" sz="2800" dirty="0" err="1">
                <a:latin typeface="Berlin Sans FB" panose="020E0602020502020306" pitchFamily="34" charset="0"/>
              </a:rPr>
              <a:t>sehingga</a:t>
            </a:r>
            <a:r>
              <a:rPr lang="en-US" sz="2800" dirty="0">
                <a:latin typeface="Berlin Sans FB" panose="020E0602020502020306" pitchFamily="34" charset="0"/>
              </a:rPr>
              <a:t> </a:t>
            </a:r>
            <a:r>
              <a:rPr lang="en-US" sz="2800" dirty="0" err="1">
                <a:latin typeface="Berlin Sans FB" panose="020E0602020502020306" pitchFamily="34" charset="0"/>
              </a:rPr>
              <a:t>mereka</a:t>
            </a:r>
            <a:r>
              <a:rPr lang="en-US" sz="2800" dirty="0">
                <a:latin typeface="Berlin Sans FB" panose="020E0602020502020306" pitchFamily="34" charset="0"/>
              </a:rPr>
              <a:t> </a:t>
            </a:r>
            <a:r>
              <a:rPr lang="en-US" sz="2800" dirty="0" err="1">
                <a:latin typeface="Berlin Sans FB" panose="020E0602020502020306" pitchFamily="34" charset="0"/>
              </a:rPr>
              <a:t>dapat</a:t>
            </a:r>
            <a:r>
              <a:rPr lang="en-US" sz="2800" dirty="0">
                <a:latin typeface="Berlin Sans FB" panose="020E0602020502020306" pitchFamily="34" charset="0"/>
              </a:rPr>
              <a:t> </a:t>
            </a:r>
            <a:r>
              <a:rPr lang="en-US" sz="2800" dirty="0" err="1">
                <a:latin typeface="Berlin Sans FB" panose="020E0602020502020306" pitchFamily="34" charset="0"/>
              </a:rPr>
              <a:t>memberi</a:t>
            </a:r>
            <a:r>
              <a:rPr lang="en-US" sz="2800" dirty="0">
                <a:latin typeface="Berlin Sans FB" panose="020E0602020502020306" pitchFamily="34" charset="0"/>
              </a:rPr>
              <a:t> </a:t>
            </a:r>
            <a:r>
              <a:rPr lang="en-US" sz="2800" dirty="0" err="1">
                <a:latin typeface="Berlin Sans FB" panose="020E0602020502020306" pitchFamily="34" charset="0"/>
              </a:rPr>
              <a:t>kepuasan</a:t>
            </a:r>
            <a:r>
              <a:rPr lang="en-US" sz="2800" dirty="0">
                <a:latin typeface="Berlin Sans FB" panose="020E0602020502020306" pitchFamily="34" charset="0"/>
              </a:rPr>
              <a:t> </a:t>
            </a:r>
            <a:r>
              <a:rPr lang="en-US" sz="2800" dirty="0" err="1">
                <a:latin typeface="Berlin Sans FB" panose="020E0602020502020306" pitchFamily="34" charset="0"/>
              </a:rPr>
              <a:t>kepada</a:t>
            </a:r>
            <a:r>
              <a:rPr lang="en-US" sz="2800" dirty="0">
                <a:latin typeface="Berlin Sans FB" panose="020E0602020502020306" pitchFamily="34" charset="0"/>
              </a:rPr>
              <a:t> </a:t>
            </a:r>
            <a:r>
              <a:rPr lang="en-US" sz="2800" dirty="0" err="1">
                <a:latin typeface="Berlin Sans FB" panose="020E0602020502020306" pitchFamily="34" charset="0"/>
              </a:rPr>
              <a:t>organisasi</a:t>
            </a:r>
            <a:r>
              <a:rPr lang="en-US" sz="2800" dirty="0">
                <a:latin typeface="Berlin Sans FB" panose="020E0602020502020306" pitchFamily="34" charset="0"/>
              </a:rPr>
              <a:t> </a:t>
            </a:r>
            <a:r>
              <a:rPr lang="en-US" sz="2800" dirty="0" err="1">
                <a:latin typeface="Berlin Sans FB" panose="020E0602020502020306" pitchFamily="34" charset="0"/>
              </a:rPr>
              <a:t>atau</a:t>
            </a:r>
            <a:r>
              <a:rPr lang="en-US" sz="2800" dirty="0">
                <a:latin typeface="Berlin Sans FB" panose="020E0602020502020306" pitchFamily="34" charset="0"/>
              </a:rPr>
              <a:t> </a:t>
            </a:r>
            <a:r>
              <a:rPr lang="en-US" sz="2800" dirty="0" err="1">
                <a:latin typeface="Berlin Sans FB" panose="020E0602020502020306" pitchFamily="34" charset="0"/>
              </a:rPr>
              <a:t>pemerintah</a:t>
            </a:r>
            <a:r>
              <a:rPr lang="en-US" sz="2800" dirty="0">
                <a:latin typeface="Berlin Sans FB" panose="020E0602020502020306" pitchFamily="34" charset="0"/>
              </a:rPr>
              <a:t> </a:t>
            </a:r>
            <a:r>
              <a:rPr lang="en-US" sz="2800" dirty="0" err="1">
                <a:latin typeface="Berlin Sans FB" panose="020E0602020502020306" pitchFamily="34" charset="0"/>
              </a:rPr>
              <a:t>pusat</a:t>
            </a:r>
            <a:r>
              <a:rPr lang="en-US" sz="2800" dirty="0" smtClean="0">
                <a:latin typeface="Berlin Sans FB" panose="020E0602020502020306" pitchFamily="34" charset="0"/>
              </a:rPr>
              <a:t>.</a:t>
            </a:r>
            <a:endParaRPr lang="id-ID" sz="2800" dirty="0">
              <a:latin typeface="Berlin Sans FB" panose="020E0602020502020306" pitchFamily="34" charset="0"/>
            </a:endParaRPr>
          </a:p>
          <a:p>
            <a:pPr lvl="0" algn="l"/>
            <a:r>
              <a:rPr lang="en-US" sz="2800" b="1" dirty="0" err="1">
                <a:latin typeface="Berlin Sans FB" panose="020E0602020502020306" pitchFamily="34" charset="0"/>
              </a:rPr>
              <a:t>Delegasi</a:t>
            </a:r>
            <a:endParaRPr lang="id-ID" sz="2800" dirty="0">
              <a:latin typeface="Berlin Sans FB" panose="020E0602020502020306" pitchFamily="34" charset="0"/>
            </a:endParaRPr>
          </a:p>
          <a:p>
            <a:pPr marL="457200" indent="-457200" algn="l">
              <a:buFont typeface="Courier New" panose="02070309020205020404" pitchFamily="49" charset="0"/>
              <a:buChar char="o"/>
            </a:pPr>
            <a:r>
              <a:rPr lang="en-US" sz="2800" dirty="0" err="1">
                <a:latin typeface="Berlin Sans FB" panose="020E0602020502020306" pitchFamily="34" charset="0"/>
              </a:rPr>
              <a:t>Suatu</a:t>
            </a:r>
            <a:r>
              <a:rPr lang="en-US" sz="2800" dirty="0">
                <a:latin typeface="Berlin Sans FB" panose="020E0602020502020306" pitchFamily="34" charset="0"/>
              </a:rPr>
              <a:t> proses </a:t>
            </a:r>
            <a:r>
              <a:rPr lang="en-US" sz="2800" dirty="0" err="1">
                <a:latin typeface="Berlin Sans FB" panose="020E0602020502020306" pitchFamily="34" charset="0"/>
              </a:rPr>
              <a:t>dinama</a:t>
            </a:r>
            <a:r>
              <a:rPr lang="en-US" sz="2800" dirty="0">
                <a:latin typeface="Berlin Sans FB" panose="020E0602020502020306" pitchFamily="34" charset="0"/>
              </a:rPr>
              <a:t> </a:t>
            </a:r>
            <a:r>
              <a:rPr lang="en-US" sz="2800" dirty="0" err="1">
                <a:latin typeface="Berlin Sans FB" panose="020E0602020502020306" pitchFamily="34" charset="0"/>
              </a:rPr>
              <a:t>otoritas</a:t>
            </a:r>
            <a:r>
              <a:rPr lang="en-US" sz="2800" dirty="0">
                <a:latin typeface="Berlin Sans FB" panose="020E0602020502020306" pitchFamily="34" charset="0"/>
              </a:rPr>
              <a:t> </a:t>
            </a:r>
            <a:r>
              <a:rPr lang="en-US" sz="2800" dirty="0" err="1">
                <a:latin typeface="Berlin Sans FB" panose="020E0602020502020306" pitchFamily="34" charset="0"/>
              </a:rPr>
              <a:t>seseorang</a:t>
            </a:r>
            <a:r>
              <a:rPr lang="en-US" sz="2800" dirty="0">
                <a:latin typeface="Berlin Sans FB" panose="020E0602020502020306" pitchFamily="34" charset="0"/>
              </a:rPr>
              <a:t> </a:t>
            </a:r>
            <a:r>
              <a:rPr lang="en-US" sz="2800" dirty="0" err="1">
                <a:latin typeface="Berlin Sans FB" panose="020E0602020502020306" pitchFamily="34" charset="0"/>
              </a:rPr>
              <a:t>atasan</a:t>
            </a:r>
            <a:r>
              <a:rPr lang="en-US" sz="2800" dirty="0">
                <a:latin typeface="Berlin Sans FB" panose="020E0602020502020306" pitchFamily="34" charset="0"/>
              </a:rPr>
              <a:t> </a:t>
            </a:r>
            <a:r>
              <a:rPr lang="en-US" sz="2800" dirty="0" err="1">
                <a:latin typeface="Berlin Sans FB" panose="020E0602020502020306" pitchFamily="34" charset="0"/>
              </a:rPr>
              <a:t>diteruskan</a:t>
            </a:r>
            <a:r>
              <a:rPr lang="en-US" sz="2800" dirty="0">
                <a:latin typeface="Berlin Sans FB" panose="020E0602020502020306" pitchFamily="34" charset="0"/>
              </a:rPr>
              <a:t> </a:t>
            </a:r>
            <a:r>
              <a:rPr lang="en-US" sz="2800" dirty="0" err="1">
                <a:latin typeface="Berlin Sans FB" panose="020E0602020502020306" pitchFamily="34" charset="0"/>
              </a:rPr>
              <a:t>ke</a:t>
            </a:r>
            <a:r>
              <a:rPr lang="en-US" sz="2800" dirty="0">
                <a:latin typeface="Berlin Sans FB" panose="020E0602020502020306" pitchFamily="34" charset="0"/>
              </a:rPr>
              <a:t> </a:t>
            </a:r>
            <a:r>
              <a:rPr lang="en-US" sz="2800" dirty="0" err="1">
                <a:latin typeface="Berlin Sans FB" panose="020E0602020502020306" pitchFamily="34" charset="0"/>
              </a:rPr>
              <a:t>bawah</a:t>
            </a:r>
            <a:r>
              <a:rPr lang="en-US" sz="2800" dirty="0">
                <a:latin typeface="Berlin Sans FB" panose="020E0602020502020306" pitchFamily="34" charset="0"/>
              </a:rPr>
              <a:t> </a:t>
            </a:r>
            <a:r>
              <a:rPr lang="en-US" sz="2800" dirty="0" err="1">
                <a:latin typeface="Berlin Sans FB" panose="020E0602020502020306" pitchFamily="34" charset="0"/>
              </a:rPr>
              <a:t>kepada</a:t>
            </a:r>
            <a:r>
              <a:rPr lang="en-US" sz="2800" dirty="0">
                <a:latin typeface="Berlin Sans FB" panose="020E0602020502020306" pitchFamily="34" charset="0"/>
              </a:rPr>
              <a:t> </a:t>
            </a:r>
            <a:r>
              <a:rPr lang="en-US" sz="2800" dirty="0" err="1">
                <a:latin typeface="Berlin Sans FB" panose="020E0602020502020306" pitchFamily="34" charset="0"/>
              </a:rPr>
              <a:t>seorang</a:t>
            </a:r>
            <a:r>
              <a:rPr lang="en-US" sz="2800" dirty="0">
                <a:latin typeface="Berlin Sans FB" panose="020E0602020502020306" pitchFamily="34" charset="0"/>
              </a:rPr>
              <a:t> </a:t>
            </a:r>
            <a:r>
              <a:rPr lang="en-US" sz="2800" dirty="0" err="1">
                <a:latin typeface="Berlin Sans FB" panose="020E0602020502020306" pitchFamily="34" charset="0"/>
              </a:rPr>
              <a:t>bawahan</a:t>
            </a:r>
            <a:r>
              <a:rPr lang="en-US" sz="2800" dirty="0">
                <a:latin typeface="Berlin Sans FB" panose="020E0602020502020306" pitchFamily="34" charset="0"/>
              </a:rPr>
              <a:t>.</a:t>
            </a:r>
            <a:endParaRPr lang="id-ID" sz="2800" dirty="0">
              <a:latin typeface="Berlin Sans FB" panose="020E0602020502020306" pitchFamily="34" charset="0"/>
            </a:endParaRPr>
          </a:p>
          <a:p>
            <a:pPr algn="l"/>
            <a:endParaRPr lang="en-US" sz="1400" b="1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5622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988840"/>
            <a:ext cx="9144000" cy="1872208"/>
          </a:xfrm>
          <a:solidFill>
            <a:schemeClr val="bg2">
              <a:lumMod val="50000"/>
            </a:schemeClr>
          </a:solidFill>
        </p:spPr>
        <p:txBody>
          <a:bodyPr/>
          <a:lstStyle/>
          <a:p>
            <a:pPr lvl="0"/>
            <a:r>
              <a:rPr lang="id-ID" b="1" dirty="0" smtClean="0"/>
              <a:t>Hubungan-Hubungan Pemerintahan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32160982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685800"/>
            <a:ext cx="8610600" cy="5715000"/>
          </a:xfrm>
        </p:spPr>
        <p:txBody>
          <a:bodyPr>
            <a:normAutofit/>
          </a:bodyPr>
          <a:lstStyle/>
          <a:p>
            <a:pPr algn="l"/>
            <a:r>
              <a:rPr lang="en-US" sz="3200" dirty="0" err="1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Hubungan</a:t>
            </a:r>
            <a:r>
              <a:rPr lang="en-US" sz="3200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Vertikal</a:t>
            </a:r>
            <a:r>
              <a:rPr lang="en-US" sz="3200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Pemerintahan</a:t>
            </a:r>
            <a:r>
              <a:rPr lang="en-US" sz="3200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200" dirty="0" err="1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Otokrasi</a:t>
            </a:r>
            <a:r>
              <a:rPr lang="en-US" sz="3200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3200" dirty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81000" y="3276600"/>
            <a:ext cx="1828800" cy="4572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KETAATAN</a:t>
            </a:r>
            <a:endParaRPr lang="en-US" sz="2400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858000" y="3276600"/>
            <a:ext cx="1828800" cy="4572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KOMANDO</a:t>
            </a:r>
            <a:endParaRPr lang="en-US" sz="2400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352800" y="4648200"/>
            <a:ext cx="2133600" cy="4572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RAKYAT</a:t>
            </a:r>
            <a:endParaRPr lang="en-US" sz="2400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352800" y="1981200"/>
            <a:ext cx="2133600" cy="5334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PEMERINTAH</a:t>
            </a:r>
            <a:endParaRPr lang="en-US" sz="2400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352800" y="3276600"/>
            <a:ext cx="2133600" cy="4572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TIRANI</a:t>
            </a:r>
            <a:endParaRPr lang="en-US" sz="2400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AutoShape 16"/>
          <p:cNvSpPr>
            <a:spLocks noChangeArrowheads="1"/>
          </p:cNvSpPr>
          <p:nvPr/>
        </p:nvSpPr>
        <p:spPr bwMode="auto">
          <a:xfrm>
            <a:off x="5715000" y="1905000"/>
            <a:ext cx="762000" cy="3581400"/>
          </a:xfrm>
          <a:prstGeom prst="curvedLeftArrow">
            <a:avLst>
              <a:gd name="adj1" fmla="val 93333"/>
              <a:gd name="adj2" fmla="val 186667"/>
              <a:gd name="adj3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AutoShape 16"/>
          <p:cNvSpPr>
            <a:spLocks noChangeArrowheads="1"/>
          </p:cNvSpPr>
          <p:nvPr/>
        </p:nvSpPr>
        <p:spPr bwMode="auto">
          <a:xfrm rot="10800000">
            <a:off x="2438400" y="1600200"/>
            <a:ext cx="762000" cy="3581400"/>
          </a:xfrm>
          <a:prstGeom prst="curvedLeftArrow">
            <a:avLst>
              <a:gd name="adj1" fmla="val 93333"/>
              <a:gd name="adj2" fmla="val 186667"/>
              <a:gd name="adj3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5330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57200"/>
            <a:ext cx="8229600" cy="5867400"/>
          </a:xfrm>
        </p:spPr>
        <p:txBody>
          <a:bodyPr/>
          <a:lstStyle/>
          <a:p>
            <a:pPr algn="l">
              <a:buFont typeface="Wingdings" pitchFamily="2" charset="2"/>
              <a:buChar char="q"/>
            </a:pPr>
            <a:r>
              <a:rPr lang="en-US" dirty="0" smtClean="0"/>
              <a:t> </a:t>
            </a:r>
            <a:r>
              <a:rPr lang="en-US" sz="3200" dirty="0" err="1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Hubungan</a:t>
            </a:r>
            <a:r>
              <a:rPr lang="en-US" sz="3200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Vertikal</a:t>
            </a:r>
            <a:r>
              <a:rPr lang="en-US" sz="3200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Pemerintahan</a:t>
            </a:r>
            <a:r>
              <a:rPr lang="en-US" sz="3200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200" dirty="0" err="1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Demokrasi</a:t>
            </a:r>
            <a:r>
              <a:rPr lang="en-US" sz="3200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dirty="0" smtClean="0">
                <a:solidFill>
                  <a:schemeClr val="bg1"/>
                </a:solidFill>
              </a:rPr>
              <a:t>)</a:t>
            </a:r>
          </a:p>
          <a:p>
            <a:pPr algn="l"/>
            <a:endParaRPr lang="en-US" dirty="0" smtClean="0">
              <a:solidFill>
                <a:schemeClr val="bg1"/>
              </a:solidFill>
            </a:endParaRPr>
          </a:p>
          <a:p>
            <a:pPr algn="l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57200" y="3048000"/>
            <a:ext cx="2514600" cy="8382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PERTANGGUNG JAWABAN</a:t>
            </a:r>
            <a:endParaRPr lang="en-US" sz="2400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162800" y="3048000"/>
            <a:ext cx="1600200" cy="8382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MANDAT</a:t>
            </a:r>
            <a:endParaRPr lang="en-US" sz="2400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038600" y="1981200"/>
            <a:ext cx="2133600" cy="4572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RAKYAT</a:t>
            </a:r>
            <a:endParaRPr lang="en-US" sz="2400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962400" y="4572000"/>
            <a:ext cx="2133600" cy="5334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PEMERINTAH</a:t>
            </a:r>
            <a:endParaRPr lang="en-US" sz="2400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962400" y="3276600"/>
            <a:ext cx="2133600" cy="4572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DEMOKRASI</a:t>
            </a:r>
            <a:endParaRPr lang="en-US" sz="2400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AutoShape 16"/>
          <p:cNvSpPr>
            <a:spLocks noChangeArrowheads="1"/>
          </p:cNvSpPr>
          <p:nvPr/>
        </p:nvSpPr>
        <p:spPr bwMode="auto">
          <a:xfrm>
            <a:off x="6248400" y="1905000"/>
            <a:ext cx="762000" cy="3581400"/>
          </a:xfrm>
          <a:prstGeom prst="curvedLeftArrow">
            <a:avLst>
              <a:gd name="adj1" fmla="val 93333"/>
              <a:gd name="adj2" fmla="val 186667"/>
              <a:gd name="adj3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AutoShape 16"/>
          <p:cNvSpPr>
            <a:spLocks noChangeArrowheads="1"/>
          </p:cNvSpPr>
          <p:nvPr/>
        </p:nvSpPr>
        <p:spPr bwMode="auto">
          <a:xfrm rot="10800000">
            <a:off x="3124200" y="1524000"/>
            <a:ext cx="762000" cy="3657600"/>
          </a:xfrm>
          <a:prstGeom prst="curvedLeftArrow">
            <a:avLst>
              <a:gd name="adj1" fmla="val 93333"/>
              <a:gd name="adj2" fmla="val 186667"/>
              <a:gd name="adj3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2992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16632"/>
            <a:ext cx="9144000" cy="1712168"/>
          </a:xfrm>
        </p:spPr>
        <p:txBody>
          <a:bodyPr>
            <a:normAutofit/>
          </a:bodyPr>
          <a:lstStyle/>
          <a:p>
            <a:pPr marL="457200" lvl="0" indent="-457200" algn="l">
              <a:buFont typeface="Wingdings" panose="05000000000000000000" pitchFamily="2" charset="2"/>
              <a:buChar char="Ø"/>
            </a:pPr>
            <a:r>
              <a:rPr lang="en-US" sz="3200" dirty="0" err="1"/>
              <a:t>Dibidang</a:t>
            </a:r>
            <a:r>
              <a:rPr lang="en-US" sz="3200" dirty="0"/>
              <a:t> </a:t>
            </a:r>
            <a:r>
              <a:rPr lang="en-US" sz="3200" b="1" dirty="0" err="1"/>
              <a:t>Ketatanegaraan</a:t>
            </a:r>
            <a:r>
              <a:rPr lang="en-US" sz="3200" dirty="0"/>
              <a:t> yang </a:t>
            </a:r>
            <a:r>
              <a:rPr lang="en-US" sz="3200" dirty="0" err="1"/>
              <a:t>banyak</a:t>
            </a:r>
            <a:r>
              <a:rPr lang="en-US" sz="3200" dirty="0"/>
              <a:t> </a:t>
            </a:r>
            <a:r>
              <a:rPr lang="en-US" sz="3200" dirty="0" err="1"/>
              <a:t>ditulis</a:t>
            </a:r>
            <a:r>
              <a:rPr lang="en-US" sz="3200" dirty="0"/>
              <a:t> </a:t>
            </a:r>
            <a:r>
              <a:rPr lang="en-US" sz="3200" dirty="0" err="1"/>
              <a:t>oleh</a:t>
            </a:r>
            <a:r>
              <a:rPr lang="en-US" sz="3200" dirty="0"/>
              <a:t> </a:t>
            </a:r>
            <a:r>
              <a:rPr lang="en-US" sz="3200" b="1" dirty="0" err="1"/>
              <a:t>pakar</a:t>
            </a:r>
            <a:r>
              <a:rPr lang="en-US" sz="3200" b="1" dirty="0"/>
              <a:t> </a:t>
            </a:r>
            <a:r>
              <a:rPr lang="en-US" sz="3200" b="1" dirty="0" err="1"/>
              <a:t>ilmu</a:t>
            </a:r>
            <a:r>
              <a:rPr lang="en-US" sz="3200" b="1" dirty="0"/>
              <a:t> </a:t>
            </a:r>
            <a:r>
              <a:rPr lang="en-US" sz="3200" b="1" dirty="0" err="1"/>
              <a:t>administrasi</a:t>
            </a:r>
            <a:endParaRPr lang="id-ID" sz="3200" dirty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438400"/>
            <a:ext cx="9144000" cy="2934816"/>
          </a:xfrm>
        </p:spPr>
        <p:txBody>
          <a:bodyPr/>
          <a:lstStyle/>
          <a:p>
            <a:r>
              <a:rPr lang="en-US" sz="4000" dirty="0" err="1"/>
              <a:t>Administrasi</a:t>
            </a:r>
            <a:r>
              <a:rPr lang="en-US" sz="4000" dirty="0"/>
              <a:t> </a:t>
            </a:r>
            <a:r>
              <a:rPr lang="en-US" sz="4000" dirty="0" err="1"/>
              <a:t>pemerintah</a:t>
            </a:r>
            <a:r>
              <a:rPr lang="en-US" sz="4000" dirty="0"/>
              <a:t> </a:t>
            </a:r>
            <a:r>
              <a:rPr lang="en-US" sz="4000" dirty="0" err="1"/>
              <a:t>Pusat</a:t>
            </a:r>
            <a:r>
              <a:rPr lang="en-US" sz="4000" dirty="0"/>
              <a:t>, Daerah, </a:t>
            </a:r>
            <a:r>
              <a:rPr lang="en-US" sz="4000" dirty="0" err="1"/>
              <a:t>Kecamatan</a:t>
            </a:r>
            <a:r>
              <a:rPr lang="en-US" sz="4000" dirty="0"/>
              <a:t>, </a:t>
            </a:r>
            <a:r>
              <a:rPr lang="en-US" sz="4000" dirty="0" err="1"/>
              <a:t>Kelurahan</a:t>
            </a:r>
            <a:r>
              <a:rPr lang="en-US" sz="4000" dirty="0"/>
              <a:t>/</a:t>
            </a:r>
            <a:r>
              <a:rPr lang="en-US" sz="4000" dirty="0" err="1"/>
              <a:t>Desa</a:t>
            </a:r>
            <a:r>
              <a:rPr lang="en-US" sz="4000" dirty="0"/>
              <a:t>, Tingkat </a:t>
            </a:r>
            <a:r>
              <a:rPr lang="en-US" sz="4000" dirty="0" err="1"/>
              <a:t>Departemen</a:t>
            </a:r>
            <a:r>
              <a:rPr lang="en-US" sz="4000" dirty="0"/>
              <a:t> </a:t>
            </a:r>
            <a:r>
              <a:rPr lang="en-US" sz="4000" dirty="0" err="1"/>
              <a:t>dan</a:t>
            </a:r>
            <a:r>
              <a:rPr lang="en-US" sz="4000" dirty="0"/>
              <a:t> Non </a:t>
            </a:r>
            <a:r>
              <a:rPr lang="en-US" sz="4000" dirty="0" err="1"/>
              <a:t>Departemen</a:t>
            </a:r>
            <a:r>
              <a:rPr lang="en-US" sz="4000" dirty="0"/>
              <a:t>.</a:t>
            </a:r>
            <a:endParaRPr lang="id-ID" sz="4000" dirty="0"/>
          </a:p>
        </p:txBody>
      </p:sp>
    </p:spTree>
    <p:extLst>
      <p:ext uri="{BB962C8B-B14F-4D97-AF65-F5344CB8AC3E}">
        <p14:creationId xmlns:p14="http://schemas.microsoft.com/office/powerpoint/2010/main" val="2204981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 autoUpdateAnimBg="0"/>
      <p:bldP spid="32771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16632"/>
            <a:ext cx="9144000" cy="1712168"/>
          </a:xfrm>
        </p:spPr>
        <p:txBody>
          <a:bodyPr>
            <a:normAutofit/>
          </a:bodyPr>
          <a:lstStyle/>
          <a:p>
            <a:pPr marL="457200" lvl="0" indent="-457200" algn="l">
              <a:buFont typeface="Wingdings" panose="05000000000000000000" pitchFamily="2" charset="2"/>
              <a:buChar char="Ø"/>
            </a:pPr>
            <a:r>
              <a:rPr lang="en-US" sz="3200" dirty="0" err="1"/>
              <a:t>Dibidang</a:t>
            </a:r>
            <a:r>
              <a:rPr lang="en-US" sz="3200" dirty="0"/>
              <a:t> </a:t>
            </a:r>
            <a:r>
              <a:rPr lang="en-US" sz="3200" b="1" dirty="0" err="1"/>
              <a:t>Kekuasaan</a:t>
            </a:r>
            <a:r>
              <a:rPr lang="en-US" sz="3200" dirty="0"/>
              <a:t> yang </a:t>
            </a:r>
            <a:r>
              <a:rPr lang="en-US" sz="3200" dirty="0" err="1"/>
              <a:t>banyak</a:t>
            </a:r>
            <a:r>
              <a:rPr lang="en-US" sz="3200" dirty="0"/>
              <a:t> </a:t>
            </a:r>
            <a:r>
              <a:rPr lang="en-US" sz="3200" dirty="0" err="1"/>
              <a:t>ditulis</a:t>
            </a:r>
            <a:r>
              <a:rPr lang="en-US" sz="3200" dirty="0"/>
              <a:t> </a:t>
            </a:r>
            <a:r>
              <a:rPr lang="en-US" sz="3200" dirty="0" err="1"/>
              <a:t>oleh</a:t>
            </a:r>
            <a:r>
              <a:rPr lang="en-US" sz="3200" dirty="0"/>
              <a:t> </a:t>
            </a:r>
            <a:r>
              <a:rPr lang="en-US" sz="3200" b="1" dirty="0" err="1"/>
              <a:t>pakar</a:t>
            </a:r>
            <a:r>
              <a:rPr lang="en-US" sz="3200" b="1" dirty="0"/>
              <a:t> </a:t>
            </a:r>
            <a:r>
              <a:rPr lang="en-US" sz="3200" b="1" dirty="0" err="1"/>
              <a:t>ilmu</a:t>
            </a:r>
            <a:r>
              <a:rPr lang="en-US" sz="3200" b="1" dirty="0"/>
              <a:t> </a:t>
            </a:r>
            <a:r>
              <a:rPr lang="en-US" sz="3200" b="1" dirty="0" err="1"/>
              <a:t>politik</a:t>
            </a:r>
            <a:r>
              <a:rPr lang="en-US" sz="3200" dirty="0"/>
              <a:t>.</a:t>
            </a:r>
            <a:endParaRPr lang="id-ID" sz="3200" dirty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438400"/>
            <a:ext cx="9144000" cy="2934816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en-US" sz="4000" dirty="0" err="1"/>
              <a:t>Kebijaksanaan</a:t>
            </a:r>
            <a:r>
              <a:rPr lang="en-US" sz="4000" dirty="0"/>
              <a:t> International </a:t>
            </a:r>
            <a:r>
              <a:rPr lang="en-US" sz="4000" dirty="0" err="1"/>
              <a:t>dan</a:t>
            </a:r>
            <a:r>
              <a:rPr lang="en-US" sz="4000" dirty="0"/>
              <a:t> </a:t>
            </a:r>
            <a:r>
              <a:rPr lang="en-US" sz="4000" dirty="0" err="1"/>
              <a:t>Politik</a:t>
            </a:r>
            <a:r>
              <a:rPr lang="en-US" sz="4000" dirty="0"/>
              <a:t> </a:t>
            </a:r>
            <a:r>
              <a:rPr lang="en-US" sz="4000" dirty="0" err="1"/>
              <a:t>luar</a:t>
            </a:r>
            <a:r>
              <a:rPr lang="en-US" sz="4000" dirty="0"/>
              <a:t> </a:t>
            </a:r>
            <a:r>
              <a:rPr lang="en-US" sz="4000" dirty="0" err="1"/>
              <a:t>negeri</a:t>
            </a:r>
            <a:endParaRPr lang="id-ID" sz="4000" dirty="0"/>
          </a:p>
          <a:p>
            <a:pPr lvl="0"/>
            <a:r>
              <a:rPr lang="en-US" sz="4000" dirty="0" err="1"/>
              <a:t>Organisasi</a:t>
            </a:r>
            <a:r>
              <a:rPr lang="en-US" sz="4000" dirty="0"/>
              <a:t> </a:t>
            </a:r>
            <a:r>
              <a:rPr lang="en-US" sz="4000" dirty="0" err="1"/>
              <a:t>Politik</a:t>
            </a:r>
            <a:endParaRPr lang="id-ID" sz="4000" dirty="0"/>
          </a:p>
          <a:p>
            <a:pPr lvl="0"/>
            <a:r>
              <a:rPr lang="en-US" sz="4000" dirty="0" err="1"/>
              <a:t>Kebijaksanaan</a:t>
            </a:r>
            <a:r>
              <a:rPr lang="en-US" sz="4000" dirty="0"/>
              <a:t> </a:t>
            </a:r>
            <a:r>
              <a:rPr lang="en-US" sz="4000" dirty="0" err="1"/>
              <a:t>Pemerintahan</a:t>
            </a:r>
            <a:endParaRPr lang="id-ID" sz="4000" dirty="0"/>
          </a:p>
          <a:p>
            <a:pPr lvl="0"/>
            <a:r>
              <a:rPr lang="en-US" sz="4000" dirty="0" err="1"/>
              <a:t>Pendapat</a:t>
            </a:r>
            <a:r>
              <a:rPr lang="en-US" sz="4000" dirty="0"/>
              <a:t> </a:t>
            </a:r>
            <a:r>
              <a:rPr lang="en-US" sz="4000" dirty="0" err="1"/>
              <a:t>umum</a:t>
            </a:r>
            <a:r>
              <a:rPr lang="en-US" sz="4000" dirty="0"/>
              <a:t> </a:t>
            </a:r>
            <a:r>
              <a:rPr lang="en-US" sz="4000" dirty="0" err="1"/>
              <a:t>dalam</a:t>
            </a:r>
            <a:r>
              <a:rPr lang="en-US" sz="4000" dirty="0"/>
              <a:t> </a:t>
            </a:r>
            <a:r>
              <a:rPr lang="en-US" sz="4000" dirty="0" err="1"/>
              <a:t>pembuatan</a:t>
            </a:r>
            <a:r>
              <a:rPr lang="en-US" sz="4000" dirty="0"/>
              <a:t> </a:t>
            </a:r>
            <a:r>
              <a:rPr lang="en-US" sz="4000" dirty="0" err="1"/>
              <a:t>peraturan</a:t>
            </a:r>
            <a:r>
              <a:rPr lang="en-US" sz="4000" dirty="0"/>
              <a:t>.</a:t>
            </a:r>
            <a:endParaRPr lang="id-ID" sz="4000" dirty="0"/>
          </a:p>
        </p:txBody>
      </p:sp>
    </p:spTree>
    <p:extLst>
      <p:ext uri="{BB962C8B-B14F-4D97-AF65-F5344CB8AC3E}">
        <p14:creationId xmlns:p14="http://schemas.microsoft.com/office/powerpoint/2010/main" val="1019081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 autoUpdateAnimBg="0"/>
      <p:bldP spid="32771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16632"/>
            <a:ext cx="9144000" cy="1712168"/>
          </a:xfrm>
        </p:spPr>
        <p:txBody>
          <a:bodyPr>
            <a:normAutofit/>
          </a:bodyPr>
          <a:lstStyle/>
          <a:p>
            <a:pPr marL="457200" lvl="0" indent="-457200" algn="l">
              <a:buFont typeface="Wingdings" panose="05000000000000000000" pitchFamily="2" charset="2"/>
              <a:buChar char="Ø"/>
            </a:pPr>
            <a:r>
              <a:rPr lang="en-US" sz="3200" dirty="0" err="1"/>
              <a:t>Dibidang</a:t>
            </a:r>
            <a:r>
              <a:rPr lang="en-US" sz="3200" dirty="0"/>
              <a:t> </a:t>
            </a:r>
            <a:r>
              <a:rPr lang="en-US" sz="3200" b="1" dirty="0" err="1"/>
              <a:t>kenegaraan</a:t>
            </a:r>
            <a:r>
              <a:rPr lang="en-US" sz="3200" dirty="0"/>
              <a:t> </a:t>
            </a:r>
            <a:r>
              <a:rPr lang="en-US" sz="3200" dirty="0" err="1"/>
              <a:t>banyak</a:t>
            </a:r>
            <a:r>
              <a:rPr lang="en-US" sz="3200" dirty="0"/>
              <a:t> </a:t>
            </a:r>
            <a:r>
              <a:rPr lang="en-US" sz="3200" dirty="0" err="1"/>
              <a:t>ditulis</a:t>
            </a:r>
            <a:r>
              <a:rPr lang="en-US" sz="3200" dirty="0"/>
              <a:t> </a:t>
            </a:r>
            <a:r>
              <a:rPr lang="en-US" sz="3200" dirty="0" err="1"/>
              <a:t>oleh</a:t>
            </a:r>
            <a:r>
              <a:rPr lang="en-US" sz="3200" dirty="0"/>
              <a:t> </a:t>
            </a:r>
            <a:r>
              <a:rPr lang="en-US" sz="3200" b="1" dirty="0" err="1"/>
              <a:t>pakar</a:t>
            </a:r>
            <a:r>
              <a:rPr lang="en-US" sz="3200" b="1" dirty="0"/>
              <a:t> </a:t>
            </a:r>
            <a:r>
              <a:rPr lang="en-US" sz="3200" b="1" dirty="0" err="1"/>
              <a:t>ilmu</a:t>
            </a:r>
            <a:r>
              <a:rPr lang="en-US" sz="3200" b="1" dirty="0"/>
              <a:t> Negara</a:t>
            </a:r>
            <a:r>
              <a:rPr lang="en-US" sz="3200" dirty="0"/>
              <a:t>.</a:t>
            </a:r>
            <a:endParaRPr lang="id-ID" sz="3200" dirty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438400"/>
            <a:ext cx="9144000" cy="2934816"/>
          </a:xfrm>
        </p:spPr>
        <p:txBody>
          <a:bodyPr>
            <a:normAutofit/>
          </a:bodyPr>
          <a:lstStyle/>
          <a:p>
            <a:pPr lvl="0"/>
            <a:r>
              <a:rPr lang="en-US" sz="3600" dirty="0" err="1"/>
              <a:t>Tugas</a:t>
            </a:r>
            <a:r>
              <a:rPr lang="en-US" sz="3600" dirty="0"/>
              <a:t>, </a:t>
            </a:r>
            <a:r>
              <a:rPr lang="en-US" sz="3600" dirty="0" err="1"/>
              <a:t>hak</a:t>
            </a:r>
            <a:r>
              <a:rPr lang="en-US" sz="3600" dirty="0"/>
              <a:t> </a:t>
            </a:r>
            <a:r>
              <a:rPr lang="en-US" sz="3600" dirty="0" err="1"/>
              <a:t>dan</a:t>
            </a:r>
            <a:r>
              <a:rPr lang="en-US" sz="3600" dirty="0"/>
              <a:t> </a:t>
            </a:r>
            <a:r>
              <a:rPr lang="en-US" sz="3600" dirty="0" err="1"/>
              <a:t>kewenangan</a:t>
            </a:r>
            <a:r>
              <a:rPr lang="en-US" sz="3600" dirty="0"/>
              <a:t> </a:t>
            </a:r>
            <a:r>
              <a:rPr lang="en-US" sz="3600" dirty="0" err="1"/>
              <a:t>Pemerintahan</a:t>
            </a:r>
            <a:endParaRPr lang="id-ID" sz="3600" dirty="0"/>
          </a:p>
          <a:p>
            <a:pPr lvl="0"/>
            <a:r>
              <a:rPr lang="en-US" sz="3600" dirty="0" err="1"/>
              <a:t>Tipe</a:t>
            </a:r>
            <a:r>
              <a:rPr lang="en-US" sz="3600" dirty="0"/>
              <a:t>, </a:t>
            </a:r>
            <a:r>
              <a:rPr lang="en-US" sz="3600" dirty="0" err="1"/>
              <a:t>bentuk</a:t>
            </a:r>
            <a:r>
              <a:rPr lang="en-US" sz="3600" dirty="0"/>
              <a:t> </a:t>
            </a:r>
            <a:r>
              <a:rPr lang="en-US" sz="3600" dirty="0" err="1"/>
              <a:t>dan</a:t>
            </a:r>
            <a:r>
              <a:rPr lang="en-US" sz="3600" dirty="0"/>
              <a:t> </a:t>
            </a:r>
            <a:r>
              <a:rPr lang="en-US" sz="3600" dirty="0" err="1"/>
              <a:t>sistem</a:t>
            </a:r>
            <a:r>
              <a:rPr lang="en-US" sz="3600" dirty="0"/>
              <a:t> </a:t>
            </a:r>
            <a:r>
              <a:rPr lang="en-US" sz="3600" dirty="0" err="1"/>
              <a:t>pemerintahan</a:t>
            </a:r>
            <a:endParaRPr lang="id-ID" sz="3600" dirty="0"/>
          </a:p>
          <a:p>
            <a:pPr lvl="0"/>
            <a:r>
              <a:rPr lang="en-US" sz="3600" dirty="0" err="1"/>
              <a:t>Fungsi</a:t>
            </a:r>
            <a:r>
              <a:rPr lang="en-US" sz="3600" dirty="0"/>
              <a:t> </a:t>
            </a:r>
            <a:r>
              <a:rPr lang="en-US" sz="3600" dirty="0" err="1"/>
              <a:t>dan</a:t>
            </a:r>
            <a:r>
              <a:rPr lang="en-US" sz="3600" dirty="0"/>
              <a:t> </a:t>
            </a:r>
            <a:r>
              <a:rPr lang="en-US" sz="3600" dirty="0" err="1"/>
              <a:t>prinsip</a:t>
            </a:r>
            <a:r>
              <a:rPr lang="en-US" sz="3600" dirty="0"/>
              <a:t> </a:t>
            </a:r>
            <a:r>
              <a:rPr lang="en-US" sz="3600" dirty="0" err="1"/>
              <a:t>pemerintahan</a:t>
            </a:r>
            <a:r>
              <a:rPr lang="en-US" sz="3600" dirty="0"/>
              <a:t>.</a:t>
            </a:r>
            <a:endParaRPr lang="id-ID" sz="3600" dirty="0"/>
          </a:p>
        </p:txBody>
      </p:sp>
    </p:spTree>
    <p:extLst>
      <p:ext uri="{BB962C8B-B14F-4D97-AF65-F5344CB8AC3E}">
        <p14:creationId xmlns:p14="http://schemas.microsoft.com/office/powerpoint/2010/main" val="1412305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 autoUpdateAnimBg="0"/>
      <p:bldP spid="32771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16632"/>
            <a:ext cx="9144000" cy="1712168"/>
          </a:xfrm>
        </p:spPr>
        <p:txBody>
          <a:bodyPr>
            <a:normAutofit/>
          </a:bodyPr>
          <a:lstStyle/>
          <a:p>
            <a:pPr marL="457200" lvl="0" indent="-457200" algn="l">
              <a:buFont typeface="Wingdings" panose="05000000000000000000" pitchFamily="2" charset="2"/>
              <a:buChar char="Ø"/>
            </a:pPr>
            <a:r>
              <a:rPr lang="en-US" sz="3200" dirty="0" err="1"/>
              <a:t>Dibidang</a:t>
            </a:r>
            <a:r>
              <a:rPr lang="en-US" sz="3200" dirty="0"/>
              <a:t> </a:t>
            </a:r>
            <a:r>
              <a:rPr lang="en-US" sz="3200" b="1" dirty="0" err="1"/>
              <a:t>pemikiran</a:t>
            </a:r>
            <a:r>
              <a:rPr lang="en-US" sz="3200" b="1" dirty="0"/>
              <a:t> </a:t>
            </a:r>
            <a:r>
              <a:rPr lang="en-US" sz="3200" b="1" dirty="0" err="1"/>
              <a:t>Hakiki</a:t>
            </a:r>
            <a:r>
              <a:rPr lang="en-US" sz="3200" dirty="0"/>
              <a:t> </a:t>
            </a:r>
            <a:r>
              <a:rPr lang="en-US" sz="3200" dirty="0" err="1"/>
              <a:t>banyak</a:t>
            </a:r>
            <a:r>
              <a:rPr lang="en-US" sz="3200" dirty="0"/>
              <a:t> </a:t>
            </a:r>
            <a:r>
              <a:rPr lang="en-US" sz="3200" dirty="0" err="1"/>
              <a:t>ditulis</a:t>
            </a:r>
            <a:r>
              <a:rPr lang="en-US" sz="3200" dirty="0"/>
              <a:t> </a:t>
            </a:r>
            <a:r>
              <a:rPr lang="en-US" sz="3200" dirty="0" err="1"/>
              <a:t>oleh</a:t>
            </a:r>
            <a:r>
              <a:rPr lang="en-US" sz="3200" dirty="0"/>
              <a:t> </a:t>
            </a:r>
            <a:r>
              <a:rPr lang="en-US" sz="3200" b="1" dirty="0" err="1"/>
              <a:t>pakar</a:t>
            </a:r>
            <a:r>
              <a:rPr lang="en-US" sz="3200" b="1" dirty="0"/>
              <a:t> </a:t>
            </a:r>
            <a:r>
              <a:rPr lang="en-US" sz="3200" b="1" dirty="0" err="1"/>
              <a:t>ilmu</a:t>
            </a:r>
            <a:r>
              <a:rPr lang="en-US" sz="3200" b="1" dirty="0"/>
              <a:t> </a:t>
            </a:r>
            <a:r>
              <a:rPr lang="en-US" sz="3200" b="1" dirty="0" err="1"/>
              <a:t>filsafat</a:t>
            </a:r>
            <a:r>
              <a:rPr lang="en-US" sz="3200" dirty="0"/>
              <a:t>.</a:t>
            </a:r>
            <a:endParaRPr lang="id-ID" sz="3200" dirty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438400"/>
            <a:ext cx="9144000" cy="2934816"/>
          </a:xfrm>
        </p:spPr>
        <p:txBody>
          <a:bodyPr>
            <a:normAutofit/>
          </a:bodyPr>
          <a:lstStyle/>
          <a:p>
            <a:pPr lvl="0"/>
            <a:r>
              <a:rPr lang="en-US" sz="3600" dirty="0" err="1"/>
              <a:t>Etika</a:t>
            </a:r>
            <a:r>
              <a:rPr lang="en-US" sz="3600" dirty="0"/>
              <a:t> </a:t>
            </a:r>
            <a:r>
              <a:rPr lang="en-US" sz="3600" dirty="0" err="1"/>
              <a:t>Pemerintahan</a:t>
            </a:r>
            <a:endParaRPr lang="id-ID" sz="3600" dirty="0"/>
          </a:p>
          <a:p>
            <a:pPr lvl="0"/>
            <a:r>
              <a:rPr lang="en-US" sz="3600" dirty="0" err="1"/>
              <a:t>Seni</a:t>
            </a:r>
            <a:r>
              <a:rPr lang="en-US" sz="3600" dirty="0"/>
              <a:t> </a:t>
            </a:r>
            <a:r>
              <a:rPr lang="en-US" sz="3600" dirty="0" err="1"/>
              <a:t>memerintah</a:t>
            </a:r>
            <a:endParaRPr lang="id-ID" sz="3600" dirty="0"/>
          </a:p>
          <a:p>
            <a:pPr lvl="0"/>
            <a:r>
              <a:rPr lang="en-US" sz="3600" dirty="0" err="1"/>
              <a:t>Hakekat</a:t>
            </a:r>
            <a:r>
              <a:rPr lang="en-US" sz="3600" dirty="0"/>
              <a:t> </a:t>
            </a:r>
            <a:r>
              <a:rPr lang="en-US" sz="3600" dirty="0" err="1"/>
              <a:t>pemerintahan</a:t>
            </a:r>
            <a:endParaRPr lang="id-ID" sz="3600" dirty="0"/>
          </a:p>
        </p:txBody>
      </p:sp>
    </p:spTree>
    <p:extLst>
      <p:ext uri="{BB962C8B-B14F-4D97-AF65-F5344CB8AC3E}">
        <p14:creationId xmlns:p14="http://schemas.microsoft.com/office/powerpoint/2010/main" val="1412305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 autoUpdateAnimBg="0"/>
      <p:bldP spid="32771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988840"/>
            <a:ext cx="9144000" cy="1872208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id-ID" b="1" dirty="0" smtClean="0"/>
              <a:t>Azas</a:t>
            </a:r>
            <a:r>
              <a:rPr lang="en-US" b="1" dirty="0" smtClean="0"/>
              <a:t> </a:t>
            </a:r>
            <a:r>
              <a:rPr lang="en-US" b="1" dirty="0" err="1"/>
              <a:t>Ilmu</a:t>
            </a:r>
            <a:r>
              <a:rPr lang="en-US" b="1" dirty="0"/>
              <a:t> </a:t>
            </a:r>
            <a:r>
              <a:rPr lang="en-US" b="1" dirty="0" err="1"/>
              <a:t>Pemerintahan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4117467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836712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/>
              <a:t>Ada </a:t>
            </a:r>
            <a:r>
              <a:rPr lang="en-US" sz="3200" b="1" dirty="0" err="1"/>
              <a:t>beberapa</a:t>
            </a:r>
            <a:r>
              <a:rPr lang="en-US" sz="3200" b="1" dirty="0"/>
              <a:t> </a:t>
            </a:r>
            <a:r>
              <a:rPr lang="en-US" sz="3200" b="1" dirty="0" err="1"/>
              <a:t>azas</a:t>
            </a:r>
            <a:r>
              <a:rPr lang="en-US" sz="3200" b="1" dirty="0"/>
              <a:t> </a:t>
            </a:r>
            <a:r>
              <a:rPr lang="en-US" sz="3200" b="1" dirty="0" err="1"/>
              <a:t>pemerintahan</a:t>
            </a:r>
            <a:r>
              <a:rPr lang="en-US" sz="3200" b="1" dirty="0"/>
              <a:t> </a:t>
            </a:r>
            <a:r>
              <a:rPr lang="en-US" sz="3200" b="1" dirty="0" err="1"/>
              <a:t>antara</a:t>
            </a:r>
            <a:r>
              <a:rPr lang="en-US" sz="3200" b="1" dirty="0"/>
              <a:t> lain :</a:t>
            </a:r>
            <a:endParaRPr lang="id-ID" sz="3200" b="1" dirty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80728"/>
            <a:ext cx="9144000" cy="5877272"/>
          </a:xfrm>
        </p:spPr>
        <p:txBody>
          <a:bodyPr>
            <a:normAutofit/>
          </a:bodyPr>
          <a:lstStyle/>
          <a:p>
            <a:pPr lvl="0"/>
            <a:r>
              <a:rPr lang="en-US" sz="2400" b="1" dirty="0" err="1"/>
              <a:t>Azas</a:t>
            </a:r>
            <a:r>
              <a:rPr lang="en-US" sz="2400" b="1" dirty="0"/>
              <a:t> </a:t>
            </a:r>
            <a:r>
              <a:rPr lang="en-US" sz="2400" b="1" dirty="0" err="1"/>
              <a:t>aktif</a:t>
            </a:r>
            <a:r>
              <a:rPr lang="en-US" sz="2400" dirty="0"/>
              <a:t> </a:t>
            </a:r>
            <a:r>
              <a:rPr lang="en-US" sz="2400" dirty="0" err="1"/>
              <a:t>yaitu</a:t>
            </a:r>
            <a:r>
              <a:rPr lang="en-US" sz="2400" dirty="0"/>
              <a:t> </a:t>
            </a:r>
            <a:r>
              <a:rPr lang="en-US" sz="2400" dirty="0" err="1"/>
              <a:t>pemerintahan</a:t>
            </a:r>
            <a:r>
              <a:rPr lang="en-US" sz="2400" dirty="0"/>
              <a:t> </a:t>
            </a:r>
            <a:r>
              <a:rPr lang="en-US" sz="2400" dirty="0" err="1"/>
              <a:t>memegang</a:t>
            </a:r>
            <a:r>
              <a:rPr lang="en-US" sz="2400" dirty="0"/>
              <a:t> </a:t>
            </a:r>
            <a:r>
              <a:rPr lang="en-US" sz="2400" dirty="0" err="1"/>
              <a:t>peranan</a:t>
            </a:r>
            <a:r>
              <a:rPr lang="en-US" sz="2400" dirty="0"/>
              <a:t> </a:t>
            </a:r>
            <a:r>
              <a:rPr lang="en-US" sz="2400" dirty="0" err="1"/>
              <a:t>inovatif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insentif</a:t>
            </a:r>
            <a:r>
              <a:rPr lang="en-US" sz="2400" dirty="0"/>
              <a:t>, </a:t>
            </a:r>
            <a:r>
              <a:rPr lang="en-US" sz="2400" dirty="0" err="1"/>
              <a:t>bahkan</a:t>
            </a:r>
            <a:r>
              <a:rPr lang="en-US" sz="2400" dirty="0"/>
              <a:t> </a:t>
            </a:r>
            <a:r>
              <a:rPr lang="en-US" sz="2400" dirty="0" err="1"/>
              <a:t>pemerintah</a:t>
            </a:r>
            <a:r>
              <a:rPr lang="en-US" sz="2400" dirty="0"/>
              <a:t> </a:t>
            </a:r>
            <a:r>
              <a:rPr lang="en-US" sz="2400" dirty="0" err="1"/>
              <a:t>mengurus</a:t>
            </a:r>
            <a:r>
              <a:rPr lang="en-US" sz="2400" dirty="0"/>
              <a:t> </a:t>
            </a:r>
            <a:r>
              <a:rPr lang="en-US" sz="2400" dirty="0" err="1"/>
              <a:t>seluruh</a:t>
            </a:r>
            <a:r>
              <a:rPr lang="en-US" sz="2400" dirty="0"/>
              <a:t> </a:t>
            </a:r>
            <a:r>
              <a:rPr lang="en-US" sz="2400" dirty="0" err="1"/>
              <a:t>permasalahan</a:t>
            </a:r>
            <a:r>
              <a:rPr lang="en-US" sz="2400" dirty="0"/>
              <a:t> </a:t>
            </a:r>
            <a:r>
              <a:rPr lang="en-US" sz="2400" dirty="0" err="1"/>
              <a:t>pembangunan</a:t>
            </a:r>
            <a:r>
              <a:rPr lang="en-US" sz="2400" dirty="0"/>
              <a:t> </a:t>
            </a:r>
            <a:r>
              <a:rPr lang="en-US" sz="2400" dirty="0" err="1"/>
              <a:t>pemerintah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masyarakat</a:t>
            </a:r>
            <a:r>
              <a:rPr lang="en-US" sz="2400" dirty="0" smtClean="0"/>
              <a:t>.</a:t>
            </a:r>
            <a:endParaRPr lang="id-ID" sz="2400" dirty="0" smtClean="0"/>
          </a:p>
          <a:p>
            <a:pPr marL="0" lvl="0" indent="0">
              <a:buNone/>
            </a:pPr>
            <a:endParaRPr lang="id-ID" sz="2400" dirty="0"/>
          </a:p>
          <a:p>
            <a:pPr lvl="0"/>
            <a:r>
              <a:rPr lang="en-US" sz="2400" b="1" dirty="0" err="1"/>
              <a:t>Azas</a:t>
            </a:r>
            <a:r>
              <a:rPr lang="en-US" sz="2400" b="1" dirty="0"/>
              <a:t> </a:t>
            </a:r>
            <a:r>
              <a:rPr lang="en-US" sz="2400" b="1" dirty="0" err="1"/>
              <a:t>Vrij</a:t>
            </a:r>
            <a:r>
              <a:rPr lang="en-US" sz="2400" b="1" dirty="0"/>
              <a:t> </a:t>
            </a:r>
            <a:r>
              <a:rPr lang="en-US" sz="2400" b="1" dirty="0" err="1" smtClean="0"/>
              <a:t>Bestuur</a:t>
            </a:r>
            <a:r>
              <a:rPr lang="id-ID" sz="2400" dirty="0" smtClean="0"/>
              <a:t> :</a:t>
            </a:r>
            <a:r>
              <a:rPr lang="en-US" sz="2400" dirty="0" err="1" smtClean="0"/>
              <a:t>Kekosongan</a:t>
            </a:r>
            <a:r>
              <a:rPr lang="en-US" sz="2400" dirty="0" smtClean="0"/>
              <a:t> </a:t>
            </a:r>
            <a:r>
              <a:rPr lang="en-US" sz="2400" dirty="0" err="1"/>
              <a:t>pemerintah</a:t>
            </a:r>
            <a:r>
              <a:rPr lang="en-US" sz="2400" dirty="0"/>
              <a:t>, </a:t>
            </a:r>
            <a:r>
              <a:rPr lang="en-US" sz="2400" dirty="0" err="1"/>
              <a:t>hal</a:t>
            </a:r>
            <a:r>
              <a:rPr lang="en-US" sz="2400" dirty="0"/>
              <a:t> </a:t>
            </a:r>
            <a:r>
              <a:rPr lang="en-US" sz="2400" dirty="0" err="1"/>
              <a:t>timbul</a:t>
            </a:r>
            <a:r>
              <a:rPr lang="en-US" sz="2400" dirty="0"/>
              <a:t> </a:t>
            </a:r>
            <a:r>
              <a:rPr lang="en-US" sz="2400" dirty="0" err="1"/>
              <a:t>karena</a:t>
            </a:r>
            <a:r>
              <a:rPr lang="en-US" sz="2400" dirty="0"/>
              <a:t> </a:t>
            </a:r>
            <a:r>
              <a:rPr lang="en-US" sz="2400" dirty="0" err="1"/>
              <a:t>melihat</a:t>
            </a:r>
            <a:r>
              <a:rPr lang="en-US" sz="2400" dirty="0"/>
              <a:t> </a:t>
            </a:r>
            <a:r>
              <a:rPr lang="en-US" sz="2400" dirty="0" err="1"/>
              <a:t>bahwa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seluruhnya</a:t>
            </a:r>
            <a:r>
              <a:rPr lang="en-US" sz="2400" dirty="0"/>
              <a:t> </a:t>
            </a:r>
            <a:r>
              <a:rPr lang="en-US" sz="2400" dirty="0" err="1"/>
              <a:t>penjabaran</a:t>
            </a:r>
            <a:r>
              <a:rPr lang="en-US" sz="2400" dirty="0"/>
              <a:t> </a:t>
            </a:r>
            <a:r>
              <a:rPr lang="en-US" sz="2400" dirty="0" err="1"/>
              <a:t>setiap</a:t>
            </a:r>
            <a:r>
              <a:rPr lang="en-US" sz="2400" dirty="0"/>
              <a:t> </a:t>
            </a:r>
            <a:r>
              <a:rPr lang="en-US" sz="2400" dirty="0" err="1"/>
              <a:t>Departemen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non </a:t>
            </a:r>
            <a:r>
              <a:rPr lang="en-US" sz="2400" dirty="0" err="1"/>
              <a:t>Departemen</a:t>
            </a:r>
            <a:r>
              <a:rPr lang="en-US" sz="2400" dirty="0"/>
              <a:t> </a:t>
            </a:r>
            <a:r>
              <a:rPr lang="en-US" sz="2400" dirty="0" err="1"/>
              <a:t>sampai</a:t>
            </a:r>
            <a:r>
              <a:rPr lang="en-US" sz="2400" dirty="0"/>
              <a:t> </a:t>
            </a:r>
            <a:r>
              <a:rPr lang="en-US" sz="2400" dirty="0" err="1"/>
              <a:t>kecamatan</a:t>
            </a:r>
            <a:r>
              <a:rPr lang="en-US" sz="2400" dirty="0"/>
              <a:t> </a:t>
            </a:r>
            <a:r>
              <a:rPr lang="en-US" sz="2400" dirty="0" err="1"/>
              <a:t>apalagi</a:t>
            </a:r>
            <a:r>
              <a:rPr lang="en-US" sz="2400" dirty="0"/>
              <a:t> </a:t>
            </a:r>
            <a:r>
              <a:rPr lang="en-US" sz="2400" dirty="0" err="1"/>
              <a:t>kekelurahan</a:t>
            </a:r>
            <a:r>
              <a:rPr lang="en-US" sz="2400" dirty="0"/>
              <a:t>/</a:t>
            </a:r>
            <a:r>
              <a:rPr lang="en-US" sz="2400" dirty="0" err="1"/>
              <a:t>Desa</a:t>
            </a:r>
            <a:r>
              <a:rPr lang="en-US" sz="2400" dirty="0" smtClean="0"/>
              <a:t>.</a:t>
            </a:r>
            <a:endParaRPr lang="id-ID" sz="2400" dirty="0" smtClean="0"/>
          </a:p>
          <a:p>
            <a:pPr marL="0" lvl="0" indent="0">
              <a:buNone/>
            </a:pPr>
            <a:endParaRPr lang="id-ID" sz="2400" dirty="0"/>
          </a:p>
          <a:p>
            <a:pPr lvl="0"/>
            <a:r>
              <a:rPr lang="en-US" sz="2400" b="1" dirty="0" err="1"/>
              <a:t>Azas</a:t>
            </a:r>
            <a:r>
              <a:rPr lang="en-US" sz="2400" b="1" dirty="0"/>
              <a:t> </a:t>
            </a:r>
            <a:r>
              <a:rPr lang="en-US" sz="2400" b="1" dirty="0" err="1"/>
              <a:t>Freis</a:t>
            </a:r>
            <a:r>
              <a:rPr lang="en-US" sz="2400" b="1" dirty="0"/>
              <a:t> </a:t>
            </a:r>
            <a:r>
              <a:rPr lang="en-US" sz="2400" b="1" dirty="0" err="1" smtClean="0"/>
              <a:t>Eremeesen</a:t>
            </a:r>
            <a:r>
              <a:rPr lang="id-ID" sz="2400" b="1" dirty="0" smtClean="0"/>
              <a:t> : </a:t>
            </a:r>
            <a:r>
              <a:rPr lang="en-US" sz="2400" dirty="0" err="1" smtClean="0"/>
              <a:t>Pekerjaan</a:t>
            </a:r>
            <a:r>
              <a:rPr lang="en-US" sz="2400" dirty="0" smtClean="0"/>
              <a:t> </a:t>
            </a:r>
            <a:r>
              <a:rPr lang="en-US" sz="2400" dirty="0" err="1"/>
              <a:t>itu</a:t>
            </a:r>
            <a:r>
              <a:rPr lang="en-US" sz="2400" dirty="0"/>
              <a:t> </a:t>
            </a:r>
            <a:r>
              <a:rPr lang="en-US" sz="2400" dirty="0" err="1"/>
              <a:t>belum</a:t>
            </a:r>
            <a:r>
              <a:rPr lang="en-US" sz="2400" dirty="0"/>
              <a:t> </a:t>
            </a:r>
            <a:r>
              <a:rPr lang="en-US" sz="2400" dirty="0" err="1"/>
              <a:t>ada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mesti</a:t>
            </a:r>
            <a:r>
              <a:rPr lang="en-US" sz="2400" dirty="0"/>
              <a:t> </a:t>
            </a:r>
            <a:r>
              <a:rPr lang="en-US" sz="2400" dirty="0" err="1"/>
              <a:t>dicari</a:t>
            </a:r>
            <a:r>
              <a:rPr lang="en-US" sz="2400" dirty="0"/>
              <a:t> </a:t>
            </a:r>
            <a:r>
              <a:rPr lang="en-US" sz="2400" dirty="0" err="1"/>
              <a:t>serta</a:t>
            </a:r>
            <a:r>
              <a:rPr lang="en-US" sz="2400" dirty="0"/>
              <a:t> </a:t>
            </a:r>
            <a:r>
              <a:rPr lang="en-US" sz="2400" dirty="0" err="1"/>
              <a:t>ditemukan</a:t>
            </a:r>
            <a:r>
              <a:rPr lang="en-US" sz="2400" dirty="0"/>
              <a:t> </a:t>
            </a:r>
            <a:r>
              <a:rPr lang="en-US" sz="2400" dirty="0" err="1" smtClean="0"/>
              <a:t>sendiri</a:t>
            </a:r>
            <a:r>
              <a:rPr lang="en-US" sz="2400" dirty="0" smtClean="0"/>
              <a:t>.</a:t>
            </a:r>
            <a:r>
              <a:rPr lang="id-ID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/>
              <a:t>hal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pemerintah</a:t>
            </a:r>
            <a:r>
              <a:rPr lang="en-US" sz="2400" dirty="0"/>
              <a:t> </a:t>
            </a:r>
            <a:r>
              <a:rPr lang="en-US" sz="2400" dirty="0" err="1"/>
              <a:t>bebas</a:t>
            </a:r>
            <a:r>
              <a:rPr lang="en-US" sz="2400" dirty="0"/>
              <a:t> </a:t>
            </a:r>
            <a:r>
              <a:rPr lang="en-US" sz="2400" dirty="0" err="1"/>
              <a:t>mengurus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menemukan</a:t>
            </a:r>
            <a:r>
              <a:rPr lang="en-US" sz="2400" dirty="0"/>
              <a:t> </a:t>
            </a:r>
            <a:r>
              <a:rPr lang="en-US" sz="2400" dirty="0" err="1"/>
              <a:t>inisiatif</a:t>
            </a:r>
            <a:r>
              <a:rPr lang="en-US" sz="2400" dirty="0"/>
              <a:t> </a:t>
            </a:r>
            <a:r>
              <a:rPr lang="en-US" sz="2400" dirty="0" err="1"/>
              <a:t>pekerjaan</a:t>
            </a:r>
            <a:r>
              <a:rPr lang="en-US" sz="2400" dirty="0"/>
              <a:t> </a:t>
            </a:r>
            <a:r>
              <a:rPr lang="en-US" sz="2400" dirty="0" err="1"/>
              <a:t>baru</a:t>
            </a:r>
            <a:r>
              <a:rPr lang="en-US" sz="2400" dirty="0"/>
              <a:t> </a:t>
            </a:r>
            <a:r>
              <a:rPr lang="en-US" sz="2400" dirty="0" err="1"/>
              <a:t>sepanjang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ada</a:t>
            </a:r>
            <a:r>
              <a:rPr lang="en-US" sz="2400" dirty="0"/>
              <a:t> </a:t>
            </a:r>
            <a:r>
              <a:rPr lang="en-US" sz="2400" dirty="0" err="1"/>
              <a:t>pertentangan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peraturan</a:t>
            </a:r>
            <a:r>
              <a:rPr lang="en-US" sz="2400" dirty="0"/>
              <a:t> </a:t>
            </a:r>
            <a:r>
              <a:rPr lang="en-US" sz="2400" dirty="0" err="1"/>
              <a:t>perundang-undangan</a:t>
            </a:r>
            <a:r>
              <a:rPr lang="en-US" sz="2400" dirty="0"/>
              <a:t> yang </a:t>
            </a:r>
            <a:r>
              <a:rPr lang="en-US" sz="2400" dirty="0" err="1"/>
              <a:t>berlaku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kebiasaan</a:t>
            </a:r>
            <a:r>
              <a:rPr lang="en-US" sz="2400" dirty="0"/>
              <a:t> yang </a:t>
            </a:r>
            <a:r>
              <a:rPr lang="en-US" sz="2400" dirty="0" err="1"/>
              <a:t>berlaku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tempat</a:t>
            </a:r>
            <a:r>
              <a:rPr lang="en-US" sz="2400" dirty="0"/>
              <a:t>.</a:t>
            </a:r>
            <a:endParaRPr lang="id-ID" sz="2400" dirty="0"/>
          </a:p>
          <a:p>
            <a:pPr lvl="0"/>
            <a:endParaRPr lang="id-ID" sz="3600" dirty="0"/>
          </a:p>
        </p:txBody>
      </p:sp>
    </p:spTree>
    <p:extLst>
      <p:ext uri="{BB962C8B-B14F-4D97-AF65-F5344CB8AC3E}">
        <p14:creationId xmlns:p14="http://schemas.microsoft.com/office/powerpoint/2010/main" val="2972660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 autoUpdateAnimBg="0"/>
      <p:bldP spid="32771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476672"/>
          </a:xfrm>
        </p:spPr>
        <p:txBody>
          <a:bodyPr>
            <a:normAutofit fontScale="90000"/>
          </a:bodyPr>
          <a:lstStyle/>
          <a:p>
            <a:pPr algn="l"/>
            <a:r>
              <a:rPr lang="id-ID" sz="3200" b="1" i="1" dirty="0" smtClean="0">
                <a:latin typeface="Bell MT" panose="02020503060305020303" pitchFamily="18" charset="0"/>
              </a:rPr>
              <a:t>Lanjutan ......</a:t>
            </a:r>
            <a:endParaRPr lang="id-ID" sz="3200" b="1" i="1" dirty="0">
              <a:latin typeface="Bell MT" panose="02020503060305020303" pitchFamily="18" charset="0"/>
            </a:endParaRP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620688"/>
            <a:ext cx="9144000" cy="6237312"/>
          </a:xfrm>
        </p:spPr>
        <p:txBody>
          <a:bodyPr>
            <a:normAutofit/>
          </a:bodyPr>
          <a:lstStyle/>
          <a:p>
            <a:pPr lvl="0"/>
            <a:r>
              <a:rPr lang="en-US" sz="2400" b="1" dirty="0" err="1"/>
              <a:t>Azas</a:t>
            </a:r>
            <a:r>
              <a:rPr lang="en-US" sz="2400" b="1" dirty="0"/>
              <a:t> </a:t>
            </a:r>
            <a:r>
              <a:rPr lang="en-US" sz="2400" b="1" dirty="0" err="1" smtClean="0"/>
              <a:t>Historis</a:t>
            </a:r>
            <a:r>
              <a:rPr lang="id-ID" sz="2400" dirty="0" smtClean="0"/>
              <a:t> :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/>
              <a:t>penyelenggaraan</a:t>
            </a:r>
            <a:r>
              <a:rPr lang="en-US" sz="2400" dirty="0"/>
              <a:t> </a:t>
            </a:r>
            <a:r>
              <a:rPr lang="en-US" sz="2400" dirty="0" err="1"/>
              <a:t>pemerintahan</a:t>
            </a:r>
            <a:r>
              <a:rPr lang="en-US" sz="2400" dirty="0"/>
              <a:t>, </a:t>
            </a:r>
            <a:r>
              <a:rPr lang="en-US" sz="2400" dirty="0" err="1"/>
              <a:t>bila</a:t>
            </a:r>
            <a:r>
              <a:rPr lang="en-US" sz="2400" dirty="0"/>
              <a:t> </a:t>
            </a:r>
            <a:r>
              <a:rPr lang="en-US" sz="2400" dirty="0" err="1"/>
              <a:t>terjadi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peristiwa</a:t>
            </a:r>
            <a:r>
              <a:rPr lang="en-US" sz="2400" dirty="0"/>
              <a:t>,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pemerintah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menanggulanginya</a:t>
            </a:r>
            <a:r>
              <a:rPr lang="en-US" sz="2400" dirty="0"/>
              <a:t> </a:t>
            </a:r>
            <a:r>
              <a:rPr lang="en-US" sz="2400" dirty="0" err="1"/>
              <a:t>berpedoman</a:t>
            </a:r>
            <a:r>
              <a:rPr lang="en-US" sz="2400" dirty="0"/>
              <a:t> </a:t>
            </a:r>
            <a:r>
              <a:rPr lang="en-US" sz="2400" dirty="0" err="1"/>
              <a:t>kepada</a:t>
            </a:r>
            <a:r>
              <a:rPr lang="en-US" sz="2400" dirty="0"/>
              <a:t> </a:t>
            </a:r>
            <a:r>
              <a:rPr lang="en-US" sz="2400" dirty="0" err="1"/>
              <a:t>penanggulangan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pemecahan</a:t>
            </a:r>
            <a:r>
              <a:rPr lang="en-US" sz="2400" dirty="0"/>
              <a:t> </a:t>
            </a:r>
            <a:r>
              <a:rPr lang="en-US" sz="2400" dirty="0" err="1"/>
              <a:t>peristiwa</a:t>
            </a:r>
            <a:r>
              <a:rPr lang="en-US" sz="2400" dirty="0"/>
              <a:t> yang </a:t>
            </a:r>
            <a:r>
              <a:rPr lang="en-US" sz="2400" dirty="0" err="1"/>
              <a:t>lalu</a:t>
            </a:r>
            <a:r>
              <a:rPr lang="en-US" sz="2400" dirty="0"/>
              <a:t>.</a:t>
            </a:r>
            <a:endParaRPr lang="id-ID" sz="2400" dirty="0"/>
          </a:p>
          <a:p>
            <a:pPr lvl="0"/>
            <a:r>
              <a:rPr lang="en-US" sz="2400" b="1" dirty="0" err="1"/>
              <a:t>Azas</a:t>
            </a:r>
            <a:r>
              <a:rPr lang="en-US" sz="2400" b="1" dirty="0"/>
              <a:t> </a:t>
            </a:r>
            <a:r>
              <a:rPr lang="en-US" sz="2400" b="1" dirty="0" err="1" smtClean="0"/>
              <a:t>Etis</a:t>
            </a:r>
            <a:r>
              <a:rPr lang="id-ID" sz="2400" dirty="0" smtClean="0"/>
              <a:t> :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/>
              <a:t>penyelenggaraan</a:t>
            </a:r>
            <a:r>
              <a:rPr lang="en-US" sz="2400" dirty="0"/>
              <a:t> </a:t>
            </a:r>
            <a:r>
              <a:rPr lang="en-US" sz="2400" dirty="0" err="1"/>
              <a:t>pemerintahan</a:t>
            </a:r>
            <a:r>
              <a:rPr lang="en-US" sz="2400" dirty="0"/>
              <a:t>, </a:t>
            </a:r>
            <a:r>
              <a:rPr lang="en-US" sz="2400" dirty="0" err="1"/>
              <a:t>pemerintah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lepas</a:t>
            </a:r>
            <a:r>
              <a:rPr lang="en-US" sz="2400" dirty="0"/>
              <a:t> </a:t>
            </a:r>
            <a:r>
              <a:rPr lang="en-US" sz="2400" dirty="0" err="1"/>
              <a:t>memperhatikan</a:t>
            </a:r>
            <a:r>
              <a:rPr lang="en-US" sz="2400" dirty="0"/>
              <a:t> </a:t>
            </a:r>
            <a:r>
              <a:rPr lang="en-US" sz="2400" dirty="0" err="1"/>
              <a:t>kaedah</a:t>
            </a:r>
            <a:r>
              <a:rPr lang="en-US" sz="2400" dirty="0"/>
              <a:t> </a:t>
            </a:r>
            <a:r>
              <a:rPr lang="en-US" sz="2400" dirty="0" err="1"/>
              <a:t>normatif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karenanya</a:t>
            </a:r>
            <a:r>
              <a:rPr lang="en-US" sz="2400" dirty="0"/>
              <a:t> di Negara Indonesia </a:t>
            </a:r>
            <a:r>
              <a:rPr lang="en-US" sz="2400" dirty="0" err="1"/>
              <a:t>landasan</a:t>
            </a:r>
            <a:r>
              <a:rPr lang="en-US" sz="2400" dirty="0"/>
              <a:t> </a:t>
            </a:r>
            <a:r>
              <a:rPr lang="en-US" sz="2400" dirty="0" err="1"/>
              <a:t>idiilnya</a:t>
            </a:r>
            <a:r>
              <a:rPr lang="en-US" sz="2400" dirty="0"/>
              <a:t> </a:t>
            </a:r>
            <a:r>
              <a:rPr lang="en-US" sz="2400" dirty="0" err="1"/>
              <a:t>Pancasila</a:t>
            </a:r>
            <a:r>
              <a:rPr lang="en-US" sz="2400" dirty="0"/>
              <a:t>.</a:t>
            </a:r>
            <a:endParaRPr lang="id-ID" sz="2400" dirty="0"/>
          </a:p>
          <a:p>
            <a:pPr lvl="0"/>
            <a:r>
              <a:rPr lang="en-US" sz="2400" b="1" dirty="0" err="1"/>
              <a:t>Azas</a:t>
            </a:r>
            <a:r>
              <a:rPr lang="en-US" sz="2400" b="1" dirty="0"/>
              <a:t> </a:t>
            </a:r>
            <a:r>
              <a:rPr lang="en-US" sz="2400" b="1" dirty="0" err="1" smtClean="0"/>
              <a:t>Otomatis</a:t>
            </a:r>
            <a:r>
              <a:rPr lang="id-ID" sz="2400" dirty="0" smtClean="0"/>
              <a:t> : </a:t>
            </a:r>
            <a:r>
              <a:rPr lang="en-US" sz="2400" dirty="0" smtClean="0"/>
              <a:t>Sutu </a:t>
            </a:r>
            <a:r>
              <a:rPr lang="en-US" sz="2400" dirty="0" err="1"/>
              <a:t>azas</a:t>
            </a:r>
            <a:r>
              <a:rPr lang="en-US" sz="2400" dirty="0"/>
              <a:t> </a:t>
            </a:r>
            <a:r>
              <a:rPr lang="en-US" sz="2400" dirty="0" err="1"/>
              <a:t>bila</a:t>
            </a:r>
            <a:r>
              <a:rPr lang="en-US" sz="2400" dirty="0"/>
              <a:t> </a:t>
            </a:r>
            <a:r>
              <a:rPr lang="en-US" sz="2400" dirty="0" err="1"/>
              <a:t>ada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kegiatan</a:t>
            </a:r>
            <a:r>
              <a:rPr lang="en-US" sz="2400" dirty="0"/>
              <a:t> </a:t>
            </a:r>
            <a:r>
              <a:rPr lang="en-US" sz="2400" dirty="0" err="1"/>
              <a:t>baru</a:t>
            </a:r>
            <a:r>
              <a:rPr lang="en-US" sz="2400" dirty="0"/>
              <a:t> yang </a:t>
            </a:r>
            <a:r>
              <a:rPr lang="en-US" sz="2400" dirty="0" err="1"/>
              <a:t>diluar</a:t>
            </a:r>
            <a:r>
              <a:rPr lang="en-US" sz="2400" dirty="0"/>
              <a:t> </a:t>
            </a:r>
            <a:r>
              <a:rPr lang="en-US" sz="2400" dirty="0" err="1"/>
              <a:t>tanggungjawab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Departemen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non </a:t>
            </a:r>
            <a:r>
              <a:rPr lang="en-US" sz="2400" dirty="0" err="1"/>
              <a:t>Departemen</a:t>
            </a:r>
            <a:r>
              <a:rPr lang="en-US" sz="2400" dirty="0"/>
              <a:t>, </a:t>
            </a:r>
            <a:r>
              <a:rPr lang="en-US" sz="2400" dirty="0" err="1"/>
              <a:t>baik</a:t>
            </a:r>
            <a:r>
              <a:rPr lang="en-US" sz="2400" dirty="0"/>
              <a:t> </a:t>
            </a:r>
            <a:r>
              <a:rPr lang="en-US" sz="2400" dirty="0" err="1"/>
              <a:t>sifatnya</a:t>
            </a:r>
            <a:r>
              <a:rPr lang="en-US" sz="2400" dirty="0"/>
              <a:t> </a:t>
            </a:r>
            <a:r>
              <a:rPr lang="en-US" sz="2400" dirty="0" err="1"/>
              <a:t>rutin</a:t>
            </a:r>
            <a:r>
              <a:rPr lang="en-US" sz="2400" dirty="0"/>
              <a:t> </a:t>
            </a:r>
            <a:r>
              <a:rPr lang="en-US" sz="2400" dirty="0" err="1"/>
              <a:t>maupun</a:t>
            </a:r>
            <a:r>
              <a:rPr lang="en-US" sz="2400" dirty="0"/>
              <a:t> </a:t>
            </a:r>
            <a:r>
              <a:rPr lang="en-US" sz="2400" dirty="0" err="1"/>
              <a:t>sewaktu-waktu</a:t>
            </a:r>
            <a:r>
              <a:rPr lang="en-US" sz="2400" dirty="0"/>
              <a:t>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sendirinya</a:t>
            </a:r>
            <a:r>
              <a:rPr lang="en-US" sz="2400" dirty="0"/>
              <a:t> </a:t>
            </a:r>
            <a:r>
              <a:rPr lang="en-US" sz="2400" dirty="0" err="1"/>
              <a:t>pekerjaan</a:t>
            </a:r>
            <a:r>
              <a:rPr lang="en-US" sz="2400" dirty="0"/>
              <a:t> </a:t>
            </a:r>
            <a:r>
              <a:rPr lang="en-US" sz="2400" dirty="0" err="1"/>
              <a:t>itu</a:t>
            </a:r>
            <a:r>
              <a:rPr lang="en-US" sz="2400" dirty="0"/>
              <a:t> </a:t>
            </a:r>
            <a:r>
              <a:rPr lang="en-US" sz="2400" dirty="0" err="1"/>
              <a:t>dipimpin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aparat</a:t>
            </a:r>
            <a:r>
              <a:rPr lang="en-US" sz="2400" dirty="0"/>
              <a:t> </a:t>
            </a:r>
            <a:r>
              <a:rPr lang="en-US" sz="2400" dirty="0" err="1"/>
              <a:t>Departemen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Negeri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pemerintah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negeri</a:t>
            </a:r>
            <a:r>
              <a:rPr lang="en-US" sz="2400" dirty="0"/>
              <a:t>.</a:t>
            </a:r>
            <a:endParaRPr lang="id-ID" sz="2400" dirty="0"/>
          </a:p>
          <a:p>
            <a:pPr lvl="0"/>
            <a:r>
              <a:rPr lang="en-US" sz="2400" b="1" dirty="0" err="1"/>
              <a:t>Azas</a:t>
            </a:r>
            <a:r>
              <a:rPr lang="en-US" sz="2400" b="1" dirty="0"/>
              <a:t> </a:t>
            </a:r>
            <a:r>
              <a:rPr lang="en-US" sz="2400" b="1" dirty="0" err="1"/>
              <a:t>Detournemen</a:t>
            </a:r>
            <a:r>
              <a:rPr lang="en-US" sz="2400" b="1" dirty="0"/>
              <a:t> de </a:t>
            </a:r>
            <a:r>
              <a:rPr lang="en-US" sz="2400" b="1" dirty="0" err="1" smtClean="0"/>
              <a:t>panvoir</a:t>
            </a:r>
            <a:r>
              <a:rPr lang="id-ID" sz="2400" b="1" dirty="0" smtClean="0"/>
              <a:t> : </a:t>
            </a:r>
            <a:r>
              <a:rPr lang="en-US" sz="2400" dirty="0" err="1" smtClean="0"/>
              <a:t>Suatu</a:t>
            </a:r>
            <a:r>
              <a:rPr lang="en-US" sz="2400" dirty="0" smtClean="0"/>
              <a:t> </a:t>
            </a:r>
            <a:r>
              <a:rPr lang="en-US" sz="2400" dirty="0" err="1"/>
              <a:t>azas</a:t>
            </a:r>
            <a:r>
              <a:rPr lang="en-US" sz="2400" dirty="0"/>
              <a:t> </a:t>
            </a:r>
            <a:r>
              <a:rPr lang="en-US" sz="2400" dirty="0" err="1"/>
              <a:t>kesewenang-wenangan</a:t>
            </a:r>
            <a:r>
              <a:rPr lang="en-US" sz="2400" dirty="0"/>
              <a:t> </a:t>
            </a:r>
            <a:r>
              <a:rPr lang="en-US" sz="2400" dirty="0" err="1"/>
              <a:t>pemerintah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menyelenggarakan</a:t>
            </a:r>
            <a:r>
              <a:rPr lang="en-US" sz="2400" dirty="0"/>
              <a:t> </a:t>
            </a:r>
            <a:r>
              <a:rPr lang="en-US" sz="2400" dirty="0" err="1"/>
              <a:t>pemerintahannya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perdulian</a:t>
            </a:r>
            <a:r>
              <a:rPr lang="en-US" sz="2400" dirty="0"/>
              <a:t> </a:t>
            </a:r>
            <a:r>
              <a:rPr lang="en-US" sz="2400" dirty="0" err="1"/>
              <a:t>pemerintah</a:t>
            </a:r>
            <a:r>
              <a:rPr lang="en-US" sz="2400" dirty="0"/>
              <a:t>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en-US" sz="2400" dirty="0" err="1"/>
              <a:t>masyarakatnya</a:t>
            </a:r>
            <a:r>
              <a:rPr lang="en-US" sz="2400" dirty="0"/>
              <a:t>.</a:t>
            </a:r>
            <a:endParaRPr lang="id-ID" sz="2400" dirty="0"/>
          </a:p>
          <a:p>
            <a:pPr lvl="0"/>
            <a:endParaRPr lang="id-ID" sz="3600" dirty="0"/>
          </a:p>
        </p:txBody>
      </p:sp>
    </p:spTree>
    <p:extLst>
      <p:ext uri="{BB962C8B-B14F-4D97-AF65-F5344CB8AC3E}">
        <p14:creationId xmlns:p14="http://schemas.microsoft.com/office/powerpoint/2010/main" val="631921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 autoUpdateAnimBg="0"/>
      <p:bldP spid="32771" grpId="0" build="p" autoUpdateAnimBg="0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2_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3_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4_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885</Words>
  <Application>Microsoft Office PowerPoint</Application>
  <PresentationFormat>On-screen Show (4:3)</PresentationFormat>
  <Paragraphs>154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7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Office Theme</vt:lpstr>
      <vt:lpstr>Concourse</vt:lpstr>
      <vt:lpstr>1_Concourse</vt:lpstr>
      <vt:lpstr>1_Office Theme</vt:lpstr>
      <vt:lpstr>2_Concourse</vt:lpstr>
      <vt:lpstr>3_Concourse</vt:lpstr>
      <vt:lpstr>4_Concourse</vt:lpstr>
      <vt:lpstr>Ruang Lingkup Ilmu Pemerintahan</vt:lpstr>
      <vt:lpstr>Dibidang Peraturan Perundang yang banyak ditulis oleh pakar ilmu hukum.</vt:lpstr>
      <vt:lpstr>Dibidang Ketatanegaraan yang banyak ditulis oleh pakar ilmu administrasi</vt:lpstr>
      <vt:lpstr>Dibidang Kekuasaan yang banyak ditulis oleh pakar ilmu politik.</vt:lpstr>
      <vt:lpstr>Dibidang kenegaraan banyak ditulis oleh pakar ilmu Negara.</vt:lpstr>
      <vt:lpstr>Dibidang pemikiran Hakiki banyak ditulis oleh pakar ilmu filsafat.</vt:lpstr>
      <vt:lpstr>Azas Ilmu Pemerintahan</vt:lpstr>
      <vt:lpstr>Ada beberapa azas pemerintahan antara lain :</vt:lpstr>
      <vt:lpstr>Lanjutan ......</vt:lpstr>
      <vt:lpstr>Posisi Ilmu Pemerintahan</vt:lpstr>
      <vt:lpstr>Beberapa Perdebatan: Posisi</vt:lpstr>
      <vt:lpstr>Beberapa Perdebatan: Definisi</vt:lpstr>
      <vt:lpstr>Ilmu Pemerintahan Versi STPMD “APMD”</vt:lpstr>
      <vt:lpstr>OBYEK ILMU PEMERINTAHAN</vt:lpstr>
      <vt:lpstr>PowerPoint Presentation</vt:lpstr>
      <vt:lpstr>OBJEK ILMU PEMERINTAHAN</vt:lpstr>
      <vt:lpstr>PowerPoint Presentation</vt:lpstr>
      <vt:lpstr>Tehnik-tehnik Pemerintahan</vt:lpstr>
      <vt:lpstr>PowerPoint Presentation</vt:lpstr>
      <vt:lpstr>PowerPoint Presentation</vt:lpstr>
      <vt:lpstr>Hubungan-Hubungan Pemerintahan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ESF</dc:creator>
  <cp:lastModifiedBy>ESF</cp:lastModifiedBy>
  <cp:revision>9</cp:revision>
  <dcterms:created xsi:type="dcterms:W3CDTF">2020-09-26T11:44:45Z</dcterms:created>
  <dcterms:modified xsi:type="dcterms:W3CDTF">2020-09-26T13:36:41Z</dcterms:modified>
</cp:coreProperties>
</file>