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9" r:id="rId2"/>
    <p:sldMasterId id="2147483661" r:id="rId3"/>
    <p:sldMasterId id="2147483662" r:id="rId4"/>
    <p:sldMasterId id="2147483833" r:id="rId5"/>
    <p:sldMasterId id="2147483845" r:id="rId6"/>
  </p:sldMasterIdLst>
  <p:notesMasterIdLst>
    <p:notesMasterId r:id="rId15"/>
  </p:notesMasterIdLst>
  <p:sldIdLst>
    <p:sldId id="312" r:id="rId7"/>
    <p:sldId id="313" r:id="rId8"/>
    <p:sldId id="278" r:id="rId9"/>
    <p:sldId id="279" r:id="rId10"/>
    <p:sldId id="310" r:id="rId11"/>
    <p:sldId id="280" r:id="rId12"/>
    <p:sldId id="284" r:id="rId13"/>
    <p:sldId id="281" r:id="rId14"/>
  </p:sldIdLst>
  <p:sldSz cx="9144000" cy="6858000" type="screen4x3"/>
  <p:notesSz cx="6858000" cy="9144000"/>
  <p:defaultTextStyle>
    <a:defPPr>
      <a:defRPr lang="en-GB"/>
    </a:defPPr>
    <a:lvl1pPr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1pPr>
    <a:lvl2pPr marL="4572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2pPr>
    <a:lvl3pPr marL="9144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3pPr>
    <a:lvl4pPr marL="13716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4pPr>
    <a:lvl5pPr marL="18288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7B2C9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02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789318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6AB18-AAB6-45A3-AC9F-0410AEA5DCD6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92195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4B041-FF02-4DC2-935A-6093E880204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8605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5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70E1D-C836-449C-A1F5-52E33EF2085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897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33BF-8CE9-41BC-907C-9262D2E8DFF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42671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FA139-7528-4F13-A861-8384085CDDA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59217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D399D-AEEF-434A-85F6-A102F65E080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54368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7013" cy="457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82775"/>
            <a:ext cx="4038600" cy="457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B5C54-D0A4-4A6A-9053-B2D93FB9500F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205314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71727-D30D-48D9-9487-F4F89FFD632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62213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0AE0C-3422-43F1-9629-AA670B65371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598840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96F18-E6AC-417D-89C6-B3A13015D65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37810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08DE5-49E2-4AE4-B8BA-16E16EB1380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79883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C68A2-B366-4BCE-9FAD-D7629FD4194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563773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17023-C842-45E3-8275-47EA6E6D61F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42207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8A44E-CE5E-4DA9-9D64-75DE9BC0A9D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32987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68288"/>
            <a:ext cx="2055813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8288"/>
            <a:ext cx="6019800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A675F-88EE-4420-B206-09AD7C2FCAC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235294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85724-87EF-4022-B0F1-3A5F310E3B6B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17596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279A-6687-4933-984B-AB322CF17DC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60333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2D54D-2D06-4BCD-9ABE-BCCE45D9E17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3406604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481138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8031A-7126-49E2-A687-32CA7A461F3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30589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95946-7F57-4874-B3C0-28ACDC3DCC3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096146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31FD2-6A12-42E9-9CA2-593E11EAAE2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296459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AB36E-3F1B-43D4-8789-F8E3EA1EA40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8808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321D0-D3D3-416B-9376-8F515836207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51070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C8014-85C5-4896-9B5B-4676F087C50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021470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9BEBE-1448-4680-9254-F41C9555D9A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546887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35E52-C813-428D-AC1B-2E6307B0BB7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982671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4625"/>
            <a:ext cx="2055813" cy="583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4625"/>
            <a:ext cx="6019800" cy="583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0392-43A7-4DD8-AD33-2E04E29B6B96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446018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C353E-3412-404B-9813-B02B157B78F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099764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CAC66-C001-4E50-97DA-B2A3E86D7B3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2751276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D2ACC-892D-476B-92A3-851D3D580F5F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945070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39989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4088" y="1600200"/>
            <a:ext cx="40005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BF274-E640-4D32-8E02-63199403812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307841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51F8-3A85-4538-8820-A6BFB5F4031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52212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2DF6B-E8B0-452C-BCA0-E70D5E4227F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8631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902BD-04CD-457B-89AE-840B25EED21F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685188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B5DB7-CCCB-4722-8EFD-2A32DA7B618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159406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BB1BB-B3B6-43BD-BDB7-3F4CEF31E3E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856663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FD400-64C6-415F-B025-63A0A66DED7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429822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C7B1C-7F1C-466A-9170-228B15E0B05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571269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6350"/>
            <a:ext cx="2038350" cy="6118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350"/>
            <a:ext cx="5964238" cy="6118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492DC-44ED-4E75-A92F-6D85E23BDE1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9616131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6AECA-8B3B-48E5-94AF-669FCA79315E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2268B-14FB-4B5A-98C5-BA9F05AD3B4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9534915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214C8-B47B-43C8-BD84-4C155395FE71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61872-2A8D-40C6-BF7D-66BC4CA4B00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481824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016BB-675B-4F33-94CB-52382BE788DD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B4336-08D6-403D-A1A5-3E48B14298D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1911962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055EB-2631-4141-9013-6588C59BBF92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DEF96-F3B1-4FB2-AC7E-8A9CE77A592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360614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E2A82-5156-4684-80A1-6F41EB8CCD06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DC69C-F5EB-4FA4-AFCD-3DB029DE920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4106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EA49B-370D-4DFF-B16C-DCD39E35D18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98749271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F6867-2D49-4B09-A285-E7B1E8C83542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280D-4D13-4A44-B3A9-1E71B71C703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461348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A2222-AB6A-472C-B9E0-D7C9D7F8A839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6B1EB-A06A-4051-9D7B-F4AF2E49A9E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584618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C6AD9-6874-425B-9513-8EEF834096E2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D8EEB-1B33-45AA-8A4E-47310FCA908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4806529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1A712-6CFB-4D1C-857D-205625190E72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9FBD3-8EFD-49B8-9583-4F806CDFDB6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651531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89A80-EEDB-4CA1-A005-3EB2C5DBFB1C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88890-897C-4221-9792-274B214B2D4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896100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27080-333E-415A-9262-92BF8F3CA35E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A2887-0900-4B82-91D8-E5D87BA307E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461487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4E6B9-55BF-439C-8927-5F54935D367B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8D227-8AE1-4B05-BF8C-1CFA9D625BE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8633484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F5554-4F21-4132-8DCF-4FFB98FC6A5F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59096-1C88-425A-BCBA-31B7F64EC27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02160085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DF787-6694-46C9-A162-44A9D64F255D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0084B-3200-4BF5-8A8F-0E2A62385A6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937804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ACAD2-3C80-4B98-BAA3-DEFED9F15058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C4EFC-9A55-4CD2-A596-33DF2438214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60310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AEA24-B302-46D7-B6A1-EDA06AE3996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864100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C3E4A-C24C-481B-9928-05ECF3441278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69C57-F6D7-4A7F-95D3-6AF608790AF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9127756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48107-A3A0-4865-86F7-6B5104C3DACE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AADFE-8C58-466A-94E1-5B3B383AFC2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131201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D9B1-F3B4-41FD-B254-F317B2589031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46C45-4E18-4633-B254-EE2B85F91A3F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6847181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25A99-F431-4D56-83C3-79D8E649120E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36748-D76C-42C1-A2D7-3AB3A2BEA95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489864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FA7D6-FFC1-48D3-AB7D-6FA1A56E19C4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8DBF6-8AE3-408E-813A-D48B8F19CAB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327195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DECC-C3DE-4E4C-82FD-834649A34FB3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DD7D4-1512-4712-9C67-7FC509D720B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0209765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7DCA3-DDCA-4A94-9C95-D42628071E58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79EE1-B390-4176-A48C-AC597C61EDA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9370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72B2A-6833-44E6-BC28-DB9E481C188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4246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B56EE-88A1-411D-9F3C-26D4BC4100F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6454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C7E88-AF16-44C5-AAC5-5B742979182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752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1071563" y="304800"/>
            <a:ext cx="7613650" cy="1104900"/>
            <a:chOff x="0" y="0"/>
            <a:chExt cx="4796" cy="696"/>
          </a:xfrm>
        </p:grpSpPr>
        <p:sp>
          <p:nvSpPr>
            <p:cNvPr id="1032" name="Oval 2"/>
            <p:cNvSpPr>
              <a:spLocks noChangeArrowheads="1"/>
            </p:cNvSpPr>
            <p:nvPr/>
          </p:nvSpPr>
          <p:spPr bwMode="auto">
            <a:xfrm flipH="1">
              <a:off x="2392" y="0"/>
              <a:ext cx="696" cy="696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3" name="Oval 3"/>
            <p:cNvSpPr>
              <a:spLocks noChangeArrowheads="1"/>
            </p:cNvSpPr>
            <p:nvPr/>
          </p:nvSpPr>
          <p:spPr bwMode="auto">
            <a:xfrm flipH="1">
              <a:off x="4101" y="0"/>
              <a:ext cx="695" cy="696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4" name="Oval 4"/>
            <p:cNvSpPr>
              <a:spLocks noChangeArrowheads="1"/>
            </p:cNvSpPr>
            <p:nvPr/>
          </p:nvSpPr>
          <p:spPr bwMode="auto">
            <a:xfrm flipH="1">
              <a:off x="0" y="1"/>
              <a:ext cx="695" cy="696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2" name="Oval 5"/>
            <p:cNvSpPr>
              <a:spLocks noChangeArrowheads="1"/>
            </p:cNvSpPr>
            <p:nvPr/>
          </p:nvSpPr>
          <p:spPr bwMode="auto">
            <a:xfrm flipH="1">
              <a:off x="3308" y="0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6" name="Oval 6"/>
            <p:cNvSpPr>
              <a:spLocks noChangeArrowheads="1"/>
            </p:cNvSpPr>
            <p:nvPr/>
          </p:nvSpPr>
          <p:spPr bwMode="auto">
            <a:xfrm flipH="1">
              <a:off x="811" y="0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Text Box 8"/>
          <p:cNvSpPr txBox="1">
            <a:spLocks noChangeArrowheads="1"/>
          </p:cNvSpPr>
          <p:nvPr/>
        </p:nvSpPr>
        <p:spPr bwMode="auto">
          <a:xfrm>
            <a:off x="457200" y="6248400"/>
            <a:ext cx="2133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Text Box 9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5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4201724-8E55-4A56-9C24-CEA6E51CA40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SzPct val="100000"/>
        <a:buFont typeface="Arial" pitchFamily="34" charset="0"/>
        <a:defRPr sz="3800">
          <a:solidFill>
            <a:srgbClr val="000000"/>
          </a:solidFill>
          <a:latin typeface="Arial" pitchFamily="34" charset="0"/>
          <a:ea typeface="DejaVu Sans" charset="0"/>
          <a:cs typeface="DejaVu Sans" charset="0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"/>
        <a:defRPr sz="27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"/>
        <a:defRPr sz="23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6350" y="14288"/>
            <a:ext cx="9131300" cy="6837362"/>
          </a:xfrm>
          <a:prstGeom prst="rtTriangle">
            <a:avLst/>
          </a:prstGeom>
          <a:gradFill rotWithShape="0">
            <a:gsLst>
              <a:gs pos="0">
                <a:srgbClr val="D2D2D2"/>
              </a:gs>
              <a:gs pos="100000">
                <a:srgbClr val="D2D2D2">
                  <a:alpha val="998"/>
                </a:srgbClr>
              </a:gs>
            </a:gsLst>
            <a:lin ang="1878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0" y="6350"/>
            <a:ext cx="9137650" cy="6845300"/>
          </a:xfrm>
          <a:prstGeom prst="line">
            <a:avLst/>
          </a:prstGeom>
          <a:noFill/>
          <a:ln w="5040">
            <a:solidFill>
              <a:srgbClr val="BFBF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Line 3"/>
          <p:cNvSpPr>
            <a:spLocks noChangeShapeType="1"/>
          </p:cNvSpPr>
          <p:nvPr/>
        </p:nvSpPr>
        <p:spPr bwMode="auto">
          <a:xfrm flipH="1">
            <a:off x="6467475" y="4948238"/>
            <a:ext cx="2676525" cy="1900237"/>
          </a:xfrm>
          <a:prstGeom prst="line">
            <a:avLst/>
          </a:prstGeom>
          <a:noFill/>
          <a:ln w="6120">
            <a:solidFill>
              <a:srgbClr val="C6C6C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8288"/>
            <a:ext cx="8228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2775"/>
            <a:ext cx="8228013" cy="457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4791075" y="6323013"/>
            <a:ext cx="2133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457200" y="6323013"/>
            <a:ext cx="4259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081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589838" y="6481763"/>
            <a:ext cx="501650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 eaLnBrk="1" hangingPunct="1">
              <a:buSzPct val="4500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172D013F-EE4C-4E03-8D58-7D5790EA8FA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+mj-lt"/>
          <a:ea typeface="+mj-ea"/>
          <a:cs typeface="+mj-cs"/>
        </a:defRPr>
      </a:lvl1pPr>
      <a:lvl2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2pPr>
      <a:lvl3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3pPr>
      <a:lvl4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4pPr>
      <a:lvl5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5pPr>
      <a:lvl6pPr marL="9398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6pPr>
      <a:lvl7pPr marL="13970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7pPr>
      <a:lvl8pPr marL="18542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8pPr>
      <a:lvl9pPr marL="23114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9pPr>
    </p:titleStyle>
    <p:bodyStyle>
      <a:lvl1pPr marL="446088" indent="-382588" algn="l" defTabSz="449263" rtl="0" eaLnBrk="0" fontAlgn="base" hangingPunct="0">
        <a:spcBef>
          <a:spcPts val="750"/>
        </a:spcBef>
        <a:spcAft>
          <a:spcPct val="0"/>
        </a:spcAft>
        <a:buClr>
          <a:srgbClr val="FF388C"/>
        </a:buClr>
        <a:buSzPct val="80000"/>
        <a:buFont typeface="Wingdings 2" pitchFamily="18" charset="2"/>
        <a:buChar char=""/>
        <a:defRPr sz="3000">
          <a:solidFill>
            <a:srgbClr val="FFFFFF"/>
          </a:solidFill>
          <a:latin typeface="+mn-lt"/>
          <a:ea typeface="+mn-ea"/>
          <a:cs typeface="+mn-cs"/>
        </a:defRPr>
      </a:lvl1pPr>
      <a:lvl2pPr marL="820738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FF388C"/>
        </a:buClr>
        <a:buSzPct val="95000"/>
        <a:buFont typeface="Wingdings 2" pitchFamily="18" charset="2"/>
        <a:buChar char="›"/>
        <a:defRPr sz="2600">
          <a:solidFill>
            <a:srgbClr val="FFFFFF"/>
          </a:solidFill>
          <a:latin typeface="+mn-lt"/>
          <a:ea typeface="+mn-ea"/>
          <a:cs typeface="+mn-cs"/>
        </a:defRPr>
      </a:lvl2pPr>
      <a:lvl3pPr marL="1103313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371600" indent="-209550" algn="l" defTabSz="449263" rtl="0" eaLnBrk="0" fontAlgn="base" hangingPunct="0">
        <a:spcBef>
          <a:spcPts val="500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16002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5pPr>
      <a:lvl6pPr marL="20574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6pPr>
      <a:lvl7pPr marL="25146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7pPr>
      <a:lvl8pPr marL="29718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8pPr>
      <a:lvl9pPr marL="34290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715963" y="5002213"/>
            <a:ext cx="3802062" cy="1443037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9FCBDC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0" name="Group 3"/>
          <p:cNvGrpSpPr>
            <a:grpSpLocks/>
          </p:cNvGrpSpPr>
          <p:nvPr/>
        </p:nvGrpSpPr>
        <p:grpSpPr bwMode="auto">
          <a:xfrm>
            <a:off x="-12700" y="5784850"/>
            <a:ext cx="3413125" cy="1090613"/>
            <a:chOff x="0" y="0"/>
            <a:chExt cx="2150" cy="687"/>
          </a:xfrm>
        </p:grpSpPr>
        <p:pic>
          <p:nvPicPr>
            <p:cNvPr id="4107" name="Picture 4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151" cy="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 Box 5"/>
            <p:cNvSpPr txBox="1">
              <a:spLocks noChangeArrowheads="1"/>
            </p:cNvSpPr>
            <p:nvPr/>
          </p:nvSpPr>
          <p:spPr bwMode="auto">
            <a:xfrm>
              <a:off x="183" y="401"/>
              <a:ext cx="1071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5772150"/>
            <a:ext cx="34210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4625"/>
            <a:ext cx="8228013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410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1138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4104" name="Text Box 9"/>
          <p:cNvSpPr txBox="1">
            <a:spLocks noChangeArrowheads="1"/>
          </p:cNvSpPr>
          <p:nvPr/>
        </p:nvSpPr>
        <p:spPr bwMode="auto">
          <a:xfrm>
            <a:off x="6727825" y="6313488"/>
            <a:ext cx="19192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4379913" y="6313488"/>
            <a:ext cx="2351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108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8647113" y="6408738"/>
            <a:ext cx="36512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45000"/>
              <a:defRPr sz="10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05A75AA-8129-4E86-9BA3-E747A79AE4E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464646"/>
        </a:buClr>
        <a:buSzPct val="100000"/>
        <a:buFont typeface="Lucida Sans Unicode" pitchFamily="34" charset="0"/>
        <a:defRPr sz="4100" b="1">
          <a:solidFill>
            <a:srgbClr val="464646"/>
          </a:solidFill>
          <a:latin typeface="Lucida Sans Unicode" pitchFamily="34" charset="0"/>
          <a:ea typeface="DejaVu Sans" charset="0"/>
          <a:cs typeface="DejaVu Sans" charset="0"/>
        </a:defRPr>
      </a:lvl9pPr>
    </p:titleStyle>
    <p:bodyStyle>
      <a:lvl1pPr marL="363538" indent="-255588" algn="l" defTabSz="449263" rtl="0" eaLnBrk="0" fontAlgn="base" hangingPunct="0">
        <a:spcBef>
          <a:spcPts val="400"/>
        </a:spcBef>
        <a:spcAft>
          <a:spcPct val="0"/>
        </a:spcAft>
        <a:buClr>
          <a:srgbClr val="2DA2BF"/>
        </a:buClr>
        <a:buSzPct val="68000"/>
        <a:buFont typeface="Wingdings 3" pitchFamily="18" charset="2"/>
        <a:buChar char=""/>
        <a:defRPr sz="2700">
          <a:solidFill>
            <a:srgbClr val="000000"/>
          </a:solidFill>
          <a:latin typeface="+mn-lt"/>
          <a:ea typeface="+mn-ea"/>
          <a:cs typeface="+mn-cs"/>
        </a:defRPr>
      </a:lvl1pPr>
      <a:lvl2pPr marL="619125" indent="-228600" algn="l" defTabSz="449263" rtl="0" eaLnBrk="0" fontAlgn="base" hangingPunct="0">
        <a:spcBef>
          <a:spcPts val="325"/>
        </a:spcBef>
        <a:spcAft>
          <a:spcPct val="0"/>
        </a:spcAft>
        <a:buClr>
          <a:srgbClr val="2DA2BF"/>
        </a:buClr>
        <a:buSzPct val="100000"/>
        <a:buFont typeface="Wingdings 3" pitchFamily="18" charset="2"/>
        <a:buChar char="◦"/>
        <a:defRPr sz="2300">
          <a:solidFill>
            <a:srgbClr val="000000"/>
          </a:solidFill>
          <a:latin typeface="+mn-lt"/>
          <a:ea typeface="+mn-ea"/>
          <a:cs typeface="+mn-cs"/>
        </a:defRPr>
      </a:lvl2pPr>
      <a:lvl3pPr marL="85725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2100">
          <a:solidFill>
            <a:srgbClr val="000000"/>
          </a:solidFill>
          <a:latin typeface="+mn-lt"/>
          <a:ea typeface="+mn-ea"/>
          <a:cs typeface="+mn-cs"/>
        </a:defRPr>
      </a:lvl3pPr>
      <a:lvl4pPr marL="11430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1900">
          <a:solidFill>
            <a:srgbClr val="000000"/>
          </a:solidFill>
          <a:latin typeface="+mn-lt"/>
          <a:ea typeface="+mn-ea"/>
          <a:cs typeface="+mn-cs"/>
        </a:defRPr>
      </a:lvl4pPr>
      <a:lvl5pPr marL="13716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18288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2860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27432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2004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DA1F28"/>
        </a:buClr>
        <a:buSzPct val="100000"/>
        <a:buFont typeface="Wingdings 3" pitchFamily="18" charset="2"/>
        <a:buChar char="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350"/>
            <a:ext cx="815181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2775" y="1600200"/>
            <a:ext cx="81518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6096000" y="6200775"/>
            <a:ext cx="2667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609600" y="6200775"/>
            <a:ext cx="54213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1279525"/>
            <a:ext cx="533400" cy="228600"/>
          </a:xfrm>
          <a:prstGeom prst="rect">
            <a:avLst/>
          </a:prstGeom>
          <a:solidFill>
            <a:srgbClr val="DD80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590550" y="1279525"/>
            <a:ext cx="8553450" cy="228600"/>
          </a:xfrm>
          <a:prstGeom prst="rect">
            <a:avLst/>
          </a:prstGeom>
          <a:solidFill>
            <a:srgbClr val="94B6D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129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0" y="1239838"/>
            <a:ext cx="531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buClr>
                <a:srgbClr val="FFFFFF"/>
              </a:buClr>
              <a:defRPr sz="1400" b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BFCF18A-8F38-40DD-ACDF-27E988B623C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775F55"/>
        </a:buClr>
        <a:buSzPct val="100000"/>
        <a:buFont typeface="Tw Cen MT" pitchFamily="34" charset="0"/>
        <a:defRPr sz="4400">
          <a:solidFill>
            <a:srgbClr val="775F55"/>
          </a:solidFill>
          <a:latin typeface="Tw Cen MT" pitchFamily="34" charset="0"/>
          <a:ea typeface="DejaVu Sans" charset="0"/>
          <a:cs typeface="DejaVu Sans" charset="0"/>
        </a:defRPr>
      </a:lvl9pPr>
    </p:titleStyle>
    <p:bodyStyle>
      <a:lvl1pPr marL="317500" indent="-317500" algn="l" defTabSz="449263" rtl="0" eaLnBrk="0" fontAlgn="base" hangingPunct="0">
        <a:spcBef>
          <a:spcPts val="700"/>
        </a:spcBef>
        <a:spcAft>
          <a:spcPct val="0"/>
        </a:spcAft>
        <a:buClr>
          <a:srgbClr val="DD8047"/>
        </a:buClr>
        <a:buSzPct val="60000"/>
        <a:buFont typeface="Wingdings" pitchFamily="2" charset="2"/>
        <a:buChar char="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38175" indent="-273050" algn="l" defTabSz="449263" rtl="0" eaLnBrk="0" fontAlgn="base" hangingPunct="0">
        <a:spcBef>
          <a:spcPts val="550"/>
        </a:spcBef>
        <a:spcAft>
          <a:spcPct val="0"/>
        </a:spcAft>
        <a:buClr>
          <a:srgbClr val="94B6D2"/>
        </a:buClr>
        <a:buSzPct val="70000"/>
        <a:buFont typeface="Wingdings" pitchFamily="2" charset="2"/>
        <a:buChar char="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914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DD8047"/>
        </a:buClr>
        <a:buSzPct val="75000"/>
        <a:buFont typeface="Wingdings" pitchFamily="2" charset="2"/>
        <a:buChar char=""/>
        <a:defRPr sz="2300">
          <a:solidFill>
            <a:srgbClr val="000000"/>
          </a:solidFill>
          <a:latin typeface="+mn-lt"/>
          <a:ea typeface="+mn-ea"/>
          <a:cs typeface="+mn-cs"/>
        </a:defRPr>
      </a:lvl3pPr>
      <a:lvl4pPr marL="1371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1828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65000"/>
        <a:buFont typeface="Wingdings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286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65000"/>
        <a:buFont typeface="Wingdings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743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65000"/>
        <a:buFont typeface="Wingdings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200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65000"/>
        <a:buFont typeface="Wingdings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657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65000"/>
        <a:buFont typeface="Wingdings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D35FFF-7A6B-42BC-863F-E385E906463E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7D2840-05D4-462F-A757-189B4C945E1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0ABA03-621A-48F4-B274-0BCB7E1DB999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7B0FDE1-5723-43DD-8A26-3B409F453D7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en-US" altLang="en-US" b="1" smtClean="0">
                <a:solidFill>
                  <a:srgbClr val="FF0000"/>
                </a:solidFill>
              </a:rPr>
              <a:t>SISTEM EKONOMI INDONESIA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57200" y="-336550"/>
            <a:ext cx="82296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algn="l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B9899"/>
              </a:buClr>
              <a:buSzTx/>
              <a:buFont typeface="Arial" pitchFamily="34" charset="0"/>
              <a:buNone/>
            </a:pPr>
            <a:r>
              <a:rPr lang="en-US" altLang="en-US" sz="3000">
                <a:solidFill>
                  <a:srgbClr val="7B9899"/>
                </a:solidFill>
                <a:latin typeface="Georgia" pitchFamily="18" charset="0"/>
              </a:rPr>
              <a:t/>
            </a:r>
            <a:br>
              <a:rPr lang="en-US" altLang="en-US" sz="3000">
                <a:solidFill>
                  <a:srgbClr val="7B9899"/>
                </a:solidFill>
                <a:latin typeface="Georgia" pitchFamily="18" charset="0"/>
              </a:rPr>
            </a:br>
            <a:r>
              <a:rPr lang="id-ID" altLang="en-US" sz="3600" b="1">
                <a:solidFill>
                  <a:srgbClr val="7B9899"/>
                </a:solidFill>
                <a:latin typeface="Georgia" pitchFamily="18" charset="0"/>
              </a:rPr>
              <a:t>Pola Kegiatan Perekonomian</a:t>
            </a:r>
            <a:r>
              <a:rPr lang="en-US" altLang="en-US" sz="3000" b="1">
                <a:solidFill>
                  <a:srgbClr val="7B9899"/>
                </a:solidFill>
                <a:latin typeface="Georgia" pitchFamily="18" charset="0"/>
              </a:rPr>
              <a:t/>
            </a:r>
            <a:br>
              <a:rPr lang="en-US" altLang="en-US" sz="3000" b="1">
                <a:solidFill>
                  <a:srgbClr val="7B9899"/>
                </a:solidFill>
                <a:latin typeface="Georgia" pitchFamily="18" charset="0"/>
              </a:rPr>
            </a:br>
            <a:endParaRPr lang="en-US" altLang="en-US" sz="3000" b="1">
              <a:solidFill>
                <a:srgbClr val="7B9899"/>
              </a:solidFill>
              <a:latin typeface="Georgia" pitchFamily="18" charset="0"/>
            </a:endParaRP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271463" indent="-271463" algn="l">
              <a:spcBef>
                <a:spcPct val="20000"/>
              </a:spcBef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546100" indent="-273050" algn="l">
              <a:spcBef>
                <a:spcPct val="20000"/>
              </a:spcBef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900"/>
              </a:spcBef>
              <a:buClr>
                <a:srgbClr val="D16349"/>
              </a:buClr>
              <a:buSzPct val="85000"/>
              <a:buFont typeface="Wingdings 2" pitchFamily="18" charset="2"/>
              <a:buChar char=""/>
            </a:pPr>
            <a:r>
              <a:rPr lang="id-ID" altLang="en-US" sz="3600">
                <a:solidFill>
                  <a:srgbClr val="000000"/>
                </a:solidFill>
                <a:latin typeface="Georgia" pitchFamily="18" charset="0"/>
              </a:rPr>
              <a:t>sistem ekonomi (sistem pengaturan kegiatan ekonomi) dapat dibedakan  ada tiga bentuk: </a:t>
            </a:r>
          </a:p>
          <a:p>
            <a:pPr lvl="1" eaLnBrk="1" hangingPunct="1">
              <a:spcBef>
                <a:spcPts val="900"/>
              </a:spcBef>
              <a:buClr>
                <a:srgbClr val="CCB400"/>
              </a:buClr>
              <a:buSzPct val="70000"/>
              <a:buFont typeface="Wingdings" pitchFamily="2" charset="2"/>
              <a:buChar char=""/>
            </a:pPr>
            <a:r>
              <a:rPr lang="id-ID" altLang="en-US" sz="3600">
                <a:latin typeface="Georgia" pitchFamily="18" charset="0"/>
              </a:rPr>
              <a:t>ekonomi pasar</a:t>
            </a:r>
          </a:p>
          <a:p>
            <a:pPr lvl="1" eaLnBrk="1" hangingPunct="1">
              <a:spcBef>
                <a:spcPts val="900"/>
              </a:spcBef>
              <a:buClr>
                <a:srgbClr val="CCB400"/>
              </a:buClr>
              <a:buSzPct val="70000"/>
              <a:buFont typeface="Wingdings" pitchFamily="2" charset="2"/>
              <a:buChar char=""/>
            </a:pPr>
            <a:r>
              <a:rPr lang="id-ID" altLang="en-US" sz="3600">
                <a:latin typeface="Georgia" pitchFamily="18" charset="0"/>
              </a:rPr>
              <a:t>ekonomi campuran</a:t>
            </a:r>
          </a:p>
          <a:p>
            <a:pPr lvl="1" eaLnBrk="1" hangingPunct="1">
              <a:spcBef>
                <a:spcPts val="900"/>
              </a:spcBef>
              <a:buClr>
                <a:srgbClr val="CCB400"/>
              </a:buClr>
              <a:buSzPct val="70000"/>
              <a:buFont typeface="Wingdings" pitchFamily="2" charset="2"/>
              <a:buChar char=""/>
            </a:pPr>
            <a:r>
              <a:rPr lang="id-ID" altLang="en-US" sz="3600">
                <a:latin typeface="Georgia" pitchFamily="18" charset="0"/>
              </a:rPr>
              <a:t>ekonomi perencanaan pusat</a:t>
            </a:r>
          </a:p>
          <a:p>
            <a:pPr eaLnBrk="1" hangingPunct="1">
              <a:spcBef>
                <a:spcPts val="900"/>
              </a:spcBef>
              <a:buClr>
                <a:srgbClr val="D16349"/>
              </a:buClr>
              <a:buSzPct val="85000"/>
              <a:buFont typeface="Arial" pitchFamily="34" charset="0"/>
              <a:buNone/>
            </a:pPr>
            <a:endParaRPr lang="en-US" altLang="en-US" sz="3600">
              <a:solidFill>
                <a:srgbClr val="0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E6DCAC"/>
            </a:gs>
            <a:gs pos="100000">
              <a:srgbClr val="E6DCA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0" y="-685800"/>
            <a:ext cx="8229600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Arial" pitchFamily="34" charset="0"/>
              <a:buNone/>
            </a:pPr>
            <a:r>
              <a:rPr lang="en-US" altLang="en-US" sz="3400"/>
              <a:t/>
            </a:r>
            <a:br>
              <a:rPr lang="en-US" altLang="en-US" sz="3400"/>
            </a:br>
            <a:r>
              <a:rPr lang="en-US" altLang="en-US" sz="3400"/>
              <a:t/>
            </a:r>
            <a:br>
              <a:rPr lang="en-US" altLang="en-US" sz="3400"/>
            </a:br>
            <a:r>
              <a:rPr lang="id-ID" altLang="en-US" sz="3400"/>
              <a:t>Pelaku-pelaku Kegiatan Ekonomi</a:t>
            </a:r>
            <a:r>
              <a:rPr lang="en-US" altLang="en-US" sz="3400"/>
              <a:t/>
            </a:r>
            <a:br>
              <a:rPr lang="en-US" altLang="en-US" sz="3400"/>
            </a:br>
            <a:r>
              <a:rPr lang="id-ID" altLang="en-US" sz="3400"/>
              <a:t> </a:t>
            </a:r>
            <a:r>
              <a:rPr lang="en-US" altLang="en-US" sz="3400"/>
              <a:t/>
            </a:r>
            <a:br>
              <a:rPr lang="en-US" altLang="en-US" sz="3400"/>
            </a:br>
            <a:endParaRPr lang="en-US" altLang="en-US" sz="3400"/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41363" indent="-741363"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400"/>
              <a:t>1.     </a:t>
            </a:r>
            <a:r>
              <a:rPr lang="id-ID" altLang="en-US" sz="2800"/>
              <a:t>Rumah Tangga</a:t>
            </a:r>
          </a:p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800"/>
              <a:t>	</a:t>
            </a:r>
            <a:r>
              <a:rPr lang="id-ID" altLang="en-US" sz="2800"/>
              <a:t>adalah pemilik  berbagai faktor produksi yang tersedia dlm perekonomian. </a:t>
            </a:r>
          </a:p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800"/>
              <a:t>2.    </a:t>
            </a:r>
            <a:r>
              <a:rPr lang="id-ID" altLang="en-US" sz="2800"/>
              <a:t>Perusahaan</a:t>
            </a:r>
          </a:p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800"/>
              <a:t>       </a:t>
            </a:r>
            <a:r>
              <a:rPr lang="id-ID" altLang="en-US" sz="2800"/>
              <a:t>Adalah organisasi yang dikembangkan oleh seseorang atau sekumpulan orang dg tujuan untuk menghasilkam berbagai jenis barang dan jasa yang dibutuhkan mayarakat. Orangnya disebut pengusaha</a:t>
            </a:r>
            <a:r>
              <a:rPr lang="en-US" altLang="en-US" sz="2800"/>
              <a:t>.</a:t>
            </a:r>
            <a:r>
              <a:rPr lang="id-ID" altLang="en-US" sz="2800"/>
              <a:t> </a:t>
            </a:r>
          </a:p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800"/>
              <a:t> 3.   </a:t>
            </a:r>
            <a:r>
              <a:rPr lang="id-ID" altLang="en-US" sz="2800"/>
              <a:t>Pemerintah</a:t>
            </a:r>
            <a:r>
              <a:rPr lang="en-US" altLang="en-US" sz="2800"/>
              <a:t>  adalah:</a:t>
            </a:r>
            <a:r>
              <a:rPr lang="id-ID" altLang="en-US" sz="2800"/>
              <a:t>badan–badan pemerintah yang bertugas mengatur kegiatan ekonomi.</a:t>
            </a:r>
          </a:p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endParaRPr lang="en-US" altLang="en-US" sz="2800"/>
          </a:p>
          <a:p>
            <a:pPr algn="just" eaLnBrk="1" hangingPunct="1">
              <a:lnSpc>
                <a:spcPct val="90000"/>
              </a:lnSpc>
              <a:spcBef>
                <a:spcPts val="700"/>
              </a:spcBef>
              <a:buFont typeface="Arial" pitchFamily="34" charset="0"/>
              <a:buNone/>
            </a:pPr>
            <a:endParaRPr lang="en-US" altLang="en-US" sz="28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7200" y="14478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63538" indent="-255588" algn="l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1pPr>
            <a:lvl2pPr marL="619125" indent="-228600" algn="l">
              <a:spcBef>
                <a:spcPts val="325"/>
              </a:spcBef>
              <a:buClr>
                <a:srgbClr val="2DA2BF"/>
              </a:buClr>
              <a:buFont typeface="Wingdings 3" pitchFamily="18" charset="2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350"/>
              </a:spcBef>
              <a:buClr>
                <a:srgbClr val="DA1F28"/>
              </a:buClr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1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350"/>
              </a:spcBef>
              <a:buClr>
                <a:srgbClr val="DA1F28"/>
              </a:buClr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350"/>
              </a:spcBef>
              <a:buClr>
                <a:srgbClr val="DA1F28"/>
              </a:buClr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2600"/>
              <a:t>DUALISME yaitu kegiatan ekonomi &amp; keadaan lain dalam suatu sektor yg tdk mempunyai sifat seragam, yaitu yg satu merupakan kegiatan yg msh dikuasai unsur-unsur yg masih bersifat tradisional &amp; yg lain bersifat modern</a:t>
            </a:r>
          </a:p>
          <a:p>
            <a:pPr eaLnBrk="1" hangingPunct="1"/>
            <a:r>
              <a:rPr lang="en-US" altLang="en-US" sz="2600"/>
              <a:t>Dualisme dapat dibedakan menjadi 4 bagian :</a:t>
            </a:r>
          </a:p>
          <a:p>
            <a:pPr lvl="1" eaLnBrk="1" hangingPunct="1">
              <a:buFont typeface="Verdana" pitchFamily="34" charset="0"/>
              <a:buChar char="◦"/>
            </a:pPr>
            <a:r>
              <a:rPr lang="en-US" altLang="en-US" sz="2100"/>
              <a:t>Dualisme sosial (JH.Booke)</a:t>
            </a:r>
            <a:r>
              <a:rPr lang="ar-SA" altLang="en-US" sz="2100">
                <a:cs typeface="Arial" pitchFamily="34" charset="0"/>
              </a:rPr>
              <a:t>‏</a:t>
            </a:r>
            <a:endParaRPr lang="en-US" altLang="en-US" sz="2100"/>
          </a:p>
          <a:p>
            <a:pPr lvl="1" eaLnBrk="1" hangingPunct="1">
              <a:buFont typeface="Verdana" pitchFamily="34" charset="0"/>
              <a:buChar char="◦"/>
            </a:pPr>
            <a:r>
              <a:rPr lang="en-US" altLang="en-US" sz="2100"/>
              <a:t>Dualisme Teknologi (Higgins)</a:t>
            </a:r>
            <a:r>
              <a:rPr lang="ar-SA" altLang="en-US" sz="2100">
                <a:cs typeface="Arial" pitchFamily="34" charset="0"/>
              </a:rPr>
              <a:t>‏</a:t>
            </a:r>
            <a:endParaRPr lang="en-US" altLang="en-US" sz="2100"/>
          </a:p>
          <a:p>
            <a:pPr lvl="1" eaLnBrk="1" hangingPunct="1">
              <a:buFont typeface="Verdana" pitchFamily="34" charset="0"/>
              <a:buChar char="◦"/>
            </a:pPr>
            <a:r>
              <a:rPr lang="en-US" altLang="en-US" sz="2100"/>
              <a:t>Dualisme Finansial (Myint)</a:t>
            </a:r>
            <a:r>
              <a:rPr lang="ar-SA" altLang="en-US" sz="2100">
                <a:cs typeface="Arial" pitchFamily="34" charset="0"/>
              </a:rPr>
              <a:t>‏</a:t>
            </a:r>
            <a:endParaRPr lang="en-US" altLang="en-US" sz="2100"/>
          </a:p>
          <a:p>
            <a:pPr lvl="1" eaLnBrk="1" hangingPunct="1">
              <a:buFont typeface="Verdana" pitchFamily="34" charset="0"/>
              <a:buChar char="◦"/>
            </a:pPr>
            <a:r>
              <a:rPr lang="en-US" altLang="en-US" sz="2100"/>
              <a:t>Dualisme Regional </a:t>
            </a:r>
          </a:p>
        </p:txBody>
      </p:sp>
      <p:grpSp>
        <p:nvGrpSpPr>
          <p:cNvPr id="13315" name="Group 2"/>
          <p:cNvGrpSpPr>
            <a:grpSpLocks/>
          </p:cNvGrpSpPr>
          <p:nvPr/>
        </p:nvGrpSpPr>
        <p:grpSpPr bwMode="auto">
          <a:xfrm>
            <a:off x="285750" y="165100"/>
            <a:ext cx="8405813" cy="1138238"/>
            <a:chOff x="0" y="0"/>
            <a:chExt cx="5295" cy="717"/>
          </a:xfrm>
        </p:grpSpPr>
        <p:pic>
          <p:nvPicPr>
            <p:cNvPr id="1331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296" cy="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7" name="Text Box 4"/>
            <p:cNvSpPr txBox="1">
              <a:spLocks noChangeArrowheads="1"/>
            </p:cNvSpPr>
            <p:nvPr/>
          </p:nvSpPr>
          <p:spPr bwMode="auto">
            <a:xfrm>
              <a:off x="0" y="0"/>
              <a:ext cx="5296" cy="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 spd="med" advTm="1024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81000" y="2667000"/>
            <a:ext cx="8229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63538" indent="-255588" algn="l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325"/>
              </a:spcBef>
              <a:buClr>
                <a:srgbClr val="2DA2BF"/>
              </a:buClr>
              <a:buFont typeface="Wingdings 3" pitchFamily="18" charset="2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350"/>
              </a:spcBef>
              <a:buClr>
                <a:srgbClr val="DA1F28"/>
              </a:buClr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1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350"/>
              </a:spcBef>
              <a:buClr>
                <a:srgbClr val="DA1F28"/>
              </a:buClr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350"/>
              </a:spcBef>
              <a:buClr>
                <a:srgbClr val="DA1F28"/>
              </a:buClr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DA1F28"/>
              </a:buClr>
              <a:buSzPct val="100000"/>
              <a:buFont typeface="Wingdings 3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Lucida Sans Unicode" pitchFamily="34" charset="0"/>
                <a:ea typeface="DejaVu Sans" charset="0"/>
                <a:cs typeface="DejaVu Sans" charset="0"/>
              </a:defRPr>
            </a:lvl9pPr>
          </a:lstStyle>
          <a:p>
            <a:pPr algn="ctr" eaLnBrk="1" hangingPunct="1"/>
            <a:r>
              <a:rPr lang="id-ID" altLang="en-US" sz="3600"/>
              <a:t>IDIOLOGI</a:t>
            </a:r>
          </a:p>
          <a:p>
            <a:pPr algn="ctr" eaLnBrk="1" hangingPunct="1"/>
            <a:r>
              <a:rPr lang="id-ID" altLang="en-US" sz="3600"/>
              <a:t>SEJARAH</a:t>
            </a:r>
          </a:p>
          <a:p>
            <a:pPr algn="ctr" eaLnBrk="1" hangingPunct="1"/>
            <a:r>
              <a:rPr lang="id-ID" altLang="en-US" sz="3600"/>
              <a:t>SOSIAL BUDAYA</a:t>
            </a:r>
          </a:p>
          <a:p>
            <a:pPr algn="ctr" eaLnBrk="1" hangingPunct="1"/>
            <a:r>
              <a:rPr lang="id-ID" altLang="en-US" sz="3600"/>
              <a:t>POLITIK &amp; PEMERINTAHAN</a:t>
            </a:r>
          </a:p>
        </p:txBody>
      </p:sp>
      <p:grpSp>
        <p:nvGrpSpPr>
          <p:cNvPr id="14339" name="Group 2"/>
          <p:cNvGrpSpPr>
            <a:grpSpLocks/>
          </p:cNvGrpSpPr>
          <p:nvPr/>
        </p:nvGrpSpPr>
        <p:grpSpPr bwMode="auto">
          <a:xfrm>
            <a:off x="347663" y="1116013"/>
            <a:ext cx="8343900" cy="1162050"/>
            <a:chOff x="0" y="0"/>
            <a:chExt cx="5256" cy="732"/>
          </a:xfrm>
        </p:grpSpPr>
        <p:pic>
          <p:nvPicPr>
            <p:cNvPr id="14340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257" cy="7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1" name="Text Box 4"/>
            <p:cNvSpPr txBox="1">
              <a:spLocks noChangeArrowheads="1"/>
            </p:cNvSpPr>
            <p:nvPr/>
          </p:nvSpPr>
          <p:spPr bwMode="auto">
            <a:xfrm>
              <a:off x="0" y="0"/>
              <a:ext cx="5257" cy="7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"/>
          <p:cNvGrpSpPr>
            <a:grpSpLocks/>
          </p:cNvGrpSpPr>
          <p:nvPr/>
        </p:nvGrpSpPr>
        <p:grpSpPr bwMode="auto">
          <a:xfrm>
            <a:off x="225425" y="1670050"/>
            <a:ext cx="8272463" cy="2597150"/>
            <a:chOff x="0" y="0"/>
            <a:chExt cx="5211" cy="3345"/>
          </a:xfrm>
        </p:grpSpPr>
        <p:pic>
          <p:nvPicPr>
            <p:cNvPr id="15363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" y="1970"/>
              <a:ext cx="5161" cy="1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4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161" cy="1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 b="1"/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005CBF"/>
            </a:gs>
            <a:gs pos="100000">
              <a:srgbClr val="03D4A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1"/>
          <p:cNvGrpSpPr>
            <a:grpSpLocks/>
          </p:cNvGrpSpPr>
          <p:nvPr/>
        </p:nvGrpSpPr>
        <p:grpSpPr bwMode="auto">
          <a:xfrm>
            <a:off x="530225" y="444500"/>
            <a:ext cx="8191500" cy="1243013"/>
            <a:chOff x="0" y="0"/>
            <a:chExt cx="5160" cy="783"/>
          </a:xfrm>
        </p:grpSpPr>
        <p:pic>
          <p:nvPicPr>
            <p:cNvPr id="1638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61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89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161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49263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49263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49263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49263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 typeface="Arial" pitchFamily="34" charset="0"/>
                <a:buNone/>
              </a:pPr>
              <a:endParaRPr lang="en-US" alt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818356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446088" indent="-382588" algn="l">
              <a:spcBef>
                <a:spcPct val="20000"/>
              </a:spcBef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>
              <a:spcBef>
                <a:spcPct val="20000"/>
              </a:spcBef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>
              <a:spcBef>
                <a:spcPct val="20000"/>
              </a:spcBef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>
              <a:spcBef>
                <a:spcPct val="20000"/>
              </a:spcBef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8" charset="2"/>
              <a:buChar char=""/>
            </a:pPr>
            <a:r>
              <a:rPr lang="en-US" altLang="en-US" sz="2800">
                <a:solidFill>
                  <a:srgbClr val="FFFFFF"/>
                </a:solidFill>
                <a:latin typeface="Century Gothic" pitchFamily="34" charset="0"/>
              </a:rPr>
              <a:t>Adalah suatu organisasi ekonomi yg kegiatan produksi yg dilakukan oleh stp produsen bukanlah untuk digunakan sendiri melainkan untuk dijual di pasar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8" charset="2"/>
              <a:buChar char=""/>
            </a:pPr>
            <a:r>
              <a:rPr lang="en-US" altLang="en-US" sz="2800">
                <a:solidFill>
                  <a:srgbClr val="FFFFFF"/>
                </a:solidFill>
                <a:latin typeface="Century Gothic" pitchFamily="34" charset="0"/>
              </a:rPr>
              <a:t>Produsen menciptakan barang-barang untuk memenuhi permintaan pasar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8" charset="2"/>
              <a:buChar char=""/>
            </a:pPr>
            <a:r>
              <a:rPr lang="en-US" altLang="en-US" sz="2800">
                <a:solidFill>
                  <a:srgbClr val="FFFFFF"/>
                </a:solidFill>
                <a:latin typeface="Century Gothic" pitchFamily="34" charset="0"/>
              </a:rPr>
              <a:t>Besar permintaan yg terdapat di pasar merupakan salah satu faktor utama yg menentukan besar tingkat produksi yg akan dilakukan oleh produsen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buClr>
                <a:srgbClr val="775F55"/>
              </a:buClr>
            </a:pPr>
            <a:r>
              <a:rPr lang="id-ID" altLang="en-US" sz="4400">
                <a:solidFill>
                  <a:srgbClr val="775F55"/>
                </a:solidFill>
                <a:latin typeface="Tw Cen MT" pitchFamily="34" charset="0"/>
              </a:rPr>
              <a:t>SISTEM EKONOMI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12775" y="16002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17500" indent="-317500" algn="l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9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550"/>
              </a:spcBef>
              <a:buClr>
                <a:srgbClr val="94B6D2"/>
              </a:buClr>
              <a:buSzPct val="70000"/>
              <a:buFont typeface="Wingdings" pitchFamily="2" charset="2"/>
              <a:buChar char="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00"/>
              </a:spcBef>
              <a:buClr>
                <a:srgbClr val="DD8047"/>
              </a:buClr>
              <a:buSzPct val="7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400"/>
              </a:spcBef>
              <a:buClr>
                <a:srgbClr val="A5AB81"/>
              </a:buClr>
              <a:buSzPct val="7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400"/>
              </a:spcBef>
              <a:buClr>
                <a:srgbClr val="A5AB81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Tw Cen MT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/>
              <a:t>Sistem Perekonomian dapat dibedakan menjadi 4 yaitu :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/>
              <a:t>   1. Perekonomian Subsisten (Tradisional)</a:t>
            </a:r>
            <a:r>
              <a:rPr lang="ar-SA" altLang="en-US">
                <a:cs typeface="Arial" pitchFamily="34" charset="0"/>
              </a:rPr>
              <a:t>‏</a:t>
            </a:r>
            <a:endParaRPr lang="en-US" altLang="en-US"/>
          </a:p>
          <a:p>
            <a:pPr eaLnBrk="1" hangingPunct="1">
              <a:buFont typeface="Arial" pitchFamily="34" charset="0"/>
              <a:buNone/>
            </a:pPr>
            <a:r>
              <a:rPr lang="en-US" altLang="en-US"/>
              <a:t>   2. Perekonomian Pasar (Kapitalis)</a:t>
            </a:r>
            <a:r>
              <a:rPr lang="ar-SA" altLang="en-US">
                <a:cs typeface="Arial" pitchFamily="34" charset="0"/>
              </a:rPr>
              <a:t>‏</a:t>
            </a:r>
            <a:endParaRPr lang="en-US" altLang="en-US"/>
          </a:p>
          <a:p>
            <a:pPr eaLnBrk="1" hangingPunct="1">
              <a:buFont typeface="Arial" pitchFamily="34" charset="0"/>
              <a:buNone/>
            </a:pPr>
            <a:r>
              <a:rPr lang="en-US" altLang="en-US"/>
              <a:t>   3. Perekonomian Berencana/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/>
              <a:t>       Ekonomi  Terpimpin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/>
              <a:t>   4. Perekonomian campuran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1_Office Theme">
  <a:themeElements>
    <a:clrScheme name="11_Office Theme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1_Office Theme">
      <a:majorFont>
        <a:latin typeface="Century Gothic"/>
        <a:ea typeface="DejaVu Sans"/>
        <a:cs typeface="DejaVu Sans"/>
      </a:majorFont>
      <a:minorFont>
        <a:latin typeface="Century Gothic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11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3_Office Theme">
      <a:majorFont>
        <a:latin typeface="Lucida Sans Unicode"/>
        <a:ea typeface="DejaVu Sans"/>
        <a:cs typeface="DejaVu Sans"/>
      </a:majorFont>
      <a:minorFont>
        <a:latin typeface="Lucida Sans Unicode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4_Office Theme">
  <a:themeElements>
    <a:clrScheme name="14_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4_Office Theme">
      <a:majorFont>
        <a:latin typeface="Tw Cen MT"/>
        <a:ea typeface="DejaVu Sans"/>
        <a:cs typeface="DejaVu Sans"/>
      </a:majorFont>
      <a:minorFont>
        <a:latin typeface="Tw Cen MT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14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Pages>0</Pages>
  <Words>187</Words>
  <Characters>0</Characters>
  <Application>Microsoft Office PowerPoint</Application>
  <DocSecurity>0</DocSecurity>
  <PresentationFormat>On-screen Show (4:3)</PresentationFormat>
  <Lines>0</Lines>
  <Paragraphs>32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Office Theme</vt:lpstr>
      <vt:lpstr>11_Office Theme</vt:lpstr>
      <vt:lpstr>13_Office Theme</vt:lpstr>
      <vt:lpstr>14_Office Theme</vt:lpstr>
      <vt:lpstr>1_Office Theme</vt:lpstr>
      <vt:lpstr>2_Office Theme</vt:lpstr>
      <vt:lpstr>SISTEM EKONOMI INDONESIA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EKONOMI INDONESIA</dc:title>
  <dc:creator>apmd</dc:creator>
  <cp:lastModifiedBy>ASUS</cp:lastModifiedBy>
  <cp:revision>54</cp:revision>
  <dcterms:created xsi:type="dcterms:W3CDTF">2016-11-04T03:28:13Z</dcterms:created>
  <dcterms:modified xsi:type="dcterms:W3CDTF">2020-04-20T15:19:46Z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1033-9.1.0.5220</vt:lpwstr>
  </property>
</Properties>
</file>