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9" r:id="rId4"/>
    <p:sldId id="260" r:id="rId5"/>
    <p:sldId id="263" r:id="rId6"/>
    <p:sldId id="264" r:id="rId7"/>
    <p:sldId id="266" r:id="rId8"/>
    <p:sldId id="269" r:id="rId9"/>
    <p:sldId id="271" r:id="rId10"/>
    <p:sldId id="273" r:id="rId11"/>
    <p:sldId id="274" r:id="rId12"/>
    <p:sldId id="275" r:id="rId13"/>
    <p:sldId id="276" r:id="rId14"/>
    <p:sldId id="277" r:id="rId15"/>
    <p:sldId id="278" r:id="rId16"/>
    <p:sldId id="27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DBB01B-3D95-40F3-AEEC-622B9A7EC40A}" type="datetimeFigureOut">
              <a:rPr lang="en-US" smtClean="0"/>
              <a:t>2/26/2018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042BB7-64FE-45C7-9B2E-D1EB6206E54D}" type="slidenum">
              <a:rPr lang="en-US" smtClean="0"/>
              <a:t>‹#›</a:t>
            </a:fld>
            <a:endParaRPr lang="en-US"/>
          </a:p>
        </p:txBody>
      </p:sp>
    </p:spTree>
    <p:extLst>
      <p:ext uri="{BB962C8B-B14F-4D97-AF65-F5344CB8AC3E}">
        <p14:creationId xmlns:p14="http://schemas.microsoft.com/office/powerpoint/2010/main" val="1779098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042BB7-64FE-45C7-9B2E-D1EB6206E54D}" type="slidenum">
              <a:rPr lang="en-US" smtClean="0"/>
              <a:t>11</a:t>
            </a:fld>
            <a:endParaRPr lang="en-US"/>
          </a:p>
        </p:txBody>
      </p:sp>
    </p:spTree>
    <p:extLst>
      <p:ext uri="{BB962C8B-B14F-4D97-AF65-F5344CB8AC3E}">
        <p14:creationId xmlns:p14="http://schemas.microsoft.com/office/powerpoint/2010/main" val="362031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FED16D5F-98F5-4604-A75E-7E55E0AABAD4}" type="datetimeFigureOut">
              <a:rPr lang="en-US" smtClean="0"/>
              <a:t>2/26/2018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ACE3CEE-8F74-451A-8556-7EE4BF529085}"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16D5F-98F5-4604-A75E-7E55E0AABAD4}" type="datetimeFigureOut">
              <a:rPr lang="en-US" smtClean="0"/>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E3CEE-8F74-451A-8556-7EE4BF5290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D16D5F-98F5-4604-A75E-7E55E0AABAD4}" type="datetimeFigureOut">
              <a:rPr lang="en-US" smtClean="0"/>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BACE3CEE-8F74-451A-8556-7EE4BF5290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D16D5F-98F5-4604-A75E-7E55E0AABAD4}" type="datetimeFigureOut">
              <a:rPr lang="en-US" smtClean="0"/>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E3CEE-8F74-451A-8556-7EE4BF529085}"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ED16D5F-98F5-4604-A75E-7E55E0AABAD4}" type="datetimeFigureOut">
              <a:rPr lang="en-US" smtClean="0"/>
              <a:t>2/26/2018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BACE3CEE-8F74-451A-8556-7EE4BF529085}"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D16D5F-98F5-4604-A75E-7E55E0AABAD4}" type="datetimeFigureOut">
              <a:rPr lang="en-US" smtClean="0"/>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E3CEE-8F74-451A-8556-7EE4BF52908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ED16D5F-98F5-4604-A75E-7E55E0AABAD4}" type="datetimeFigureOut">
              <a:rPr lang="en-US" smtClean="0"/>
              <a:t>2/26/2018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CE3CEE-8F74-451A-8556-7EE4BF529085}"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ED16D5F-98F5-4604-A75E-7E55E0AABAD4}" type="datetimeFigureOut">
              <a:rPr lang="en-US" smtClean="0"/>
              <a:t>2/26/2018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CE3CEE-8F74-451A-8556-7EE4BF529085}"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ED16D5F-98F5-4604-A75E-7E55E0AABAD4}" type="datetimeFigureOut">
              <a:rPr lang="en-US" smtClean="0"/>
              <a:t>2/26/2018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CE3CEE-8F74-451A-8556-7EE4BF5290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D16D5F-98F5-4604-A75E-7E55E0AABAD4}" type="datetimeFigureOut">
              <a:rPr lang="en-US" smtClean="0"/>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BACE3CEE-8F74-451A-8556-7EE4BF529085}"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D16D5F-98F5-4604-A75E-7E55E0AABAD4}" type="datetimeFigureOut">
              <a:rPr lang="en-US" smtClean="0"/>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E3CEE-8F74-451A-8556-7EE4BF529085}"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FED16D5F-98F5-4604-A75E-7E55E0AABAD4}" type="datetimeFigureOut">
              <a:rPr lang="en-US" smtClean="0"/>
              <a:t>2/26/2018</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BACE3CEE-8F74-451A-8556-7EE4BF5290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052960"/>
            <a:ext cx="2133600" cy="1828800"/>
          </a:xfrm>
        </p:spPr>
        <p:txBody>
          <a:bodyPr/>
          <a:lstStyle/>
          <a:p>
            <a:r>
              <a:rPr lang="en-US" dirty="0" err="1" smtClean="0"/>
              <a:t>Fatih</a:t>
            </a:r>
            <a:r>
              <a:rPr lang="en-US" dirty="0" smtClean="0"/>
              <a:t> Gama </a:t>
            </a:r>
          </a:p>
          <a:p>
            <a:r>
              <a:rPr lang="en-US" dirty="0" smtClean="0"/>
              <a:t>STPMD “APMD”</a:t>
            </a:r>
            <a:endParaRPr lang="en-US" dirty="0"/>
          </a:p>
        </p:txBody>
      </p:sp>
      <p:sp>
        <p:nvSpPr>
          <p:cNvPr id="2" name="Title 1"/>
          <p:cNvSpPr>
            <a:spLocks noGrp="1"/>
          </p:cNvSpPr>
          <p:nvPr>
            <p:ph type="title"/>
          </p:nvPr>
        </p:nvSpPr>
        <p:spPr>
          <a:xfrm>
            <a:off x="228600" y="1981200"/>
            <a:ext cx="6477000" cy="2895599"/>
          </a:xfrm>
        </p:spPr>
        <p:txBody>
          <a:bodyPr>
            <a:noAutofit/>
          </a:bodyPr>
          <a:lstStyle/>
          <a:p>
            <a:pPr algn="ctr"/>
            <a:r>
              <a:rPr lang="en-US" sz="3600" cap="none" dirty="0" err="1" smtClean="0">
                <a:latin typeface="Calibri"/>
              </a:rPr>
              <a:t>Pengertian</a:t>
            </a:r>
            <a:r>
              <a:rPr lang="en-US" sz="3600" cap="none" dirty="0" smtClean="0">
                <a:latin typeface="Calibri"/>
              </a:rPr>
              <a:t>, </a:t>
            </a:r>
            <a:r>
              <a:rPr lang="en-US" sz="3600" cap="none" dirty="0" err="1" smtClean="0">
                <a:latin typeface="Calibri"/>
              </a:rPr>
              <a:t>Ruang</a:t>
            </a:r>
            <a:r>
              <a:rPr lang="en-US" sz="3600" cap="none" dirty="0" smtClean="0">
                <a:latin typeface="Calibri"/>
              </a:rPr>
              <a:t> </a:t>
            </a:r>
            <a:r>
              <a:rPr lang="en-US" sz="3600" cap="none" dirty="0" err="1" smtClean="0">
                <a:latin typeface="Calibri"/>
              </a:rPr>
              <a:t>Lingkup</a:t>
            </a:r>
            <a:r>
              <a:rPr lang="en-US" sz="3600" cap="none" dirty="0" smtClean="0">
                <a:latin typeface="Calibri"/>
              </a:rPr>
              <a:t>, </a:t>
            </a:r>
            <a:r>
              <a:rPr lang="en-US" sz="3600" cap="none" dirty="0" err="1" smtClean="0">
                <a:latin typeface="Calibri"/>
              </a:rPr>
              <a:t>Tujuan</a:t>
            </a:r>
            <a:r>
              <a:rPr lang="en-US" sz="3600" cap="none" dirty="0" smtClean="0">
                <a:latin typeface="Calibri"/>
              </a:rPr>
              <a:t>, </a:t>
            </a:r>
            <a:r>
              <a:rPr lang="en-US" sz="3600" cap="none" dirty="0" err="1" smtClean="0">
                <a:latin typeface="Calibri"/>
              </a:rPr>
              <a:t>Manfaat</a:t>
            </a:r>
            <a:r>
              <a:rPr lang="en-US" sz="3600" cap="none" dirty="0" smtClean="0">
                <a:latin typeface="Calibri"/>
              </a:rPr>
              <a:t>, </a:t>
            </a:r>
            <a:r>
              <a:rPr lang="en-US" sz="3600" cap="none" dirty="0" err="1" smtClean="0">
                <a:latin typeface="Calibri"/>
              </a:rPr>
              <a:t>Resiko</a:t>
            </a:r>
            <a:r>
              <a:rPr lang="en-US" sz="3600" cap="none" dirty="0" smtClean="0">
                <a:latin typeface="Calibri"/>
              </a:rPr>
              <a:t> &amp; </a:t>
            </a:r>
            <a:r>
              <a:rPr lang="en-US" sz="3600" cap="none" dirty="0" err="1" smtClean="0">
                <a:latin typeface="Calibri"/>
              </a:rPr>
              <a:t>Tantangan</a:t>
            </a:r>
            <a:r>
              <a:rPr lang="en-US" sz="3600" cap="none" dirty="0" smtClean="0">
                <a:latin typeface="Calibri"/>
              </a:rPr>
              <a:t> </a:t>
            </a:r>
            <a:r>
              <a:rPr lang="en-US" sz="3600" cap="none" dirty="0" err="1" smtClean="0">
                <a:latin typeface="Calibri"/>
              </a:rPr>
              <a:t>Perbandingan</a:t>
            </a:r>
            <a:r>
              <a:rPr lang="en-US" sz="3600" cap="none" dirty="0" smtClean="0">
                <a:latin typeface="Calibri"/>
              </a:rPr>
              <a:t> </a:t>
            </a:r>
            <a:r>
              <a:rPr lang="en-US" sz="3600" cap="none" dirty="0" err="1" smtClean="0">
                <a:latin typeface="Calibri"/>
              </a:rPr>
              <a:t>Pemerintahan</a:t>
            </a:r>
            <a:endParaRPr lang="en-US" sz="3600" cap="none" dirty="0">
              <a:latin typeface="Calibri"/>
            </a:endParaRPr>
          </a:p>
        </p:txBody>
      </p:sp>
    </p:spTree>
    <p:extLst>
      <p:ext uri="{BB962C8B-B14F-4D97-AF65-F5344CB8AC3E}">
        <p14:creationId xmlns:p14="http://schemas.microsoft.com/office/powerpoint/2010/main" val="252240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de-DE" sz="1800" dirty="0">
                <a:latin typeface="Calibri"/>
              </a:rPr>
              <a:t>Namun demikian, </a:t>
            </a:r>
            <a:r>
              <a:rPr lang="de-DE" sz="1800" dirty="0" smtClean="0">
                <a:latin typeface="Calibri"/>
              </a:rPr>
              <a:t>sampai </a:t>
            </a:r>
            <a:r>
              <a:rPr lang="de-DE" sz="1800" dirty="0">
                <a:latin typeface="Calibri"/>
              </a:rPr>
              <a:t>sejauh </a:t>
            </a:r>
            <a:r>
              <a:rPr lang="de-DE" sz="1800" dirty="0" smtClean="0">
                <a:latin typeface="Calibri"/>
              </a:rPr>
              <a:t>ini,perbedaan </a:t>
            </a:r>
            <a:r>
              <a:rPr lang="de-DE" sz="1800" dirty="0">
                <a:latin typeface="Calibri"/>
              </a:rPr>
              <a:t>wilayah dan fokus kajian antara Studi Perbandingan Pemerintahan dan Studi Perbandingan Politik semakin </a:t>
            </a:r>
            <a:r>
              <a:rPr lang="de-DE" sz="1800" dirty="0" smtClean="0">
                <a:latin typeface="Calibri"/>
              </a:rPr>
              <a:t>kabur</a:t>
            </a:r>
            <a:r>
              <a:rPr lang="de-DE" sz="1800" dirty="0">
                <a:latin typeface="Calibri"/>
              </a:rPr>
              <a:t>.</a:t>
            </a:r>
            <a:endParaRPr lang="de-DE" sz="1800" dirty="0" smtClean="0">
              <a:latin typeface="Calibri"/>
            </a:endParaRPr>
          </a:p>
        </p:txBody>
      </p:sp>
      <p:sp>
        <p:nvSpPr>
          <p:cNvPr id="2" name="Title 1"/>
          <p:cNvSpPr>
            <a:spLocks noGrp="1"/>
          </p:cNvSpPr>
          <p:nvPr>
            <p:ph type="title"/>
          </p:nvPr>
        </p:nvSpPr>
        <p:spPr/>
        <p:txBody>
          <a:bodyPr/>
          <a:lstStyle/>
          <a:p>
            <a:r>
              <a:rPr lang="en-US" dirty="0" err="1"/>
              <a:t>Perbedaan</a:t>
            </a:r>
            <a:r>
              <a:rPr lang="en-US" dirty="0"/>
              <a:t> </a:t>
            </a:r>
            <a:r>
              <a:rPr lang="en-US" dirty="0" err="1"/>
              <a:t>Ruang</a:t>
            </a:r>
            <a:r>
              <a:rPr lang="en-US" dirty="0"/>
              <a:t> </a:t>
            </a:r>
            <a:r>
              <a:rPr lang="en-US" dirty="0" err="1"/>
              <a:t>Lingkup</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11917288"/>
              </p:ext>
            </p:extLst>
          </p:nvPr>
        </p:nvGraphicFramePr>
        <p:xfrm>
          <a:off x="381000" y="2743201"/>
          <a:ext cx="8305801" cy="4027685"/>
        </p:xfrm>
        <a:graphic>
          <a:graphicData uri="http://schemas.openxmlformats.org/drawingml/2006/table">
            <a:tbl>
              <a:tblPr firstRow="1" firstCol="1" bandRow="1">
                <a:tableStyleId>{5C22544A-7EE6-4342-B048-85BDC9FD1C3A}</a:tableStyleId>
              </a:tblPr>
              <a:tblGrid>
                <a:gridCol w="2392499"/>
                <a:gridCol w="2290581"/>
                <a:gridCol w="3622721"/>
              </a:tblGrid>
              <a:tr h="554348">
                <a:tc>
                  <a:txBody>
                    <a:bodyPr/>
                    <a:lstStyle/>
                    <a:p>
                      <a:pPr marL="0" marR="0" algn="ctr">
                        <a:lnSpc>
                          <a:spcPct val="115000"/>
                        </a:lnSpc>
                        <a:spcBef>
                          <a:spcPts val="0"/>
                        </a:spcBef>
                        <a:spcAft>
                          <a:spcPts val="0"/>
                        </a:spcAft>
                      </a:pPr>
                      <a:r>
                        <a:rPr lang="en-US" sz="1800" dirty="0">
                          <a:effectLst/>
                        </a:rPr>
                        <a:t>Comparative </a:t>
                      </a:r>
                    </a:p>
                    <a:p>
                      <a:pPr marL="0" marR="0" algn="ctr">
                        <a:lnSpc>
                          <a:spcPct val="115000"/>
                        </a:lnSpc>
                        <a:spcBef>
                          <a:spcPts val="0"/>
                        </a:spcBef>
                        <a:spcAft>
                          <a:spcPts val="0"/>
                        </a:spcAft>
                      </a:pPr>
                      <a:r>
                        <a:rPr lang="en-US" sz="1800" dirty="0">
                          <a:effectLst/>
                        </a:rPr>
                        <a:t>Politics </a:t>
                      </a:r>
                      <a:endParaRPr lang="en-US" sz="1800" dirty="0">
                        <a:effectLst/>
                        <a:latin typeface="Calibri"/>
                        <a:ea typeface="Times New Roman"/>
                        <a:cs typeface="Times New Roman"/>
                      </a:endParaRPr>
                    </a:p>
                  </a:txBody>
                  <a:tcPr marL="68580" marR="68580" marT="0" marB="0" anchor="ctr">
                    <a:solidFill>
                      <a:schemeClr val="accent3">
                        <a:lumMod val="50000"/>
                      </a:schemeClr>
                    </a:solidFill>
                  </a:tcPr>
                </a:tc>
                <a:tc>
                  <a:txBody>
                    <a:bodyPr/>
                    <a:lstStyle/>
                    <a:p>
                      <a:pPr marL="0" marR="0" algn="ctr">
                        <a:lnSpc>
                          <a:spcPct val="115000"/>
                        </a:lnSpc>
                        <a:spcBef>
                          <a:spcPts val="0"/>
                        </a:spcBef>
                        <a:spcAft>
                          <a:spcPts val="0"/>
                        </a:spcAft>
                      </a:pPr>
                      <a:r>
                        <a:rPr lang="en-US" sz="1800" dirty="0">
                          <a:effectLst/>
                        </a:rPr>
                        <a:t>Comparative Government</a:t>
                      </a:r>
                      <a:endParaRPr lang="en-US" sz="1800" dirty="0">
                        <a:effectLst/>
                        <a:latin typeface="Calibri"/>
                        <a:ea typeface="Times New Roman"/>
                        <a:cs typeface="Times New Roman"/>
                      </a:endParaRPr>
                    </a:p>
                  </a:txBody>
                  <a:tcPr marL="68580" marR="68580" marT="0" marB="0" anchor="ctr">
                    <a:solidFill>
                      <a:schemeClr val="accent3">
                        <a:lumMod val="50000"/>
                      </a:schemeClr>
                    </a:solidFill>
                  </a:tcPr>
                </a:tc>
                <a:tc>
                  <a:txBody>
                    <a:bodyPr/>
                    <a:lstStyle/>
                    <a:p>
                      <a:pPr marL="0" marR="0" algn="ctr">
                        <a:lnSpc>
                          <a:spcPct val="115000"/>
                        </a:lnSpc>
                        <a:spcBef>
                          <a:spcPts val="0"/>
                        </a:spcBef>
                        <a:spcAft>
                          <a:spcPts val="0"/>
                        </a:spcAft>
                      </a:pPr>
                      <a:r>
                        <a:rPr lang="en-US" sz="1800" dirty="0">
                          <a:effectLst/>
                        </a:rPr>
                        <a:t>Definition</a:t>
                      </a:r>
                      <a:endParaRPr lang="en-US" sz="1800" dirty="0">
                        <a:effectLst/>
                        <a:latin typeface="Calibri"/>
                        <a:ea typeface="Times New Roman"/>
                        <a:cs typeface="Times New Roman"/>
                      </a:endParaRPr>
                    </a:p>
                  </a:txBody>
                  <a:tcPr marL="68580" marR="68580" marT="0" marB="0" anchor="ctr">
                    <a:solidFill>
                      <a:schemeClr val="accent3">
                        <a:lumMod val="50000"/>
                      </a:schemeClr>
                    </a:solidFill>
                  </a:tcPr>
                </a:tc>
              </a:tr>
              <a:tr h="875605">
                <a:tc>
                  <a:txBody>
                    <a:bodyPr/>
                    <a:lstStyle/>
                    <a:p>
                      <a:pPr marL="0" marR="0" algn="ctr">
                        <a:lnSpc>
                          <a:spcPct val="115000"/>
                        </a:lnSpc>
                        <a:spcBef>
                          <a:spcPts val="0"/>
                        </a:spcBef>
                        <a:spcAft>
                          <a:spcPts val="0"/>
                        </a:spcAft>
                      </a:pPr>
                      <a:r>
                        <a:rPr lang="en-US" sz="1800" dirty="0">
                          <a:effectLst/>
                        </a:rPr>
                        <a:t>Institution-</a:t>
                      </a:r>
                      <a:r>
                        <a:rPr lang="en-US" sz="1800" dirty="0" err="1">
                          <a:effectLst/>
                        </a:rPr>
                        <a:t>centred</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0"/>
                        </a:spcAft>
                      </a:pPr>
                      <a:r>
                        <a:rPr lang="en-US" sz="1800" dirty="0">
                          <a:effectLst/>
                        </a:rPr>
                        <a:t>Institution-</a:t>
                      </a:r>
                      <a:r>
                        <a:rPr lang="en-US" sz="1800" dirty="0" err="1">
                          <a:effectLst/>
                        </a:rPr>
                        <a:t>centred</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0"/>
                        </a:spcAft>
                      </a:pPr>
                      <a:r>
                        <a:rPr lang="en-US" sz="1800" dirty="0">
                          <a:effectLst/>
                        </a:rPr>
                        <a:t>The organizations of government and relationships between them.</a:t>
                      </a:r>
                    </a:p>
                    <a:p>
                      <a:pPr marL="0" marR="0" algn="ctr">
                        <a:lnSpc>
                          <a:spcPct val="115000"/>
                        </a:lnSpc>
                        <a:spcBef>
                          <a:spcPts val="0"/>
                        </a:spcBef>
                        <a:spcAft>
                          <a:spcPts val="0"/>
                        </a:spcAft>
                      </a:pPr>
                      <a:r>
                        <a:rPr lang="en-US" sz="1800" dirty="0">
                          <a:effectLst/>
                        </a:rPr>
                        <a:t> </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r>
              <a:tr h="875605">
                <a:tc>
                  <a:txBody>
                    <a:bodyPr/>
                    <a:lstStyle/>
                    <a:p>
                      <a:pPr marL="0" marR="0" algn="ctr">
                        <a:lnSpc>
                          <a:spcPct val="115000"/>
                        </a:lnSpc>
                        <a:spcBef>
                          <a:spcPts val="0"/>
                        </a:spcBef>
                        <a:spcAft>
                          <a:spcPts val="0"/>
                        </a:spcAft>
                      </a:pPr>
                      <a:r>
                        <a:rPr lang="en-US" sz="1800">
                          <a:effectLst/>
                        </a:rPr>
                        <a:t>Society-centred</a:t>
                      </a:r>
                      <a:endParaRPr lang="en-US" sz="180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0"/>
                        </a:spcAft>
                      </a:pPr>
                      <a:r>
                        <a:rPr lang="en-US" sz="1800" dirty="0">
                          <a:effectLst/>
                        </a:rPr>
                        <a:t>X</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0"/>
                        </a:spcAft>
                      </a:pPr>
                      <a:r>
                        <a:rPr lang="en-US" sz="1800">
                          <a:effectLst/>
                        </a:rPr>
                        <a:t>How social factor influence individual behaviour in politics.</a:t>
                      </a:r>
                    </a:p>
                    <a:p>
                      <a:pPr marL="0" marR="0" algn="ctr">
                        <a:lnSpc>
                          <a:spcPct val="115000"/>
                        </a:lnSpc>
                        <a:spcBef>
                          <a:spcPts val="0"/>
                        </a:spcBef>
                        <a:spcAft>
                          <a:spcPts val="0"/>
                        </a:spcAft>
                      </a:pPr>
                      <a:r>
                        <a:rPr lang="en-US" sz="1800">
                          <a:effectLst/>
                        </a:rPr>
                        <a:t> </a:t>
                      </a:r>
                      <a:endParaRPr lang="en-US" sz="1800">
                        <a:effectLst/>
                        <a:latin typeface="Calibri"/>
                        <a:ea typeface="Times New Roman"/>
                        <a:cs typeface="Times New Roman"/>
                      </a:endParaRPr>
                    </a:p>
                  </a:txBody>
                  <a:tcPr marL="68580" marR="68580" marT="0" marB="0" anchor="ctr">
                    <a:solidFill>
                      <a:schemeClr val="bg2">
                        <a:lumMod val="50000"/>
                      </a:schemeClr>
                    </a:solidFill>
                  </a:tcPr>
                </a:tc>
              </a:tr>
              <a:tr h="972303">
                <a:tc>
                  <a:txBody>
                    <a:bodyPr/>
                    <a:lstStyle/>
                    <a:p>
                      <a:pPr marL="0" marR="0" algn="ctr">
                        <a:lnSpc>
                          <a:spcPct val="115000"/>
                        </a:lnSpc>
                        <a:spcBef>
                          <a:spcPts val="0"/>
                        </a:spcBef>
                        <a:spcAft>
                          <a:spcPts val="800"/>
                        </a:spcAft>
                      </a:pPr>
                      <a:r>
                        <a:rPr lang="en-US" sz="1800">
                          <a:effectLst/>
                        </a:rPr>
                        <a:t>State-centred</a:t>
                      </a:r>
                      <a:endParaRPr lang="en-US" sz="180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800"/>
                        </a:spcAft>
                      </a:pPr>
                      <a:r>
                        <a:rPr lang="en-US" sz="1800">
                          <a:effectLst/>
                        </a:rPr>
                        <a:t>State-centred</a:t>
                      </a:r>
                      <a:endParaRPr lang="en-US" sz="180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800"/>
                        </a:spcAft>
                      </a:pPr>
                      <a:r>
                        <a:rPr lang="en-US" sz="1800" dirty="0">
                          <a:effectLst/>
                        </a:rPr>
                        <a:t>How the priorities of the state impinge on society.</a:t>
                      </a:r>
                    </a:p>
                    <a:p>
                      <a:pPr marL="0" marR="0" algn="ctr">
                        <a:lnSpc>
                          <a:spcPct val="115000"/>
                        </a:lnSpc>
                        <a:spcBef>
                          <a:spcPts val="0"/>
                        </a:spcBef>
                        <a:spcAft>
                          <a:spcPts val="800"/>
                        </a:spcAft>
                      </a:pPr>
                      <a:r>
                        <a:rPr lang="en-US" sz="1800" dirty="0">
                          <a:effectLst/>
                        </a:rPr>
                        <a:t> </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r>
              <a:tr h="455937">
                <a:tc gridSpan="3">
                  <a:txBody>
                    <a:bodyPr/>
                    <a:lstStyle/>
                    <a:p>
                      <a:pPr marL="0" marR="0" indent="171450">
                        <a:lnSpc>
                          <a:spcPct val="150000"/>
                        </a:lnSpc>
                        <a:spcBef>
                          <a:spcPts val="0"/>
                        </a:spcBef>
                        <a:spcAft>
                          <a:spcPts val="0"/>
                        </a:spcAft>
                      </a:pPr>
                      <a:r>
                        <a:rPr lang="de-DE" sz="1800" dirty="0">
                          <a:effectLst/>
                        </a:rPr>
                        <a:t>Sumber: Dimodifikasi dari Hague dan Harrop (2004: 75)</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1733840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 indent="0">
              <a:buNone/>
            </a:pPr>
            <a:r>
              <a:rPr lang="de-DE" dirty="0"/>
              <a:t>Secara khusus, studi ini bertujuan untuk membantu kita dalam memahami teori dan konsep yang terkait dengan pemerintahan. </a:t>
            </a:r>
            <a:r>
              <a:rPr lang="de-DE" dirty="0" smtClean="0"/>
              <a:t>Dengan </a:t>
            </a:r>
            <a:r>
              <a:rPr lang="de-DE" dirty="0"/>
              <a:t>demikian, Studi Perbandingan Pemerintahan dapat membantu kita untuk menjawab berbagai pertanyaan besar, seperti: </a:t>
            </a:r>
            <a:endParaRPr lang="en-US" dirty="0"/>
          </a:p>
          <a:p>
            <a:pPr lvl="0"/>
            <a:r>
              <a:rPr lang="de-DE" dirty="0"/>
              <a:t>Apakah terdapat penjelasan untuk mengembangkan pemerintahan yang baik (</a:t>
            </a:r>
            <a:r>
              <a:rPr lang="de-DE" i="1" dirty="0"/>
              <a:t>good governance</a:t>
            </a:r>
            <a:r>
              <a:rPr lang="de-DE" dirty="0"/>
              <a:t>) dalam rangka meminimalisir terjadinya penyalahgunaan kekuasaan? </a:t>
            </a:r>
            <a:endParaRPr lang="en-US" dirty="0"/>
          </a:p>
          <a:p>
            <a:pPr lvl="0"/>
            <a:r>
              <a:rPr lang="de-DE" dirty="0"/>
              <a:t>Sistem pemerintahan seperti apa yang sesuai untuk negara sedang berkembang? </a:t>
            </a:r>
            <a:endParaRPr lang="en-US" dirty="0"/>
          </a:p>
          <a:p>
            <a:pPr lvl="0"/>
            <a:r>
              <a:rPr lang="de-DE" dirty="0"/>
              <a:t>Bagaimana mendorong proses demokratisasi di negara sedang berkembang?</a:t>
            </a:r>
            <a:endParaRPr lang="en-US" dirty="0"/>
          </a:p>
          <a:p>
            <a:endParaRPr lang="en-US" dirty="0"/>
          </a:p>
        </p:txBody>
      </p:sp>
      <p:sp>
        <p:nvSpPr>
          <p:cNvPr id="2" name="Title 1"/>
          <p:cNvSpPr>
            <a:spLocks noGrp="1"/>
          </p:cNvSpPr>
          <p:nvPr>
            <p:ph type="title"/>
          </p:nvPr>
        </p:nvSpPr>
        <p:spPr/>
        <p:txBody>
          <a:bodyPr>
            <a:normAutofit/>
          </a:bodyPr>
          <a:lstStyle/>
          <a:p>
            <a:r>
              <a:rPr lang="en-US" dirty="0" err="1" smtClean="0"/>
              <a:t>Tujuan</a:t>
            </a:r>
            <a:r>
              <a:rPr lang="en-US" dirty="0" smtClean="0"/>
              <a:t> </a:t>
            </a:r>
            <a:r>
              <a:rPr lang="en-US" dirty="0" err="1" smtClean="0"/>
              <a:t>Perbandingan</a:t>
            </a:r>
            <a:r>
              <a:rPr lang="en-US" dirty="0" smtClean="0"/>
              <a:t> </a:t>
            </a:r>
            <a:r>
              <a:rPr lang="en-US" dirty="0" err="1" smtClean="0"/>
              <a:t>Pemerintahan</a:t>
            </a:r>
            <a:endParaRPr lang="en-US" dirty="0"/>
          </a:p>
        </p:txBody>
      </p:sp>
    </p:spTree>
    <p:extLst>
      <p:ext uri="{BB962C8B-B14F-4D97-AF65-F5344CB8AC3E}">
        <p14:creationId xmlns:p14="http://schemas.microsoft.com/office/powerpoint/2010/main" val="23487492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0" indent="0">
              <a:buNone/>
            </a:pPr>
            <a:r>
              <a:rPr lang="de-DE" dirty="0"/>
              <a:t>Sedangkan </a:t>
            </a:r>
            <a:r>
              <a:rPr lang="de-DE" dirty="0" smtClean="0"/>
              <a:t>tujuan </a:t>
            </a:r>
            <a:r>
              <a:rPr lang="de-DE" dirty="0"/>
              <a:t>praktis, seperti yang dijelaskan oleh Newton dan Deth (2009: 1), setidaknya terdapat empat alasan akan pentingnya Studi Perbandingan Pemerintahan. </a:t>
            </a:r>
            <a:endParaRPr lang="de-DE" dirty="0" smtClean="0"/>
          </a:p>
          <a:p>
            <a:r>
              <a:rPr lang="de-DE" i="1" dirty="0" smtClean="0"/>
              <a:t>Pertama</a:t>
            </a:r>
            <a:r>
              <a:rPr lang="de-DE" dirty="0"/>
              <a:t>, kita tidak akan dapat memahami negara kita dengan baik tanpa memiliki pengetahuan atas negara-negara lain. </a:t>
            </a:r>
            <a:endParaRPr lang="de-DE" dirty="0" smtClean="0"/>
          </a:p>
          <a:p>
            <a:r>
              <a:rPr lang="de-DE" i="1" dirty="0"/>
              <a:t>Kedua</a:t>
            </a:r>
            <a:r>
              <a:rPr lang="de-DE" dirty="0"/>
              <a:t>, kita tidak akan dapat memahami negara lain tanpa memiliki pengetahuan tentang sejarah, budaya dan institusi-institusi yang ada di </a:t>
            </a:r>
            <a:r>
              <a:rPr lang="de-DE" dirty="0" smtClean="0"/>
              <a:t>dalamnya</a:t>
            </a:r>
            <a:endParaRPr lang="en-US" dirty="0"/>
          </a:p>
          <a:p>
            <a:r>
              <a:rPr lang="de-DE" i="1" dirty="0"/>
              <a:t>Ketiga</a:t>
            </a:r>
            <a:r>
              <a:rPr lang="de-DE" dirty="0"/>
              <a:t>, kita tidak akan dapat memahami pemerintahan dan politik negara lain tanpa melakukan Studi Perbandingan Pemerintahan. </a:t>
            </a:r>
            <a:endParaRPr lang="de-DE" dirty="0" smtClean="0"/>
          </a:p>
          <a:p>
            <a:r>
              <a:rPr lang="de-DE" i="1" dirty="0"/>
              <a:t>Keempat</a:t>
            </a:r>
            <a:r>
              <a:rPr lang="de-DE" dirty="0"/>
              <a:t>, Studi Perbandingan Pemerintahan juga dapat mendorong kita untuk mempelajari banyak kasus dalam rangka memahami dengan baik pemerintahan di suatu negara.</a:t>
            </a:r>
            <a:endParaRPr lang="en-US" dirty="0"/>
          </a:p>
        </p:txBody>
      </p:sp>
      <p:sp>
        <p:nvSpPr>
          <p:cNvPr id="2" name="Title 1"/>
          <p:cNvSpPr>
            <a:spLocks noGrp="1"/>
          </p:cNvSpPr>
          <p:nvPr>
            <p:ph type="title"/>
          </p:nvPr>
        </p:nvSpPr>
        <p:spPr/>
        <p:txBody>
          <a:bodyPr/>
          <a:lstStyle/>
          <a:p>
            <a:r>
              <a:rPr lang="en-US" dirty="0" err="1"/>
              <a:t>Tujuan</a:t>
            </a:r>
            <a:r>
              <a:rPr lang="en-US" dirty="0"/>
              <a:t> </a:t>
            </a:r>
            <a:r>
              <a:rPr lang="en-US" dirty="0" err="1"/>
              <a:t>Perbandingan</a:t>
            </a:r>
            <a:r>
              <a:rPr lang="en-US" dirty="0"/>
              <a:t> </a:t>
            </a:r>
            <a:r>
              <a:rPr lang="en-US" dirty="0" err="1"/>
              <a:t>Pemerintahan</a:t>
            </a:r>
            <a:endParaRPr lang="en-US" dirty="0"/>
          </a:p>
        </p:txBody>
      </p:sp>
    </p:spTree>
    <p:extLst>
      <p:ext uri="{BB962C8B-B14F-4D97-AF65-F5344CB8AC3E}">
        <p14:creationId xmlns:p14="http://schemas.microsoft.com/office/powerpoint/2010/main" val="349219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pPr>
            <a:r>
              <a:rPr lang="de-DE" dirty="0"/>
              <a:t>dengan Studi Perbandingan Pemerintahan, kita dapat memperkaya pemahaman tentang dunia pemerintahan dan politik, mengarahkan untuk melakukan klasifikasi-klasifikasi tentang sistem pemerintahan maupun sistem politik, dan bahkan memberikan kesempatan untuk membuat penjelasan dan prediksi-prediksi (Hague dan Harrop, 2004</a:t>
            </a:r>
            <a:r>
              <a:rPr lang="de-DE" dirty="0" smtClean="0"/>
              <a:t>).</a:t>
            </a:r>
          </a:p>
          <a:p>
            <a:r>
              <a:rPr lang="de-DE" i="1" dirty="0" smtClean="0"/>
              <a:t>Pertama</a:t>
            </a:r>
            <a:r>
              <a:rPr lang="de-DE" dirty="0"/>
              <a:t>, studi ini tidak hanya membantu kita dalam memahami perkembangan-perkembangan baru dari penyelenggaraan pemerintahan dan tatanan politik, tetapi juga membantu kita dalam menjelaskan hubungan-hubungan politik praktis. </a:t>
            </a:r>
            <a:endParaRPr lang="de-DE" dirty="0" smtClean="0"/>
          </a:p>
          <a:p>
            <a:r>
              <a:rPr lang="de-DE" i="1" dirty="0"/>
              <a:t>Kedua</a:t>
            </a:r>
            <a:r>
              <a:rPr lang="de-DE" dirty="0"/>
              <a:t>, sama halnya dengan Studi Perbandingan Politik, Studi Perbandingan Pemerintahan juga membantu kita untuk melakukan klasifikasi atas sistem politik. </a:t>
            </a:r>
            <a:endParaRPr lang="de-DE" dirty="0" smtClean="0"/>
          </a:p>
          <a:p>
            <a:r>
              <a:rPr lang="de-DE" dirty="0"/>
              <a:t>adalah untuk memahami variasi-variasi sistem politik, yang tidak hanya untuk kepentingan sistem politik itu sendiri, tetapi juga untuk membuat formulasi dan menguji hipotesis tentang politik. </a:t>
            </a:r>
            <a:endParaRPr lang="de-DE" dirty="0" smtClean="0"/>
          </a:p>
          <a:p>
            <a:r>
              <a:rPr lang="de-DE" dirty="0"/>
              <a:t>adalah untuk memahami variasi-variasi sistem politik, yang tidak hanya untuk kepentingan sistem politik itu sendiri, tetapi juga untuk membuat formulasi dan menguji hipotesis tentang politik. </a:t>
            </a:r>
            <a:endParaRPr lang="en-US" dirty="0" smtClean="0"/>
          </a:p>
          <a:p>
            <a:endParaRPr lang="en-US" dirty="0"/>
          </a:p>
          <a:p>
            <a:endParaRPr lang="en-US" dirty="0"/>
          </a:p>
        </p:txBody>
      </p:sp>
      <p:sp>
        <p:nvSpPr>
          <p:cNvPr id="2" name="Title 1"/>
          <p:cNvSpPr>
            <a:spLocks noGrp="1"/>
          </p:cNvSpPr>
          <p:nvPr>
            <p:ph type="title"/>
          </p:nvPr>
        </p:nvSpPr>
        <p:spPr/>
        <p:txBody>
          <a:bodyPr/>
          <a:lstStyle/>
          <a:p>
            <a:r>
              <a:rPr lang="en-US" dirty="0" err="1" smtClean="0"/>
              <a:t>Manfaat</a:t>
            </a:r>
            <a:endParaRPr lang="en-US" dirty="0"/>
          </a:p>
        </p:txBody>
      </p:sp>
    </p:spTree>
    <p:extLst>
      <p:ext uri="{BB962C8B-B14F-4D97-AF65-F5344CB8AC3E}">
        <p14:creationId xmlns:p14="http://schemas.microsoft.com/office/powerpoint/2010/main" val="31760573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45720" indent="0">
              <a:buNone/>
            </a:pPr>
            <a:r>
              <a:rPr lang="de-DE" dirty="0" smtClean="0"/>
              <a:t>Acapkali studi perbandingan pemerintahan dilakukan </a:t>
            </a:r>
            <a:r>
              <a:rPr lang="de-DE" dirty="0"/>
              <a:t>secara tidak memuaskan dan dengan cara yang dangkal. </a:t>
            </a:r>
            <a:r>
              <a:rPr lang="de-DE" dirty="0" smtClean="0"/>
              <a:t>Ada dua kritik mendasar:</a:t>
            </a:r>
          </a:p>
          <a:p>
            <a:r>
              <a:rPr lang="de-DE" dirty="0"/>
              <a:t>K</a:t>
            </a:r>
            <a:r>
              <a:rPr lang="de-DE" dirty="0" smtClean="0"/>
              <a:t>ita hanya </a:t>
            </a:r>
            <a:r>
              <a:rPr lang="de-DE" dirty="0"/>
              <a:t>menjelaskan begitu saja secara berurutan lembaga-lembaga di sejumlah negara dan </a:t>
            </a:r>
            <a:r>
              <a:rPr lang="de-DE" dirty="0" smtClean="0"/>
              <a:t>mengklaim </a:t>
            </a:r>
            <a:r>
              <a:rPr lang="de-DE" dirty="0"/>
              <a:t>bahwa deskripsi seperti ini adalah suatu perbandingan. </a:t>
            </a:r>
            <a:r>
              <a:rPr lang="de-DE" dirty="0" smtClean="0"/>
              <a:t>Oleh karenanta, kita </a:t>
            </a:r>
            <a:r>
              <a:rPr lang="de-DE" dirty="0"/>
              <a:t>harus mengkaji dan meneliti secara bersama-sama berbagai karakteristik dari institusi-institusi tersebut dan mencari dalam hal apa saja mereka memiliki persamaan dan perbedaan.</a:t>
            </a:r>
            <a:endParaRPr lang="en-US" dirty="0"/>
          </a:p>
          <a:p>
            <a:r>
              <a:rPr lang="de-DE" dirty="0"/>
              <a:t>S</a:t>
            </a:r>
            <a:r>
              <a:rPr lang="de-DE" dirty="0" smtClean="0"/>
              <a:t>eringkali </a:t>
            </a:r>
            <a:r>
              <a:rPr lang="de-DE" dirty="0"/>
              <a:t>kita </a:t>
            </a:r>
            <a:r>
              <a:rPr lang="de-DE" dirty="0">
                <a:solidFill>
                  <a:srgbClr val="C00000"/>
                </a:solidFill>
              </a:rPr>
              <a:t>tidak </a:t>
            </a:r>
            <a:r>
              <a:rPr lang="de-DE" dirty="0"/>
              <a:t>membuat perbandingan yang </a:t>
            </a:r>
            <a:r>
              <a:rPr lang="de-DE" dirty="0">
                <a:solidFill>
                  <a:srgbClr val="C00000"/>
                </a:solidFill>
              </a:rPr>
              <a:t>setara</a:t>
            </a:r>
            <a:r>
              <a:rPr lang="de-DE" dirty="0"/>
              <a:t> atau terlalu jauh perbedaannya. Kita harus ingat bahwa pada dasarnya tidak ada dua negara yang memiliki cukup persamaan untuk diperbandingkan. Setiap negara memiliki sejarah yang </a:t>
            </a:r>
            <a:r>
              <a:rPr lang="de-DE" dirty="0" smtClean="0"/>
              <a:t>berbeda-beda sehingga </a:t>
            </a:r>
            <a:r>
              <a:rPr lang="de-DE" dirty="0"/>
              <a:t>tidak mungkin untuk mendapatkan kasus-kasus yang benar-benar dapat diperbandingkan. </a:t>
            </a:r>
            <a:endParaRPr lang="en-US" dirty="0"/>
          </a:p>
        </p:txBody>
      </p:sp>
      <p:sp>
        <p:nvSpPr>
          <p:cNvPr id="2" name="Title 1"/>
          <p:cNvSpPr>
            <a:spLocks noGrp="1"/>
          </p:cNvSpPr>
          <p:nvPr>
            <p:ph type="title"/>
          </p:nvPr>
        </p:nvSpPr>
        <p:spPr/>
        <p:txBody>
          <a:bodyPr/>
          <a:lstStyle/>
          <a:p>
            <a:r>
              <a:rPr lang="en-US" dirty="0" err="1" smtClean="0"/>
              <a:t>Resiko</a:t>
            </a:r>
            <a:r>
              <a:rPr lang="en-US" dirty="0" smtClean="0"/>
              <a:t> &amp; </a:t>
            </a:r>
            <a:r>
              <a:rPr lang="en-US" dirty="0" err="1" smtClean="0"/>
              <a:t>Tantangan</a:t>
            </a:r>
            <a:endParaRPr lang="en-US" dirty="0"/>
          </a:p>
        </p:txBody>
      </p:sp>
    </p:spTree>
    <p:extLst>
      <p:ext uri="{BB962C8B-B14F-4D97-AF65-F5344CB8AC3E}">
        <p14:creationId xmlns:p14="http://schemas.microsoft.com/office/powerpoint/2010/main" val="12526697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r>
              <a:rPr lang="de-DE" sz="2100" dirty="0" smtClean="0"/>
              <a:t>Seorang </a:t>
            </a:r>
            <a:r>
              <a:rPr lang="de-DE" sz="2100" dirty="0"/>
              <a:t>peneliti komparatif dituntut memiliki pengetahuan lebih dari satu sistem politik (seperti, sistem demokrasi, aristokrasi dan monarki) dan sistem pemerintahan (seperti, sistem presidensial, parlementer dan semi-presidensial).</a:t>
            </a:r>
            <a:endParaRPr lang="en-US" sz="2100" dirty="0"/>
          </a:p>
          <a:p>
            <a:pPr algn="just"/>
            <a:r>
              <a:rPr lang="de-DE" sz="2100" dirty="0"/>
              <a:t>Fenomena politik yang ‘sama’ dapat memiliki arti yang berbeda di negara yang berbeda. Dan ini dapat menciptakan kesulitan-kesulitan dalam melakukan perbandingan.</a:t>
            </a:r>
            <a:endParaRPr lang="en-US" sz="2100" dirty="0"/>
          </a:p>
          <a:p>
            <a:pPr algn="just"/>
            <a:r>
              <a:rPr lang="de-DE" sz="2100" dirty="0"/>
              <a:t>Negara-negara yang dipilih untuk dijadikan objek kajian memungkinkan bukanlah sampel yang representatif, sehingga membatasi signifikansi temuan.</a:t>
            </a:r>
            <a:endParaRPr lang="en-US" sz="2100" dirty="0"/>
          </a:p>
          <a:p>
            <a:pPr algn="just"/>
            <a:r>
              <a:rPr lang="de-DE" sz="2100" dirty="0"/>
              <a:t>Setiap negara yang diperbandingkan akan berbeda dalam banyak hal, yang berarti kita tidak pernah dapat mencapai satu kesimpulan objektif yang dapat mewakili semua komponen (struktur) yang ada dalam sistem pemerintahan, seperti fungsi dan kewenangan lembaga-lembaga pemerintahan (eksekutif, legislatif, yudikatif).</a:t>
            </a:r>
            <a:endParaRPr lang="en-US" sz="2100" dirty="0"/>
          </a:p>
          <a:p>
            <a:pPr marL="0" indent="0">
              <a:buNone/>
            </a:pPr>
            <a:endParaRPr lang="en-US" i="1" dirty="0" smtClean="0"/>
          </a:p>
          <a:p>
            <a:pPr marL="0" indent="0">
              <a:buNone/>
            </a:pPr>
            <a:r>
              <a:rPr lang="en-US" i="1" dirty="0" err="1" smtClean="0"/>
              <a:t>Sumber</a:t>
            </a:r>
            <a:r>
              <a:rPr lang="en-US" i="1" dirty="0"/>
              <a:t>: Hague </a:t>
            </a:r>
            <a:r>
              <a:rPr lang="en-US" i="1" dirty="0" err="1"/>
              <a:t>dan</a:t>
            </a:r>
            <a:r>
              <a:rPr lang="en-US" i="1" dirty="0"/>
              <a:t> </a:t>
            </a:r>
            <a:r>
              <a:rPr lang="en-US" i="1" dirty="0" err="1"/>
              <a:t>Harrop</a:t>
            </a:r>
            <a:r>
              <a:rPr lang="en-US" i="1" dirty="0"/>
              <a:t> (2004: 71)</a:t>
            </a:r>
            <a:endParaRPr lang="en-US" dirty="0"/>
          </a:p>
          <a:p>
            <a:endParaRPr lang="en-US" dirty="0"/>
          </a:p>
        </p:txBody>
      </p:sp>
      <p:sp>
        <p:nvSpPr>
          <p:cNvPr id="2" name="Title 1"/>
          <p:cNvSpPr>
            <a:spLocks noGrp="1"/>
          </p:cNvSpPr>
          <p:nvPr>
            <p:ph type="title"/>
          </p:nvPr>
        </p:nvSpPr>
        <p:spPr/>
        <p:txBody>
          <a:bodyPr>
            <a:normAutofit fontScale="90000"/>
          </a:bodyPr>
          <a:lstStyle/>
          <a:p>
            <a:r>
              <a:rPr lang="en-US" dirty="0" err="1" smtClean="0"/>
              <a:t>Kesulitan</a:t>
            </a:r>
            <a:r>
              <a:rPr lang="en-US" dirty="0" smtClean="0"/>
              <a:t> </a:t>
            </a:r>
            <a:r>
              <a:rPr lang="en-US" dirty="0" err="1" smtClean="0"/>
              <a:t>dalam</a:t>
            </a:r>
            <a:r>
              <a:rPr lang="en-US" dirty="0" smtClean="0"/>
              <a:t> </a:t>
            </a:r>
            <a:r>
              <a:rPr lang="en-US" dirty="0" err="1" smtClean="0"/>
              <a:t>Perbandingan</a:t>
            </a:r>
            <a:r>
              <a:rPr lang="en-US" dirty="0" smtClean="0"/>
              <a:t/>
            </a:r>
            <a:br>
              <a:rPr lang="en-US" dirty="0" smtClean="0"/>
            </a:br>
            <a:endParaRPr lang="en-US" dirty="0"/>
          </a:p>
        </p:txBody>
      </p:sp>
    </p:spTree>
    <p:extLst>
      <p:ext uri="{BB962C8B-B14F-4D97-AF65-F5344CB8AC3E}">
        <p14:creationId xmlns:p14="http://schemas.microsoft.com/office/powerpoint/2010/main" val="20553802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endParaRPr lang="en-US" dirty="0" smtClean="0"/>
          </a:p>
          <a:p>
            <a:pPr marL="45720" indent="0">
              <a:buNone/>
            </a:pPr>
            <a:endParaRPr lang="en-US" dirty="0"/>
          </a:p>
          <a:p>
            <a:pPr marL="45720" indent="0">
              <a:buNone/>
            </a:pPr>
            <a:endParaRPr lang="en-US" dirty="0" smtClean="0"/>
          </a:p>
          <a:p>
            <a:pPr marL="45720" indent="0">
              <a:buNone/>
            </a:pPr>
            <a:endParaRPr lang="en-US" dirty="0"/>
          </a:p>
          <a:p>
            <a:pPr marL="45720" indent="0">
              <a:buNone/>
            </a:pPr>
            <a:endParaRPr lang="en-US" dirty="0" smtClean="0"/>
          </a:p>
          <a:p>
            <a:pPr marL="45720" indent="0" algn="ctr">
              <a:buNone/>
            </a:pPr>
            <a:r>
              <a:rPr lang="en-US" sz="4800" dirty="0" smtClean="0"/>
              <a:t>MARI DISKUSI</a:t>
            </a:r>
            <a:endParaRPr lang="en-US" sz="4800"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7143505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10329"/>
          </a:xfrm>
        </p:spPr>
        <p:txBody>
          <a:bodyPr>
            <a:normAutofit fontScale="92500"/>
          </a:bodyPr>
          <a:lstStyle/>
          <a:p>
            <a:pPr algn="just">
              <a:buFont typeface="Arial" panose="020B0604020202020204" pitchFamily="34" charset="0"/>
              <a:buChar char="•"/>
            </a:pPr>
            <a:r>
              <a:rPr lang="de-DE" sz="2200" dirty="0">
                <a:latin typeface="Calibri"/>
              </a:rPr>
              <a:t>P</a:t>
            </a:r>
            <a:r>
              <a:rPr lang="de-DE" sz="2200" dirty="0" smtClean="0">
                <a:latin typeface="Calibri"/>
              </a:rPr>
              <a:t>erbandingan pemerintahan: sebagai </a:t>
            </a:r>
            <a:r>
              <a:rPr lang="de-DE" sz="2200" dirty="0">
                <a:latin typeface="Calibri"/>
              </a:rPr>
              <a:t>upaya untuk mengkaji aspek-aspek dari pemerintah dalam rangka menemukan persamaan dan perbedaan. </a:t>
            </a:r>
            <a:r>
              <a:rPr lang="de-DE" sz="2200" dirty="0" smtClean="0">
                <a:latin typeface="Calibri"/>
              </a:rPr>
              <a:t>Secara </a:t>
            </a:r>
            <a:r>
              <a:rPr lang="de-DE" sz="2200" dirty="0">
                <a:latin typeface="Calibri"/>
              </a:rPr>
              <a:t>lebih komprehensif, Mariana, dkk. (2009: 1.6-1.7) </a:t>
            </a:r>
            <a:r>
              <a:rPr lang="de-DE" sz="2200" dirty="0" smtClean="0">
                <a:latin typeface="Calibri"/>
              </a:rPr>
              <a:t>mendefinisi </a:t>
            </a:r>
            <a:r>
              <a:rPr lang="de-DE" sz="2200" dirty="0">
                <a:latin typeface="Calibri"/>
              </a:rPr>
              <a:t>perbandingan pemerintahan sebagai upaya untuk “mensejajarkan unsur-unsur pemerintahan baik dalam arti luas maupun dalam arti sempit untuk mendapatkan persamaan-persamaan dan perbedaan-perbedaan dari objek-objek tadi dengan alat perbandingan</a:t>
            </a:r>
            <a:r>
              <a:rPr lang="de-DE" sz="2200" dirty="0" smtClean="0">
                <a:latin typeface="Calibri"/>
              </a:rPr>
              <a:t>.”</a:t>
            </a:r>
          </a:p>
          <a:p>
            <a:pPr algn="just">
              <a:buFont typeface="Arial" panose="020B0604020202020204" pitchFamily="34" charset="0"/>
              <a:buChar char="•"/>
            </a:pPr>
            <a:r>
              <a:rPr lang="de-DE" sz="2200" dirty="0">
                <a:latin typeface="Calibri"/>
              </a:rPr>
              <a:t>Dalam Studi Perbandingan Pemerintahan, yang menjadi objek kajian untuk diperbandingkan adalah pemerintahan dari satu negara (bangsa) tertentu dengan negara (bangsa) yang lain. Perbandingan ini bukan hanya mencari perbedan-perbedaan dari satu negara (bangsa) tertentu dengan negara (bangsa) yang lain. Perbandingan ini juga dalam rangka mencari persamaan-persamaannya.</a:t>
            </a:r>
            <a:endParaRPr lang="en-US" sz="2200" dirty="0">
              <a:latin typeface="Calibri"/>
            </a:endParaRPr>
          </a:p>
          <a:p>
            <a:pPr algn="just">
              <a:buFont typeface="Arial" panose="020B0604020202020204" pitchFamily="34" charset="0"/>
              <a:buChar char="•"/>
            </a:pPr>
            <a:endParaRPr lang="en-US" dirty="0">
              <a:latin typeface="Calibri"/>
            </a:endParaRPr>
          </a:p>
          <a:p>
            <a:endParaRPr lang="en-US" dirty="0"/>
          </a:p>
        </p:txBody>
      </p:sp>
      <p:sp>
        <p:nvSpPr>
          <p:cNvPr id="2" name="Title 1"/>
          <p:cNvSpPr>
            <a:spLocks noGrp="1"/>
          </p:cNvSpPr>
          <p:nvPr>
            <p:ph type="title"/>
          </p:nvPr>
        </p:nvSpPr>
        <p:spPr/>
        <p:txBody>
          <a:bodyPr/>
          <a:lstStyle/>
          <a:p>
            <a:r>
              <a:rPr lang="en-US" dirty="0" err="1" smtClean="0"/>
              <a:t>Pengertian</a:t>
            </a:r>
            <a:endParaRPr lang="en-US" dirty="0"/>
          </a:p>
        </p:txBody>
      </p:sp>
    </p:spTree>
    <p:extLst>
      <p:ext uri="{BB962C8B-B14F-4D97-AF65-F5344CB8AC3E}">
        <p14:creationId xmlns:p14="http://schemas.microsoft.com/office/powerpoint/2010/main" val="1614839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51399308"/>
              </p:ext>
            </p:extLst>
          </p:nvPr>
        </p:nvGraphicFramePr>
        <p:xfrm>
          <a:off x="304800" y="1676399"/>
          <a:ext cx="8381999" cy="5257800"/>
        </p:xfrm>
        <a:graphic>
          <a:graphicData uri="http://schemas.openxmlformats.org/drawingml/2006/table">
            <a:tbl>
              <a:tblPr firstRow="1" firstCol="1" bandRow="1">
                <a:tableStyleId>{5C22544A-7EE6-4342-B048-85BDC9FD1C3A}</a:tableStyleId>
              </a:tblPr>
              <a:tblGrid>
                <a:gridCol w="1600200"/>
                <a:gridCol w="3352800"/>
                <a:gridCol w="3428999"/>
              </a:tblGrid>
              <a:tr h="662956">
                <a:tc>
                  <a:txBody>
                    <a:bodyPr/>
                    <a:lstStyle/>
                    <a:p>
                      <a:pPr marL="0" marR="0" algn="ctr">
                        <a:lnSpc>
                          <a:spcPct val="115000"/>
                        </a:lnSpc>
                        <a:spcBef>
                          <a:spcPts val="0"/>
                        </a:spcBef>
                        <a:spcAft>
                          <a:spcPts val="0"/>
                        </a:spcAft>
                      </a:pPr>
                      <a:r>
                        <a:rPr lang="de-DE" sz="1200" dirty="0">
                          <a:effectLst/>
                        </a:rPr>
                        <a:t> </a:t>
                      </a:r>
                      <a:endParaRPr lang="en-US" sz="1100" dirty="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2000" dirty="0">
                          <a:effectLst/>
                        </a:rPr>
                        <a:t>Amerika </a:t>
                      </a:r>
                      <a:r>
                        <a:rPr lang="en-US" sz="2000" dirty="0" err="1" smtClean="0">
                          <a:effectLst/>
                        </a:rPr>
                        <a:t>Serikat</a:t>
                      </a:r>
                      <a:endParaRPr lang="en-US" sz="2000" dirty="0" smtClean="0">
                        <a:effectLst/>
                      </a:endParaRPr>
                    </a:p>
                    <a:p>
                      <a:pPr marL="0" marR="0" algn="ctr">
                        <a:lnSpc>
                          <a:spcPct val="115000"/>
                        </a:lnSpc>
                        <a:spcBef>
                          <a:spcPts val="0"/>
                        </a:spcBef>
                        <a:spcAft>
                          <a:spcPts val="0"/>
                        </a:spcAft>
                      </a:pPr>
                      <a:endParaRPr lang="en-US" sz="2000" dirty="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2000" dirty="0">
                          <a:effectLst/>
                        </a:rPr>
                        <a:t>Indonesia</a:t>
                      </a:r>
                      <a:endParaRPr lang="en-US" sz="2000" dirty="0">
                        <a:effectLst/>
                        <a:latin typeface="Calibri"/>
                        <a:ea typeface="Times New Roman"/>
                        <a:cs typeface="Times New Roman"/>
                      </a:endParaRPr>
                    </a:p>
                  </a:txBody>
                  <a:tcPr marL="68580" marR="68580" marT="0" marB="0"/>
                </a:tc>
              </a:tr>
              <a:tr h="1355762">
                <a:tc>
                  <a:txBody>
                    <a:bodyPr/>
                    <a:lstStyle/>
                    <a:p>
                      <a:pPr marL="0" marR="0">
                        <a:lnSpc>
                          <a:spcPct val="115000"/>
                        </a:lnSpc>
                        <a:spcBef>
                          <a:spcPts val="0"/>
                        </a:spcBef>
                        <a:spcAft>
                          <a:spcPts val="0"/>
                        </a:spcAft>
                      </a:pPr>
                      <a:r>
                        <a:rPr lang="en-US" sz="2000" dirty="0" err="1">
                          <a:effectLst/>
                        </a:rPr>
                        <a:t>Perbedaan</a:t>
                      </a:r>
                      <a:endParaRPr lang="en-US" sz="2000" dirty="0">
                        <a:effectLst/>
                        <a:latin typeface="Calibri"/>
                        <a:ea typeface="Times New Roman"/>
                        <a:cs typeface="Times New Roman"/>
                      </a:endParaRPr>
                    </a:p>
                  </a:txBody>
                  <a:tcPr marL="68580" marR="68580" marT="0" marB="0"/>
                </a:tc>
                <a:tc>
                  <a:txBody>
                    <a:bodyPr/>
                    <a:lstStyle/>
                    <a:p>
                      <a:pPr marL="342900" marR="0" lvl="0" indent="-342900">
                        <a:lnSpc>
                          <a:spcPct val="115000"/>
                        </a:lnSpc>
                        <a:spcBef>
                          <a:spcPts val="0"/>
                        </a:spcBef>
                        <a:spcAft>
                          <a:spcPts val="0"/>
                        </a:spcAft>
                        <a:buFont typeface="+mj-lt"/>
                        <a:buAutoNum type="arabicPeriod"/>
                      </a:pPr>
                      <a:r>
                        <a:rPr lang="en-US" sz="2000" dirty="0" err="1">
                          <a:effectLst/>
                        </a:rPr>
                        <a:t>Sistem</a:t>
                      </a:r>
                      <a:r>
                        <a:rPr lang="en-US" sz="2000" dirty="0">
                          <a:effectLst/>
                        </a:rPr>
                        <a:t> </a:t>
                      </a:r>
                      <a:r>
                        <a:rPr lang="en-US" sz="2000" dirty="0" err="1">
                          <a:effectLst/>
                        </a:rPr>
                        <a:t>pemilu</a:t>
                      </a:r>
                      <a:r>
                        <a:rPr lang="en-US" sz="2000" dirty="0">
                          <a:effectLst/>
                        </a:rPr>
                        <a:t>: </a:t>
                      </a:r>
                      <a:r>
                        <a:rPr lang="en-US" sz="2000" dirty="0" err="1">
                          <a:effectLst/>
                        </a:rPr>
                        <a:t>Distrik</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Sistem</a:t>
                      </a:r>
                      <a:r>
                        <a:rPr lang="en-US" sz="2000" dirty="0">
                          <a:effectLst/>
                        </a:rPr>
                        <a:t> </a:t>
                      </a:r>
                      <a:r>
                        <a:rPr lang="en-US" sz="2000" dirty="0" err="1">
                          <a:effectLst/>
                        </a:rPr>
                        <a:t>kepartaian</a:t>
                      </a:r>
                      <a:r>
                        <a:rPr lang="en-US" sz="2000" dirty="0">
                          <a:effectLst/>
                        </a:rPr>
                        <a:t>: </a:t>
                      </a:r>
                      <a:endParaRPr lang="en-US" sz="2000" dirty="0" smtClean="0">
                        <a:effectLst/>
                      </a:endParaRPr>
                    </a:p>
                    <a:p>
                      <a:pPr marL="0" marR="0" lvl="0" indent="0">
                        <a:lnSpc>
                          <a:spcPct val="115000"/>
                        </a:lnSpc>
                        <a:spcBef>
                          <a:spcPts val="0"/>
                        </a:spcBef>
                        <a:spcAft>
                          <a:spcPts val="0"/>
                        </a:spcAft>
                        <a:buFont typeface="+mj-lt"/>
                        <a:buNone/>
                      </a:pPr>
                      <a:r>
                        <a:rPr lang="en-US" sz="2000" dirty="0" smtClean="0">
                          <a:effectLst/>
                        </a:rPr>
                        <a:t>     </a:t>
                      </a:r>
                      <a:r>
                        <a:rPr lang="en-US" sz="2000" dirty="0" err="1" smtClean="0">
                          <a:effectLst/>
                        </a:rPr>
                        <a:t>Dwi</a:t>
                      </a:r>
                      <a:r>
                        <a:rPr lang="en-US" sz="2000" dirty="0" smtClean="0">
                          <a:effectLst/>
                        </a:rPr>
                        <a:t> </a:t>
                      </a:r>
                      <a:r>
                        <a:rPr lang="en-US" sz="2000" dirty="0" err="1">
                          <a:effectLst/>
                        </a:rPr>
                        <a:t>partai</a:t>
                      </a:r>
                      <a:endParaRPr lang="en-US" sz="2000" dirty="0">
                        <a:effectLst/>
                        <a:latin typeface="Calibri"/>
                        <a:ea typeface="Times New Roman"/>
                        <a:cs typeface="Times New Roman"/>
                      </a:endParaRPr>
                    </a:p>
                  </a:txBody>
                  <a:tcPr marL="68580" marR="68580" marT="0" marB="0"/>
                </a:tc>
                <a:tc>
                  <a:txBody>
                    <a:bodyPr/>
                    <a:lstStyle/>
                    <a:p>
                      <a:pPr marL="342900" marR="0" lvl="0" indent="-342900">
                        <a:lnSpc>
                          <a:spcPct val="115000"/>
                        </a:lnSpc>
                        <a:spcBef>
                          <a:spcPts val="0"/>
                        </a:spcBef>
                        <a:spcAft>
                          <a:spcPts val="0"/>
                        </a:spcAft>
                        <a:buFont typeface="+mj-lt"/>
                        <a:buAutoNum type="arabicPeriod"/>
                      </a:pPr>
                      <a:r>
                        <a:rPr lang="en-US" sz="2000" dirty="0" err="1">
                          <a:effectLst/>
                        </a:rPr>
                        <a:t>Sistem</a:t>
                      </a:r>
                      <a:r>
                        <a:rPr lang="en-US" sz="2000" dirty="0">
                          <a:effectLst/>
                        </a:rPr>
                        <a:t> </a:t>
                      </a:r>
                      <a:r>
                        <a:rPr lang="en-US" sz="2000" dirty="0" err="1">
                          <a:effectLst/>
                        </a:rPr>
                        <a:t>pemilu</a:t>
                      </a:r>
                      <a:r>
                        <a:rPr lang="en-US" sz="2000" dirty="0">
                          <a:effectLst/>
                        </a:rPr>
                        <a:t>: </a:t>
                      </a:r>
                      <a:r>
                        <a:rPr lang="en-US" sz="2000" dirty="0" err="1">
                          <a:effectLst/>
                        </a:rPr>
                        <a:t>proporsional</a:t>
                      </a:r>
                      <a:r>
                        <a:rPr lang="en-US" sz="2000" dirty="0">
                          <a:effectLst/>
                        </a:rPr>
                        <a:t> </a:t>
                      </a:r>
                      <a:r>
                        <a:rPr lang="en-US" sz="2000" dirty="0" err="1">
                          <a:effectLst/>
                        </a:rPr>
                        <a:t>terbuka</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Sistem</a:t>
                      </a:r>
                      <a:r>
                        <a:rPr lang="en-US" sz="2000" dirty="0">
                          <a:effectLst/>
                        </a:rPr>
                        <a:t> </a:t>
                      </a:r>
                      <a:r>
                        <a:rPr lang="en-US" sz="2000" dirty="0" err="1">
                          <a:effectLst/>
                        </a:rPr>
                        <a:t>kepartaian</a:t>
                      </a:r>
                      <a:r>
                        <a:rPr lang="en-US" sz="2000" dirty="0">
                          <a:effectLst/>
                        </a:rPr>
                        <a:t>: </a:t>
                      </a:r>
                      <a:endParaRPr lang="en-US" sz="2000" dirty="0" smtClean="0">
                        <a:effectLst/>
                      </a:endParaRPr>
                    </a:p>
                    <a:p>
                      <a:pPr marL="0" marR="0" lvl="0" indent="0">
                        <a:lnSpc>
                          <a:spcPct val="115000"/>
                        </a:lnSpc>
                        <a:spcBef>
                          <a:spcPts val="0"/>
                        </a:spcBef>
                        <a:spcAft>
                          <a:spcPts val="0"/>
                        </a:spcAft>
                        <a:buFont typeface="+mj-lt"/>
                        <a:buNone/>
                      </a:pPr>
                      <a:r>
                        <a:rPr lang="en-US" sz="2000" dirty="0" smtClean="0">
                          <a:effectLst/>
                        </a:rPr>
                        <a:t>     Multi </a:t>
                      </a:r>
                      <a:r>
                        <a:rPr lang="en-US" sz="2000" dirty="0" err="1">
                          <a:effectLst/>
                        </a:rPr>
                        <a:t>partai</a:t>
                      </a:r>
                      <a:endParaRPr lang="en-US" sz="2000" dirty="0">
                        <a:effectLst/>
                        <a:latin typeface="Calibri"/>
                        <a:ea typeface="Times New Roman"/>
                        <a:cs typeface="Times New Roman"/>
                      </a:endParaRPr>
                    </a:p>
                  </a:txBody>
                  <a:tcPr marL="68580" marR="68580" marT="0" marB="0"/>
                </a:tc>
              </a:tr>
              <a:tr h="3086683">
                <a:tc>
                  <a:txBody>
                    <a:bodyPr/>
                    <a:lstStyle/>
                    <a:p>
                      <a:pPr marL="0" marR="0">
                        <a:lnSpc>
                          <a:spcPct val="115000"/>
                        </a:lnSpc>
                        <a:spcBef>
                          <a:spcPts val="0"/>
                        </a:spcBef>
                        <a:spcAft>
                          <a:spcPts val="0"/>
                        </a:spcAft>
                      </a:pPr>
                      <a:r>
                        <a:rPr lang="en-US" sz="2000" dirty="0" err="1">
                          <a:effectLst/>
                        </a:rPr>
                        <a:t>Persamaan</a:t>
                      </a:r>
                      <a:r>
                        <a:rPr lang="en-US" sz="2000" dirty="0">
                          <a:effectLst/>
                        </a:rPr>
                        <a:t> </a:t>
                      </a:r>
                      <a:endParaRPr lang="en-US" sz="2000" dirty="0">
                        <a:effectLst/>
                        <a:latin typeface="Calibri"/>
                        <a:ea typeface="Times New Roman"/>
                        <a:cs typeface="Times New Roman"/>
                      </a:endParaRPr>
                    </a:p>
                  </a:txBody>
                  <a:tcPr marL="68580" marR="68580" marT="0" marB="0"/>
                </a:tc>
                <a:tc>
                  <a:txBody>
                    <a:bodyPr/>
                    <a:lstStyle/>
                    <a:p>
                      <a:pPr marL="342900" marR="0" lvl="0" indent="-342900">
                        <a:lnSpc>
                          <a:spcPct val="115000"/>
                        </a:lnSpc>
                        <a:spcBef>
                          <a:spcPts val="0"/>
                        </a:spcBef>
                        <a:spcAft>
                          <a:spcPts val="0"/>
                        </a:spcAft>
                        <a:buFont typeface="+mj-lt"/>
                        <a:buAutoNum type="arabicPeriod"/>
                      </a:pPr>
                      <a:r>
                        <a:rPr lang="en-US" sz="2000" dirty="0" err="1">
                          <a:effectLst/>
                        </a:rPr>
                        <a:t>Bentuk</a:t>
                      </a:r>
                      <a:r>
                        <a:rPr lang="en-US" sz="2000" dirty="0">
                          <a:effectLst/>
                        </a:rPr>
                        <a:t> </a:t>
                      </a:r>
                      <a:r>
                        <a:rPr lang="en-US" sz="2000" dirty="0" err="1">
                          <a:effectLst/>
                        </a:rPr>
                        <a:t>pemerintahan</a:t>
                      </a:r>
                      <a:r>
                        <a:rPr lang="en-US" sz="2000" dirty="0">
                          <a:effectLst/>
                        </a:rPr>
                        <a:t>: </a:t>
                      </a:r>
                      <a:r>
                        <a:rPr lang="en-US" sz="2000" dirty="0" err="1">
                          <a:effectLst/>
                        </a:rPr>
                        <a:t>Presidensial</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Kepala</a:t>
                      </a:r>
                      <a:r>
                        <a:rPr lang="en-US" sz="2000" dirty="0">
                          <a:effectLst/>
                        </a:rPr>
                        <a:t> </a:t>
                      </a:r>
                      <a:r>
                        <a:rPr lang="en-US" sz="2000" dirty="0" smtClean="0">
                          <a:effectLst/>
                        </a:rPr>
                        <a:t>Negara: </a:t>
                      </a:r>
                      <a:r>
                        <a:rPr lang="en-US" sz="2000" dirty="0" err="1" smtClean="0">
                          <a:effectLst/>
                        </a:rPr>
                        <a:t>Presiden</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Kepala</a:t>
                      </a:r>
                      <a:r>
                        <a:rPr lang="en-US" sz="2000" dirty="0">
                          <a:effectLst/>
                        </a:rPr>
                        <a:t> </a:t>
                      </a:r>
                      <a:r>
                        <a:rPr lang="en-US" sz="2000" dirty="0" err="1">
                          <a:effectLst/>
                        </a:rPr>
                        <a:t>Pemerintahan</a:t>
                      </a:r>
                      <a:r>
                        <a:rPr lang="en-US" sz="2000" dirty="0">
                          <a:effectLst/>
                        </a:rPr>
                        <a:t>: </a:t>
                      </a:r>
                      <a:r>
                        <a:rPr lang="en-US" sz="2000" dirty="0" err="1">
                          <a:effectLst/>
                        </a:rPr>
                        <a:t>Presiden</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Lembaga</a:t>
                      </a:r>
                      <a:r>
                        <a:rPr lang="en-US" sz="2000" dirty="0">
                          <a:effectLst/>
                        </a:rPr>
                        <a:t> </a:t>
                      </a:r>
                      <a:r>
                        <a:rPr lang="en-US" sz="2000" dirty="0" err="1">
                          <a:effectLst/>
                        </a:rPr>
                        <a:t>legislatif</a:t>
                      </a:r>
                      <a:r>
                        <a:rPr lang="en-US" sz="2000" dirty="0">
                          <a:effectLst/>
                        </a:rPr>
                        <a:t>:</a:t>
                      </a:r>
                    </a:p>
                    <a:p>
                      <a:pPr marL="217170" marR="0">
                        <a:lnSpc>
                          <a:spcPct val="115000"/>
                        </a:lnSpc>
                        <a:spcBef>
                          <a:spcPts val="0"/>
                        </a:spcBef>
                        <a:spcAft>
                          <a:spcPts val="0"/>
                        </a:spcAft>
                      </a:pPr>
                      <a:r>
                        <a:rPr lang="de-DE" sz="2000" dirty="0" smtClean="0">
                          <a:effectLst/>
                        </a:rPr>
                        <a:t>  Dua </a:t>
                      </a:r>
                      <a:r>
                        <a:rPr lang="de-DE" sz="2000" dirty="0">
                          <a:effectLst/>
                        </a:rPr>
                        <a:t>kamar (House of </a:t>
                      </a:r>
                      <a:endParaRPr lang="de-DE" sz="2000" dirty="0" smtClean="0">
                        <a:effectLst/>
                      </a:endParaRPr>
                    </a:p>
                    <a:p>
                      <a:pPr marL="217170" marR="0">
                        <a:lnSpc>
                          <a:spcPct val="115000"/>
                        </a:lnSpc>
                        <a:spcBef>
                          <a:spcPts val="0"/>
                        </a:spcBef>
                        <a:spcAft>
                          <a:spcPts val="0"/>
                        </a:spcAft>
                      </a:pPr>
                      <a:r>
                        <a:rPr lang="de-DE" sz="2000" dirty="0" smtClean="0">
                          <a:effectLst/>
                        </a:rPr>
                        <a:t>  Representatives/DPR   </a:t>
                      </a:r>
                    </a:p>
                    <a:p>
                      <a:pPr marL="217170" marR="0">
                        <a:lnSpc>
                          <a:spcPct val="115000"/>
                        </a:lnSpc>
                        <a:spcBef>
                          <a:spcPts val="0"/>
                        </a:spcBef>
                        <a:spcAft>
                          <a:spcPts val="0"/>
                        </a:spcAft>
                      </a:pPr>
                      <a:r>
                        <a:rPr lang="de-DE" sz="2000" baseline="0" dirty="0" smtClean="0">
                          <a:effectLst/>
                        </a:rPr>
                        <a:t>  </a:t>
                      </a:r>
                      <a:r>
                        <a:rPr lang="de-DE" sz="2000" dirty="0" smtClean="0">
                          <a:effectLst/>
                        </a:rPr>
                        <a:t>dan </a:t>
                      </a:r>
                      <a:r>
                        <a:rPr lang="de-DE" sz="2000" dirty="0">
                          <a:effectLst/>
                        </a:rPr>
                        <a:t>Senat)</a:t>
                      </a:r>
                      <a:endParaRPr lang="en-US" sz="2000" dirty="0">
                        <a:effectLst/>
                        <a:latin typeface="Calibri"/>
                        <a:ea typeface="Times New Roman"/>
                        <a:cs typeface="Times New Roman"/>
                      </a:endParaRPr>
                    </a:p>
                  </a:txBody>
                  <a:tcPr marL="68580" marR="68580" marT="0" marB="0"/>
                </a:tc>
                <a:tc>
                  <a:txBody>
                    <a:bodyPr/>
                    <a:lstStyle/>
                    <a:p>
                      <a:pPr marL="342900" marR="0" lvl="0" indent="-342900">
                        <a:lnSpc>
                          <a:spcPct val="115000"/>
                        </a:lnSpc>
                        <a:spcBef>
                          <a:spcPts val="0"/>
                        </a:spcBef>
                        <a:spcAft>
                          <a:spcPts val="0"/>
                        </a:spcAft>
                        <a:buFont typeface="+mj-lt"/>
                        <a:buAutoNum type="arabicPeriod"/>
                      </a:pPr>
                      <a:r>
                        <a:rPr lang="en-US" sz="2000" dirty="0" err="1">
                          <a:effectLst/>
                        </a:rPr>
                        <a:t>Bentuk</a:t>
                      </a:r>
                      <a:r>
                        <a:rPr lang="en-US" sz="2000" dirty="0">
                          <a:effectLst/>
                        </a:rPr>
                        <a:t> </a:t>
                      </a:r>
                      <a:r>
                        <a:rPr lang="en-US" sz="2000" dirty="0" err="1">
                          <a:effectLst/>
                        </a:rPr>
                        <a:t>Pemerintahan</a:t>
                      </a:r>
                      <a:r>
                        <a:rPr lang="en-US" sz="2000" dirty="0">
                          <a:effectLst/>
                        </a:rPr>
                        <a:t>: </a:t>
                      </a:r>
                      <a:r>
                        <a:rPr lang="en-US" sz="2000" dirty="0" err="1">
                          <a:effectLst/>
                        </a:rPr>
                        <a:t>Presidensial</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Kepala</a:t>
                      </a:r>
                      <a:r>
                        <a:rPr lang="en-US" sz="2000" dirty="0">
                          <a:effectLst/>
                        </a:rPr>
                        <a:t> </a:t>
                      </a:r>
                      <a:r>
                        <a:rPr lang="en-US" sz="2000" dirty="0" smtClean="0">
                          <a:effectLst/>
                        </a:rPr>
                        <a:t>Negara: </a:t>
                      </a:r>
                      <a:r>
                        <a:rPr lang="en-US" sz="2000" dirty="0" err="1" smtClean="0">
                          <a:effectLst/>
                        </a:rPr>
                        <a:t>Presiden</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Kepala</a:t>
                      </a:r>
                      <a:r>
                        <a:rPr lang="en-US" sz="2000" dirty="0">
                          <a:effectLst/>
                        </a:rPr>
                        <a:t> </a:t>
                      </a:r>
                      <a:r>
                        <a:rPr lang="en-US" sz="2000" dirty="0" err="1">
                          <a:effectLst/>
                        </a:rPr>
                        <a:t>Pemerintahan</a:t>
                      </a:r>
                      <a:r>
                        <a:rPr lang="en-US" sz="2000" dirty="0">
                          <a:effectLst/>
                        </a:rPr>
                        <a:t>: </a:t>
                      </a:r>
                      <a:r>
                        <a:rPr lang="en-US" sz="2000" dirty="0" err="1">
                          <a:effectLst/>
                        </a:rPr>
                        <a:t>Presiden</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Lembaga</a:t>
                      </a:r>
                      <a:r>
                        <a:rPr lang="en-US" sz="2000" dirty="0">
                          <a:effectLst/>
                        </a:rPr>
                        <a:t> </a:t>
                      </a:r>
                      <a:r>
                        <a:rPr lang="en-US" sz="2000" dirty="0" err="1">
                          <a:effectLst/>
                        </a:rPr>
                        <a:t>legislatif</a:t>
                      </a:r>
                      <a:r>
                        <a:rPr lang="en-US" sz="2000" dirty="0">
                          <a:effectLst/>
                        </a:rPr>
                        <a:t>:</a:t>
                      </a:r>
                    </a:p>
                    <a:p>
                      <a:pPr marL="217170" marR="0">
                        <a:lnSpc>
                          <a:spcPct val="115000"/>
                        </a:lnSpc>
                        <a:spcBef>
                          <a:spcPts val="0"/>
                        </a:spcBef>
                        <a:spcAft>
                          <a:spcPts val="0"/>
                        </a:spcAft>
                      </a:pPr>
                      <a:r>
                        <a:rPr lang="en-US" sz="2000" dirty="0" err="1">
                          <a:effectLst/>
                        </a:rPr>
                        <a:t>Dua</a:t>
                      </a:r>
                      <a:r>
                        <a:rPr lang="en-US" sz="2000" dirty="0">
                          <a:effectLst/>
                        </a:rPr>
                        <a:t> </a:t>
                      </a:r>
                      <a:r>
                        <a:rPr lang="en-US" sz="2000" dirty="0" err="1">
                          <a:effectLst/>
                        </a:rPr>
                        <a:t>kamar</a:t>
                      </a:r>
                      <a:r>
                        <a:rPr lang="en-US" sz="2000" dirty="0">
                          <a:effectLst/>
                        </a:rPr>
                        <a:t> (DPR RI </a:t>
                      </a:r>
                      <a:r>
                        <a:rPr lang="en-US" sz="2000" dirty="0" err="1">
                          <a:effectLst/>
                        </a:rPr>
                        <a:t>dan</a:t>
                      </a:r>
                      <a:r>
                        <a:rPr lang="en-US" sz="2000" dirty="0">
                          <a:effectLst/>
                        </a:rPr>
                        <a:t> DPD RI)</a:t>
                      </a:r>
                      <a:endParaRPr lang="en-US" sz="2000" dirty="0">
                        <a:effectLst/>
                        <a:latin typeface="Calibri"/>
                        <a:ea typeface="Times New Roman"/>
                        <a:cs typeface="Times New Roman"/>
                      </a:endParaRPr>
                    </a:p>
                  </a:txBody>
                  <a:tcPr marL="68580" marR="68580" marT="0" marB="0"/>
                </a:tc>
              </a:tr>
            </a:tbl>
          </a:graphicData>
        </a:graphic>
      </p:graphicFrame>
      <p:sp>
        <p:nvSpPr>
          <p:cNvPr id="2" name="Title 1"/>
          <p:cNvSpPr>
            <a:spLocks noGrp="1"/>
          </p:cNvSpPr>
          <p:nvPr>
            <p:ph type="title"/>
          </p:nvPr>
        </p:nvSpPr>
        <p:spPr/>
        <p:txBody>
          <a:bodyPr/>
          <a:lstStyle/>
          <a:p>
            <a:r>
              <a:rPr lang="en-US" dirty="0" err="1" smtClean="0"/>
              <a:t>Gambaran</a:t>
            </a:r>
            <a:r>
              <a:rPr lang="en-US" dirty="0" smtClean="0"/>
              <a:t> </a:t>
            </a:r>
            <a:r>
              <a:rPr lang="en-US" dirty="0" err="1" smtClean="0"/>
              <a:t>Studi</a:t>
            </a:r>
            <a:r>
              <a:rPr lang="en-US" dirty="0" smtClean="0"/>
              <a:t> </a:t>
            </a:r>
            <a:r>
              <a:rPr lang="en-US" dirty="0" err="1" smtClean="0"/>
              <a:t>Perbandingan</a:t>
            </a:r>
            <a:endParaRPr lang="en-US" dirty="0"/>
          </a:p>
        </p:txBody>
      </p:sp>
    </p:spTree>
    <p:extLst>
      <p:ext uri="{BB962C8B-B14F-4D97-AF65-F5344CB8AC3E}">
        <p14:creationId xmlns:p14="http://schemas.microsoft.com/office/powerpoint/2010/main" val="3576453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 indent="0">
              <a:buNone/>
            </a:pPr>
            <a:r>
              <a:rPr lang="de-DE" dirty="0"/>
              <a:t>Pada awalnya, para ilmuwan politik membedakan </a:t>
            </a:r>
            <a:r>
              <a:rPr lang="de-DE" dirty="0" smtClean="0"/>
              <a:t>Studi </a:t>
            </a:r>
            <a:r>
              <a:rPr lang="de-DE" dirty="0"/>
              <a:t>Perbandingan Pemerintahan dan Studi Perbandingan Politik. </a:t>
            </a:r>
            <a:endParaRPr lang="de-DE" dirty="0" smtClean="0"/>
          </a:p>
        </p:txBody>
      </p:sp>
      <p:sp>
        <p:nvSpPr>
          <p:cNvPr id="2" name="Title 1"/>
          <p:cNvSpPr>
            <a:spLocks noGrp="1"/>
          </p:cNvSpPr>
          <p:nvPr>
            <p:ph type="title"/>
          </p:nvPr>
        </p:nvSpPr>
        <p:spPr/>
        <p:txBody>
          <a:bodyPr/>
          <a:lstStyle/>
          <a:p>
            <a:r>
              <a:rPr lang="en-US" dirty="0" smtClean="0"/>
              <a:t>RUANG LINGKUP: </a:t>
            </a:r>
            <a:r>
              <a:rPr lang="en-US" dirty="0" err="1" smtClean="0"/>
              <a:t>Konteks</a:t>
            </a:r>
            <a:r>
              <a:rPr lang="en-US" dirty="0" smtClean="0"/>
              <a:t> </a:t>
            </a:r>
            <a:r>
              <a:rPr lang="en-US" dirty="0" err="1" smtClean="0"/>
              <a:t>Perkembangan</a:t>
            </a:r>
            <a:endParaRPr lang="en-US" dirty="0"/>
          </a:p>
        </p:txBody>
      </p:sp>
      <p:sp>
        <p:nvSpPr>
          <p:cNvPr id="4" name="Rectangle 3"/>
          <p:cNvSpPr/>
          <p:nvPr/>
        </p:nvSpPr>
        <p:spPr>
          <a:xfrm>
            <a:off x="152400" y="2722417"/>
            <a:ext cx="4267200" cy="36021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t>Studi Perbandingan Pemerintahan tidak memberikan perhatian yang lebih pada bekerjanya faktor-faktor formal dan informal yang mempengaruhi bekerjanya lembaga pemerintahan atau negara, termasuk di dalamnya adalah perilaku politik dan etika politik.</a:t>
            </a:r>
          </a:p>
          <a:p>
            <a:r>
              <a:rPr lang="en-US" dirty="0" err="1" smtClean="0"/>
              <a:t>Bahkan</a:t>
            </a:r>
            <a:r>
              <a:rPr lang="en-US" dirty="0" smtClean="0"/>
              <a:t> </a:t>
            </a:r>
            <a:r>
              <a:rPr lang="en-US" dirty="0" err="1" smtClean="0"/>
              <a:t>sebelum</a:t>
            </a:r>
            <a:r>
              <a:rPr lang="en-US" dirty="0" smtClean="0"/>
              <a:t> PD ke-2 </a:t>
            </a:r>
            <a:r>
              <a:rPr lang="en-US" dirty="0" err="1" smtClean="0"/>
              <a:t>lingkup</a:t>
            </a:r>
            <a:r>
              <a:rPr lang="en-US" dirty="0" smtClean="0"/>
              <a:t> </a:t>
            </a:r>
            <a:r>
              <a:rPr lang="en-US" dirty="0" err="1" smtClean="0"/>
              <a:t>Studi</a:t>
            </a:r>
            <a:r>
              <a:rPr lang="en-US" dirty="0" smtClean="0"/>
              <a:t> </a:t>
            </a:r>
            <a:r>
              <a:rPr lang="en-US" dirty="0" err="1" smtClean="0"/>
              <a:t>Perbandingan</a:t>
            </a:r>
            <a:r>
              <a:rPr lang="en-US" dirty="0" smtClean="0"/>
              <a:t> </a:t>
            </a:r>
            <a:r>
              <a:rPr lang="en-US" dirty="0" err="1" smtClean="0"/>
              <a:t>Pemerintahan</a:t>
            </a:r>
            <a:r>
              <a:rPr lang="en-US" dirty="0" smtClean="0"/>
              <a:t> </a:t>
            </a:r>
            <a:r>
              <a:rPr lang="en-US" dirty="0" err="1" smtClean="0"/>
              <a:t>sempit</a:t>
            </a:r>
            <a:r>
              <a:rPr lang="en-US" dirty="0" smtClean="0"/>
              <a:t>, </a:t>
            </a:r>
            <a:r>
              <a:rPr lang="en-US" dirty="0" err="1" smtClean="0"/>
              <a:t>yaitu</a:t>
            </a:r>
            <a:r>
              <a:rPr lang="en-US" dirty="0" smtClean="0"/>
              <a:t> </a:t>
            </a:r>
            <a:r>
              <a:rPr lang="en-US" dirty="0" err="1" smtClean="0"/>
              <a:t>sebatas</a:t>
            </a:r>
            <a:r>
              <a:rPr lang="en-US" dirty="0" smtClean="0"/>
              <a:t> </a:t>
            </a:r>
            <a:r>
              <a:rPr lang="en-US" dirty="0" err="1" smtClean="0"/>
              <a:t>studi</a:t>
            </a:r>
            <a:r>
              <a:rPr lang="en-US" dirty="0" smtClean="0"/>
              <a:t> </a:t>
            </a:r>
            <a:r>
              <a:rPr lang="en-US" dirty="0" err="1" smtClean="0"/>
              <a:t>konstitusi</a:t>
            </a:r>
            <a:r>
              <a:rPr lang="en-US" dirty="0" smtClean="0"/>
              <a:t> </a:t>
            </a:r>
            <a:r>
              <a:rPr lang="en-US" dirty="0" err="1" smtClean="0"/>
              <a:t>atau</a:t>
            </a:r>
            <a:r>
              <a:rPr lang="en-US" dirty="0" smtClean="0"/>
              <a:t> </a:t>
            </a:r>
            <a:r>
              <a:rPr lang="en-US" dirty="0" err="1" smtClean="0"/>
              <a:t>undang-undang</a:t>
            </a:r>
            <a:r>
              <a:rPr lang="en-US" dirty="0" smtClean="0"/>
              <a:t> </a:t>
            </a:r>
            <a:r>
              <a:rPr lang="en-US" dirty="0" err="1" smtClean="0"/>
              <a:t>dasar</a:t>
            </a:r>
            <a:r>
              <a:rPr lang="en-US" dirty="0" smtClean="0"/>
              <a:t> </a:t>
            </a:r>
            <a:r>
              <a:rPr lang="en-US" dirty="0" err="1" smtClean="0"/>
              <a:t>dan</a:t>
            </a:r>
            <a:r>
              <a:rPr lang="en-US" dirty="0" smtClean="0"/>
              <a:t> </a:t>
            </a:r>
            <a:r>
              <a:rPr lang="en-US" dirty="0" err="1" smtClean="0"/>
              <a:t>lembaga-lembaga</a:t>
            </a:r>
            <a:r>
              <a:rPr lang="en-US" dirty="0" smtClean="0"/>
              <a:t> forma </a:t>
            </a:r>
            <a:r>
              <a:rPr lang="en-US" dirty="0" err="1" smtClean="0"/>
              <a:t>negara</a:t>
            </a:r>
            <a:endParaRPr lang="en-US" dirty="0"/>
          </a:p>
        </p:txBody>
      </p:sp>
      <p:sp>
        <p:nvSpPr>
          <p:cNvPr id="5" name="Rectangle 4"/>
          <p:cNvSpPr/>
          <p:nvPr/>
        </p:nvSpPr>
        <p:spPr>
          <a:xfrm>
            <a:off x="4724400" y="2736272"/>
            <a:ext cx="4267200" cy="3588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p>
          <a:p>
            <a:r>
              <a:rPr lang="de-DE" dirty="0" smtClean="0"/>
              <a:t>Sedangkan Studi Perbandingan Politik memiliki cakupan kajian yang lebih luas, tidak hanya membandingkan institusi formal di antara negara-negara di dunia, tetapi juga institusi non-formal dan aktivitas politik seperti pemilu, perilaku memilih, dan faktor-faktor di luar negara yang mempengaruhi jalannya politik dalam sebuah negara seperti organisasi masyarakat berbasis agama, suku dan yang terkait lainnya.</a:t>
            </a:r>
            <a:endParaRPr lang="en-US" dirty="0" smtClean="0"/>
          </a:p>
          <a:p>
            <a:pPr algn="ctr"/>
            <a:endParaRPr lang="en-US" dirty="0"/>
          </a:p>
        </p:txBody>
      </p:sp>
    </p:spTree>
    <p:extLst>
      <p:ext uri="{BB962C8B-B14F-4D97-AF65-F5344CB8AC3E}">
        <p14:creationId xmlns:p14="http://schemas.microsoft.com/office/powerpoint/2010/main" val="976280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 indent="0">
              <a:buNone/>
            </a:pPr>
            <a:r>
              <a:rPr lang="de-DE" dirty="0" smtClean="0"/>
              <a:t>Perkembangan isu kontemporer </a:t>
            </a:r>
            <a:r>
              <a:rPr lang="de-DE" dirty="0"/>
              <a:t>baik </a:t>
            </a:r>
            <a:r>
              <a:rPr lang="de-DE" dirty="0" smtClean="0"/>
              <a:t>negara maju dan negara berkembang mendorong ilmuwan </a:t>
            </a:r>
            <a:r>
              <a:rPr lang="de-DE" dirty="0"/>
              <a:t>politik untuk meletakkan fokus Studi Perbandingan Pemerintahan dan </a:t>
            </a:r>
            <a:r>
              <a:rPr lang="de-DE" dirty="0" smtClean="0"/>
              <a:t>Politik </a:t>
            </a:r>
            <a:r>
              <a:rPr lang="de-DE" dirty="0"/>
              <a:t>pada lokus </a:t>
            </a:r>
            <a:r>
              <a:rPr lang="de-DE" dirty="0" smtClean="0"/>
              <a:t>yang </a:t>
            </a:r>
            <a:r>
              <a:rPr lang="de-DE" dirty="0"/>
              <a:t>hampir </a:t>
            </a:r>
            <a:r>
              <a:rPr lang="de-DE" dirty="0" smtClean="0"/>
              <a:t>sama dengan alasan: </a:t>
            </a:r>
          </a:p>
          <a:p>
            <a:pPr marL="502920" indent="-457200">
              <a:buAutoNum type="arabicPeriod"/>
            </a:pPr>
            <a:r>
              <a:rPr lang="de-DE" dirty="0" smtClean="0"/>
              <a:t>Karena </a:t>
            </a:r>
            <a:r>
              <a:rPr lang="de-DE" dirty="0"/>
              <a:t>metode yang digunakan Studi Perbandingan Pemerintahan diadopsi dari Studi Perbandingan Politik, </a:t>
            </a:r>
            <a:endParaRPr lang="de-DE" dirty="0" smtClean="0"/>
          </a:p>
          <a:p>
            <a:pPr marL="502920" indent="-457200">
              <a:buAutoNum type="arabicPeriod"/>
            </a:pPr>
            <a:r>
              <a:rPr lang="de-DE" dirty="0" smtClean="0"/>
              <a:t>Studi </a:t>
            </a:r>
            <a:r>
              <a:rPr lang="de-DE" dirty="0"/>
              <a:t>Perbandingan Pemerintahan lebih banyak digagas oleh para ilmuwan politik. Artinya, sebagai sebuah pendekatan dan metode, perbandingan pemerintahan dan perbandingan politik sebenarnya memiliki asal usul yang sama, yaitu ilmu politik.</a:t>
            </a:r>
            <a:endParaRPr lang="en-US" dirty="0"/>
          </a:p>
          <a:p>
            <a:endParaRPr lang="en-US" dirty="0"/>
          </a:p>
        </p:txBody>
      </p:sp>
      <p:sp>
        <p:nvSpPr>
          <p:cNvPr id="2" name="Title 1"/>
          <p:cNvSpPr>
            <a:spLocks noGrp="1"/>
          </p:cNvSpPr>
          <p:nvPr>
            <p:ph type="title"/>
          </p:nvPr>
        </p:nvSpPr>
        <p:spPr/>
        <p:txBody>
          <a:bodyPr/>
          <a:lstStyle/>
          <a:p>
            <a:r>
              <a:rPr lang="en-US" dirty="0"/>
              <a:t>RUANG LINGKUP: </a:t>
            </a:r>
            <a:r>
              <a:rPr lang="en-US" dirty="0" err="1"/>
              <a:t>Konteks</a:t>
            </a:r>
            <a:r>
              <a:rPr lang="en-US" dirty="0"/>
              <a:t> </a:t>
            </a:r>
            <a:r>
              <a:rPr lang="en-US" dirty="0" err="1"/>
              <a:t>Perkembangan</a:t>
            </a:r>
            <a:endParaRPr lang="en-US" dirty="0"/>
          </a:p>
        </p:txBody>
      </p:sp>
    </p:spTree>
    <p:extLst>
      <p:ext uri="{BB962C8B-B14F-4D97-AF65-F5344CB8AC3E}">
        <p14:creationId xmlns:p14="http://schemas.microsoft.com/office/powerpoint/2010/main" val="3116906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de-DE" dirty="0" smtClean="0"/>
              <a:t>Perkembangan sangat </a:t>
            </a:r>
            <a:r>
              <a:rPr lang="de-DE" dirty="0"/>
              <a:t>pesat tentang ruang lingkup Studi Perbandingan Pemerintahan tersebut dimulai sejak Perang Dunia II berakhir. </a:t>
            </a:r>
            <a:r>
              <a:rPr lang="en-US" dirty="0" err="1"/>
              <a:t>Secara</a:t>
            </a:r>
            <a:r>
              <a:rPr lang="en-US" dirty="0"/>
              <a:t> </a:t>
            </a:r>
            <a:r>
              <a:rPr lang="en-US" dirty="0" err="1"/>
              <a:t>geografis</a:t>
            </a:r>
            <a:r>
              <a:rPr lang="en-US" dirty="0"/>
              <a:t> pun </a:t>
            </a:r>
            <a:r>
              <a:rPr lang="en-US" dirty="0" err="1"/>
              <a:t>wilayah</a:t>
            </a:r>
            <a:r>
              <a:rPr lang="en-US" dirty="0"/>
              <a:t> </a:t>
            </a:r>
            <a:r>
              <a:rPr lang="en-US" dirty="0" err="1"/>
              <a:t>kajian</a:t>
            </a:r>
            <a:r>
              <a:rPr lang="en-US" dirty="0"/>
              <a:t> </a:t>
            </a:r>
            <a:r>
              <a:rPr lang="en-US" dirty="0" err="1"/>
              <a:t>Studi</a:t>
            </a:r>
            <a:r>
              <a:rPr lang="en-US" dirty="0"/>
              <a:t> </a:t>
            </a:r>
            <a:r>
              <a:rPr lang="en-US" dirty="0" err="1"/>
              <a:t>Perbandingan</a:t>
            </a:r>
            <a:r>
              <a:rPr lang="en-US" dirty="0"/>
              <a:t> </a:t>
            </a:r>
            <a:r>
              <a:rPr lang="en-US" dirty="0" err="1"/>
              <a:t>Pemerintahan</a:t>
            </a:r>
            <a:r>
              <a:rPr lang="en-US" dirty="0"/>
              <a:t> </a:t>
            </a:r>
            <a:r>
              <a:rPr lang="en-US" dirty="0" err="1" smtClean="0"/>
              <a:t>berkembang</a:t>
            </a:r>
            <a:r>
              <a:rPr lang="en-US" dirty="0" smtClean="0"/>
              <a:t> di </a:t>
            </a:r>
            <a:r>
              <a:rPr lang="en-US" dirty="0" err="1" smtClean="0"/>
              <a:t>negara-negara</a:t>
            </a:r>
            <a:r>
              <a:rPr lang="en-US" dirty="0" smtClean="0"/>
              <a:t> Asia-</a:t>
            </a:r>
            <a:r>
              <a:rPr lang="en-US" dirty="0" err="1" smtClean="0"/>
              <a:t>Afrika</a:t>
            </a:r>
            <a:r>
              <a:rPr lang="en-US" dirty="0" smtClean="0"/>
              <a:t> (</a:t>
            </a:r>
            <a:r>
              <a:rPr lang="en-US" dirty="0" err="1" smtClean="0"/>
              <a:t>dunia</a:t>
            </a:r>
            <a:r>
              <a:rPr lang="en-US" dirty="0" smtClean="0"/>
              <a:t> </a:t>
            </a:r>
            <a:r>
              <a:rPr lang="en-US" dirty="0" err="1" smtClean="0"/>
              <a:t>ketiga</a:t>
            </a:r>
            <a:r>
              <a:rPr lang="en-US" dirty="0" smtClean="0"/>
              <a:t>). </a:t>
            </a:r>
            <a:r>
              <a:rPr lang="en-US" dirty="0" err="1" smtClean="0"/>
              <a:t>Akademisi</a:t>
            </a:r>
            <a:r>
              <a:rPr lang="en-US" dirty="0" smtClean="0"/>
              <a:t> </a:t>
            </a:r>
            <a:r>
              <a:rPr lang="en-US" dirty="0"/>
              <a:t>Barat </a:t>
            </a:r>
            <a:r>
              <a:rPr lang="en-US" dirty="0" err="1" smtClean="0"/>
              <a:t>berminta</a:t>
            </a:r>
            <a:r>
              <a:rPr lang="en-US" dirty="0" smtClean="0"/>
              <a:t> </a:t>
            </a:r>
            <a:r>
              <a:rPr lang="en-US" dirty="0" err="1" smtClean="0"/>
              <a:t>mempelajari</a:t>
            </a:r>
            <a:r>
              <a:rPr lang="en-US" dirty="0" smtClean="0"/>
              <a:t> </a:t>
            </a:r>
            <a:r>
              <a:rPr lang="en-US" dirty="0" err="1"/>
              <a:t>lebih</a:t>
            </a:r>
            <a:r>
              <a:rPr lang="en-US" dirty="0"/>
              <a:t> </a:t>
            </a:r>
            <a:r>
              <a:rPr lang="en-US" dirty="0" err="1"/>
              <a:t>jauh</a:t>
            </a:r>
            <a:r>
              <a:rPr lang="en-US" dirty="0"/>
              <a:t> </a:t>
            </a:r>
            <a:r>
              <a:rPr lang="en-US" dirty="0" err="1"/>
              <a:t>sistem</a:t>
            </a:r>
            <a:r>
              <a:rPr lang="en-US" dirty="0"/>
              <a:t> </a:t>
            </a:r>
            <a:r>
              <a:rPr lang="en-US" dirty="0" err="1"/>
              <a:t>politik</a:t>
            </a:r>
            <a:r>
              <a:rPr lang="en-US" dirty="0"/>
              <a:t> </a:t>
            </a:r>
            <a:r>
              <a:rPr lang="en-US" dirty="0" err="1"/>
              <a:t>dan</a:t>
            </a:r>
            <a:r>
              <a:rPr lang="en-US" dirty="0"/>
              <a:t> </a:t>
            </a:r>
            <a:r>
              <a:rPr lang="en-US" dirty="0" err="1"/>
              <a:t>pemerintahan</a:t>
            </a:r>
            <a:r>
              <a:rPr lang="en-US" dirty="0"/>
              <a:t> </a:t>
            </a:r>
            <a:r>
              <a:rPr lang="en-US" dirty="0" err="1" smtClean="0"/>
              <a:t>negara-negara</a:t>
            </a:r>
            <a:r>
              <a:rPr lang="en-US" dirty="0" smtClean="0"/>
              <a:t> yang </a:t>
            </a:r>
            <a:r>
              <a:rPr lang="en-US" dirty="0" err="1" smtClean="0"/>
              <a:t>baru</a:t>
            </a:r>
            <a:r>
              <a:rPr lang="en-US" dirty="0" smtClean="0"/>
              <a:t> </a:t>
            </a:r>
            <a:r>
              <a:rPr lang="en-US" dirty="0" err="1" smtClean="0"/>
              <a:t>merdeka</a:t>
            </a:r>
            <a:r>
              <a:rPr lang="en-US" dirty="0" smtClean="0"/>
              <a:t> (</a:t>
            </a:r>
            <a:r>
              <a:rPr lang="en-US" dirty="0" err="1"/>
              <a:t>P</a:t>
            </a:r>
            <a:r>
              <a:rPr lang="en-US" dirty="0" err="1" smtClean="0"/>
              <a:t>os</a:t>
            </a:r>
            <a:r>
              <a:rPr lang="en-US" dirty="0" smtClean="0"/>
              <a:t> </a:t>
            </a:r>
            <a:r>
              <a:rPr lang="en-US" dirty="0" err="1" smtClean="0"/>
              <a:t>kolonial</a:t>
            </a:r>
            <a:r>
              <a:rPr lang="en-US" dirty="0" smtClean="0"/>
              <a:t>). </a:t>
            </a:r>
            <a:r>
              <a:rPr lang="en-US" dirty="0" err="1" smtClean="0"/>
              <a:t>Runtuhnya</a:t>
            </a:r>
            <a:r>
              <a:rPr lang="en-US" dirty="0" smtClean="0"/>
              <a:t> </a:t>
            </a:r>
            <a:r>
              <a:rPr lang="en-US" dirty="0" err="1"/>
              <a:t>kerajaan-kerajaan</a:t>
            </a:r>
            <a:r>
              <a:rPr lang="en-US" dirty="0"/>
              <a:t> </a:t>
            </a:r>
            <a:r>
              <a:rPr lang="en-US" dirty="0" err="1"/>
              <a:t>besar</a:t>
            </a:r>
            <a:r>
              <a:rPr lang="en-US" dirty="0"/>
              <a:t> </a:t>
            </a:r>
            <a:r>
              <a:rPr lang="en-US" dirty="0" err="1"/>
              <a:t>dan</a:t>
            </a:r>
            <a:r>
              <a:rPr lang="en-US" dirty="0"/>
              <a:t> </a:t>
            </a:r>
            <a:r>
              <a:rPr lang="en-US" dirty="0" err="1"/>
              <a:t>gemuruhnya</a:t>
            </a:r>
            <a:r>
              <a:rPr lang="en-US" dirty="0"/>
              <a:t> </a:t>
            </a:r>
            <a:r>
              <a:rPr lang="en-US" dirty="0" err="1"/>
              <a:t>perjuangan</a:t>
            </a:r>
            <a:r>
              <a:rPr lang="en-US" dirty="0"/>
              <a:t> </a:t>
            </a:r>
            <a:r>
              <a:rPr lang="en-US" dirty="0" err="1"/>
              <a:t>kemerdekaan</a:t>
            </a:r>
            <a:r>
              <a:rPr lang="en-US" dirty="0"/>
              <a:t> di </a:t>
            </a:r>
            <a:r>
              <a:rPr lang="en-US" dirty="0" err="1"/>
              <a:t>Dunia</a:t>
            </a:r>
            <a:r>
              <a:rPr lang="en-US" dirty="0"/>
              <a:t> </a:t>
            </a:r>
            <a:r>
              <a:rPr lang="en-US" dirty="0" err="1" smtClean="0"/>
              <a:t>Ketiga</a:t>
            </a:r>
            <a:r>
              <a:rPr lang="en-US" dirty="0" smtClean="0"/>
              <a:t> </a:t>
            </a:r>
            <a:r>
              <a:rPr lang="en-US" dirty="0" err="1" smtClean="0"/>
              <a:t>telah</a:t>
            </a:r>
            <a:r>
              <a:rPr lang="en-US" dirty="0" smtClean="0"/>
              <a:t> </a:t>
            </a:r>
            <a:r>
              <a:rPr lang="en-US" dirty="0" err="1"/>
              <a:t>mendorong</a:t>
            </a:r>
            <a:r>
              <a:rPr lang="en-US" dirty="0"/>
              <a:t> para </a:t>
            </a:r>
            <a:r>
              <a:rPr lang="en-US" dirty="0" err="1"/>
              <a:t>akademisi</a:t>
            </a:r>
            <a:r>
              <a:rPr lang="en-US" dirty="0"/>
              <a:t> </a:t>
            </a:r>
            <a:r>
              <a:rPr lang="en-US" dirty="0" err="1"/>
              <a:t>untuk</a:t>
            </a:r>
            <a:r>
              <a:rPr lang="en-US" dirty="0"/>
              <a:t> </a:t>
            </a:r>
            <a:r>
              <a:rPr lang="en-US" dirty="0" err="1"/>
              <a:t>memberikan</a:t>
            </a:r>
            <a:r>
              <a:rPr lang="en-US" dirty="0"/>
              <a:t> </a:t>
            </a:r>
            <a:r>
              <a:rPr lang="en-US" dirty="0" err="1"/>
              <a:t>perhatian</a:t>
            </a:r>
            <a:r>
              <a:rPr lang="en-US" dirty="0"/>
              <a:t> </a:t>
            </a:r>
            <a:r>
              <a:rPr lang="en-US" dirty="0" err="1"/>
              <a:t>lebih</a:t>
            </a:r>
            <a:r>
              <a:rPr lang="en-US" dirty="0"/>
              <a:t> </a:t>
            </a:r>
            <a:r>
              <a:rPr lang="en-US" dirty="0" err="1"/>
              <a:t>besar</a:t>
            </a:r>
            <a:r>
              <a:rPr lang="en-US" dirty="0"/>
              <a:t> </a:t>
            </a:r>
            <a:r>
              <a:rPr lang="en-US" dirty="0" err="1"/>
              <a:t>pada</a:t>
            </a:r>
            <a:r>
              <a:rPr lang="en-US" dirty="0"/>
              <a:t> </a:t>
            </a:r>
            <a:r>
              <a:rPr lang="en-US" dirty="0" err="1"/>
              <a:t>negara-negara</a:t>
            </a:r>
            <a:r>
              <a:rPr lang="en-US" dirty="0"/>
              <a:t> </a:t>
            </a:r>
            <a:r>
              <a:rPr lang="en-US" dirty="0" err="1"/>
              <a:t>baru</a:t>
            </a:r>
            <a:r>
              <a:rPr lang="en-US" dirty="0"/>
              <a:t> </a:t>
            </a:r>
            <a:r>
              <a:rPr lang="en-US" dirty="0" err="1"/>
              <a:t>tersebut</a:t>
            </a:r>
            <a:r>
              <a:rPr lang="en-US" dirty="0"/>
              <a:t>. </a:t>
            </a:r>
            <a:endParaRPr lang="de-DE" dirty="0"/>
          </a:p>
          <a:p>
            <a:endParaRPr lang="en-US" dirty="0"/>
          </a:p>
        </p:txBody>
      </p:sp>
      <p:sp>
        <p:nvSpPr>
          <p:cNvPr id="2" name="Title 1"/>
          <p:cNvSpPr>
            <a:spLocks noGrp="1"/>
          </p:cNvSpPr>
          <p:nvPr>
            <p:ph type="title"/>
          </p:nvPr>
        </p:nvSpPr>
        <p:spPr/>
        <p:txBody>
          <a:bodyPr/>
          <a:lstStyle/>
          <a:p>
            <a:r>
              <a:rPr lang="en-US" dirty="0"/>
              <a:t>RUANG LINGKUP: </a:t>
            </a:r>
            <a:r>
              <a:rPr lang="en-US" dirty="0" err="1"/>
              <a:t>Konteks</a:t>
            </a:r>
            <a:r>
              <a:rPr lang="en-US" dirty="0"/>
              <a:t> </a:t>
            </a:r>
            <a:r>
              <a:rPr lang="en-US" dirty="0" err="1"/>
              <a:t>Perkembangan</a:t>
            </a:r>
            <a:endParaRPr lang="en-US" dirty="0"/>
          </a:p>
        </p:txBody>
      </p:sp>
    </p:spTree>
    <p:extLst>
      <p:ext uri="{BB962C8B-B14F-4D97-AF65-F5344CB8AC3E}">
        <p14:creationId xmlns:p14="http://schemas.microsoft.com/office/powerpoint/2010/main" val="26037531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10329"/>
          </a:xfrm>
        </p:spPr>
        <p:txBody>
          <a:bodyPr>
            <a:normAutofit fontScale="92500" lnSpcReduction="20000"/>
          </a:bodyPr>
          <a:lstStyle/>
          <a:p>
            <a:r>
              <a:rPr lang="de-DE" dirty="0"/>
              <a:t>C</a:t>
            </a:r>
            <a:r>
              <a:rPr lang="de-DE" dirty="0" smtClean="0"/>
              <a:t>akupan </a:t>
            </a:r>
            <a:r>
              <a:rPr lang="de-DE" dirty="0"/>
              <a:t>Studi Perbandingan Pemerintahan tidak hanya dilakukan </a:t>
            </a:r>
            <a:r>
              <a:rPr lang="de-DE" dirty="0" smtClean="0"/>
              <a:t>mengkaji </a:t>
            </a:r>
            <a:r>
              <a:rPr lang="de-DE" dirty="0"/>
              <a:t>perbandingan sistem pemerintahan antar </a:t>
            </a:r>
            <a:r>
              <a:rPr lang="de-DE" dirty="0" smtClean="0"/>
              <a:t>negara, tapi menjangkau </a:t>
            </a:r>
            <a:r>
              <a:rPr lang="de-DE" dirty="0"/>
              <a:t>berbagai problematika penyelenggaraan sistem pemerintahan dalam satu negara</a:t>
            </a:r>
            <a:r>
              <a:rPr lang="de-DE" dirty="0" smtClean="0"/>
              <a:t>. Artinya, </a:t>
            </a:r>
            <a:r>
              <a:rPr lang="de-DE" dirty="0"/>
              <a:t>ruang lingkup kajian </a:t>
            </a:r>
            <a:r>
              <a:rPr lang="de-DE" dirty="0" smtClean="0"/>
              <a:t>dapat </a:t>
            </a:r>
            <a:r>
              <a:rPr lang="de-DE" dirty="0"/>
              <a:t>dilakukan di level domestik (negara), sub-domestik, dan juga lintas negara. </a:t>
            </a:r>
            <a:r>
              <a:rPr lang="de-DE" dirty="0" smtClean="0"/>
              <a:t>tetapi</a:t>
            </a:r>
            <a:r>
              <a:rPr lang="de-DE" dirty="0"/>
              <a:t>, </a:t>
            </a:r>
            <a:r>
              <a:rPr lang="de-DE" dirty="0" smtClean="0"/>
              <a:t>umumnya </a:t>
            </a:r>
            <a:r>
              <a:rPr lang="de-DE" dirty="0"/>
              <a:t>kajian perbandingan pemerintahan lebih </a:t>
            </a:r>
            <a:r>
              <a:rPr lang="de-DE" dirty="0" smtClean="0"/>
              <a:t>dilakukan </a:t>
            </a:r>
            <a:r>
              <a:rPr lang="de-DE" dirty="0"/>
              <a:t>di tingkat lintas negara (</a:t>
            </a:r>
            <a:r>
              <a:rPr lang="de-DE" i="1" dirty="0"/>
              <a:t>across nation or states</a:t>
            </a:r>
            <a:r>
              <a:rPr lang="de-DE" dirty="0" smtClean="0"/>
              <a:t>).</a:t>
            </a:r>
          </a:p>
          <a:p>
            <a:r>
              <a:rPr lang="de-DE" dirty="0"/>
              <a:t>Lebih lanjut, sistem politik yang menjadi wilayah kajian perbandingan pemerintahan di sini tidak hanya dibentuk oleh elemen-lemen negara  yang mencakup sejumlah lembaga yang dibentuk oleh konstitusi saja (seperti eksekutif, legislatif dan yudikatif), tetapi juga elemen-elemen masyarakat lain yang mencakup organisasi-organisasi atau institusi-institusi seperti partai politik dan kelompok-kelompok penekan. Ini artinya, wilayah kajian perbandingan pemerintahan juga memberikan perhatian untuk menjelaskan dan memahami organisasi-organisasi non-pemerintah (sejauh mereka berpartisipasi dalam politik pemerintahan) di negara-negara dunia dengan basis perbandingan.</a:t>
            </a:r>
            <a:endParaRPr lang="en-US" dirty="0"/>
          </a:p>
          <a:p>
            <a:endParaRPr lang="en-US" dirty="0"/>
          </a:p>
          <a:p>
            <a:endParaRPr lang="en-US" dirty="0"/>
          </a:p>
        </p:txBody>
      </p:sp>
      <p:sp>
        <p:nvSpPr>
          <p:cNvPr id="2" name="Title 1"/>
          <p:cNvSpPr>
            <a:spLocks noGrp="1"/>
          </p:cNvSpPr>
          <p:nvPr>
            <p:ph type="title"/>
          </p:nvPr>
        </p:nvSpPr>
        <p:spPr/>
        <p:txBody>
          <a:bodyPr/>
          <a:lstStyle/>
          <a:p>
            <a:r>
              <a:rPr lang="en-US" dirty="0" err="1" smtClean="0"/>
              <a:t>Ruang</a:t>
            </a:r>
            <a:r>
              <a:rPr lang="en-US" dirty="0" smtClean="0"/>
              <a:t> </a:t>
            </a:r>
            <a:r>
              <a:rPr lang="en-US" dirty="0" err="1" smtClean="0"/>
              <a:t>LinGKUP</a:t>
            </a:r>
            <a:r>
              <a:rPr lang="en-US" dirty="0" smtClean="0"/>
              <a:t>: KONTEKS PERKEMBANGAN</a:t>
            </a:r>
            <a:endParaRPr lang="en-US" dirty="0"/>
          </a:p>
        </p:txBody>
      </p:sp>
    </p:spTree>
    <p:extLst>
      <p:ext uri="{BB962C8B-B14F-4D97-AF65-F5344CB8AC3E}">
        <p14:creationId xmlns:p14="http://schemas.microsoft.com/office/powerpoint/2010/main" val="17916861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86529"/>
          </a:xfrm>
        </p:spPr>
        <p:txBody>
          <a:bodyPr>
            <a:normAutofit fontScale="25000" lnSpcReduction="20000"/>
          </a:bodyPr>
          <a:lstStyle/>
          <a:p>
            <a:pPr marL="45720" indent="0">
              <a:buNone/>
            </a:pPr>
            <a:endParaRPr lang="en-US" dirty="0"/>
          </a:p>
          <a:p>
            <a:r>
              <a:rPr lang="de-DE" sz="7200" dirty="0" smtClean="0">
                <a:solidFill>
                  <a:srgbClr val="C00000"/>
                </a:solidFill>
                <a:latin typeface="Calibri"/>
              </a:rPr>
              <a:t>Fase </a:t>
            </a:r>
            <a:r>
              <a:rPr lang="de-DE" sz="7200" dirty="0">
                <a:solidFill>
                  <a:srgbClr val="C00000"/>
                </a:solidFill>
                <a:latin typeface="Calibri"/>
              </a:rPr>
              <a:t>konstitusional </a:t>
            </a:r>
            <a:r>
              <a:rPr lang="de-DE" sz="7200" dirty="0">
                <a:latin typeface="Calibri"/>
              </a:rPr>
              <a:t>yang terjadi hingga kira-kira Perang Dunia II. Konstitusi-konstitusi secara berangsur-angsur diperkenalkan di Eropa dan Amerika Latin. Bagi mereka yang memiliki konstitusi dianggap negara yang memiliki karakteristik sistem politik modern, meskipun mereka melakukan penyimpangan</a:t>
            </a:r>
            <a:r>
              <a:rPr lang="de-DE" sz="7200" dirty="0" smtClean="0">
                <a:latin typeface="Calibri"/>
              </a:rPr>
              <a:t>.</a:t>
            </a:r>
          </a:p>
          <a:p>
            <a:pPr marL="45720" indent="0">
              <a:buNone/>
            </a:pPr>
            <a:endParaRPr lang="en-US" sz="7200" dirty="0">
              <a:latin typeface="Calibri"/>
            </a:endParaRPr>
          </a:p>
          <a:p>
            <a:r>
              <a:rPr lang="de-DE" sz="7200" dirty="0">
                <a:solidFill>
                  <a:srgbClr val="C00000"/>
                </a:solidFill>
                <a:latin typeface="Calibri"/>
              </a:rPr>
              <a:t>Fase behavioralisme </a:t>
            </a:r>
            <a:r>
              <a:rPr lang="de-DE" sz="7200" dirty="0">
                <a:latin typeface="Calibri"/>
              </a:rPr>
              <a:t>(perilaku), terutama selama tahun 1940-an, 1950-an, dan 1960-an.  Behavioralisme awalnya telah sukses dalam studi politik nasional, khususnya di Amerika Serikat. Hal tersebut didasarkan pada pengakuan bahwa apa yang penting untuk dipelajari adalah yang terjadi pada realitas, bukan yang dinyatakan secara formal. </a:t>
            </a:r>
            <a:r>
              <a:rPr lang="en-US" sz="7200" dirty="0" err="1">
                <a:latin typeface="Calibri"/>
              </a:rPr>
              <a:t>Pendekatan</a:t>
            </a:r>
            <a:r>
              <a:rPr lang="en-US" sz="7200" dirty="0">
                <a:latin typeface="Calibri"/>
              </a:rPr>
              <a:t> </a:t>
            </a:r>
            <a:r>
              <a:rPr lang="en-US" sz="7200" dirty="0" err="1">
                <a:latin typeface="Calibri"/>
              </a:rPr>
              <a:t>ini</a:t>
            </a:r>
            <a:r>
              <a:rPr lang="en-US" sz="7200" dirty="0">
                <a:latin typeface="Calibri"/>
              </a:rPr>
              <a:t> </a:t>
            </a:r>
            <a:r>
              <a:rPr lang="en-US" sz="7200" dirty="0" err="1">
                <a:latin typeface="Calibri"/>
              </a:rPr>
              <a:t>secara</a:t>
            </a:r>
            <a:r>
              <a:rPr lang="en-US" sz="7200" dirty="0">
                <a:latin typeface="Calibri"/>
              </a:rPr>
              <a:t> </a:t>
            </a:r>
            <a:r>
              <a:rPr lang="en-US" sz="7200" dirty="0" err="1">
                <a:latin typeface="Calibri"/>
              </a:rPr>
              <a:t>alamiah</a:t>
            </a:r>
            <a:r>
              <a:rPr lang="en-US" sz="7200" dirty="0">
                <a:latin typeface="Calibri"/>
              </a:rPr>
              <a:t> </a:t>
            </a:r>
            <a:r>
              <a:rPr lang="en-US" sz="7200" dirty="0" err="1">
                <a:latin typeface="Calibri"/>
              </a:rPr>
              <a:t>diterapkan</a:t>
            </a:r>
            <a:r>
              <a:rPr lang="en-US" sz="7200" dirty="0">
                <a:latin typeface="Calibri"/>
              </a:rPr>
              <a:t> </a:t>
            </a:r>
            <a:r>
              <a:rPr lang="en-US" sz="7200" dirty="0" err="1">
                <a:latin typeface="Calibri"/>
              </a:rPr>
              <a:t>pada</a:t>
            </a:r>
            <a:r>
              <a:rPr lang="en-US" sz="7200" dirty="0">
                <a:latin typeface="Calibri"/>
              </a:rPr>
              <a:t> </a:t>
            </a:r>
            <a:r>
              <a:rPr lang="en-US" sz="7200" dirty="0" err="1">
                <a:latin typeface="Calibri"/>
              </a:rPr>
              <a:t>perbandingan</a:t>
            </a:r>
            <a:r>
              <a:rPr lang="en-US" sz="7200" dirty="0">
                <a:latin typeface="Calibri"/>
              </a:rPr>
              <a:t> </a:t>
            </a:r>
            <a:r>
              <a:rPr lang="en-US" sz="7200" dirty="0" err="1">
                <a:latin typeface="Calibri"/>
              </a:rPr>
              <a:t>pemerintahan</a:t>
            </a:r>
            <a:r>
              <a:rPr lang="en-US" sz="7200" dirty="0" smtClean="0">
                <a:latin typeface="Calibri"/>
              </a:rPr>
              <a:t>.</a:t>
            </a:r>
          </a:p>
          <a:p>
            <a:endParaRPr lang="en-US" sz="7200" dirty="0">
              <a:latin typeface="Calibri"/>
            </a:endParaRPr>
          </a:p>
          <a:p>
            <a:r>
              <a:rPr lang="en-US" sz="7200" dirty="0" err="1">
                <a:solidFill>
                  <a:srgbClr val="C00000"/>
                </a:solidFill>
                <a:latin typeface="Calibri"/>
              </a:rPr>
              <a:t>Fase</a:t>
            </a:r>
            <a:r>
              <a:rPr lang="en-US" sz="7200" dirty="0">
                <a:solidFill>
                  <a:srgbClr val="C00000"/>
                </a:solidFill>
                <a:latin typeface="Calibri"/>
              </a:rPr>
              <a:t> neo-</a:t>
            </a:r>
            <a:r>
              <a:rPr lang="en-US" sz="7200" dirty="0" err="1">
                <a:solidFill>
                  <a:srgbClr val="C00000"/>
                </a:solidFill>
                <a:latin typeface="Calibri"/>
              </a:rPr>
              <a:t>institusionalisme</a:t>
            </a:r>
            <a:r>
              <a:rPr lang="en-US" sz="7200" dirty="0">
                <a:latin typeface="Calibri"/>
              </a:rPr>
              <a:t>, yang </a:t>
            </a:r>
            <a:r>
              <a:rPr lang="en-US" sz="7200" dirty="0" err="1">
                <a:latin typeface="Calibri"/>
              </a:rPr>
              <a:t>dimulai</a:t>
            </a:r>
            <a:r>
              <a:rPr lang="en-US" sz="7200" dirty="0">
                <a:latin typeface="Calibri"/>
              </a:rPr>
              <a:t> </a:t>
            </a:r>
            <a:r>
              <a:rPr lang="en-US" sz="7200" dirty="0" err="1">
                <a:latin typeface="Calibri"/>
              </a:rPr>
              <a:t>tahun</a:t>
            </a:r>
            <a:r>
              <a:rPr lang="en-US" sz="7200" dirty="0">
                <a:latin typeface="Calibri"/>
              </a:rPr>
              <a:t> 1970-an </a:t>
            </a:r>
            <a:r>
              <a:rPr lang="en-US" sz="7200" dirty="0" err="1">
                <a:latin typeface="Calibri"/>
              </a:rPr>
              <a:t>dengan</a:t>
            </a:r>
            <a:r>
              <a:rPr lang="en-US" sz="7200" dirty="0">
                <a:latin typeface="Calibri"/>
              </a:rPr>
              <a:t> </a:t>
            </a:r>
            <a:r>
              <a:rPr lang="en-US" sz="7200" dirty="0" err="1">
                <a:latin typeface="Calibri"/>
              </a:rPr>
              <a:t>pengakuan</a:t>
            </a:r>
            <a:r>
              <a:rPr lang="en-US" sz="7200" dirty="0">
                <a:latin typeface="Calibri"/>
              </a:rPr>
              <a:t> </a:t>
            </a:r>
            <a:r>
              <a:rPr lang="en-US" sz="7200" dirty="0" err="1">
                <a:latin typeface="Calibri"/>
              </a:rPr>
              <a:t>bahwa</a:t>
            </a:r>
            <a:r>
              <a:rPr lang="en-US" sz="7200" dirty="0">
                <a:latin typeface="Calibri"/>
              </a:rPr>
              <a:t> </a:t>
            </a:r>
            <a:r>
              <a:rPr lang="en-US" sz="7200" dirty="0" err="1">
                <a:latin typeface="Calibri"/>
              </a:rPr>
              <a:t>tidak</a:t>
            </a:r>
            <a:r>
              <a:rPr lang="en-US" sz="7200" dirty="0">
                <a:latin typeface="Calibri"/>
              </a:rPr>
              <a:t> </a:t>
            </a:r>
            <a:r>
              <a:rPr lang="en-US" sz="7200" dirty="0" err="1">
                <a:latin typeface="Calibri"/>
              </a:rPr>
              <a:t>semua</a:t>
            </a:r>
            <a:r>
              <a:rPr lang="en-US" sz="7200" dirty="0">
                <a:latin typeface="Calibri"/>
              </a:rPr>
              <a:t> </a:t>
            </a:r>
            <a:r>
              <a:rPr lang="en-US" sz="7200" dirty="0" err="1">
                <a:latin typeface="Calibri"/>
              </a:rPr>
              <a:t>hal</a:t>
            </a:r>
            <a:r>
              <a:rPr lang="en-US" sz="7200" dirty="0">
                <a:latin typeface="Calibri"/>
              </a:rPr>
              <a:t> </a:t>
            </a:r>
            <a:r>
              <a:rPr lang="en-US" sz="7200" dirty="0" err="1">
                <a:latin typeface="Calibri"/>
              </a:rPr>
              <a:t>dapat</a:t>
            </a:r>
            <a:r>
              <a:rPr lang="en-US" sz="7200" dirty="0">
                <a:latin typeface="Calibri"/>
              </a:rPr>
              <a:t> </a:t>
            </a:r>
            <a:r>
              <a:rPr lang="en-US" sz="7200" dirty="0" err="1">
                <a:latin typeface="Calibri"/>
              </a:rPr>
              <a:t>dipahami</a:t>
            </a:r>
            <a:r>
              <a:rPr lang="en-US" sz="7200" dirty="0">
                <a:latin typeface="Calibri"/>
              </a:rPr>
              <a:t> </a:t>
            </a:r>
            <a:r>
              <a:rPr lang="en-US" sz="7200" dirty="0" err="1">
                <a:latin typeface="Calibri"/>
              </a:rPr>
              <a:t>dengan</a:t>
            </a:r>
            <a:r>
              <a:rPr lang="en-US" sz="7200" dirty="0">
                <a:latin typeface="Calibri"/>
              </a:rPr>
              <a:t> </a:t>
            </a:r>
            <a:r>
              <a:rPr lang="en-US" sz="7200" dirty="0" err="1">
                <a:latin typeface="Calibri"/>
              </a:rPr>
              <a:t>studi</a:t>
            </a:r>
            <a:r>
              <a:rPr lang="en-US" sz="7200" dirty="0">
                <a:latin typeface="Calibri"/>
              </a:rPr>
              <a:t> </a:t>
            </a:r>
            <a:r>
              <a:rPr lang="en-US" sz="7200" dirty="0" err="1">
                <a:latin typeface="Calibri"/>
              </a:rPr>
              <a:t>perilaku</a:t>
            </a:r>
            <a:r>
              <a:rPr lang="en-US" sz="7200" dirty="0">
                <a:latin typeface="Calibri"/>
              </a:rPr>
              <a:t>, </a:t>
            </a:r>
            <a:r>
              <a:rPr lang="en-US" sz="7200" dirty="0" err="1">
                <a:latin typeface="Calibri"/>
              </a:rPr>
              <a:t>karena</a:t>
            </a:r>
            <a:r>
              <a:rPr lang="en-US" sz="7200" dirty="0">
                <a:latin typeface="Calibri"/>
              </a:rPr>
              <a:t> </a:t>
            </a:r>
            <a:r>
              <a:rPr lang="en-US" sz="7200" dirty="0" err="1">
                <a:latin typeface="Calibri"/>
              </a:rPr>
              <a:t>struktur</a:t>
            </a:r>
            <a:r>
              <a:rPr lang="en-US" sz="7200" dirty="0">
                <a:latin typeface="Calibri"/>
              </a:rPr>
              <a:t> </a:t>
            </a:r>
            <a:r>
              <a:rPr lang="en-US" sz="7200" dirty="0" err="1">
                <a:latin typeface="Calibri"/>
              </a:rPr>
              <a:t>juga</a:t>
            </a:r>
            <a:r>
              <a:rPr lang="en-US" sz="7200" dirty="0">
                <a:latin typeface="Calibri"/>
              </a:rPr>
              <a:t> </a:t>
            </a:r>
            <a:r>
              <a:rPr lang="en-US" sz="7200" dirty="0" err="1">
                <a:latin typeface="Calibri"/>
              </a:rPr>
              <a:t>sama</a:t>
            </a:r>
            <a:r>
              <a:rPr lang="en-US" sz="7200" dirty="0">
                <a:latin typeface="Calibri"/>
              </a:rPr>
              <a:t> </a:t>
            </a:r>
            <a:r>
              <a:rPr lang="en-US" sz="7200" dirty="0" err="1">
                <a:latin typeface="Calibri"/>
              </a:rPr>
              <a:t>pentingnya</a:t>
            </a:r>
            <a:r>
              <a:rPr lang="en-US" sz="7200" dirty="0" smtClean="0">
                <a:latin typeface="Calibri"/>
              </a:rPr>
              <a:t>. </a:t>
            </a:r>
            <a:r>
              <a:rPr lang="de-DE" sz="7200" dirty="0">
                <a:latin typeface="Calibri"/>
              </a:rPr>
              <a:t>I</a:t>
            </a:r>
            <a:r>
              <a:rPr lang="de-DE" sz="7200" dirty="0" smtClean="0">
                <a:latin typeface="Calibri"/>
              </a:rPr>
              <a:t>nstitusi </a:t>
            </a:r>
            <a:r>
              <a:rPr lang="de-DE" sz="7200" dirty="0">
                <a:latin typeface="Calibri"/>
              </a:rPr>
              <a:t>tidak hanya merujuk pada </a:t>
            </a:r>
            <a:r>
              <a:rPr lang="de-DE" sz="7200" dirty="0" smtClean="0">
                <a:latin typeface="Calibri"/>
              </a:rPr>
              <a:t>lembaga/aturan </a:t>
            </a:r>
            <a:r>
              <a:rPr lang="de-DE" sz="7200" dirty="0">
                <a:latin typeface="Calibri"/>
              </a:rPr>
              <a:t>formal dalam </a:t>
            </a:r>
            <a:r>
              <a:rPr lang="de-DE" sz="7200" dirty="0" smtClean="0">
                <a:latin typeface="Calibri"/>
              </a:rPr>
              <a:t>negara,tapi </a:t>
            </a:r>
            <a:r>
              <a:rPr lang="de-DE" sz="7200" dirty="0">
                <a:latin typeface="Calibri"/>
              </a:rPr>
              <a:t>juga memasukkan institusi informal yang mencakup di dalamnya tradisi, adat-istiadat, budaya dan lingkungan (Marsh dan Stoker, 2010: 123). </a:t>
            </a:r>
            <a:r>
              <a:rPr lang="en-US" sz="7200" dirty="0" smtClean="0">
                <a:latin typeface="Calibri"/>
              </a:rPr>
              <a:t> </a:t>
            </a:r>
            <a:endParaRPr lang="en-US" sz="7200" dirty="0">
              <a:latin typeface="Calibri"/>
            </a:endParaRPr>
          </a:p>
          <a:p>
            <a:endParaRPr lang="en-US" sz="7200" dirty="0" smtClean="0">
              <a:latin typeface="Calibri"/>
            </a:endParaRPr>
          </a:p>
          <a:p>
            <a:endParaRPr lang="en-US" sz="7200" dirty="0" smtClean="0">
              <a:latin typeface="Calibri"/>
            </a:endParaRPr>
          </a:p>
          <a:p>
            <a:endParaRPr lang="en-US" sz="2900" dirty="0" smtClean="0">
              <a:latin typeface="Calibri"/>
            </a:endParaRPr>
          </a:p>
          <a:p>
            <a:endParaRPr lang="en-US" sz="2900" dirty="0">
              <a:latin typeface="Calibri"/>
            </a:endParaRPr>
          </a:p>
          <a:p>
            <a:endParaRPr lang="en-US" sz="2900" dirty="0" smtClean="0">
              <a:latin typeface="Calibri"/>
            </a:endParaRPr>
          </a:p>
          <a:p>
            <a:endParaRPr lang="en-US" sz="2900" dirty="0">
              <a:latin typeface="Calibri"/>
            </a:endParaRPr>
          </a:p>
          <a:p>
            <a:pPr marL="45720" indent="0">
              <a:buNone/>
            </a:pPr>
            <a:r>
              <a:rPr lang="en-US" sz="2900" dirty="0" smtClean="0">
                <a:latin typeface="Calibri"/>
              </a:rPr>
              <a:t>S</a:t>
            </a:r>
          </a:p>
          <a:p>
            <a:pPr marL="45720" indent="0">
              <a:buNone/>
            </a:pPr>
            <a:endParaRPr lang="en-US" sz="2900" dirty="0">
              <a:latin typeface="Calibri"/>
            </a:endParaRPr>
          </a:p>
          <a:p>
            <a:endParaRPr lang="en-US" sz="2900" i="1" dirty="0" smtClean="0">
              <a:latin typeface="Calibri"/>
            </a:endParaRPr>
          </a:p>
        </p:txBody>
      </p:sp>
      <p:sp>
        <p:nvSpPr>
          <p:cNvPr id="2" name="Title 1"/>
          <p:cNvSpPr>
            <a:spLocks noGrp="1"/>
          </p:cNvSpPr>
          <p:nvPr>
            <p:ph type="title"/>
          </p:nvPr>
        </p:nvSpPr>
        <p:spPr/>
        <p:txBody>
          <a:bodyPr/>
          <a:lstStyle/>
          <a:p>
            <a:r>
              <a:rPr lang="en-US" dirty="0" err="1"/>
              <a:t>Tiga</a:t>
            </a:r>
            <a:r>
              <a:rPr lang="en-US" dirty="0"/>
              <a:t> </a:t>
            </a:r>
            <a:r>
              <a:rPr lang="en-US" dirty="0" err="1"/>
              <a:t>Fase</a:t>
            </a:r>
            <a:r>
              <a:rPr lang="en-US" dirty="0"/>
              <a:t> </a:t>
            </a:r>
            <a:r>
              <a:rPr lang="en-US" dirty="0" err="1" smtClean="0"/>
              <a:t>Fokus</a:t>
            </a:r>
            <a:r>
              <a:rPr lang="en-US" dirty="0" smtClean="0"/>
              <a:t> </a:t>
            </a:r>
            <a:r>
              <a:rPr lang="en-US" dirty="0" err="1"/>
              <a:t>Utama</a:t>
            </a:r>
            <a:r>
              <a:rPr lang="en-US" dirty="0"/>
              <a:t> </a:t>
            </a:r>
            <a:r>
              <a:rPr lang="en-US" dirty="0" err="1"/>
              <a:t>Studi</a:t>
            </a:r>
            <a:r>
              <a:rPr lang="en-US" dirty="0"/>
              <a:t> </a:t>
            </a:r>
            <a:r>
              <a:rPr lang="en-US" dirty="0" err="1"/>
              <a:t>Perbandingan</a:t>
            </a:r>
            <a:r>
              <a:rPr lang="en-US" dirty="0"/>
              <a:t> </a:t>
            </a:r>
            <a:r>
              <a:rPr lang="en-US" dirty="0" err="1"/>
              <a:t>Pemerintahan</a:t>
            </a:r>
            <a:r>
              <a:rPr lang="en-US" dirty="0"/>
              <a:t/>
            </a:r>
            <a:br>
              <a:rPr lang="en-US" dirty="0"/>
            </a:br>
            <a:endParaRPr lang="en-US" dirty="0"/>
          </a:p>
        </p:txBody>
      </p:sp>
    </p:spTree>
    <p:extLst>
      <p:ext uri="{BB962C8B-B14F-4D97-AF65-F5344CB8AC3E}">
        <p14:creationId xmlns:p14="http://schemas.microsoft.com/office/powerpoint/2010/main" val="2538159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de-DE" dirty="0"/>
              <a:t>Meskipun sama-sama memiliki fokus kajian </a:t>
            </a:r>
            <a:r>
              <a:rPr lang="de-DE" dirty="0" smtClean="0"/>
              <a:t>yang sama, Studi </a:t>
            </a:r>
            <a:r>
              <a:rPr lang="de-DE" dirty="0"/>
              <a:t>Perbandingan Pemerintahan secara konseptual dan metodologis sebenarnya masih dapat dibedakan dengan Studi Perbandingan Politik. Sebagai contoh, ketika menganalisis perbedaan dan persamaan antara negara berkembang dan negara maju. Studi Perbandingan Pemerintahan fokus untuk menjawab pertanyaan-pertanyaan seperti di bawah ini: </a:t>
            </a:r>
            <a:endParaRPr lang="en-US" dirty="0"/>
          </a:p>
          <a:p>
            <a:pPr lvl="0"/>
            <a:r>
              <a:rPr lang="de-DE" dirty="0"/>
              <a:t>Bagaimana karakteristik dan tipe dari lembaga legislatif, eksekutif dan yudikatif?</a:t>
            </a:r>
            <a:endParaRPr lang="en-US" dirty="0"/>
          </a:p>
          <a:p>
            <a:pPr lvl="0"/>
            <a:r>
              <a:rPr lang="de-DE" dirty="0"/>
              <a:t>Bagaimana karakteristik dan tipe dari partai politik yang ada di tiap-tiap negara tertentu? </a:t>
            </a:r>
            <a:endParaRPr lang="en-US" dirty="0"/>
          </a:p>
          <a:p>
            <a:pPr marL="0" indent="0">
              <a:buNone/>
            </a:pPr>
            <a:r>
              <a:rPr lang="de-DE" dirty="0"/>
              <a:t>Untuk menganalisis hal yang sama, Studi Perbandingan Politik akan lebih fokus pada pertanyaan-pertanyaan seperti di bawah ini:</a:t>
            </a:r>
            <a:endParaRPr lang="en-US" dirty="0"/>
          </a:p>
          <a:p>
            <a:pPr lvl="0"/>
            <a:r>
              <a:rPr lang="de-DE" dirty="0"/>
              <a:t>Mengapa tipe-tipe institusi politik dan aktivitas politik tertentu dapat eksis di negara tertentu? </a:t>
            </a:r>
            <a:endParaRPr lang="en-US" dirty="0"/>
          </a:p>
          <a:p>
            <a:pPr lvl="0"/>
            <a:r>
              <a:rPr lang="de-DE" dirty="0"/>
              <a:t>Apa yang membuat satu negara tertentu memilih sistem demokrasi dan yang lainnya tidak? </a:t>
            </a:r>
            <a:endParaRPr lang="en-US" dirty="0"/>
          </a:p>
          <a:p>
            <a:endParaRPr lang="en-US" dirty="0"/>
          </a:p>
        </p:txBody>
      </p:sp>
      <p:sp>
        <p:nvSpPr>
          <p:cNvPr id="2" name="Title 1"/>
          <p:cNvSpPr>
            <a:spLocks noGrp="1"/>
          </p:cNvSpPr>
          <p:nvPr>
            <p:ph type="title"/>
          </p:nvPr>
        </p:nvSpPr>
        <p:spPr/>
        <p:txBody>
          <a:bodyPr/>
          <a:lstStyle/>
          <a:p>
            <a:r>
              <a:rPr lang="en-US" dirty="0" err="1" smtClean="0"/>
              <a:t>Perbedaan</a:t>
            </a:r>
            <a:r>
              <a:rPr lang="en-US" dirty="0" smtClean="0"/>
              <a:t> </a:t>
            </a:r>
            <a:r>
              <a:rPr lang="en-US" dirty="0" err="1" smtClean="0"/>
              <a:t>Ruang</a:t>
            </a:r>
            <a:r>
              <a:rPr lang="en-US" dirty="0" smtClean="0"/>
              <a:t> </a:t>
            </a:r>
            <a:r>
              <a:rPr lang="en-US" dirty="0" err="1" smtClean="0"/>
              <a:t>Lingkup</a:t>
            </a:r>
            <a:endParaRPr lang="en-US" dirty="0"/>
          </a:p>
        </p:txBody>
      </p:sp>
    </p:spTree>
    <p:extLst>
      <p:ext uri="{BB962C8B-B14F-4D97-AF65-F5344CB8AC3E}">
        <p14:creationId xmlns:p14="http://schemas.microsoft.com/office/powerpoint/2010/main" val="7262846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411</TotalTime>
  <Words>1625</Words>
  <Application>Microsoft Office PowerPoint</Application>
  <PresentationFormat>On-screen Show (4:3)</PresentationFormat>
  <Paragraphs>120</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Grid</vt:lpstr>
      <vt:lpstr>Pengertian, Ruang Lingkup, Tujuan, Manfaat, Resiko &amp; Tantangan Perbandingan Pemerintahan</vt:lpstr>
      <vt:lpstr>Pengertian</vt:lpstr>
      <vt:lpstr>Gambaran Studi Perbandingan</vt:lpstr>
      <vt:lpstr>RUANG LINGKUP: Konteks Perkembangan</vt:lpstr>
      <vt:lpstr>RUANG LINGKUP: Konteks Perkembangan</vt:lpstr>
      <vt:lpstr>RUANG LINGKUP: Konteks Perkembangan</vt:lpstr>
      <vt:lpstr>Ruang LinGKUP: KONTEKS PERKEMBANGAN</vt:lpstr>
      <vt:lpstr>Tiga Fase Fokus Utama Studi Perbandingan Pemerintahan </vt:lpstr>
      <vt:lpstr>Perbedaan Ruang Lingkup</vt:lpstr>
      <vt:lpstr>Perbedaan Ruang Lingkup</vt:lpstr>
      <vt:lpstr>Tujuan Perbandingan Pemerintahan</vt:lpstr>
      <vt:lpstr>Tujuan Perbandingan Pemerintahan</vt:lpstr>
      <vt:lpstr>Manfaat</vt:lpstr>
      <vt:lpstr>Resiko &amp; Tantangan</vt:lpstr>
      <vt:lpstr>Kesulitan dalam Perbandingan </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user</cp:lastModifiedBy>
  <cp:revision>18</cp:revision>
  <dcterms:created xsi:type="dcterms:W3CDTF">2017-02-27T00:33:30Z</dcterms:created>
  <dcterms:modified xsi:type="dcterms:W3CDTF">2018-02-26T02:38:10Z</dcterms:modified>
</cp:coreProperties>
</file>