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59"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50" d="100"/>
          <a:sy n="50" d="100"/>
        </p:scale>
        <p:origin x="-660" y="-84"/>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7F004E91-E306-435F-8649-5B51F592B488}" type="datetimeFigureOut">
              <a:rPr lang="en-US" smtClean="0"/>
              <a:t>6/12/2006</a:t>
            </a:fld>
            <a:endParaRPr lang="en-US"/>
          </a:p>
        </p:txBody>
      </p:sp>
      <p:sp>
        <p:nvSpPr>
          <p:cNvPr id="17" name="Footer Placeholder 16"/>
          <p:cNvSpPr>
            <a:spLocks noGrp="1"/>
          </p:cNvSpPr>
          <p:nvPr>
            <p:ph type="ftr" sz="quarter" idx="11"/>
          </p:nvPr>
        </p:nvSpPr>
        <p:spPr/>
        <p:txBody>
          <a:bodyPr/>
          <a:lstStyle/>
          <a:p>
            <a:endParaRPr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E20DC158-B186-443D-AD9D-1589A6CE3024}" type="slidenum">
              <a:rPr lang="en-US" smtClean="0"/>
              <a:t>‹#›</a:t>
            </a:fld>
            <a:endParaRPr lang="en-US"/>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7F004E91-E306-435F-8649-5B51F592B488}" type="datetimeFigureOut">
              <a:rPr lang="en-US" smtClean="0"/>
              <a:t>6/12/2006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4361688" y="1026372"/>
            <a:ext cx="457200" cy="441325"/>
          </a:xfrm>
        </p:spPr>
        <p:txBody>
          <a:bodyPr/>
          <a:lstStyle/>
          <a:p>
            <a:fld id="{E20DC158-B186-443D-AD9D-1589A6CE3024}" type="slidenum">
              <a:rPr lang="en-US" smtClean="0"/>
              <a:t>‹#›</a:t>
            </a:fld>
            <a:endParaRPr 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7F004E91-E306-435F-8649-5B51F592B488}" type="datetimeFigureOut">
              <a:rPr lang="en-US" smtClean="0"/>
              <a:t>6/12/2006</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E20DC158-B186-443D-AD9D-1589A6CE3024}" type="slidenum">
              <a:rPr lang="en-US" smtClean="0"/>
              <a:t>‹#›</a:t>
            </a:fld>
            <a:endParaRPr 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7F004E91-E306-435F-8649-5B51F592B488}" type="datetimeFigureOut">
              <a:rPr lang="en-US" smtClean="0"/>
              <a:t>6/12/2006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0DC158-B186-443D-AD9D-1589A6CE3024}" type="slidenum">
              <a:rPr lang="en-US" smtClean="0"/>
              <a:t>‹#›</a:t>
            </a:fld>
            <a:endParaRPr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7F004E91-E306-435F-8649-5B51F592B488}" type="datetimeFigureOut">
              <a:rPr lang="en-US" smtClean="0"/>
              <a:t>6/12/2006</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E20DC158-B186-443D-AD9D-1589A6CE3024}" type="slidenum">
              <a:rPr lang="en-US" smtClean="0"/>
              <a:t>‹#›</a:t>
            </a:fld>
            <a:endParaRPr lang="en-US"/>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7F004E91-E306-435F-8649-5B51F592B488}" type="datetimeFigureOut">
              <a:rPr lang="en-US" smtClean="0"/>
              <a:t>6/12/2006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4343400" y="1036020"/>
            <a:ext cx="457200" cy="441325"/>
          </a:xfrm>
        </p:spPr>
        <p:txBody>
          <a:bodyPr/>
          <a:lstStyle/>
          <a:p>
            <a:fld id="{E20DC158-B186-443D-AD9D-1589A6CE3024}"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7F004E91-E306-435F-8649-5B51F592B488}" type="datetimeFigureOut">
              <a:rPr lang="en-US" smtClean="0"/>
              <a:t>6/12/2006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E20DC158-B186-443D-AD9D-1589A6CE3024}"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E20DC158-B186-443D-AD9D-1589A6CE3024}" type="slidenum">
              <a:rPr lang="en-US" smtClean="0"/>
              <a:t>‹#›</a:t>
            </a:fld>
            <a:endParaRPr 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7F004E91-E306-435F-8649-5B51F592B488}" type="datetimeFigureOut">
              <a:rPr lang="en-US" smtClean="0"/>
              <a:t>6/12/2006</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E20DC158-B186-443D-AD9D-1589A6CE3024}" type="slidenum">
              <a:rPr lang="en-US" smtClean="0"/>
              <a:t>‹#›</a:t>
            </a:fld>
            <a:endParaRPr 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7F004E91-E306-435F-8649-5B51F592B488}" type="datetimeFigureOut">
              <a:rPr lang="en-US" smtClean="0"/>
              <a:t>6/12/2006</a:t>
            </a:fld>
            <a:endParaRPr lang="en-US"/>
          </a:p>
        </p:txBody>
      </p:sp>
      <p:sp>
        <p:nvSpPr>
          <p:cNvPr id="6" name="Footer Placeholder 5"/>
          <p:cNvSpPr>
            <a:spLocks noGrp="1"/>
          </p:cNvSpPr>
          <p:nvPr>
            <p:ph type="ftr" sz="quarter" idx="11"/>
          </p:nvPr>
        </p:nvSpPr>
        <p:spPr>
          <a:xfrm>
            <a:off x="301752" y="6410848"/>
            <a:ext cx="3584448" cy="365760"/>
          </a:xfrm>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F004E91-E306-435F-8649-5B51F592B488}" type="datetimeFigureOut">
              <a:rPr lang="en-US" smtClean="0"/>
              <a:t>6/12/2006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0DC158-B186-443D-AD9D-1589A6CE3024}"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E20DC158-B186-443D-AD9D-1589A6CE3024}" type="slidenum">
              <a:rPr lang="en-US" smtClean="0"/>
              <a:t>‹#›</a:t>
            </a:fld>
            <a:endParaRPr 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F004E91-E306-435F-8649-5B51F592B488}" type="datetimeFigureOut">
              <a:rPr lang="en-US" smtClean="0"/>
              <a:t>6/12/2006</a:t>
            </a:fld>
            <a:endParaRPr lang="en-US"/>
          </a:p>
        </p:txBody>
      </p:sp>
      <p:sp>
        <p:nvSpPr>
          <p:cNvPr id="5" name="Footer Placeholder 4"/>
          <p:cNvSpPr>
            <a:spLocks noGrp="1"/>
          </p:cNvSpPr>
          <p:nvPr>
            <p:ph type="ftr" sz="quarter" idx="11"/>
          </p:nvPr>
        </p:nvSpPr>
        <p:spPr/>
        <p:txBody>
          <a:bodyPr/>
          <a:lstStyle/>
          <a:p>
            <a:endParaRPr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7F004E91-E306-435F-8649-5B51F592B488}" type="datetimeFigureOut">
              <a:rPr lang="en-US" smtClean="0"/>
              <a:t>6/12/2006</a:t>
            </a:fld>
            <a:endParaRPr lang="en-US"/>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US"/>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E20DC158-B186-443D-AD9D-1589A6CE3024}" type="slidenum">
              <a:rPr lang="en-US" smtClean="0"/>
              <a:t>‹#›</a:t>
            </a:fld>
            <a:endParaRPr 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133600"/>
            <a:ext cx="8229600" cy="1143000"/>
          </a:xfrm>
        </p:spPr>
        <p:txBody>
          <a:bodyPr>
            <a:normAutofit/>
          </a:bodyPr>
          <a:lstStyle/>
          <a:p>
            <a:r>
              <a:rPr lang="en-US" dirty="0" err="1" smtClean="0"/>
              <a:t>Pertemuan</a:t>
            </a:r>
            <a:r>
              <a:rPr lang="en-US" dirty="0" smtClean="0"/>
              <a:t> ke-9</a:t>
            </a:r>
            <a:br>
              <a:rPr lang="en-US" dirty="0" smtClean="0"/>
            </a:br>
            <a:r>
              <a:rPr lang="en-US" dirty="0" smtClean="0"/>
              <a:t>(11 – 15 Mei)</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Review</a:t>
            </a:r>
            <a:endParaRPr lang="en-US" dirty="0"/>
          </a:p>
        </p:txBody>
      </p:sp>
      <p:sp>
        <p:nvSpPr>
          <p:cNvPr id="3" name="Content Placeholder 2"/>
          <p:cNvSpPr>
            <a:spLocks noGrp="1"/>
          </p:cNvSpPr>
          <p:nvPr>
            <p:ph sz="quarter" idx="1"/>
          </p:nvPr>
        </p:nvSpPr>
        <p:spPr/>
        <p:txBody>
          <a:bodyPr/>
          <a:lstStyle/>
          <a:p>
            <a:r>
              <a:rPr lang="en-US" dirty="0" err="1" smtClean="0"/>
              <a:t>Sebutkan</a:t>
            </a:r>
            <a:r>
              <a:rPr lang="en-US" dirty="0" smtClean="0"/>
              <a:t>  </a:t>
            </a:r>
            <a:r>
              <a:rPr lang="en-US" dirty="0" err="1" smtClean="0"/>
              <a:t>empat</a:t>
            </a:r>
            <a:r>
              <a:rPr lang="en-US" dirty="0" smtClean="0"/>
              <a:t> </a:t>
            </a:r>
            <a:r>
              <a:rPr lang="en-US" dirty="0" err="1" smtClean="0"/>
              <a:t>syarat</a:t>
            </a:r>
            <a:r>
              <a:rPr lang="en-US" dirty="0" smtClean="0"/>
              <a:t> </a:t>
            </a:r>
            <a:r>
              <a:rPr lang="en-US" dirty="0" err="1" smtClean="0"/>
              <a:t>tata</a:t>
            </a:r>
            <a:r>
              <a:rPr lang="en-US" dirty="0" smtClean="0"/>
              <a:t> </a:t>
            </a:r>
            <a:r>
              <a:rPr lang="en-US" dirty="0" err="1" smtClean="0"/>
              <a:t>cara</a:t>
            </a:r>
            <a:r>
              <a:rPr lang="en-US" dirty="0" smtClean="0"/>
              <a:t> </a:t>
            </a:r>
            <a:r>
              <a:rPr lang="en-US" dirty="0" err="1" smtClean="0"/>
              <a:t>penggolongan</a:t>
            </a:r>
            <a:r>
              <a:rPr lang="en-US" dirty="0" smtClean="0"/>
              <a:t>!</a:t>
            </a:r>
          </a:p>
          <a:p>
            <a:r>
              <a:rPr lang="en-US" dirty="0" err="1" smtClean="0"/>
              <a:t>Sebutkan</a:t>
            </a:r>
            <a:r>
              <a:rPr lang="en-US" dirty="0" smtClean="0"/>
              <a:t> 3 </a:t>
            </a:r>
            <a:r>
              <a:rPr lang="en-US" dirty="0" err="1" smtClean="0"/>
              <a:t>jenis</a:t>
            </a:r>
            <a:r>
              <a:rPr lang="en-US" dirty="0" smtClean="0"/>
              <a:t> </a:t>
            </a:r>
            <a:r>
              <a:rPr lang="en-US" dirty="0" err="1" smtClean="0"/>
              <a:t>penggolongan</a:t>
            </a:r>
            <a:r>
              <a:rPr lang="en-US" dirty="0" smtClean="0"/>
              <a:t> yang </a:t>
            </a:r>
            <a:r>
              <a:rPr lang="en-US" dirty="0" err="1" smtClean="0"/>
              <a:t>saudara</a:t>
            </a:r>
            <a:r>
              <a:rPr lang="en-US" dirty="0" smtClean="0"/>
              <a:t> </a:t>
            </a:r>
            <a:r>
              <a:rPr lang="en-US" dirty="0" err="1" smtClean="0"/>
              <a:t>ketahui</a:t>
            </a:r>
            <a:r>
              <a:rPr lang="en-US" dirty="0" smtClean="0"/>
              <a:t> </a:t>
            </a:r>
            <a:r>
              <a:rPr lang="en-US" dirty="0" err="1" smtClean="0"/>
              <a:t>beserta</a:t>
            </a:r>
            <a:r>
              <a:rPr lang="en-US" dirty="0" smtClean="0"/>
              <a:t> </a:t>
            </a:r>
            <a:r>
              <a:rPr lang="en-US" dirty="0" err="1" smtClean="0"/>
              <a:t>contohnya</a:t>
            </a:r>
            <a:r>
              <a:rPr lang="en-US" dirty="0" smtClean="0"/>
              <a:t>!</a:t>
            </a:r>
          </a:p>
          <a:p>
            <a:r>
              <a:rPr lang="en-US" dirty="0" err="1" smtClean="0"/>
              <a:t>Pertanyaan</a:t>
            </a:r>
            <a:r>
              <a:rPr lang="en-US" dirty="0" smtClean="0"/>
              <a:t>: </a:t>
            </a:r>
            <a:r>
              <a:rPr lang="en-US" dirty="0" err="1" smtClean="0"/>
              <a:t>Karena</a:t>
            </a:r>
            <a:r>
              <a:rPr lang="en-US" dirty="0" smtClean="0"/>
              <a:t> </a:t>
            </a:r>
            <a:r>
              <a:rPr lang="en-US" dirty="0" err="1" smtClean="0"/>
              <a:t>ada</a:t>
            </a:r>
            <a:r>
              <a:rPr lang="en-US" dirty="0" smtClean="0"/>
              <a:t> </a:t>
            </a:r>
            <a:r>
              <a:rPr lang="en-US" dirty="0" err="1" smtClean="0"/>
              <a:t>wabah</a:t>
            </a:r>
            <a:r>
              <a:rPr lang="en-US" dirty="0" smtClean="0"/>
              <a:t> </a:t>
            </a:r>
            <a:r>
              <a:rPr lang="en-US" dirty="0" err="1" smtClean="0"/>
              <a:t>pandemi</a:t>
            </a:r>
            <a:r>
              <a:rPr lang="en-US" dirty="0" smtClean="0"/>
              <a:t> covid-19, </a:t>
            </a:r>
            <a:r>
              <a:rPr lang="en-US" dirty="0" err="1" smtClean="0"/>
              <a:t>masyarakat</a:t>
            </a:r>
            <a:r>
              <a:rPr lang="en-US" dirty="0" smtClean="0"/>
              <a:t> </a:t>
            </a:r>
            <a:r>
              <a:rPr lang="en-US" dirty="0" err="1" smtClean="0"/>
              <a:t>saat</a:t>
            </a:r>
            <a:r>
              <a:rPr lang="en-US" dirty="0" smtClean="0"/>
              <a:t> </a:t>
            </a:r>
            <a:r>
              <a:rPr lang="en-US" dirty="0" err="1" smtClean="0"/>
              <a:t>ini</a:t>
            </a:r>
            <a:r>
              <a:rPr lang="en-US" dirty="0" smtClean="0"/>
              <a:t> </a:t>
            </a:r>
            <a:r>
              <a:rPr lang="en-US" dirty="0" err="1" smtClean="0"/>
              <a:t>tidak</a:t>
            </a:r>
            <a:r>
              <a:rPr lang="en-US" dirty="0" smtClean="0"/>
              <a:t> </a:t>
            </a:r>
            <a:r>
              <a:rPr lang="en-US" dirty="0" err="1" smtClean="0"/>
              <a:t>diperkenankan</a:t>
            </a:r>
            <a:r>
              <a:rPr lang="en-US" dirty="0" smtClean="0"/>
              <a:t> </a:t>
            </a:r>
            <a:r>
              <a:rPr lang="en-US" dirty="0" err="1" smtClean="0"/>
              <a:t>mudik</a:t>
            </a:r>
            <a:r>
              <a:rPr lang="en-US" dirty="0" smtClean="0"/>
              <a:t>. </a:t>
            </a:r>
            <a:r>
              <a:rPr lang="en-US" dirty="0" err="1" smtClean="0"/>
              <a:t>Namun</a:t>
            </a:r>
            <a:r>
              <a:rPr lang="en-US" dirty="0" smtClean="0"/>
              <a:t> </a:t>
            </a:r>
            <a:r>
              <a:rPr lang="en-US" dirty="0" err="1" smtClean="0"/>
              <a:t>pemerintah</a:t>
            </a:r>
            <a:r>
              <a:rPr lang="en-US" dirty="0" smtClean="0"/>
              <a:t> </a:t>
            </a:r>
            <a:r>
              <a:rPr lang="en-US" dirty="0" err="1" smtClean="0"/>
              <a:t>tetap</a:t>
            </a:r>
            <a:r>
              <a:rPr lang="en-US" dirty="0" smtClean="0"/>
              <a:t> </a:t>
            </a:r>
            <a:r>
              <a:rPr lang="en-US" dirty="0" err="1" smtClean="0"/>
              <a:t>memberlakukan</a:t>
            </a:r>
            <a:r>
              <a:rPr lang="en-US" dirty="0" smtClean="0"/>
              <a:t> </a:t>
            </a:r>
            <a:r>
              <a:rPr lang="en-US" dirty="0" err="1" smtClean="0"/>
              <a:t>membuka</a:t>
            </a:r>
            <a:r>
              <a:rPr lang="en-US" dirty="0" smtClean="0"/>
              <a:t> </a:t>
            </a:r>
            <a:r>
              <a:rPr lang="en-US" dirty="0" err="1" smtClean="0"/>
              <a:t>akses</a:t>
            </a:r>
            <a:r>
              <a:rPr lang="en-US" dirty="0" smtClean="0"/>
              <a:t> </a:t>
            </a:r>
            <a:r>
              <a:rPr lang="en-US" dirty="0" err="1" smtClean="0"/>
              <a:t>transportasi</a:t>
            </a:r>
            <a:r>
              <a:rPr lang="en-US" dirty="0" smtClean="0"/>
              <a:t> </a:t>
            </a:r>
            <a:r>
              <a:rPr lang="en-US" dirty="0" err="1" smtClean="0"/>
              <a:t>umum</a:t>
            </a:r>
            <a:r>
              <a:rPr lang="en-US" dirty="0" smtClean="0"/>
              <a:t>. </a:t>
            </a:r>
            <a:r>
              <a:rPr lang="en-US" dirty="0" err="1" smtClean="0"/>
              <a:t>Dalam</a:t>
            </a:r>
            <a:r>
              <a:rPr lang="en-US" dirty="0" smtClean="0"/>
              <a:t> </a:t>
            </a:r>
            <a:r>
              <a:rPr lang="en-US" dirty="0" err="1" smtClean="0"/>
              <a:t>hal</a:t>
            </a:r>
            <a:r>
              <a:rPr lang="en-US" dirty="0" smtClean="0"/>
              <a:t> </a:t>
            </a:r>
            <a:r>
              <a:rPr lang="en-US" dirty="0" err="1" smtClean="0"/>
              <a:t>ini</a:t>
            </a:r>
            <a:r>
              <a:rPr lang="en-US" dirty="0" smtClean="0"/>
              <a:t>, </a:t>
            </a:r>
            <a:r>
              <a:rPr lang="en-US" dirty="0" err="1" smtClean="0"/>
              <a:t>hanya</a:t>
            </a:r>
            <a:r>
              <a:rPr lang="en-US" dirty="0" smtClean="0"/>
              <a:t> </a:t>
            </a:r>
            <a:r>
              <a:rPr lang="en-US" dirty="0" err="1" smtClean="0"/>
              <a:t>orang</a:t>
            </a:r>
            <a:r>
              <a:rPr lang="en-US" dirty="0" smtClean="0"/>
              <a:t> </a:t>
            </a:r>
            <a:r>
              <a:rPr lang="en-US" dirty="0" err="1" smtClean="0"/>
              <a:t>tertentu</a:t>
            </a:r>
            <a:r>
              <a:rPr lang="en-US" dirty="0" smtClean="0"/>
              <a:t> </a:t>
            </a:r>
            <a:r>
              <a:rPr lang="en-US" dirty="0" err="1" smtClean="0"/>
              <a:t>saja</a:t>
            </a:r>
            <a:r>
              <a:rPr lang="en-US" dirty="0" smtClean="0"/>
              <a:t> yang </a:t>
            </a:r>
            <a:r>
              <a:rPr lang="en-US" dirty="0" err="1" smtClean="0"/>
              <a:t>boleh</a:t>
            </a:r>
            <a:r>
              <a:rPr lang="en-US" dirty="0" smtClean="0"/>
              <a:t> </a:t>
            </a:r>
            <a:r>
              <a:rPr lang="en-US" dirty="0" err="1" smtClean="0"/>
              <a:t>menggunakan</a:t>
            </a:r>
            <a:r>
              <a:rPr lang="en-US" dirty="0" smtClean="0"/>
              <a:t> </a:t>
            </a:r>
            <a:r>
              <a:rPr lang="en-US" dirty="0" err="1" smtClean="0"/>
              <a:t>transportasi</a:t>
            </a:r>
            <a:r>
              <a:rPr lang="en-US" dirty="0" smtClean="0"/>
              <a:t> </a:t>
            </a:r>
            <a:r>
              <a:rPr lang="en-US" dirty="0" err="1" smtClean="0"/>
              <a:t>umum</a:t>
            </a:r>
            <a:r>
              <a:rPr lang="en-US" dirty="0" smtClean="0"/>
              <a:t>. </a:t>
            </a:r>
            <a:r>
              <a:rPr lang="en-US" dirty="0" err="1" smtClean="0"/>
              <a:t>Jelaskan</a:t>
            </a:r>
            <a:r>
              <a:rPr lang="en-US" dirty="0" smtClean="0"/>
              <a:t> </a:t>
            </a:r>
            <a:r>
              <a:rPr lang="en-US" dirty="0" err="1" smtClean="0"/>
              <a:t>dari</a:t>
            </a:r>
            <a:r>
              <a:rPr lang="en-US" dirty="0" smtClean="0"/>
              <a:t> </a:t>
            </a:r>
            <a:r>
              <a:rPr lang="en-US" dirty="0" err="1" smtClean="0"/>
              <a:t>kalimat</a:t>
            </a:r>
            <a:r>
              <a:rPr lang="en-US" dirty="0" smtClean="0"/>
              <a:t> </a:t>
            </a:r>
            <a:r>
              <a:rPr lang="en-US" dirty="0" err="1" smtClean="0"/>
              <a:t>di</a:t>
            </a:r>
            <a:r>
              <a:rPr lang="en-US" dirty="0" smtClean="0"/>
              <a:t> </a:t>
            </a:r>
            <a:r>
              <a:rPr lang="en-US" dirty="0" err="1" smtClean="0"/>
              <a:t>atas</a:t>
            </a:r>
            <a:r>
              <a:rPr lang="en-US" dirty="0" smtClean="0"/>
              <a:t> </a:t>
            </a:r>
            <a:r>
              <a:rPr lang="en-US" dirty="0" err="1" smtClean="0"/>
              <a:t>termasuk</a:t>
            </a:r>
            <a:r>
              <a:rPr lang="en-US" dirty="0" smtClean="0"/>
              <a:t> </a:t>
            </a:r>
            <a:r>
              <a:rPr lang="en-US" dirty="0" err="1" smtClean="0"/>
              <a:t>penggolongan</a:t>
            </a:r>
            <a:r>
              <a:rPr lang="en-US" dirty="0" smtClean="0"/>
              <a:t>  yang </a:t>
            </a:r>
            <a:r>
              <a:rPr lang="en-US" dirty="0" err="1" smtClean="0"/>
              <a:t>mana</a:t>
            </a:r>
            <a:r>
              <a:rPr lang="en-US" dirty="0" smtClean="0"/>
              <a:t>!</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Title 1"/>
          <p:cNvSpPr>
            <a:spLocks noGrp="1"/>
          </p:cNvSpPr>
          <p:nvPr>
            <p:ph type="title"/>
          </p:nvPr>
        </p:nvSpPr>
        <p:spPr/>
        <p:txBody>
          <a:bodyPr/>
          <a:lstStyle/>
          <a:p>
            <a:pPr eaLnBrk="1" hangingPunct="1"/>
            <a:r>
              <a:rPr lang="id-ID" b="1" smtClean="0">
                <a:solidFill>
                  <a:srgbClr val="7B9899"/>
                </a:solidFill>
              </a:rPr>
              <a:t>Silogisme</a:t>
            </a:r>
          </a:p>
        </p:txBody>
      </p:sp>
      <p:sp>
        <p:nvSpPr>
          <p:cNvPr id="116739" name="Content Placeholder 2"/>
          <p:cNvSpPr>
            <a:spLocks noGrp="1"/>
          </p:cNvSpPr>
          <p:nvPr>
            <p:ph sz="quarter" idx="1"/>
          </p:nvPr>
        </p:nvSpPr>
        <p:spPr>
          <a:xfrm>
            <a:off x="557213" y="1760538"/>
            <a:ext cx="8229600" cy="4525962"/>
          </a:xfrm>
        </p:spPr>
        <p:txBody>
          <a:bodyPr/>
          <a:lstStyle/>
          <a:p>
            <a:pPr algn="just" eaLnBrk="1" hangingPunct="1">
              <a:buFont typeface="Arial" charset="0"/>
              <a:buNone/>
            </a:pPr>
            <a:r>
              <a:rPr lang="id-ID" dirty="0" smtClean="0"/>
              <a:t>    Silogisme ialah proposisi-proposisi kategorik yang secara formal membentuk penyimpulan deduktif. Disebut silogisme kategorik karena proposisi yang terdiri dari subjek, predikat, dan kopula bersifat afirmatif atau negasi dalam penyimpulannya.</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Content Placeholder 2"/>
          <p:cNvSpPr>
            <a:spLocks noGrp="1"/>
          </p:cNvSpPr>
          <p:nvPr>
            <p:ph sz="quarter" idx="1"/>
          </p:nvPr>
        </p:nvSpPr>
        <p:spPr>
          <a:xfrm>
            <a:off x="485775" y="1681162"/>
            <a:ext cx="8229600" cy="4186238"/>
          </a:xfrm>
        </p:spPr>
        <p:txBody>
          <a:bodyPr/>
          <a:lstStyle/>
          <a:p>
            <a:pPr eaLnBrk="1" hangingPunct="1"/>
            <a:r>
              <a:rPr lang="id-ID" smtClean="0"/>
              <a:t>Silogisme menggunakan tiga proposisi kategorik . Dua proposisi pertama sebagai premis, sedangkan proposisi ketiga berupa kesimpulan (konklusi).</a:t>
            </a:r>
          </a:p>
          <a:p>
            <a:pPr eaLnBrk="1" hangingPunct="1"/>
            <a:r>
              <a:rPr lang="id-ID" smtClean="0"/>
              <a:t>Deduksi menggunakan proposisi bersifat universal sebagai premis. </a:t>
            </a:r>
          </a:p>
          <a:p>
            <a:pPr eaLnBrk="1" hangingPunct="1"/>
            <a:r>
              <a:rPr lang="id-ID" smtClean="0"/>
              <a:t>Proposisi premis yang mengandung </a:t>
            </a:r>
            <a:r>
              <a:rPr lang="id-ID" u="sng" smtClean="0"/>
              <a:t>term predikat  </a:t>
            </a:r>
            <a:r>
              <a:rPr lang="id-ID" smtClean="0"/>
              <a:t>(P) disebut </a:t>
            </a:r>
            <a:r>
              <a:rPr lang="id-ID" i="1" smtClean="0"/>
              <a:t>maior</a:t>
            </a:r>
            <a:r>
              <a:rPr lang="id-ID" smtClean="0"/>
              <a:t> (mayor).</a:t>
            </a:r>
          </a:p>
          <a:p>
            <a:pPr eaLnBrk="1" hangingPunct="1"/>
            <a:r>
              <a:rPr lang="id-ID" smtClean="0"/>
              <a:t>Proposisi mengandung </a:t>
            </a:r>
            <a:r>
              <a:rPr lang="id-ID" u="sng" smtClean="0"/>
              <a:t>term subjek </a:t>
            </a:r>
            <a:r>
              <a:rPr lang="id-ID" smtClean="0"/>
              <a:t>(S) disebut </a:t>
            </a:r>
            <a:r>
              <a:rPr lang="id-ID" i="1" smtClean="0"/>
              <a:t>minor</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Content Placeholder 2"/>
          <p:cNvSpPr>
            <a:spLocks noGrp="1"/>
          </p:cNvSpPr>
          <p:nvPr>
            <p:ph sz="quarter" idx="1"/>
          </p:nvPr>
        </p:nvSpPr>
        <p:spPr>
          <a:xfrm>
            <a:off x="142875" y="-76200"/>
            <a:ext cx="8786813" cy="6143625"/>
          </a:xfrm>
        </p:spPr>
        <p:txBody>
          <a:bodyPr>
            <a:normAutofit fontScale="92500"/>
          </a:bodyPr>
          <a:lstStyle/>
          <a:p>
            <a:pPr marL="274320" indent="-274320" eaLnBrk="1" fontAlgn="auto" hangingPunct="1">
              <a:spcAft>
                <a:spcPts val="0"/>
              </a:spcAft>
              <a:buFont typeface="Arial" charset="0"/>
              <a:buNone/>
              <a:defRPr/>
            </a:pPr>
            <a:r>
              <a:rPr lang="id-ID" sz="2800" dirty="0" smtClean="0"/>
              <a:t>    Contoh :</a:t>
            </a:r>
          </a:p>
          <a:p>
            <a:pPr marL="274320" indent="-274320" eaLnBrk="1" fontAlgn="auto" hangingPunct="1">
              <a:spcAft>
                <a:spcPts val="0"/>
              </a:spcAft>
              <a:buFont typeface="Arial" charset="0"/>
              <a:buNone/>
              <a:defRPr/>
            </a:pPr>
            <a:r>
              <a:rPr lang="id-ID" sz="2800" dirty="0" smtClean="0"/>
              <a:t>     Premis maior : Semua guru adalah pahlawan tanpa </a:t>
            </a:r>
          </a:p>
          <a:p>
            <a:pPr marL="274320" indent="-274320" eaLnBrk="1" fontAlgn="auto" hangingPunct="1">
              <a:spcAft>
                <a:spcPts val="0"/>
              </a:spcAft>
              <a:buFont typeface="Arial" charset="0"/>
              <a:buNone/>
              <a:defRPr/>
            </a:pPr>
            <a:r>
              <a:rPr lang="id-ID" sz="2800" dirty="0" smtClean="0"/>
              <a:t>                                tanda jasa </a:t>
            </a:r>
          </a:p>
          <a:p>
            <a:pPr marL="274320" indent="-274320" eaLnBrk="1" fontAlgn="auto" hangingPunct="1">
              <a:spcAft>
                <a:spcPts val="0"/>
              </a:spcAft>
              <a:buFont typeface="Arial" charset="0"/>
              <a:buNone/>
              <a:defRPr/>
            </a:pPr>
            <a:r>
              <a:rPr lang="id-ID" sz="2800" dirty="0" smtClean="0"/>
              <a:t>     Premis minor : Umar Bakri adalah guru</a:t>
            </a:r>
          </a:p>
          <a:p>
            <a:pPr marL="274320" indent="-274320" eaLnBrk="1" fontAlgn="auto" hangingPunct="1">
              <a:spcAft>
                <a:spcPts val="0"/>
              </a:spcAft>
              <a:buFont typeface="Arial" charset="0"/>
              <a:buNone/>
              <a:defRPr/>
            </a:pPr>
            <a:r>
              <a:rPr lang="id-ID" sz="2800" dirty="0" smtClean="0"/>
              <a:t>     Konklusi  : Umar Bakri adalah pahlawan tanpa tanpa</a:t>
            </a:r>
          </a:p>
          <a:p>
            <a:pPr marL="274320" indent="-274320" eaLnBrk="1" fontAlgn="auto" hangingPunct="1">
              <a:spcAft>
                <a:spcPts val="0"/>
              </a:spcAft>
              <a:buFont typeface="Arial" charset="0"/>
              <a:buNone/>
              <a:defRPr/>
            </a:pPr>
            <a:r>
              <a:rPr lang="id-ID" sz="2800" dirty="0" smtClean="0"/>
              <a:t>                        tanda jasa</a:t>
            </a:r>
          </a:p>
          <a:p>
            <a:pPr marL="274320" indent="-274320" algn="just" eaLnBrk="1" fontAlgn="auto" hangingPunct="1">
              <a:spcAft>
                <a:spcPts val="0"/>
              </a:spcAft>
              <a:buFont typeface="Arial" charset="0"/>
              <a:buNone/>
              <a:defRPr/>
            </a:pPr>
            <a:r>
              <a:rPr lang="id-ID" sz="2800" dirty="0" smtClean="0"/>
              <a:t>     Di dalam silogisme tersebut terdapat tiga term yaitu 1)guru, 2)pahlawan tanpa tanda jasa, 3)Umar Bakri. Umar Bakri digunakan dua kali sebagai subjek, sekali di premis, sekali di konklusi. Pahlawan tanpa tanda jasa dua kali sebagai predikat, sekali di premis, sekali di konklusi. Premis maior selalu ditempatkan sebagai proposisi pertama di baris pertama.</a:t>
            </a:r>
          </a:p>
          <a:p>
            <a:pPr marL="274320" indent="-274320" eaLnBrk="1" fontAlgn="auto" hangingPunct="1">
              <a:spcAft>
                <a:spcPts val="0"/>
              </a:spcAft>
              <a:buFont typeface="Arial" charset="0"/>
              <a:buNone/>
              <a:defRPr/>
            </a:pPr>
            <a:endParaRPr lang="id-ID" sz="2800" dirty="0" smtClean="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Content Placeholder 2"/>
          <p:cNvSpPr>
            <a:spLocks noGrp="1"/>
          </p:cNvSpPr>
          <p:nvPr>
            <p:ph sz="quarter" idx="1"/>
          </p:nvPr>
        </p:nvSpPr>
        <p:spPr>
          <a:xfrm>
            <a:off x="1000125" y="1722437"/>
            <a:ext cx="7658100" cy="4525963"/>
          </a:xfrm>
        </p:spPr>
        <p:txBody>
          <a:bodyPr/>
          <a:lstStyle/>
          <a:p>
            <a:pPr eaLnBrk="1" hangingPunct="1"/>
            <a:r>
              <a:rPr lang="id-ID" sz="2800" smtClean="0"/>
              <a:t>Guru = M (</a:t>
            </a:r>
            <a:r>
              <a:rPr lang="id-ID" sz="2800" i="1" smtClean="0"/>
              <a:t>terminus medius</a:t>
            </a:r>
            <a:r>
              <a:rPr lang="id-ID" sz="2800" smtClean="0"/>
              <a:t>)</a:t>
            </a:r>
          </a:p>
          <a:p>
            <a:pPr eaLnBrk="1" hangingPunct="1"/>
            <a:r>
              <a:rPr lang="id-ID" sz="2800" smtClean="0"/>
              <a:t>Pahlawan tanpa tanda jasa = P (predikat)</a:t>
            </a:r>
          </a:p>
          <a:p>
            <a:pPr eaLnBrk="1" hangingPunct="1"/>
            <a:r>
              <a:rPr lang="id-ID" sz="2800" smtClean="0"/>
              <a:t>Umar Bakri = S (subjek)</a:t>
            </a:r>
          </a:p>
          <a:p>
            <a:pPr eaLnBrk="1" hangingPunct="1">
              <a:buFont typeface="Arial" charset="0"/>
              <a:buNone/>
            </a:pPr>
            <a:r>
              <a:rPr lang="id-ID" sz="2800" smtClean="0"/>
              <a:t>M = P</a:t>
            </a:r>
          </a:p>
          <a:p>
            <a:pPr eaLnBrk="1" hangingPunct="1">
              <a:buFont typeface="Arial" charset="0"/>
              <a:buNone/>
            </a:pPr>
            <a:r>
              <a:rPr lang="id-ID" sz="2800" smtClean="0"/>
              <a:t>S = M</a:t>
            </a:r>
          </a:p>
          <a:p>
            <a:pPr eaLnBrk="1" hangingPunct="1">
              <a:buFont typeface="Arial" charset="0"/>
              <a:buNone/>
            </a:pPr>
            <a:r>
              <a:rPr lang="id-ID" sz="2800" smtClean="0"/>
              <a:t>----------</a:t>
            </a:r>
          </a:p>
          <a:p>
            <a:pPr eaLnBrk="1" hangingPunct="1">
              <a:buFont typeface="Arial" charset="0"/>
              <a:buNone/>
            </a:pPr>
            <a:r>
              <a:rPr lang="id-ID" sz="2800" smtClean="0"/>
              <a:t>S = P</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Content Placeholder 2"/>
          <p:cNvSpPr>
            <a:spLocks noGrp="1"/>
          </p:cNvSpPr>
          <p:nvPr>
            <p:ph sz="quarter" idx="1"/>
          </p:nvPr>
        </p:nvSpPr>
        <p:spPr>
          <a:xfrm>
            <a:off x="571500" y="1728787"/>
            <a:ext cx="8229600" cy="4214813"/>
          </a:xfrm>
        </p:spPr>
        <p:txBody>
          <a:bodyPr/>
          <a:lstStyle/>
          <a:p>
            <a:pPr algn="just" eaLnBrk="1" hangingPunct="1"/>
            <a:r>
              <a:rPr lang="id-ID" dirty="0" smtClean="0"/>
              <a:t>Term ‘guru’ disebut sebagai ‘</a:t>
            </a:r>
            <a:r>
              <a:rPr lang="id-ID" i="1" dirty="0" smtClean="0"/>
              <a:t>term tengah</a:t>
            </a:r>
            <a:r>
              <a:rPr lang="id-ID" dirty="0" smtClean="0"/>
              <a:t>’ atau </a:t>
            </a:r>
            <a:r>
              <a:rPr lang="id-ID" i="1" dirty="0" smtClean="0"/>
              <a:t>terminus </a:t>
            </a:r>
            <a:r>
              <a:rPr lang="id-ID" b="1" i="1" dirty="0" smtClean="0"/>
              <a:t>m</a:t>
            </a:r>
            <a:r>
              <a:rPr lang="id-ID" i="1" dirty="0" smtClean="0"/>
              <a:t>edius </a:t>
            </a:r>
            <a:r>
              <a:rPr lang="id-ID" dirty="0" smtClean="0"/>
              <a:t>(M)</a:t>
            </a:r>
            <a:r>
              <a:rPr lang="id-ID" i="1" dirty="0" smtClean="0"/>
              <a:t> </a:t>
            </a:r>
            <a:r>
              <a:rPr lang="id-ID" dirty="0" smtClean="0"/>
              <a:t>yang berfungsi sebagai perantara untuk menarik konklusi. Konklusi ini dinamakan </a:t>
            </a:r>
            <a:r>
              <a:rPr lang="id-ID" u="sng" dirty="0" smtClean="0"/>
              <a:t>penalaran tidak langsung</a:t>
            </a:r>
            <a:r>
              <a:rPr lang="id-ID" dirty="0" smtClean="0"/>
              <a:t>. Silogisme berbeda dari proposisi kategorik yang konklusinya menggunakan </a:t>
            </a:r>
            <a:r>
              <a:rPr lang="id-ID" u="sng" dirty="0" smtClean="0"/>
              <a:t>penalaran langsung</a:t>
            </a:r>
            <a:r>
              <a:rPr lang="id-ID" dirty="0" smtClean="0"/>
              <a:t> (proposisi hanya terdiri dari subjek, predikat, dan kopula</a:t>
            </a:r>
            <a:r>
              <a:rPr lang="id-ID" dirty="0" smtClean="0">
                <a:sym typeface="Wingdings" pitchFamily="2" charset="2"/>
              </a:rPr>
              <a:t> kalimat satu baris</a:t>
            </a:r>
            <a:r>
              <a:rPr lang="id-ID" dirty="0" smtClean="0"/>
              <a:t>).</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Title 1"/>
          <p:cNvSpPr>
            <a:spLocks noGrp="1"/>
          </p:cNvSpPr>
          <p:nvPr>
            <p:ph type="title"/>
          </p:nvPr>
        </p:nvSpPr>
        <p:spPr/>
        <p:txBody>
          <a:bodyPr/>
          <a:lstStyle/>
          <a:p>
            <a:pPr eaLnBrk="1" hangingPunct="1"/>
            <a:r>
              <a:rPr lang="id-ID" smtClean="0">
                <a:solidFill>
                  <a:srgbClr val="7B9899"/>
                </a:solidFill>
              </a:rPr>
              <a:t>Prinsip Silogisme</a:t>
            </a:r>
          </a:p>
        </p:txBody>
      </p:sp>
      <p:sp>
        <p:nvSpPr>
          <p:cNvPr id="121859" name="Content Placeholder 2"/>
          <p:cNvSpPr>
            <a:spLocks noGrp="1"/>
          </p:cNvSpPr>
          <p:nvPr>
            <p:ph sz="quarter" idx="1"/>
          </p:nvPr>
        </p:nvSpPr>
        <p:spPr>
          <a:xfrm>
            <a:off x="301625" y="1527175"/>
            <a:ext cx="8504238" cy="4572000"/>
          </a:xfrm>
        </p:spPr>
        <p:txBody>
          <a:bodyPr>
            <a:normAutofit/>
          </a:bodyPr>
          <a:lstStyle/>
          <a:p>
            <a:pPr eaLnBrk="1" hangingPunct="1"/>
            <a:r>
              <a:rPr lang="id-ID" sz="2800" dirty="0" smtClean="0"/>
              <a:t>Prinsip persamaan ( </a:t>
            </a:r>
            <a:r>
              <a:rPr lang="id-ID" sz="2800" i="1" dirty="0" smtClean="0"/>
              <a:t>principium convenientiae</a:t>
            </a:r>
            <a:r>
              <a:rPr lang="id-ID" sz="2800" dirty="0" smtClean="0"/>
              <a:t>), yaitu prinsip yang memberi penegasan bahwa dua hal adalah sama, kalau kedua-duanya sama dengan hal ketiga. S = M = P, jadi S = P</a:t>
            </a:r>
          </a:p>
          <a:p>
            <a:pPr eaLnBrk="1" hangingPunct="1"/>
            <a:r>
              <a:rPr lang="id-ID" sz="2800" dirty="0" smtClean="0"/>
              <a:t>Prinsip perbedaan </a:t>
            </a:r>
            <a:r>
              <a:rPr lang="id-ID" sz="2800" i="1" dirty="0" smtClean="0"/>
              <a:t>( principium discrepantiae), </a:t>
            </a:r>
            <a:r>
              <a:rPr lang="id-ID" sz="2800" dirty="0" smtClean="0"/>
              <a:t>yaitu prinsip yang menegaskan bahwa dua hal itu berbeda satu dengan lainnya,kalau yang satu sama dengan hal ketiga, sedang yang lain tidak sama. </a:t>
            </a:r>
            <a:endParaRPr lang="en-US" sz="2800" dirty="0" smtClean="0"/>
          </a:p>
          <a:p>
            <a:pPr eaLnBrk="1" hangingPunct="1"/>
            <a:r>
              <a:rPr lang="id-ID" sz="2800" dirty="0" smtClean="0"/>
              <a:t>S </a:t>
            </a:r>
            <a:r>
              <a:rPr lang="id-ID" sz="2800" dirty="0" smtClean="0"/>
              <a:t>= M = P, </a:t>
            </a:r>
            <a:r>
              <a:rPr lang="id-ID" sz="2800" dirty="0" smtClean="0"/>
              <a:t>    </a:t>
            </a:r>
            <a:r>
              <a:rPr lang="id-ID" sz="2800" dirty="0" smtClean="0"/>
              <a:t>jadi S = P</a:t>
            </a:r>
          </a:p>
        </p:txBody>
      </p:sp>
      <p:cxnSp>
        <p:nvCxnSpPr>
          <p:cNvPr id="5" name="Straight Connector 4"/>
          <p:cNvCxnSpPr/>
          <p:nvPr/>
        </p:nvCxnSpPr>
        <p:spPr>
          <a:xfrm rot="5400000">
            <a:off x="3702844" y="5379244"/>
            <a:ext cx="212725" cy="158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5400000">
            <a:off x="960437" y="5364163"/>
            <a:ext cx="212725"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Content Placeholder 2"/>
          <p:cNvSpPr>
            <a:spLocks noGrp="1"/>
          </p:cNvSpPr>
          <p:nvPr>
            <p:ph sz="quarter" idx="1"/>
          </p:nvPr>
        </p:nvSpPr>
        <p:spPr>
          <a:xfrm>
            <a:off x="457200" y="785813"/>
            <a:ext cx="8229600" cy="5786437"/>
          </a:xfrm>
        </p:spPr>
        <p:txBody>
          <a:bodyPr/>
          <a:lstStyle/>
          <a:p>
            <a:pPr eaLnBrk="1" hangingPunct="1"/>
            <a:r>
              <a:rPr lang="id-ID" sz="2800" smtClean="0"/>
              <a:t>Penerapan dua prinsip silogisme  tersebut mengikuti dua prinsip lainnya yaitu :</a:t>
            </a:r>
          </a:p>
          <a:p>
            <a:pPr eaLnBrk="1" hangingPunct="1">
              <a:buFont typeface="Arial" charset="0"/>
              <a:buNone/>
            </a:pPr>
            <a:r>
              <a:rPr lang="id-ID" sz="2800" smtClean="0"/>
              <a:t>    </a:t>
            </a:r>
            <a:r>
              <a:rPr lang="id-ID" sz="2800" b="1" smtClean="0"/>
              <a:t>Prinsip distribusi </a:t>
            </a:r>
            <a:r>
              <a:rPr lang="id-ID" sz="2800" smtClean="0"/>
              <a:t>(</a:t>
            </a:r>
            <a:r>
              <a:rPr lang="id-ID" sz="2800" i="1" smtClean="0"/>
              <a:t>dictum de omni</a:t>
            </a:r>
            <a:r>
              <a:rPr lang="id-ID" sz="2800" smtClean="0"/>
              <a:t>) , bahwa apa yang berlaku secara distributif untuk satu kelas, berlaku untuk tiap anggotanya. </a:t>
            </a:r>
          </a:p>
          <a:p>
            <a:pPr eaLnBrk="1" hangingPunct="1">
              <a:buFont typeface="Arial" charset="0"/>
              <a:buNone/>
            </a:pPr>
            <a:r>
              <a:rPr lang="id-ID" sz="2800" smtClean="0"/>
              <a:t>    Contoh : Semua guru adalah pahlawan tanpa tanda jasa ( ‘pahlawan tanpa tanda jasa’ berlaku untuk ‘semua guru’ secara distributif). </a:t>
            </a:r>
          </a:p>
          <a:p>
            <a:pPr eaLnBrk="1" hangingPunct="1">
              <a:buFont typeface="Arial" charset="0"/>
              <a:buNone/>
            </a:pPr>
            <a:r>
              <a:rPr lang="id-ID" sz="2800" smtClean="0"/>
              <a:t>    ‘Umar Bakri adalah guru’. (Umar Bakri adalah anggota kelas ‘guru’). Jadi, Umar Bakri adalah pahlawan tanpa tanda jasa ( ‘pahlawan tanpa tanda jasa’ juga berlaku untuk Umar Bakri)</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Content Placeholder 2"/>
          <p:cNvSpPr>
            <a:spLocks noGrp="1"/>
          </p:cNvSpPr>
          <p:nvPr>
            <p:ph sz="quarter" idx="1"/>
          </p:nvPr>
        </p:nvSpPr>
        <p:spPr>
          <a:xfrm>
            <a:off x="700088" y="500063"/>
            <a:ext cx="8229600" cy="6000750"/>
          </a:xfrm>
        </p:spPr>
        <p:txBody>
          <a:bodyPr/>
          <a:lstStyle/>
          <a:p>
            <a:pPr eaLnBrk="1" hangingPunct="1">
              <a:buFont typeface="Arial" charset="0"/>
              <a:buNone/>
            </a:pPr>
            <a:r>
              <a:rPr lang="id-ID" sz="2800" b="1" dirty="0" smtClean="0"/>
              <a:t>   </a:t>
            </a:r>
            <a:r>
              <a:rPr lang="id-ID" sz="2800" b="1" dirty="0" smtClean="0"/>
              <a:t>Prinsip </a:t>
            </a:r>
            <a:r>
              <a:rPr lang="id-ID" sz="2800" b="1" dirty="0" smtClean="0"/>
              <a:t>distribusi negatif </a:t>
            </a:r>
            <a:r>
              <a:rPr lang="id-ID" sz="2800" dirty="0" smtClean="0"/>
              <a:t>( </a:t>
            </a:r>
            <a:r>
              <a:rPr lang="id-ID" sz="2800" i="1" dirty="0" smtClean="0"/>
              <a:t>dictum de nullo </a:t>
            </a:r>
            <a:r>
              <a:rPr lang="id-ID" sz="2800" dirty="0" smtClean="0"/>
              <a:t>), yaitu proposisi yang diingkari untuk suatu kelas secara distributif, juga diingkari oleh tiap-tiap anggota kelas.</a:t>
            </a:r>
          </a:p>
          <a:p>
            <a:pPr eaLnBrk="1" hangingPunct="1">
              <a:buFont typeface="Arial" charset="0"/>
              <a:buNone/>
            </a:pPr>
            <a:r>
              <a:rPr lang="id-ID" sz="2800" dirty="0" smtClean="0"/>
              <a:t>    </a:t>
            </a:r>
            <a:r>
              <a:rPr lang="id-ID" sz="2800" u="sng" dirty="0" smtClean="0"/>
              <a:t>Contoh : </a:t>
            </a:r>
          </a:p>
          <a:p>
            <a:pPr eaLnBrk="1" hangingPunct="1">
              <a:buFont typeface="Arial" charset="0"/>
              <a:buNone/>
            </a:pPr>
            <a:r>
              <a:rPr lang="id-ID" sz="2800" dirty="0" smtClean="0"/>
              <a:t>    “Mobil Isuzu tidak menggunakan BBM premium”     (“BBM premium” diingkari Isuzu secara distributif ).</a:t>
            </a:r>
          </a:p>
          <a:p>
            <a:pPr eaLnBrk="1" hangingPunct="1">
              <a:buFont typeface="Arial" charset="0"/>
              <a:buNone/>
            </a:pPr>
            <a:r>
              <a:rPr lang="id-ID" sz="2800" dirty="0" smtClean="0"/>
              <a:t>     “Mobil Thomas adalah Isuzu” (“mobil Thomas” adalah anggota kelas Isuzu)</a:t>
            </a:r>
          </a:p>
          <a:p>
            <a:pPr eaLnBrk="1" hangingPunct="1">
              <a:buFont typeface="Arial" charset="0"/>
              <a:buNone/>
            </a:pPr>
            <a:r>
              <a:rPr lang="id-ID" sz="2800" dirty="0" smtClean="0"/>
              <a:t>     Jadi : “Mobil Thomas tidak berbahan bakar     premium” ( “BBM premium” juga diingkari oleh mobil Thomas).</a:t>
            </a:r>
          </a:p>
          <a:p>
            <a:pPr eaLnBrk="1" hangingPunct="1">
              <a:buFont typeface="Arial" charset="0"/>
              <a:buNone/>
            </a:pPr>
            <a:endParaRPr lang="id-ID" sz="2800" dirty="0" smtClean="0"/>
          </a:p>
          <a:p>
            <a:pPr eaLnBrk="1" hangingPunct="1">
              <a:buFont typeface="Arial" charset="0"/>
              <a:buNone/>
            </a:pPr>
            <a:endParaRPr lang="id-ID" sz="2800" dirty="0" smtClean="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Content Placeholder 2"/>
          <p:cNvSpPr>
            <a:spLocks noGrp="1"/>
          </p:cNvSpPr>
          <p:nvPr>
            <p:ph sz="quarter" idx="1"/>
          </p:nvPr>
        </p:nvSpPr>
        <p:spPr>
          <a:xfrm>
            <a:off x="485775" y="1417637"/>
            <a:ext cx="8229600" cy="4525963"/>
          </a:xfrm>
        </p:spPr>
        <p:txBody>
          <a:bodyPr>
            <a:normAutofit fontScale="92500"/>
          </a:bodyPr>
          <a:lstStyle/>
          <a:p>
            <a:pPr marL="274320" indent="-274320" eaLnBrk="1" fontAlgn="auto" hangingPunct="1">
              <a:spcAft>
                <a:spcPts val="0"/>
              </a:spcAft>
              <a:buFont typeface="Wingdings 2"/>
              <a:buChar char=""/>
              <a:defRPr/>
            </a:pPr>
            <a:r>
              <a:rPr lang="id-ID" sz="2800" dirty="0" smtClean="0"/>
              <a:t>Silogisme yang menggunakan penalaran deduktif terdiri dari tiga proposisi (dua proposisi sebagai premis, dan satu proposisi sebagai konklusi) disebut juga sebagai </a:t>
            </a:r>
            <a:r>
              <a:rPr lang="id-ID" sz="2800" b="1" u="sng" dirty="0" smtClean="0"/>
              <a:t>silogisme standar</a:t>
            </a:r>
            <a:r>
              <a:rPr lang="id-ID" sz="2800" u="sng" dirty="0" smtClean="0"/>
              <a:t>.  </a:t>
            </a:r>
            <a:r>
              <a:rPr lang="id-ID" sz="2800" dirty="0" smtClean="0"/>
              <a:t>Selain silogisme standar juga terdapat bentuk </a:t>
            </a:r>
            <a:r>
              <a:rPr lang="id-ID" sz="2800" u="sng" dirty="0" smtClean="0"/>
              <a:t>silogisme menyimpang</a:t>
            </a:r>
            <a:r>
              <a:rPr lang="id-ID" sz="2800" dirty="0" smtClean="0"/>
              <a:t>. </a:t>
            </a:r>
          </a:p>
          <a:p>
            <a:pPr marL="274320" indent="-274320" eaLnBrk="1" fontAlgn="auto" hangingPunct="1">
              <a:spcAft>
                <a:spcPts val="0"/>
              </a:spcAft>
              <a:buFont typeface="Wingdings 2"/>
              <a:buChar char=""/>
              <a:defRPr/>
            </a:pPr>
            <a:r>
              <a:rPr lang="id-ID" sz="2800" dirty="0" smtClean="0"/>
              <a:t>Silogisme menyimpang terjadi karena tidak digunakan proposisi kategorik standar dalam membuat penalaran dan konklusi. Penyimpangan bisa terjadi karena orang dalam bernalar tidak bisa dipaksa  menggunakan silogisme standar.</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Content Placeholder 2"/>
          <p:cNvSpPr>
            <a:spLocks noGrp="1"/>
          </p:cNvSpPr>
          <p:nvPr>
            <p:ph sz="quarter" idx="1"/>
          </p:nvPr>
        </p:nvSpPr>
        <p:spPr>
          <a:xfrm>
            <a:off x="457200" y="1385888"/>
            <a:ext cx="8229600" cy="4786312"/>
          </a:xfrm>
        </p:spPr>
        <p:txBody>
          <a:bodyPr/>
          <a:lstStyle/>
          <a:p>
            <a:pPr eaLnBrk="1" hangingPunct="1">
              <a:buFont typeface="Arial" charset="0"/>
              <a:buNone/>
            </a:pPr>
            <a:r>
              <a:rPr lang="id-ID" sz="2800" smtClean="0"/>
              <a:t>     </a:t>
            </a:r>
            <a:r>
              <a:rPr lang="id-ID" sz="2800" u="sng" smtClean="0"/>
              <a:t>Contoh silogisme menyimpang </a:t>
            </a:r>
            <a:r>
              <a:rPr lang="id-ID" sz="2800" smtClean="0"/>
              <a:t>:</a:t>
            </a:r>
          </a:p>
          <a:p>
            <a:pPr eaLnBrk="1" hangingPunct="1">
              <a:buFont typeface="Arial" charset="0"/>
              <a:buNone/>
            </a:pPr>
            <a:r>
              <a:rPr lang="id-ID" sz="2800" smtClean="0"/>
              <a:t>    - Mereka tidak sukses semua, karena tidak ulet</a:t>
            </a:r>
          </a:p>
          <a:p>
            <a:pPr eaLnBrk="1" hangingPunct="1">
              <a:buFont typeface="Arial" charset="0"/>
              <a:buNone/>
            </a:pPr>
            <a:r>
              <a:rPr lang="id-ID" sz="2800" smtClean="0"/>
              <a:t>     -Saefullah orangnya ulet</a:t>
            </a:r>
          </a:p>
          <a:p>
            <a:pPr eaLnBrk="1" hangingPunct="1">
              <a:buFont typeface="Arial" charset="0"/>
              <a:buNone/>
            </a:pPr>
            <a:r>
              <a:rPr lang="id-ID" sz="2800" smtClean="0"/>
              <a:t>     -Mengapa Saefullah takut tidak sukses?</a:t>
            </a:r>
          </a:p>
          <a:p>
            <a:pPr eaLnBrk="1" hangingPunct="1">
              <a:buFont typeface="Arial" charset="0"/>
              <a:buNone/>
            </a:pPr>
            <a:r>
              <a:rPr lang="id-ID" sz="2800" smtClean="0"/>
              <a:t>     </a:t>
            </a:r>
            <a:r>
              <a:rPr lang="id-ID" sz="2800" u="sng" smtClean="0"/>
              <a:t>diubah menjadi silogisme standar</a:t>
            </a:r>
            <a:r>
              <a:rPr lang="id-ID" sz="2800" smtClean="0"/>
              <a:t>:</a:t>
            </a:r>
          </a:p>
          <a:p>
            <a:pPr eaLnBrk="1" hangingPunct="1">
              <a:buFont typeface="Arial" charset="0"/>
              <a:buNone/>
            </a:pPr>
            <a:r>
              <a:rPr lang="id-ID" sz="2800" smtClean="0"/>
              <a:t>     - Semua orang yang tidak sukses bukan orang </a:t>
            </a:r>
          </a:p>
          <a:p>
            <a:pPr eaLnBrk="1" hangingPunct="1">
              <a:buFont typeface="Arial" charset="0"/>
              <a:buNone/>
            </a:pPr>
            <a:r>
              <a:rPr lang="id-ID" sz="2800" smtClean="0"/>
              <a:t>        yang  ulet</a:t>
            </a:r>
          </a:p>
          <a:p>
            <a:pPr eaLnBrk="1" hangingPunct="1">
              <a:buFont typeface="Arial" charset="0"/>
              <a:buNone/>
            </a:pPr>
            <a:r>
              <a:rPr lang="id-ID" sz="2800" smtClean="0"/>
              <a:t>     - Saufullah adalah orang yang ulet</a:t>
            </a:r>
          </a:p>
          <a:p>
            <a:pPr eaLnBrk="1" hangingPunct="1">
              <a:buFont typeface="Arial" charset="0"/>
              <a:buNone/>
            </a:pPr>
            <a:r>
              <a:rPr lang="id-ID" sz="2800" smtClean="0"/>
              <a:t>     - Jadi : Saefullah bukan orang yang tidak sukses</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Content Placeholder 2"/>
          <p:cNvSpPr>
            <a:spLocks noGrp="1"/>
          </p:cNvSpPr>
          <p:nvPr>
            <p:ph sz="quarter" idx="1"/>
          </p:nvPr>
        </p:nvSpPr>
        <p:spPr>
          <a:xfrm>
            <a:off x="628650" y="1260475"/>
            <a:ext cx="8229600" cy="5597525"/>
          </a:xfrm>
        </p:spPr>
        <p:txBody>
          <a:bodyPr/>
          <a:lstStyle/>
          <a:p>
            <a:pPr eaLnBrk="1" hangingPunct="1">
              <a:buFont typeface="Arial" charset="0"/>
              <a:buNone/>
            </a:pPr>
            <a:r>
              <a:rPr lang="id-ID" sz="2800" smtClean="0"/>
              <a:t>    </a:t>
            </a:r>
            <a:r>
              <a:rPr lang="id-ID" sz="2800" u="sng" smtClean="0"/>
              <a:t>Contoh penyimpangan karena  term diungkapkan dengan kata yang berbeda-beda.</a:t>
            </a:r>
          </a:p>
          <a:p>
            <a:pPr eaLnBrk="1" hangingPunct="1">
              <a:buFont typeface="Arial" charset="0"/>
              <a:buNone/>
            </a:pPr>
            <a:r>
              <a:rPr lang="id-ID" sz="2800" smtClean="0"/>
              <a:t>    - Setiap pendidik patuh terhadap peraturan</a:t>
            </a:r>
          </a:p>
          <a:p>
            <a:pPr eaLnBrk="1" hangingPunct="1">
              <a:buFont typeface="Arial" charset="0"/>
              <a:buNone/>
            </a:pPr>
            <a:r>
              <a:rPr lang="id-ID" sz="2800" smtClean="0"/>
              <a:t>    - Bayu adalah guru olah raga </a:t>
            </a:r>
          </a:p>
          <a:p>
            <a:pPr eaLnBrk="1" hangingPunct="1">
              <a:buFont typeface="Arial" charset="0"/>
              <a:buNone/>
            </a:pPr>
            <a:r>
              <a:rPr lang="id-ID" sz="2800" smtClean="0"/>
              <a:t>    - Maka dimanapun ditempatkan, ia  selalu </a:t>
            </a:r>
          </a:p>
          <a:p>
            <a:pPr eaLnBrk="1" hangingPunct="1">
              <a:buFont typeface="Arial" charset="0"/>
              <a:buNone/>
            </a:pPr>
            <a:r>
              <a:rPr lang="id-ID" sz="2800" smtClean="0"/>
              <a:t>      disiplin.</a:t>
            </a:r>
          </a:p>
          <a:p>
            <a:pPr eaLnBrk="1" hangingPunct="1">
              <a:buFont typeface="Arial" charset="0"/>
              <a:buNone/>
            </a:pPr>
            <a:r>
              <a:rPr lang="id-ID" sz="2800" smtClean="0"/>
              <a:t>    </a:t>
            </a:r>
            <a:r>
              <a:rPr lang="id-ID" sz="2800" u="sng" smtClean="0"/>
              <a:t>Menjadi silogisme standar :</a:t>
            </a:r>
          </a:p>
          <a:p>
            <a:pPr eaLnBrk="1" hangingPunct="1">
              <a:buFont typeface="Arial" charset="0"/>
              <a:buNone/>
            </a:pPr>
            <a:r>
              <a:rPr lang="id-ID" sz="2800" smtClean="0"/>
              <a:t>    - Semua pendidik  patuh terhadap peraturan</a:t>
            </a:r>
          </a:p>
          <a:p>
            <a:pPr eaLnBrk="1" hangingPunct="1">
              <a:buFont typeface="Arial" charset="0"/>
              <a:buNone/>
            </a:pPr>
            <a:r>
              <a:rPr lang="id-ID" sz="2800" smtClean="0"/>
              <a:t>    -Bayu adalah pendidik</a:t>
            </a:r>
          </a:p>
          <a:p>
            <a:pPr eaLnBrk="1" hangingPunct="1">
              <a:buFont typeface="Arial" charset="0"/>
              <a:buNone/>
            </a:pPr>
            <a:r>
              <a:rPr lang="id-ID" sz="2800" smtClean="0"/>
              <a:t>    -Jadi : Bayu (dimanapun ditempatkan)  patuh </a:t>
            </a:r>
          </a:p>
          <a:p>
            <a:pPr eaLnBrk="1" hangingPunct="1">
              <a:buFont typeface="Arial" charset="0"/>
              <a:buNone/>
            </a:pPr>
            <a:r>
              <a:rPr lang="id-ID" sz="2800" smtClean="0"/>
              <a:t>               terhadap peraturan</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Content Placeholder 2"/>
          <p:cNvSpPr>
            <a:spLocks noGrp="1"/>
          </p:cNvSpPr>
          <p:nvPr>
            <p:ph sz="quarter" idx="1"/>
          </p:nvPr>
        </p:nvSpPr>
        <p:spPr>
          <a:xfrm>
            <a:off x="700088" y="1722438"/>
            <a:ext cx="8229600" cy="4525962"/>
          </a:xfrm>
        </p:spPr>
        <p:txBody>
          <a:bodyPr>
            <a:normAutofit lnSpcReduction="10000"/>
          </a:bodyPr>
          <a:lstStyle/>
          <a:p>
            <a:pPr marL="274320" indent="-274320" eaLnBrk="1" fontAlgn="auto" hangingPunct="1">
              <a:spcAft>
                <a:spcPts val="0"/>
              </a:spcAft>
              <a:buFont typeface="Arial" charset="0"/>
              <a:buNone/>
              <a:defRPr/>
            </a:pPr>
            <a:r>
              <a:rPr lang="id-ID" sz="2800" dirty="0" smtClean="0"/>
              <a:t>    </a:t>
            </a:r>
            <a:r>
              <a:rPr lang="id-ID" sz="2800" u="sng" dirty="0" smtClean="0"/>
              <a:t>Contoh penyimpangan karena menggunakan term ekoivok (satu kata multi makna) </a:t>
            </a:r>
            <a:r>
              <a:rPr lang="id-ID" sz="2800" dirty="0" smtClean="0"/>
              <a:t>sehingga menjadi penalaran yang sesat.</a:t>
            </a:r>
          </a:p>
          <a:p>
            <a:pPr marL="274320" indent="-274320" eaLnBrk="1" fontAlgn="auto" hangingPunct="1">
              <a:spcAft>
                <a:spcPts val="0"/>
              </a:spcAft>
              <a:buFont typeface="Arial" charset="0"/>
              <a:buNone/>
              <a:defRPr/>
            </a:pPr>
            <a:r>
              <a:rPr lang="id-ID" sz="2800" dirty="0" smtClean="0"/>
              <a:t>    - Semua warga negara wajib membayar pajak</a:t>
            </a:r>
          </a:p>
          <a:p>
            <a:pPr marL="274320" indent="-274320" eaLnBrk="1" fontAlgn="auto" hangingPunct="1">
              <a:spcAft>
                <a:spcPts val="0"/>
              </a:spcAft>
              <a:buFont typeface="Arial" charset="0"/>
              <a:buNone/>
              <a:defRPr/>
            </a:pPr>
            <a:r>
              <a:rPr lang="id-ID" sz="2800" dirty="0" smtClean="0"/>
              <a:t>    - Gepeng *) adalah warga negara</a:t>
            </a:r>
          </a:p>
          <a:p>
            <a:pPr marL="274320" indent="-274320" eaLnBrk="1" fontAlgn="auto" hangingPunct="1">
              <a:spcAft>
                <a:spcPts val="0"/>
              </a:spcAft>
              <a:buFont typeface="Arial" charset="0"/>
              <a:buNone/>
              <a:defRPr/>
            </a:pPr>
            <a:r>
              <a:rPr lang="id-ID" sz="2800" dirty="0" smtClean="0"/>
              <a:t>    - Jadi : Gepeng wajib membayar pajak</a:t>
            </a:r>
          </a:p>
          <a:p>
            <a:pPr marL="274320" indent="-274320" eaLnBrk="1" fontAlgn="auto" hangingPunct="1">
              <a:spcAft>
                <a:spcPts val="0"/>
              </a:spcAft>
              <a:buFont typeface="Arial" charset="0"/>
              <a:buNone/>
              <a:defRPr/>
            </a:pPr>
            <a:r>
              <a:rPr lang="id-ID" sz="2800" dirty="0" smtClean="0"/>
              <a:t>    </a:t>
            </a:r>
            <a:r>
              <a:rPr lang="id-ID" sz="2800" u="sng" dirty="0" smtClean="0"/>
              <a:t>Catatan</a:t>
            </a:r>
            <a:r>
              <a:rPr lang="id-ID" sz="2800" dirty="0" smtClean="0"/>
              <a:t> : Kata “warganegara” memiliki arti ambigu : warga negara mampu, warga negara tidak mampu ).   </a:t>
            </a:r>
          </a:p>
          <a:p>
            <a:pPr marL="274320" indent="-274320" eaLnBrk="1" fontAlgn="auto" hangingPunct="1">
              <a:spcAft>
                <a:spcPts val="0"/>
              </a:spcAft>
              <a:buFont typeface="Arial" charset="0"/>
              <a:buNone/>
              <a:defRPr/>
            </a:pPr>
            <a:r>
              <a:rPr lang="id-ID" sz="2800" dirty="0" smtClean="0"/>
              <a:t>    </a:t>
            </a:r>
          </a:p>
          <a:p>
            <a:pPr marL="274320" indent="-274320" eaLnBrk="1" fontAlgn="auto" hangingPunct="1">
              <a:spcAft>
                <a:spcPts val="0"/>
              </a:spcAft>
              <a:buFont typeface="Arial" charset="0"/>
              <a:buNone/>
              <a:defRPr/>
            </a:pPr>
            <a:endParaRPr lang="id-ID" sz="2800" dirty="0" smtClean="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Title 1"/>
          <p:cNvSpPr>
            <a:spLocks noGrp="1"/>
          </p:cNvSpPr>
          <p:nvPr>
            <p:ph type="title"/>
          </p:nvPr>
        </p:nvSpPr>
        <p:spPr/>
        <p:txBody>
          <a:bodyPr/>
          <a:lstStyle/>
          <a:p>
            <a:pPr eaLnBrk="1" hangingPunct="1"/>
            <a:r>
              <a:rPr lang="id-ID" sz="4000" b="1" smtClean="0">
                <a:solidFill>
                  <a:srgbClr val="7B9899"/>
                </a:solidFill>
              </a:rPr>
              <a:t>Hukum Silogisme</a:t>
            </a:r>
          </a:p>
        </p:txBody>
      </p:sp>
      <p:sp>
        <p:nvSpPr>
          <p:cNvPr id="130051" name="Content Placeholder 2"/>
          <p:cNvSpPr>
            <a:spLocks noGrp="1"/>
          </p:cNvSpPr>
          <p:nvPr>
            <p:ph sz="quarter" idx="1"/>
          </p:nvPr>
        </p:nvSpPr>
        <p:spPr>
          <a:xfrm>
            <a:off x="557213" y="1957388"/>
            <a:ext cx="8229600" cy="2185987"/>
          </a:xfrm>
        </p:spPr>
        <p:txBody>
          <a:bodyPr/>
          <a:lstStyle/>
          <a:p>
            <a:pPr algn="just" eaLnBrk="1" hangingPunct="1">
              <a:buFont typeface="Arial" charset="0"/>
              <a:buNone/>
            </a:pPr>
            <a:r>
              <a:rPr lang="id-ID" smtClean="0"/>
              <a:t>    Hukum silogisme dibedakan menjadi dua yaitu hukum silogisme berhubungan dengan unsur </a:t>
            </a:r>
            <a:r>
              <a:rPr lang="id-ID" u="sng" smtClean="0"/>
              <a:t>term</a:t>
            </a:r>
            <a:r>
              <a:rPr lang="id-ID" smtClean="0"/>
              <a:t> dan hukum silogisme berhubungan dengan </a:t>
            </a:r>
            <a:r>
              <a:rPr lang="id-ID" u="sng" smtClean="0"/>
              <a:t>proposisi</a:t>
            </a:r>
            <a:r>
              <a:rPr lang="id-ID" smtClean="0"/>
              <a:t>.</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Title 1"/>
          <p:cNvSpPr>
            <a:spLocks noGrp="1"/>
          </p:cNvSpPr>
          <p:nvPr>
            <p:ph type="title"/>
          </p:nvPr>
        </p:nvSpPr>
        <p:spPr/>
        <p:txBody>
          <a:bodyPr/>
          <a:lstStyle/>
          <a:p>
            <a:pPr eaLnBrk="1" hangingPunct="1"/>
            <a:r>
              <a:rPr lang="id-ID" sz="3200" b="1" smtClean="0">
                <a:solidFill>
                  <a:srgbClr val="7B9899"/>
                </a:solidFill>
              </a:rPr>
              <a:t>Hukum Silogisme  term</a:t>
            </a:r>
          </a:p>
        </p:txBody>
      </p:sp>
      <p:sp>
        <p:nvSpPr>
          <p:cNvPr id="131075" name="Content Placeholder 2"/>
          <p:cNvSpPr>
            <a:spLocks noGrp="1"/>
          </p:cNvSpPr>
          <p:nvPr>
            <p:ph sz="quarter" idx="1"/>
          </p:nvPr>
        </p:nvSpPr>
        <p:spPr>
          <a:xfrm>
            <a:off x="457200" y="1662113"/>
            <a:ext cx="8229600" cy="4281487"/>
          </a:xfrm>
        </p:spPr>
        <p:txBody>
          <a:bodyPr/>
          <a:lstStyle/>
          <a:p>
            <a:pPr eaLnBrk="1" hangingPunct="1">
              <a:buFont typeface="Arial" charset="0"/>
              <a:buNone/>
            </a:pPr>
            <a:r>
              <a:rPr lang="id-ID" sz="2400" smtClean="0"/>
              <a:t>1.Jumlah term dalam silogisme tidak boleh lebih dari tiga (term) : S-M-P.</a:t>
            </a:r>
          </a:p>
          <a:p>
            <a:pPr eaLnBrk="1" hangingPunct="1">
              <a:buFont typeface="Arial" charset="0"/>
              <a:buNone/>
            </a:pPr>
            <a:r>
              <a:rPr lang="id-ID" sz="2400" smtClean="0"/>
              <a:t>    M (</a:t>
            </a:r>
            <a:r>
              <a:rPr lang="id-ID" sz="2400" i="1" smtClean="0"/>
              <a:t>terminus medius</a:t>
            </a:r>
            <a:r>
              <a:rPr lang="id-ID" sz="2400" smtClean="0"/>
              <a:t>), adalah term pembanding untuk mengetahui apakah S=P. Hasil pembanding adalah S=M atau S  = P sebagai konklusi silogisme.</a:t>
            </a:r>
          </a:p>
          <a:p>
            <a:pPr eaLnBrk="1" hangingPunct="1">
              <a:buFont typeface="Arial" charset="0"/>
              <a:buNone/>
            </a:pPr>
            <a:r>
              <a:rPr lang="id-ID" sz="2400" smtClean="0"/>
              <a:t>2. Term tengah, M, tidak boleh terdapat dalam konklusi. Hubungan S dan P di dalam konklusi berdasarkan M yang dua kali di premis. Kalau kedua term M itu dua kali tidak berdistribusi, tidak bisa diketahui apakah dua term itu meliputi anggota yang sama. </a:t>
            </a:r>
          </a:p>
          <a:p>
            <a:pPr eaLnBrk="1" hangingPunct="1">
              <a:buFont typeface="Arial" charset="0"/>
              <a:buNone/>
            </a:pPr>
            <a:endParaRPr lang="id-ID" sz="2400" smtClean="0"/>
          </a:p>
        </p:txBody>
      </p:sp>
      <p:cxnSp>
        <p:nvCxnSpPr>
          <p:cNvPr id="5" name="Straight Connector 4"/>
          <p:cNvCxnSpPr/>
          <p:nvPr/>
        </p:nvCxnSpPr>
        <p:spPr>
          <a:xfrm rot="16200000" flipH="1">
            <a:off x="1786731" y="2999582"/>
            <a:ext cx="141287"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Content Placeholder 2"/>
          <p:cNvSpPr>
            <a:spLocks noGrp="1"/>
          </p:cNvSpPr>
          <p:nvPr>
            <p:ph sz="quarter" idx="1"/>
          </p:nvPr>
        </p:nvSpPr>
        <p:spPr>
          <a:xfrm>
            <a:off x="485775" y="1481137"/>
            <a:ext cx="8229600" cy="5072063"/>
          </a:xfrm>
        </p:spPr>
        <p:txBody>
          <a:bodyPr/>
          <a:lstStyle/>
          <a:p>
            <a:pPr algn="just" eaLnBrk="1" hangingPunct="1"/>
            <a:r>
              <a:rPr lang="id-ID" sz="2800" smtClean="0"/>
              <a:t>Misal, “beberapa mahasiswa yang pandai” belum tentu sama orangnya dengan “beberapa mahasiswa yang rajin”</a:t>
            </a:r>
          </a:p>
          <a:p>
            <a:pPr algn="just" eaLnBrk="1" hangingPunct="1">
              <a:buFont typeface="Arial" charset="0"/>
              <a:buNone/>
            </a:pPr>
            <a:r>
              <a:rPr lang="id-ID" sz="2800" smtClean="0"/>
              <a:t>3. Term M minimal satu kali harus berdistribusi, sebagai pelaksanaan prinsip distribusi (</a:t>
            </a:r>
            <a:r>
              <a:rPr lang="id-ID" sz="2800" i="1" smtClean="0"/>
              <a:t>dictum de omni). </a:t>
            </a:r>
            <a:r>
              <a:rPr lang="id-ID" sz="2800" smtClean="0"/>
              <a:t>Silogisme adalah suatu bentuk penalaran yang menyimpulkan konklusi dari premis. Konklusi sudah terkandung di dalam premis. Jadi, konklusi pasti sama dengan premis. Di dalam konklusi, term S / P meliputi anggota yang tidak ditunjuk oleh term S/P dalam premis.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Content Placeholder 2"/>
          <p:cNvSpPr>
            <a:spLocks noGrp="1"/>
          </p:cNvSpPr>
          <p:nvPr>
            <p:ph sz="quarter" idx="1"/>
          </p:nvPr>
        </p:nvSpPr>
        <p:spPr>
          <a:xfrm>
            <a:off x="628650" y="1976437"/>
            <a:ext cx="8229600" cy="2214563"/>
          </a:xfrm>
        </p:spPr>
        <p:txBody>
          <a:bodyPr/>
          <a:lstStyle/>
          <a:p>
            <a:pPr eaLnBrk="1" hangingPunct="1">
              <a:buFont typeface="Arial" charset="0"/>
              <a:buNone/>
            </a:pPr>
            <a:r>
              <a:rPr lang="id-ID" sz="2800" smtClean="0"/>
              <a:t>4. Term S dan P dalam konklusi tidak boleh lebih luas dari premis. Pelanggaran atas prinsip ini masuk kategori kesesatan </a:t>
            </a:r>
            <a:r>
              <a:rPr lang="id-ID" sz="2800" i="1" smtClean="0"/>
              <a:t>Latius hos</a:t>
            </a:r>
            <a:r>
              <a:rPr lang="id-ID" sz="2800" smtClean="0"/>
              <a: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Title 1"/>
          <p:cNvSpPr>
            <a:spLocks noGrp="1"/>
          </p:cNvSpPr>
          <p:nvPr>
            <p:ph type="title"/>
          </p:nvPr>
        </p:nvSpPr>
        <p:spPr/>
        <p:txBody>
          <a:bodyPr/>
          <a:lstStyle/>
          <a:p>
            <a:pPr eaLnBrk="1" hangingPunct="1"/>
            <a:r>
              <a:rPr lang="id-ID" sz="3200" b="1" smtClean="0">
                <a:solidFill>
                  <a:srgbClr val="7B9899"/>
                </a:solidFill>
              </a:rPr>
              <a:t>Hukum Silogisme Proposisi</a:t>
            </a:r>
          </a:p>
        </p:txBody>
      </p:sp>
      <p:sp>
        <p:nvSpPr>
          <p:cNvPr id="134147" name="Content Placeholder 2"/>
          <p:cNvSpPr>
            <a:spLocks noGrp="1"/>
          </p:cNvSpPr>
          <p:nvPr>
            <p:ph sz="quarter" idx="1"/>
          </p:nvPr>
        </p:nvSpPr>
        <p:spPr>
          <a:xfrm>
            <a:off x="301625" y="1679575"/>
            <a:ext cx="8504238" cy="3730625"/>
          </a:xfrm>
        </p:spPr>
        <p:txBody>
          <a:bodyPr/>
          <a:lstStyle/>
          <a:p>
            <a:pPr eaLnBrk="1" hangingPunct="1">
              <a:buFont typeface="Arial" charset="0"/>
              <a:buNone/>
            </a:pPr>
            <a:r>
              <a:rPr lang="id-ID" dirty="0" smtClean="0"/>
              <a:t>    Silogisme menganut prinsip persamaan (</a:t>
            </a:r>
            <a:r>
              <a:rPr lang="id-ID" i="1" dirty="0" smtClean="0"/>
              <a:t>principium convenientiae</a:t>
            </a:r>
            <a:r>
              <a:rPr lang="id-ID" dirty="0" smtClean="0"/>
              <a:t>) yang terdiri atas tiga proposisi. Dua proposisi afirmatif premis, dan satu konklusi.</a:t>
            </a:r>
          </a:p>
          <a:p>
            <a:pPr eaLnBrk="1" hangingPunct="1">
              <a:buFont typeface="Arial" charset="0"/>
              <a:buNone/>
            </a:pPr>
            <a:endParaRPr lang="id-ID" dirty="0" smtClean="0"/>
          </a:p>
          <a:p>
            <a:pPr eaLnBrk="1" hangingPunct="1">
              <a:buFont typeface="Arial" charset="0"/>
              <a:buNone/>
            </a:pPr>
            <a:r>
              <a:rPr lang="id-ID" dirty="0" smtClean="0"/>
              <a:t>                       M=P, </a:t>
            </a:r>
            <a:r>
              <a:rPr lang="en-US" dirty="0" smtClean="0"/>
              <a:t> </a:t>
            </a:r>
            <a:r>
              <a:rPr lang="id-ID" dirty="0" smtClean="0"/>
              <a:t>S </a:t>
            </a:r>
            <a:r>
              <a:rPr lang="id-ID" dirty="0" smtClean="0"/>
              <a:t>= M,  S =P</a:t>
            </a:r>
          </a:p>
        </p:txBody>
      </p:sp>
      <p:sp>
        <p:nvSpPr>
          <p:cNvPr id="4" name="Rectangle 3"/>
          <p:cNvSpPr/>
          <p:nvPr/>
        </p:nvSpPr>
        <p:spPr>
          <a:xfrm>
            <a:off x="1928813" y="3214688"/>
            <a:ext cx="3643312" cy="92868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id-ID"/>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Content Placeholder 2"/>
          <p:cNvSpPr>
            <a:spLocks noGrp="1"/>
          </p:cNvSpPr>
          <p:nvPr>
            <p:ph sz="quarter" idx="1"/>
          </p:nvPr>
        </p:nvSpPr>
        <p:spPr>
          <a:xfrm>
            <a:off x="628650" y="1290637"/>
            <a:ext cx="8229600" cy="5643563"/>
          </a:xfrm>
        </p:spPr>
        <p:txBody>
          <a:bodyPr/>
          <a:lstStyle/>
          <a:p>
            <a:pPr eaLnBrk="1" hangingPunct="1">
              <a:buFont typeface="Arial" charset="0"/>
              <a:buNone/>
            </a:pPr>
            <a:r>
              <a:rPr lang="id-ID" sz="2800" smtClean="0"/>
              <a:t>1. Apabila proposisi-proposisi didalam afirmatif, maka konklusinya afirmatif.</a:t>
            </a:r>
          </a:p>
          <a:p>
            <a:pPr eaLnBrk="1" hangingPunct="1">
              <a:buFont typeface="Arial" charset="0"/>
              <a:buNone/>
            </a:pPr>
            <a:r>
              <a:rPr lang="id-ID" sz="2800" smtClean="0"/>
              <a:t>2. Proposisi di dalam premis tidak boleh kedua-duanya negatif. </a:t>
            </a:r>
          </a:p>
          <a:p>
            <a:pPr eaLnBrk="1" hangingPunct="1">
              <a:buFont typeface="Arial" charset="0"/>
              <a:buNone/>
            </a:pPr>
            <a:r>
              <a:rPr lang="id-ID" sz="2800" smtClean="0"/>
              <a:t>3. Konklusi mengikuti proposisi yang lemah dalam premis . Proposisi lemah yaitu proposisi negatif. Sedangkan proposisi afirmatif dikategorikan sebagai proposisi yang kuat.  Apabila premis ada yang bersifat proposisi partikular, maka konklusinya harus partikular. Proposisi universal adalah proposisi kuat, sedangkan proposisi partikulat adalah proposisi lemah.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Content Placeholder 2"/>
          <p:cNvSpPr>
            <a:spLocks noGrp="1"/>
          </p:cNvSpPr>
          <p:nvPr>
            <p:ph sz="quarter" idx="1"/>
          </p:nvPr>
        </p:nvSpPr>
        <p:spPr>
          <a:xfrm>
            <a:off x="457200" y="357188"/>
            <a:ext cx="8229600" cy="1500187"/>
          </a:xfrm>
        </p:spPr>
        <p:txBody>
          <a:bodyPr/>
          <a:lstStyle/>
          <a:p>
            <a:pPr eaLnBrk="1" hangingPunct="1">
              <a:buFont typeface="Arial" charset="0"/>
              <a:buNone/>
            </a:pPr>
            <a:r>
              <a:rPr lang="id-ID" sz="2800" smtClean="0"/>
              <a:t>4. Proposisi di dalam premis tidak boleh kedua-duanya partikular, setidak-tidaknya salah satu harus universal </a:t>
            </a:r>
          </a:p>
        </p:txBody>
      </p:sp>
      <p:graphicFrame>
        <p:nvGraphicFramePr>
          <p:cNvPr id="4" name="Table 3"/>
          <p:cNvGraphicFramePr>
            <a:graphicFrameLocks noGrp="1"/>
          </p:cNvGraphicFramePr>
          <p:nvPr/>
        </p:nvGraphicFramePr>
        <p:xfrm>
          <a:off x="714375" y="1785938"/>
          <a:ext cx="8072437" cy="1109661"/>
        </p:xfrm>
        <a:graphic>
          <a:graphicData uri="http://schemas.openxmlformats.org/drawingml/2006/table">
            <a:tbl>
              <a:tblPr firstRow="1" bandRow="1">
                <a:tableStyleId>{5C22544A-7EE6-4342-B048-85BDC9FD1C3A}</a:tableStyleId>
              </a:tblPr>
              <a:tblGrid>
                <a:gridCol w="1597281"/>
                <a:gridCol w="2260342"/>
                <a:gridCol w="271241"/>
                <a:gridCol w="2043333"/>
                <a:gridCol w="1900240"/>
              </a:tblGrid>
              <a:tr h="370841">
                <a:tc>
                  <a:txBody>
                    <a:bodyPr/>
                    <a:lstStyle/>
                    <a:p>
                      <a:endParaRPr lang="id-ID" sz="1800" dirty="0"/>
                    </a:p>
                  </a:txBody>
                  <a:tcPr/>
                </a:tc>
                <a:tc gridSpan="2">
                  <a:txBody>
                    <a:bodyPr/>
                    <a:lstStyle/>
                    <a:p>
                      <a:r>
                        <a:rPr lang="id-ID" sz="1800" dirty="0" smtClean="0"/>
                        <a:t>Bentuk 1</a:t>
                      </a:r>
                      <a:endParaRPr lang="id-ID" sz="1800" dirty="0"/>
                    </a:p>
                  </a:txBody>
                  <a:tcPr/>
                </a:tc>
                <a:tc hMerge="1">
                  <a:txBody>
                    <a:bodyPr/>
                    <a:lstStyle/>
                    <a:p>
                      <a:endParaRPr lang="id-ID"/>
                    </a:p>
                  </a:txBody>
                  <a:tcPr/>
                </a:tc>
                <a:tc>
                  <a:txBody>
                    <a:bodyPr/>
                    <a:lstStyle/>
                    <a:p>
                      <a:r>
                        <a:rPr lang="id-ID" sz="1800" dirty="0" smtClean="0"/>
                        <a:t>Bentuk 2</a:t>
                      </a:r>
                      <a:endParaRPr lang="id-ID" sz="1800" dirty="0"/>
                    </a:p>
                  </a:txBody>
                  <a:tcPr/>
                </a:tc>
                <a:tc>
                  <a:txBody>
                    <a:bodyPr/>
                    <a:lstStyle/>
                    <a:p>
                      <a:r>
                        <a:rPr lang="id-ID" sz="1800" dirty="0" smtClean="0"/>
                        <a:t>Bentuk 3</a:t>
                      </a:r>
                      <a:endParaRPr lang="id-ID" sz="1800" dirty="0"/>
                    </a:p>
                  </a:txBody>
                  <a:tcPr/>
                </a:tc>
              </a:tr>
              <a:tr h="370841">
                <a:tc>
                  <a:txBody>
                    <a:bodyPr/>
                    <a:lstStyle/>
                    <a:p>
                      <a:r>
                        <a:rPr lang="id-ID" sz="1800" dirty="0" smtClean="0"/>
                        <a:t>Maior</a:t>
                      </a:r>
                      <a:endParaRPr lang="id-ID" sz="1800" dirty="0"/>
                    </a:p>
                  </a:txBody>
                  <a:tcPr/>
                </a:tc>
                <a:tc>
                  <a:txBody>
                    <a:bodyPr/>
                    <a:lstStyle/>
                    <a:p>
                      <a:r>
                        <a:rPr lang="id-ID" sz="1800" dirty="0" smtClean="0"/>
                        <a:t>Beberapa M=P</a:t>
                      </a:r>
                      <a:endParaRPr lang="id-ID" sz="1800" dirty="0"/>
                    </a:p>
                  </a:txBody>
                  <a:tcPr/>
                </a:tc>
                <a:tc>
                  <a:txBody>
                    <a:bodyPr/>
                    <a:lstStyle/>
                    <a:p>
                      <a:endParaRPr lang="id-ID" sz="1800"/>
                    </a:p>
                  </a:txBody>
                  <a:tcPr/>
                </a:tc>
                <a:tc>
                  <a:txBody>
                    <a:bodyPr/>
                    <a:lstStyle/>
                    <a:p>
                      <a:r>
                        <a:rPr lang="id-ID" sz="1800" dirty="0" smtClean="0"/>
                        <a:t>Beberapa M=P</a:t>
                      </a:r>
                      <a:endParaRPr lang="id-ID" sz="1800" dirty="0"/>
                    </a:p>
                  </a:txBody>
                  <a:tcPr/>
                </a:tc>
                <a:tc>
                  <a:txBody>
                    <a:bodyPr/>
                    <a:lstStyle/>
                    <a:p>
                      <a:r>
                        <a:rPr lang="id-ID" sz="1800" dirty="0" smtClean="0"/>
                        <a:t>Beberapa</a:t>
                      </a:r>
                      <a:r>
                        <a:rPr lang="id-ID" sz="1800" baseline="0" dirty="0" smtClean="0"/>
                        <a:t> M = P</a:t>
                      </a:r>
                      <a:endParaRPr lang="id-ID" sz="1800" dirty="0"/>
                    </a:p>
                  </a:txBody>
                  <a:tcPr/>
                </a:tc>
              </a:tr>
              <a:tr h="367979">
                <a:tc>
                  <a:txBody>
                    <a:bodyPr/>
                    <a:lstStyle/>
                    <a:p>
                      <a:r>
                        <a:rPr lang="id-ID" sz="1800" dirty="0" smtClean="0"/>
                        <a:t>Minor</a:t>
                      </a:r>
                      <a:endParaRPr lang="id-ID" sz="1800" dirty="0"/>
                    </a:p>
                  </a:txBody>
                  <a:tcPr/>
                </a:tc>
                <a:tc>
                  <a:txBody>
                    <a:bodyPr/>
                    <a:lstStyle/>
                    <a:p>
                      <a:r>
                        <a:rPr lang="id-ID" sz="1800" dirty="0" smtClean="0"/>
                        <a:t>Bebrapa S = M</a:t>
                      </a:r>
                      <a:endParaRPr lang="id-ID" sz="1800" dirty="0"/>
                    </a:p>
                  </a:txBody>
                  <a:tcPr/>
                </a:tc>
                <a:tc>
                  <a:txBody>
                    <a:bodyPr/>
                    <a:lstStyle/>
                    <a:p>
                      <a:endParaRPr lang="id-ID" sz="1800"/>
                    </a:p>
                  </a:txBody>
                  <a:tcPr/>
                </a:tc>
                <a:tc>
                  <a:txBody>
                    <a:bodyPr/>
                    <a:lstStyle/>
                    <a:p>
                      <a:r>
                        <a:rPr lang="id-ID" sz="1800" dirty="0" smtClean="0"/>
                        <a:t>Beberapa S = M</a:t>
                      </a:r>
                      <a:endParaRPr lang="id-ID" sz="1800" dirty="0"/>
                    </a:p>
                  </a:txBody>
                  <a:tcPr/>
                </a:tc>
                <a:tc>
                  <a:txBody>
                    <a:bodyPr/>
                    <a:lstStyle/>
                    <a:p>
                      <a:r>
                        <a:rPr lang="id-ID" sz="1800" dirty="0" smtClean="0"/>
                        <a:t>Beberapa S = M</a:t>
                      </a:r>
                      <a:endParaRPr lang="id-ID" sz="1800" dirty="0"/>
                    </a:p>
                  </a:txBody>
                  <a:tcPr/>
                </a:tc>
              </a:tr>
            </a:tbl>
          </a:graphicData>
        </a:graphic>
      </p:graphicFrame>
      <p:cxnSp>
        <p:nvCxnSpPr>
          <p:cNvPr id="6" name="Straight Connector 5"/>
          <p:cNvCxnSpPr/>
          <p:nvPr/>
        </p:nvCxnSpPr>
        <p:spPr>
          <a:xfrm rot="5400000">
            <a:off x="8073231" y="2713832"/>
            <a:ext cx="142875" cy="1588"/>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5400000">
            <a:off x="6001544" y="2713832"/>
            <a:ext cx="142875" cy="1587"/>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1022350" y="3286125"/>
            <a:ext cx="7407275" cy="2032000"/>
          </a:xfrm>
          <a:prstGeom prst="rect">
            <a:avLst/>
          </a:prstGeom>
          <a:noFill/>
        </p:spPr>
        <p:txBody>
          <a:bodyPr wrap="none">
            <a:spAutoFit/>
          </a:bodyPr>
          <a:lstStyle/>
          <a:p>
            <a:pPr>
              <a:defRPr/>
            </a:pPr>
            <a:r>
              <a:rPr lang="id-ID" dirty="0"/>
              <a:t>Catatan :</a:t>
            </a:r>
          </a:p>
          <a:p>
            <a:pPr marL="342900" indent="-342900">
              <a:buFontTx/>
              <a:buAutoNum type="arabicPeriod"/>
              <a:defRPr/>
            </a:pPr>
            <a:r>
              <a:rPr lang="id-ID" dirty="0"/>
              <a:t>Bentuk 1 melanggar hukum 3 mengenai term karena term M</a:t>
            </a:r>
          </a:p>
          <a:p>
            <a:pPr marL="342900" indent="-342900">
              <a:defRPr/>
            </a:pPr>
            <a:r>
              <a:rPr lang="id-ID" dirty="0"/>
              <a:t>      dua kali tidak berdistribusi</a:t>
            </a:r>
          </a:p>
          <a:p>
            <a:pPr marL="342900" indent="-342900">
              <a:buFontTx/>
              <a:buAutoNum type="arabicPeriod" startAt="2"/>
              <a:defRPr/>
            </a:pPr>
            <a:r>
              <a:rPr lang="id-ID" dirty="0"/>
              <a:t>Bentuk 2 menghasilkan konklusi S = P, dimana Pakan berdistribusi,</a:t>
            </a:r>
          </a:p>
          <a:p>
            <a:pPr marL="342900" indent="-342900">
              <a:defRPr/>
            </a:pPr>
            <a:r>
              <a:rPr lang="id-ID" dirty="0"/>
              <a:t>      sedangkan di dalam maiornya term P tidsak berdistribusi. </a:t>
            </a:r>
          </a:p>
          <a:p>
            <a:pPr marL="342900" indent="-342900">
              <a:defRPr/>
            </a:pPr>
            <a:r>
              <a:rPr lang="id-ID" dirty="0"/>
              <a:t>     Jadi melanggar hukum 4 mengenai term. </a:t>
            </a:r>
          </a:p>
          <a:p>
            <a:pPr marL="342900" indent="-342900">
              <a:defRPr/>
            </a:pPr>
            <a:r>
              <a:rPr lang="id-ID" dirty="0"/>
              <a:t>3.  Dalam bentuk 3, term M dua kali tidak berdistribusi. </a:t>
            </a:r>
          </a:p>
        </p:txBody>
      </p:sp>
      <p:cxnSp>
        <p:nvCxnSpPr>
          <p:cNvPr id="12" name="Straight Connector 11"/>
          <p:cNvCxnSpPr/>
          <p:nvPr/>
        </p:nvCxnSpPr>
        <p:spPr>
          <a:xfrm rot="5400000">
            <a:off x="5001419" y="4285457"/>
            <a:ext cx="142875" cy="158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Title 1"/>
          <p:cNvSpPr>
            <a:spLocks noGrp="1"/>
          </p:cNvSpPr>
          <p:nvPr>
            <p:ph type="title"/>
          </p:nvPr>
        </p:nvSpPr>
        <p:spPr/>
        <p:txBody>
          <a:bodyPr/>
          <a:lstStyle/>
          <a:p>
            <a:pPr eaLnBrk="1" hangingPunct="1"/>
            <a:r>
              <a:rPr lang="id-ID" smtClean="0">
                <a:solidFill>
                  <a:srgbClr val="7B9899"/>
                </a:solidFill>
              </a:rPr>
              <a:t>Bentuk susunan ke-2,3, dan 4 Silogisme</a:t>
            </a:r>
          </a:p>
        </p:txBody>
      </p:sp>
      <p:sp>
        <p:nvSpPr>
          <p:cNvPr id="137219" name="Content Placeholder 2"/>
          <p:cNvSpPr>
            <a:spLocks noGrp="1"/>
          </p:cNvSpPr>
          <p:nvPr>
            <p:ph sz="quarter" idx="1"/>
          </p:nvPr>
        </p:nvSpPr>
        <p:spPr>
          <a:xfrm>
            <a:off x="301625" y="1527175"/>
            <a:ext cx="8504238" cy="4572000"/>
          </a:xfrm>
        </p:spPr>
        <p:txBody>
          <a:bodyPr/>
          <a:lstStyle/>
          <a:p>
            <a:pPr eaLnBrk="1" hangingPunct="1"/>
            <a:r>
              <a:rPr lang="id-ID" smtClean="0"/>
              <a:t>M = P, S = M, S = P adalah susunan silogisme pertama atau susunan silogisme standar. </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71563" y="2000250"/>
            <a:ext cx="1350962" cy="1200150"/>
          </a:xfrm>
          <a:prstGeom prst="rect">
            <a:avLst/>
          </a:prstGeom>
          <a:noFill/>
          <a:ln>
            <a:solidFill>
              <a:schemeClr val="tx2">
                <a:lumMod val="50000"/>
              </a:schemeClr>
            </a:solidFill>
          </a:ln>
        </p:spPr>
        <p:txBody>
          <a:bodyPr wrap="none">
            <a:spAutoFit/>
          </a:bodyPr>
          <a:lstStyle/>
          <a:p>
            <a:pPr>
              <a:defRPr/>
            </a:pPr>
            <a:r>
              <a:rPr lang="id-ID" dirty="0"/>
              <a:t>Susunan 2 </a:t>
            </a:r>
          </a:p>
          <a:p>
            <a:pPr>
              <a:defRPr/>
            </a:pPr>
            <a:r>
              <a:rPr lang="id-ID" dirty="0"/>
              <a:t>P = M</a:t>
            </a:r>
          </a:p>
          <a:p>
            <a:pPr>
              <a:defRPr/>
            </a:pPr>
            <a:r>
              <a:rPr lang="id-ID" dirty="0"/>
              <a:t>S = M</a:t>
            </a:r>
          </a:p>
          <a:p>
            <a:pPr>
              <a:defRPr/>
            </a:pPr>
            <a:r>
              <a:rPr lang="id-ID" dirty="0"/>
              <a:t>S = P</a:t>
            </a:r>
          </a:p>
        </p:txBody>
      </p:sp>
      <p:cxnSp>
        <p:nvCxnSpPr>
          <p:cNvPr id="4" name="Straight Connector 3"/>
          <p:cNvCxnSpPr/>
          <p:nvPr/>
        </p:nvCxnSpPr>
        <p:spPr>
          <a:xfrm rot="5400000">
            <a:off x="1500981" y="2999582"/>
            <a:ext cx="14128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rot="5400000">
            <a:off x="1500187" y="3286126"/>
            <a:ext cx="142875" cy="0"/>
          </a:xfrm>
          <a:prstGeom prst="line">
            <a:avLst/>
          </a:prstGeom>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1071563" y="3514725"/>
            <a:ext cx="1287462" cy="1200150"/>
          </a:xfrm>
          <a:prstGeom prst="rect">
            <a:avLst/>
          </a:prstGeom>
          <a:noFill/>
          <a:ln>
            <a:solidFill>
              <a:schemeClr val="bg2">
                <a:lumMod val="10000"/>
              </a:schemeClr>
            </a:solidFill>
          </a:ln>
        </p:spPr>
        <p:txBody>
          <a:bodyPr wrap="none">
            <a:spAutoFit/>
          </a:bodyPr>
          <a:lstStyle/>
          <a:p>
            <a:pPr>
              <a:defRPr/>
            </a:pPr>
            <a:r>
              <a:rPr lang="id-ID" dirty="0"/>
              <a:t>Susunan 3</a:t>
            </a:r>
          </a:p>
          <a:p>
            <a:pPr>
              <a:defRPr/>
            </a:pPr>
            <a:r>
              <a:rPr lang="id-ID" dirty="0"/>
              <a:t>M = P</a:t>
            </a:r>
          </a:p>
          <a:p>
            <a:pPr>
              <a:defRPr/>
            </a:pPr>
            <a:r>
              <a:rPr lang="id-ID" dirty="0"/>
              <a:t>M = S</a:t>
            </a:r>
          </a:p>
          <a:p>
            <a:pPr>
              <a:defRPr/>
            </a:pPr>
            <a:r>
              <a:rPr lang="id-ID" dirty="0"/>
              <a:t>S  = P</a:t>
            </a:r>
          </a:p>
        </p:txBody>
      </p:sp>
      <p:sp>
        <p:nvSpPr>
          <p:cNvPr id="8" name="TextBox 7"/>
          <p:cNvSpPr txBox="1"/>
          <p:nvPr/>
        </p:nvSpPr>
        <p:spPr>
          <a:xfrm>
            <a:off x="1069975" y="5157788"/>
            <a:ext cx="1287463" cy="1200150"/>
          </a:xfrm>
          <a:prstGeom prst="rect">
            <a:avLst/>
          </a:prstGeom>
          <a:noFill/>
          <a:ln>
            <a:solidFill>
              <a:schemeClr val="bg2">
                <a:lumMod val="10000"/>
              </a:schemeClr>
            </a:solidFill>
          </a:ln>
        </p:spPr>
        <p:txBody>
          <a:bodyPr wrap="none">
            <a:spAutoFit/>
          </a:bodyPr>
          <a:lstStyle/>
          <a:p>
            <a:pPr>
              <a:defRPr/>
            </a:pPr>
            <a:r>
              <a:rPr lang="id-ID" dirty="0"/>
              <a:t>Susunan 4</a:t>
            </a:r>
          </a:p>
          <a:p>
            <a:pPr>
              <a:defRPr/>
            </a:pPr>
            <a:r>
              <a:rPr lang="id-ID" dirty="0"/>
              <a:t>P = M</a:t>
            </a:r>
          </a:p>
          <a:p>
            <a:pPr>
              <a:defRPr/>
            </a:pPr>
            <a:r>
              <a:rPr lang="id-ID" dirty="0"/>
              <a:t>M = S</a:t>
            </a:r>
          </a:p>
          <a:p>
            <a:pPr>
              <a:defRPr/>
            </a:pPr>
            <a:r>
              <a:rPr lang="id-ID" dirty="0"/>
              <a:t>S =  P </a:t>
            </a:r>
          </a:p>
        </p:txBody>
      </p:sp>
      <p:sp>
        <p:nvSpPr>
          <p:cNvPr id="9" name="TextBox 8"/>
          <p:cNvSpPr txBox="1"/>
          <p:nvPr/>
        </p:nvSpPr>
        <p:spPr>
          <a:xfrm>
            <a:off x="1071563" y="500063"/>
            <a:ext cx="1287462" cy="1200150"/>
          </a:xfrm>
          <a:prstGeom prst="rect">
            <a:avLst/>
          </a:prstGeom>
          <a:noFill/>
          <a:ln>
            <a:solidFill>
              <a:schemeClr val="bg2">
                <a:lumMod val="10000"/>
              </a:schemeClr>
            </a:solidFill>
          </a:ln>
        </p:spPr>
        <p:txBody>
          <a:bodyPr wrap="none">
            <a:spAutoFit/>
          </a:bodyPr>
          <a:lstStyle/>
          <a:p>
            <a:pPr>
              <a:defRPr/>
            </a:pPr>
            <a:r>
              <a:rPr lang="id-ID" dirty="0"/>
              <a:t>Susunan 1</a:t>
            </a:r>
          </a:p>
          <a:p>
            <a:pPr>
              <a:defRPr/>
            </a:pPr>
            <a:r>
              <a:rPr lang="id-ID" dirty="0"/>
              <a:t>M = P</a:t>
            </a:r>
          </a:p>
          <a:p>
            <a:pPr>
              <a:defRPr/>
            </a:pPr>
            <a:r>
              <a:rPr lang="id-ID" dirty="0"/>
              <a:t>S = M</a:t>
            </a:r>
          </a:p>
          <a:p>
            <a:pPr>
              <a:defRPr/>
            </a:pPr>
            <a:r>
              <a:rPr lang="id-ID" dirty="0"/>
              <a:t>S = P</a:t>
            </a:r>
          </a:p>
        </p:txBody>
      </p:sp>
      <p:sp>
        <p:nvSpPr>
          <p:cNvPr id="138248" name="TextBox 9"/>
          <p:cNvSpPr txBox="1">
            <a:spLocks noChangeArrowheads="1"/>
          </p:cNvSpPr>
          <p:nvPr/>
        </p:nvSpPr>
        <p:spPr bwMode="auto">
          <a:xfrm>
            <a:off x="2786063" y="500063"/>
            <a:ext cx="5353050" cy="1200150"/>
          </a:xfrm>
          <a:prstGeom prst="rect">
            <a:avLst/>
          </a:prstGeom>
          <a:noFill/>
          <a:ln w="9525">
            <a:solidFill>
              <a:schemeClr val="tx1"/>
            </a:solidFill>
            <a:miter lim="800000"/>
            <a:headEnd/>
            <a:tailEnd/>
          </a:ln>
        </p:spPr>
        <p:txBody>
          <a:bodyPr wrap="none">
            <a:spAutoFit/>
          </a:bodyPr>
          <a:lstStyle/>
          <a:p>
            <a:r>
              <a:rPr lang="id-ID"/>
              <a:t>Contoh :</a:t>
            </a:r>
          </a:p>
          <a:p>
            <a:r>
              <a:rPr lang="id-ID"/>
              <a:t>Semua mahasiswa (M) adalah orang terpelajar (P)</a:t>
            </a:r>
          </a:p>
          <a:p>
            <a:r>
              <a:rPr lang="id-ID"/>
              <a:t>Dicky (S) adalah mahasiswa </a:t>
            </a:r>
          </a:p>
          <a:p>
            <a:r>
              <a:rPr lang="id-ID"/>
              <a:t>Jadi :Dicky (S) adalah oang terpelajar (P)</a:t>
            </a:r>
          </a:p>
        </p:txBody>
      </p:sp>
      <p:sp>
        <p:nvSpPr>
          <p:cNvPr id="138249" name="TextBox 10"/>
          <p:cNvSpPr txBox="1">
            <a:spLocks noChangeArrowheads="1"/>
          </p:cNvSpPr>
          <p:nvPr/>
        </p:nvSpPr>
        <p:spPr bwMode="auto">
          <a:xfrm>
            <a:off x="2857500" y="2000250"/>
            <a:ext cx="3979863" cy="1200150"/>
          </a:xfrm>
          <a:prstGeom prst="rect">
            <a:avLst/>
          </a:prstGeom>
          <a:noFill/>
          <a:ln w="9525">
            <a:solidFill>
              <a:schemeClr val="tx1"/>
            </a:solidFill>
            <a:miter lim="800000"/>
            <a:headEnd/>
            <a:tailEnd/>
          </a:ln>
        </p:spPr>
        <p:txBody>
          <a:bodyPr wrap="none">
            <a:spAutoFit/>
          </a:bodyPr>
          <a:lstStyle/>
          <a:p>
            <a:r>
              <a:rPr lang="id-ID"/>
              <a:t>Contoh :</a:t>
            </a:r>
          </a:p>
          <a:p>
            <a:r>
              <a:rPr lang="id-ID"/>
              <a:t>Sirkel (P) adalah bentuk bundar (M)</a:t>
            </a:r>
          </a:p>
          <a:p>
            <a:r>
              <a:rPr lang="id-ID"/>
              <a:t>Segitiga (S) itu bukan bentuk bundar</a:t>
            </a:r>
          </a:p>
          <a:p>
            <a:r>
              <a:rPr lang="id-ID"/>
              <a:t>Jadi : Segitiga (S) itu bukan sirkel (P)</a:t>
            </a:r>
          </a:p>
        </p:txBody>
      </p:sp>
      <p:sp>
        <p:nvSpPr>
          <p:cNvPr id="12" name="TextBox 11"/>
          <p:cNvSpPr txBox="1"/>
          <p:nvPr/>
        </p:nvSpPr>
        <p:spPr>
          <a:xfrm>
            <a:off x="2500313" y="3514725"/>
            <a:ext cx="6262687" cy="1200150"/>
          </a:xfrm>
          <a:prstGeom prst="rect">
            <a:avLst/>
          </a:prstGeom>
          <a:noFill/>
          <a:ln>
            <a:solidFill>
              <a:schemeClr val="tx1">
                <a:lumMod val="85000"/>
                <a:lumOff val="15000"/>
              </a:schemeClr>
            </a:solidFill>
          </a:ln>
        </p:spPr>
        <p:txBody>
          <a:bodyPr wrap="none">
            <a:spAutoFit/>
          </a:bodyPr>
          <a:lstStyle/>
          <a:p>
            <a:pPr>
              <a:defRPr/>
            </a:pPr>
            <a:r>
              <a:rPr lang="id-ID" dirty="0"/>
              <a:t>Contoh :</a:t>
            </a:r>
          </a:p>
          <a:p>
            <a:pPr>
              <a:defRPr/>
            </a:pPr>
            <a:r>
              <a:rPr lang="id-ID" dirty="0"/>
              <a:t>Mahasiswa (M) itu orang tugas belajar (P)</a:t>
            </a:r>
          </a:p>
          <a:p>
            <a:pPr>
              <a:defRPr/>
            </a:pPr>
            <a:r>
              <a:rPr lang="id-ID" dirty="0"/>
              <a:t>Ada sebagian mahasiswa  yang orang (S) malas</a:t>
            </a:r>
          </a:p>
          <a:p>
            <a:pPr>
              <a:defRPr/>
            </a:pPr>
            <a:r>
              <a:rPr lang="id-ID" dirty="0"/>
              <a:t>Jadi : Sebagian orang malas  (S) itu orang tugas belajar (P)</a:t>
            </a:r>
          </a:p>
        </p:txBody>
      </p:sp>
      <p:sp>
        <p:nvSpPr>
          <p:cNvPr id="13" name="TextBox 12"/>
          <p:cNvSpPr txBox="1"/>
          <p:nvPr/>
        </p:nvSpPr>
        <p:spPr>
          <a:xfrm>
            <a:off x="2643188" y="5143500"/>
            <a:ext cx="5827712" cy="1200150"/>
          </a:xfrm>
          <a:prstGeom prst="rect">
            <a:avLst/>
          </a:prstGeom>
          <a:noFill/>
          <a:ln>
            <a:solidFill>
              <a:schemeClr val="tx2">
                <a:lumMod val="50000"/>
              </a:schemeClr>
            </a:solidFill>
          </a:ln>
        </p:spPr>
        <p:txBody>
          <a:bodyPr wrap="none">
            <a:spAutoFit/>
          </a:bodyPr>
          <a:lstStyle/>
          <a:p>
            <a:pPr>
              <a:defRPr/>
            </a:pPr>
            <a:r>
              <a:rPr lang="id-ID" dirty="0"/>
              <a:t>Contoh :</a:t>
            </a:r>
          </a:p>
          <a:p>
            <a:pPr>
              <a:defRPr/>
            </a:pPr>
            <a:r>
              <a:rPr lang="id-ID" dirty="0"/>
              <a:t>Sakit gigi (P) itu penyakit (M)</a:t>
            </a:r>
          </a:p>
          <a:p>
            <a:pPr>
              <a:defRPr/>
            </a:pPr>
            <a:r>
              <a:rPr lang="id-ID" dirty="0"/>
              <a:t>Semua penyakit itu perusak kesehatan (S)</a:t>
            </a:r>
          </a:p>
          <a:p>
            <a:pPr>
              <a:defRPr/>
            </a:pPr>
            <a:r>
              <a:rPr lang="id-ID" dirty="0"/>
              <a:t>Jadi : Sebagian perusak (S) kesehatan itu sakit gigi (P) </a:t>
            </a:r>
          </a:p>
        </p:txBody>
      </p:sp>
      <p:cxnSp>
        <p:nvCxnSpPr>
          <p:cNvPr id="15" name="Straight Connector 14"/>
          <p:cNvCxnSpPr/>
          <p:nvPr/>
        </p:nvCxnSpPr>
        <p:spPr>
          <a:xfrm rot="5400000">
            <a:off x="1320801" y="2749550"/>
            <a:ext cx="214312" cy="1587"/>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5400000">
            <a:off x="1322388" y="3035300"/>
            <a:ext cx="214312" cy="1588"/>
          </a:xfrm>
          <a:prstGeom prst="line">
            <a:avLst/>
          </a:prstGeom>
          <a:ln w="28575"/>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1752" y="2593848"/>
            <a:ext cx="8534400" cy="758952"/>
          </a:xfrm>
        </p:spPr>
        <p:txBody>
          <a:bodyPr/>
          <a:lstStyle/>
          <a:p>
            <a:r>
              <a:rPr lang="en-US" dirty="0" err="1" smtClean="0"/>
              <a:t>Dilanjutkan</a:t>
            </a:r>
            <a:r>
              <a:rPr lang="en-US" dirty="0" smtClean="0"/>
              <a:t> </a:t>
            </a:r>
            <a:r>
              <a:rPr lang="en-US" dirty="0" err="1" smtClean="0"/>
              <a:t>pertemuan</a:t>
            </a:r>
            <a:r>
              <a:rPr lang="en-US" dirty="0" smtClean="0"/>
              <a:t> </a:t>
            </a:r>
            <a:r>
              <a:rPr lang="en-US" dirty="0" err="1" smtClean="0"/>
              <a:t>ke</a:t>
            </a:r>
            <a:r>
              <a:rPr lang="en-US" dirty="0" smtClean="0"/>
              <a:t> - 10</a:t>
            </a:r>
            <a:endParaRPr lang="en-US"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32</TotalTime>
  <Words>1507</Words>
  <Application>Microsoft Office PowerPoint</Application>
  <PresentationFormat>On-screen Show (4:3)</PresentationFormat>
  <Paragraphs>136</Paragraphs>
  <Slides>24</Slides>
  <Notes>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Civic</vt:lpstr>
      <vt:lpstr>Pertemuan ke-9 (11 – 15 Mei)</vt:lpstr>
      <vt:lpstr>Review</vt:lpstr>
      <vt:lpstr>Silogisme</vt:lpstr>
      <vt:lpstr>Slide 4</vt:lpstr>
      <vt:lpstr>Slide 5</vt:lpstr>
      <vt:lpstr>Slide 6</vt:lpstr>
      <vt:lpstr>Slide 7</vt:lpstr>
      <vt:lpstr>Prinsip Silogisme</vt:lpstr>
      <vt:lpstr>Slide 9</vt:lpstr>
      <vt:lpstr>Slide 10</vt:lpstr>
      <vt:lpstr>Slide 11</vt:lpstr>
      <vt:lpstr>Slide 12</vt:lpstr>
      <vt:lpstr>Slide 13</vt:lpstr>
      <vt:lpstr>Slide 14</vt:lpstr>
      <vt:lpstr>Hukum Silogisme</vt:lpstr>
      <vt:lpstr>Hukum Silogisme  term</vt:lpstr>
      <vt:lpstr>Slide 17</vt:lpstr>
      <vt:lpstr>Slide 18</vt:lpstr>
      <vt:lpstr>Hukum Silogisme Proposisi</vt:lpstr>
      <vt:lpstr>Slide 20</vt:lpstr>
      <vt:lpstr>Slide 21</vt:lpstr>
      <vt:lpstr>Bentuk susunan ke-2,3, dan 4 Silogisme</vt:lpstr>
      <vt:lpstr>Slide 23</vt:lpstr>
      <vt:lpstr>Dilanjutkan pertemuan ke - 10</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Pertemuan ke-9 (11 – 15 Mei)</dc:title>
  <dc:creator>USER</dc:creator>
  <cp:lastModifiedBy>USER</cp:lastModifiedBy>
  <cp:revision>4</cp:revision>
  <dcterms:created xsi:type="dcterms:W3CDTF">2006-06-12T05:18:36Z</dcterms:created>
  <dcterms:modified xsi:type="dcterms:W3CDTF">2006-06-12T05:51:31Z</dcterms:modified>
</cp:coreProperties>
</file>