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2" r:id="rId6"/>
    <p:sldId id="263" r:id="rId7"/>
    <p:sldId id="264" r:id="rId8"/>
    <p:sldId id="266" r:id="rId9"/>
    <p:sldId id="265" r:id="rId10"/>
    <p:sldId id="268" r:id="rId11"/>
    <p:sldId id="267" r:id="rId12"/>
    <p:sldId id="270" r:id="rId13"/>
    <p:sldId id="269" r:id="rId14"/>
    <p:sldId id="272" r:id="rId15"/>
    <p:sldId id="259"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50" d="100"/>
          <a:sy n="50" d="100"/>
        </p:scale>
        <p:origin x="-66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F9419D31-6933-4BD9-B36D-2804E993B384}" type="datetimeFigureOut">
              <a:rPr lang="en-US" smtClean="0"/>
              <a:t>6/12/2006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5DDBF61-0717-4D9D-956D-627FEC862DFA}"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419D31-6933-4BD9-B36D-2804E993B384}" type="datetimeFigureOut">
              <a:rPr lang="en-US" smtClean="0"/>
              <a:t>6/12/2006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DDBF61-0717-4D9D-956D-627FEC862DF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5DDBF61-0717-4D9D-956D-627FEC862DFA}"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9419D31-6933-4BD9-B36D-2804E993B384}" type="datetimeFigureOut">
              <a:rPr lang="en-US" smtClean="0"/>
              <a:t>6/12/2006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F9419D31-6933-4BD9-B36D-2804E993B384}" type="datetimeFigureOut">
              <a:rPr lang="en-US" smtClean="0"/>
              <a:t>6/12/2006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5DDBF61-0717-4D9D-956D-627FEC862DFA}"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9419D31-6933-4BD9-B36D-2804E993B384}" type="datetimeFigureOut">
              <a:rPr lang="en-US" smtClean="0"/>
              <a:t>6/12/2006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5DDBF61-0717-4D9D-956D-627FEC862DFA}"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F9419D31-6933-4BD9-B36D-2804E993B384}" type="datetimeFigureOut">
              <a:rPr lang="en-US" smtClean="0"/>
              <a:t>6/12/2006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DDBF61-0717-4D9D-956D-627FEC862DFA}"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F9419D31-6933-4BD9-B36D-2804E993B384}" type="datetimeFigureOut">
              <a:rPr lang="en-US" smtClean="0"/>
              <a:t>6/12/2006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5DDBF61-0717-4D9D-956D-627FEC862DFA}"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9419D31-6933-4BD9-B36D-2804E993B384}" type="datetimeFigureOut">
              <a:rPr lang="en-US" smtClean="0"/>
              <a:t>6/12/2006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5DDBF61-0717-4D9D-956D-627FEC862DF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9419D31-6933-4BD9-B36D-2804E993B384}" type="datetimeFigureOut">
              <a:rPr lang="en-US" smtClean="0"/>
              <a:t>6/12/2006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5DDBF61-0717-4D9D-956D-627FEC862DF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5DDBF61-0717-4D9D-956D-627FEC862DFA}"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9419D31-6933-4BD9-B36D-2804E993B384}" type="datetimeFigureOut">
              <a:rPr lang="en-US" smtClean="0"/>
              <a:t>6/12/2006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5DDBF61-0717-4D9D-956D-627FEC862DFA}"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9419D31-6933-4BD9-B36D-2804E993B384}" type="datetimeFigureOut">
              <a:rPr lang="en-US" smtClean="0"/>
              <a:t>6/12/2006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9419D31-6933-4BD9-B36D-2804E993B384}" type="datetimeFigureOut">
              <a:rPr lang="en-US" smtClean="0"/>
              <a:t>6/12/2006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5DDBF61-0717-4D9D-956D-627FEC862DFA}"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1143000"/>
          </a:xfrm>
        </p:spPr>
        <p:txBody>
          <a:bodyPr>
            <a:normAutofit/>
          </a:bodyPr>
          <a:lstStyle/>
          <a:p>
            <a:r>
              <a:rPr lang="en-US" dirty="0" err="1" smtClean="0"/>
              <a:t>Pertemuan</a:t>
            </a:r>
            <a:r>
              <a:rPr lang="en-US" dirty="0" smtClean="0"/>
              <a:t> ke-8</a:t>
            </a:r>
            <a:br>
              <a:rPr lang="en-US" dirty="0" smtClean="0"/>
            </a:br>
            <a:r>
              <a:rPr lang="en-US" dirty="0" smtClean="0"/>
              <a:t>( 11 – 15 Mei 20)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Title 1"/>
          <p:cNvSpPr>
            <a:spLocks noGrp="1"/>
          </p:cNvSpPr>
          <p:nvPr>
            <p:ph type="title"/>
          </p:nvPr>
        </p:nvSpPr>
        <p:spPr>
          <a:xfrm>
            <a:off x="457200" y="0"/>
            <a:ext cx="8229600" cy="1143000"/>
          </a:xfrm>
        </p:spPr>
        <p:txBody>
          <a:bodyPr/>
          <a:lstStyle/>
          <a:p>
            <a:pPr eaLnBrk="1" fontAlgn="auto" hangingPunct="1">
              <a:spcAft>
                <a:spcPts val="0"/>
              </a:spcAft>
              <a:defRPr/>
            </a:pPr>
            <a:r>
              <a:rPr lang="en-US" sz="3600" dirty="0" smtClean="0"/>
              <a:t>(3) </a:t>
            </a:r>
            <a:r>
              <a:rPr lang="id-ID" sz="3600" dirty="0" smtClean="0"/>
              <a:t>Kesehatan </a:t>
            </a:r>
            <a:r>
              <a:rPr lang="id-ID" sz="3600" dirty="0" smtClean="0"/>
              <a:t>Jiwa</a:t>
            </a:r>
          </a:p>
        </p:txBody>
      </p:sp>
      <p:sp>
        <p:nvSpPr>
          <p:cNvPr id="175107" name="Content Placeholder 2"/>
          <p:cNvSpPr>
            <a:spLocks noGrp="1"/>
          </p:cNvSpPr>
          <p:nvPr>
            <p:ph sz="quarter" idx="1"/>
          </p:nvPr>
        </p:nvSpPr>
        <p:spPr>
          <a:xfrm>
            <a:off x="642938" y="1690688"/>
            <a:ext cx="8043862" cy="3490912"/>
          </a:xfrm>
        </p:spPr>
        <p:txBody>
          <a:bodyPr>
            <a:normAutofit/>
          </a:bodyPr>
          <a:lstStyle/>
          <a:p>
            <a:pPr eaLnBrk="1" hangingPunct="1"/>
            <a:r>
              <a:rPr lang="id-ID" sz="2800" dirty="0" smtClean="0"/>
              <a:t>Jiwa adalah 1 dari 10 unsur kodrat manusia (</a:t>
            </a:r>
            <a:r>
              <a:rPr lang="id-ID" sz="2800" u="sng" dirty="0" smtClean="0"/>
              <a:t>susunan kodrat</a:t>
            </a:r>
            <a:r>
              <a:rPr lang="id-ID" sz="2800" dirty="0" smtClean="0"/>
              <a:t>; jiwa</a:t>
            </a:r>
            <a:r>
              <a:rPr lang="id-ID" sz="2800" dirty="0" smtClean="0">
                <a:sym typeface="Wingdings" pitchFamily="2" charset="2"/>
              </a:rPr>
              <a:t>cipta, rasa, karsa</a:t>
            </a:r>
            <a:r>
              <a:rPr lang="id-ID" sz="2800" dirty="0" smtClean="0"/>
              <a:t>, raga; vegetatif, animal, kimiawi, </a:t>
            </a:r>
            <a:r>
              <a:rPr lang="id-ID" sz="2800" u="sng" dirty="0" smtClean="0"/>
              <a:t>sifat kodrat</a:t>
            </a:r>
            <a:r>
              <a:rPr lang="id-ID" sz="2800" dirty="0" smtClean="0"/>
              <a:t>; individu, sosial, </a:t>
            </a:r>
            <a:r>
              <a:rPr lang="id-ID" sz="2800" u="sng" dirty="0" smtClean="0"/>
              <a:t>kedudukan kodrat</a:t>
            </a:r>
            <a:r>
              <a:rPr lang="id-ID" sz="2800" dirty="0" smtClean="0"/>
              <a:t>; pribadi berdiri sendiri, makhluk Tuhan).</a:t>
            </a:r>
          </a:p>
          <a:p>
            <a:pPr eaLnBrk="1" hangingPunct="1"/>
            <a:r>
              <a:rPr lang="id-ID" sz="2800" dirty="0" smtClean="0"/>
              <a:t>Cipta, rasa, karsa menjadi pembeda antara manusia dengan lainnya.</a:t>
            </a:r>
          </a:p>
          <a:p>
            <a:pPr eaLnBrk="1" hangingPunct="1">
              <a:buNone/>
            </a:pPr>
            <a:endParaRPr lang="id-ID" sz="28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2600" y="1828800"/>
            <a:ext cx="6172200" cy="3970318"/>
          </a:xfrm>
          <a:prstGeom prst="rect">
            <a:avLst/>
          </a:prstGeom>
        </p:spPr>
        <p:txBody>
          <a:bodyPr wrap="square">
            <a:spAutoFit/>
          </a:bodyPr>
          <a:lstStyle/>
          <a:p>
            <a:pPr algn="just"/>
            <a:r>
              <a:rPr lang="id-ID" sz="2800" dirty="0" smtClean="0"/>
              <a:t>Kompetensi etik dapat mengembangkan nilai kerja keras, ulet, sabar, ikhlas, percaya diri, nilai keseimbangan,  pengendalian diri yang berkontribusi kepada terwujudnya nilai kebenaran, keindahan, dan kebaikan yang merupakan ciri-ciri dari jiwa yang sehat.</a:t>
            </a:r>
            <a:endParaRPr lang="id-ID" sz="2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Title 1"/>
          <p:cNvSpPr>
            <a:spLocks noGrp="1"/>
          </p:cNvSpPr>
          <p:nvPr>
            <p:ph type="title"/>
          </p:nvPr>
        </p:nvSpPr>
        <p:spPr>
          <a:xfrm>
            <a:off x="457200" y="-142875"/>
            <a:ext cx="8229600" cy="1143000"/>
          </a:xfrm>
        </p:spPr>
        <p:txBody>
          <a:bodyPr/>
          <a:lstStyle/>
          <a:p>
            <a:pPr eaLnBrk="1" fontAlgn="auto" hangingPunct="1">
              <a:spcAft>
                <a:spcPts val="0"/>
              </a:spcAft>
              <a:defRPr/>
            </a:pPr>
            <a:r>
              <a:rPr lang="en-US" sz="3600" dirty="0" smtClean="0"/>
              <a:t>(4) </a:t>
            </a:r>
            <a:r>
              <a:rPr lang="id-ID" sz="3600" dirty="0" smtClean="0"/>
              <a:t>Rumah </a:t>
            </a:r>
            <a:r>
              <a:rPr lang="id-ID" sz="3600" dirty="0" smtClean="0"/>
              <a:t>tangga</a:t>
            </a:r>
          </a:p>
        </p:txBody>
      </p:sp>
      <p:sp>
        <p:nvSpPr>
          <p:cNvPr id="177155" name="Content Placeholder 2"/>
          <p:cNvSpPr>
            <a:spLocks noGrp="1"/>
          </p:cNvSpPr>
          <p:nvPr>
            <p:ph sz="quarter" idx="1"/>
          </p:nvPr>
        </p:nvSpPr>
        <p:spPr>
          <a:xfrm>
            <a:off x="457200" y="1276350"/>
            <a:ext cx="8229600" cy="5429250"/>
          </a:xfrm>
        </p:spPr>
        <p:txBody>
          <a:bodyPr/>
          <a:lstStyle/>
          <a:p>
            <a:pPr algn="just" eaLnBrk="1" hangingPunct="1"/>
            <a:r>
              <a:rPr lang="id-ID" sz="2800" dirty="0" smtClean="0"/>
              <a:t>ASN adalah anggota keluarga yang berada di belakangnya. Anggota keluarga dapat terdiri dari orang tua, adik, kakak, istri/suami, anak, kakek, nenek. </a:t>
            </a:r>
          </a:p>
          <a:p>
            <a:pPr algn="just" eaLnBrk="1" hangingPunct="1"/>
            <a:r>
              <a:rPr lang="id-ID" sz="2800" dirty="0" smtClean="0"/>
              <a:t>ASN yang berkarakter dapat menjadi kebanggaan seluruh anggota keluarga. Sebaliknya, ASN yang memiliki masalah karena tidak hadirnya kompetensi etik akan membawa kesedihan kepada lingkungan keluarga.</a:t>
            </a:r>
          </a:p>
          <a:p>
            <a:pPr algn="just" eaLnBrk="1" hangingPunct="1"/>
            <a:r>
              <a:rPr lang="id-ID" sz="2800" dirty="0" smtClean="0"/>
              <a:t>Perilaku baik atau buruk di lingkungan keluarga dapat berpengaruh terhadap harmonisasi dan ketenangan keluarga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43000" y="2209801"/>
            <a:ext cx="6934200" cy="2062103"/>
          </a:xfrm>
          <a:prstGeom prst="rect">
            <a:avLst/>
          </a:prstGeom>
        </p:spPr>
        <p:txBody>
          <a:bodyPr wrap="square">
            <a:spAutoFit/>
          </a:bodyPr>
          <a:lstStyle/>
          <a:p>
            <a:pPr algn="just"/>
            <a:r>
              <a:rPr lang="id-ID" sz="3200" dirty="0" smtClean="0"/>
              <a:t>Perilaku baik atau buruk di lingkungan keluarga dapat berpengaruh terhadap harmonisasi dan ketenangan keluarga</a:t>
            </a:r>
            <a:endParaRPr lang="id-ID" sz="3200" dirty="0" smtClean="0"/>
          </a:p>
        </p:txBody>
      </p:sp>
      <p:sp>
        <p:nvSpPr>
          <p:cNvPr id="4" name="Title 3"/>
          <p:cNvSpPr>
            <a:spLocks noGrp="1"/>
          </p:cNvSpPr>
          <p:nvPr>
            <p:ph type="title"/>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Title 1"/>
          <p:cNvSpPr>
            <a:spLocks noGrp="1"/>
          </p:cNvSpPr>
          <p:nvPr>
            <p:ph type="title"/>
          </p:nvPr>
        </p:nvSpPr>
        <p:spPr/>
        <p:txBody>
          <a:bodyPr/>
          <a:lstStyle/>
          <a:p>
            <a:pPr eaLnBrk="1" fontAlgn="auto" hangingPunct="1">
              <a:spcAft>
                <a:spcPts val="0"/>
              </a:spcAft>
              <a:defRPr/>
            </a:pPr>
            <a:r>
              <a:rPr lang="en-US" sz="3600" dirty="0" smtClean="0"/>
              <a:t>(5) </a:t>
            </a:r>
            <a:r>
              <a:rPr lang="id-ID" sz="3600" dirty="0" smtClean="0"/>
              <a:t>Sosial</a:t>
            </a:r>
            <a:endParaRPr lang="id-ID" sz="3600" dirty="0" smtClean="0"/>
          </a:p>
        </p:txBody>
      </p:sp>
      <p:sp>
        <p:nvSpPr>
          <p:cNvPr id="179203" name="Content Placeholder 2"/>
          <p:cNvSpPr>
            <a:spLocks noGrp="1"/>
          </p:cNvSpPr>
          <p:nvPr>
            <p:ph sz="quarter" idx="1"/>
          </p:nvPr>
        </p:nvSpPr>
        <p:spPr>
          <a:xfrm>
            <a:off x="457200" y="1874837"/>
            <a:ext cx="8229600" cy="3687763"/>
          </a:xfrm>
        </p:spPr>
        <p:txBody>
          <a:bodyPr/>
          <a:lstStyle/>
          <a:p>
            <a:pPr eaLnBrk="1" hangingPunct="1"/>
            <a:r>
              <a:rPr lang="id-ID" smtClean="0"/>
              <a:t>ASN berpeluang menjadi “</a:t>
            </a:r>
            <a:r>
              <a:rPr lang="id-ID" i="1" smtClean="0"/>
              <a:t>role model</a:t>
            </a:r>
            <a:r>
              <a:rPr lang="id-ID" smtClean="0"/>
              <a:t>” di tengah masyarakat. </a:t>
            </a:r>
          </a:p>
          <a:p>
            <a:pPr eaLnBrk="1" hangingPunct="1"/>
            <a:r>
              <a:rPr lang="id-ID" smtClean="0"/>
              <a:t>Melalui penteladanan diri dapat berkontribusi positif kepada masyarakat.</a:t>
            </a:r>
          </a:p>
          <a:p>
            <a:pPr eaLnBrk="1" hangingPunct="1"/>
            <a:r>
              <a:rPr lang="id-ID" smtClean="0"/>
              <a:t>Peran ASN di masyarakat dapat sebagai “ </a:t>
            </a:r>
            <a:r>
              <a:rPr lang="id-ID" i="1" smtClean="0"/>
              <a:t>self actulization of moral values” </a:t>
            </a:r>
            <a:r>
              <a:rPr lang="id-ID" smtClean="0"/>
              <a:t>yang dapat dijadikan modal untuk membangun “etika masyarakat”.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Diskusi</a:t>
            </a:r>
            <a:endParaRPr lang="en-US" dirty="0"/>
          </a:p>
        </p:txBody>
      </p:sp>
      <p:sp>
        <p:nvSpPr>
          <p:cNvPr id="3" name="Content Placeholder 2"/>
          <p:cNvSpPr>
            <a:spLocks noGrp="1"/>
          </p:cNvSpPr>
          <p:nvPr>
            <p:ph sz="quarter" idx="1"/>
          </p:nvPr>
        </p:nvSpPr>
        <p:spPr/>
        <p:txBody>
          <a:bodyPr/>
          <a:lstStyle/>
          <a:p>
            <a:pPr algn="just"/>
            <a:r>
              <a:rPr lang="en-US" dirty="0" err="1" smtClean="0"/>
              <a:t>Diskusikan</a:t>
            </a:r>
            <a:r>
              <a:rPr lang="en-US" dirty="0" smtClean="0"/>
              <a:t> </a:t>
            </a:r>
            <a:r>
              <a:rPr lang="en-US" dirty="0" err="1" smtClean="0"/>
              <a:t>dengan</a:t>
            </a:r>
            <a:r>
              <a:rPr lang="en-US" dirty="0" smtClean="0"/>
              <a:t> </a:t>
            </a:r>
            <a:r>
              <a:rPr lang="en-US" dirty="0" err="1" smtClean="0"/>
              <a:t>diri</a:t>
            </a:r>
            <a:r>
              <a:rPr lang="en-US" dirty="0" smtClean="0"/>
              <a:t> </a:t>
            </a:r>
            <a:r>
              <a:rPr lang="en-US" dirty="0" err="1" smtClean="0"/>
              <a:t>sendiri</a:t>
            </a:r>
            <a:r>
              <a:rPr lang="en-US" dirty="0" smtClean="0"/>
              <a:t> , </a:t>
            </a:r>
            <a:r>
              <a:rPr lang="en-US" dirty="0" err="1" smtClean="0"/>
              <a:t>dari</a:t>
            </a:r>
            <a:r>
              <a:rPr lang="en-US" dirty="0" smtClean="0"/>
              <a:t> lima </a:t>
            </a:r>
            <a:r>
              <a:rPr lang="en-US" dirty="0" err="1" smtClean="0"/>
              <a:t>manfaat</a:t>
            </a:r>
            <a:r>
              <a:rPr lang="en-US" dirty="0" smtClean="0"/>
              <a:t> </a:t>
            </a:r>
            <a:r>
              <a:rPr lang="en-US" dirty="0" err="1" smtClean="0"/>
              <a:t>terebut</a:t>
            </a:r>
            <a:r>
              <a:rPr lang="en-US" dirty="0" smtClean="0"/>
              <a:t> </a:t>
            </a:r>
            <a:r>
              <a:rPr lang="en-US" dirty="0" err="1" smtClean="0"/>
              <a:t>mana</a:t>
            </a:r>
            <a:r>
              <a:rPr lang="en-US" dirty="0" smtClean="0"/>
              <a:t> yang </a:t>
            </a:r>
            <a:r>
              <a:rPr lang="en-US" dirty="0" err="1" smtClean="0"/>
              <a:t>menurut</a:t>
            </a:r>
            <a:r>
              <a:rPr lang="en-US" dirty="0" smtClean="0"/>
              <a:t> </a:t>
            </a:r>
            <a:r>
              <a:rPr lang="en-US" dirty="0" err="1" smtClean="0"/>
              <a:t>saudara</a:t>
            </a:r>
            <a:r>
              <a:rPr lang="en-US" dirty="0" smtClean="0"/>
              <a:t> </a:t>
            </a:r>
            <a:r>
              <a:rPr lang="en-US" dirty="0" err="1" smtClean="0"/>
              <a:t>nilai</a:t>
            </a:r>
            <a:r>
              <a:rPr lang="en-US" dirty="0" smtClean="0"/>
              <a:t> yang </a:t>
            </a:r>
            <a:r>
              <a:rPr lang="en-US" dirty="0" err="1" smtClean="0"/>
              <a:t>menurut</a:t>
            </a:r>
            <a:r>
              <a:rPr lang="en-US" dirty="0" smtClean="0"/>
              <a:t> </a:t>
            </a:r>
            <a:r>
              <a:rPr lang="en-US" dirty="0" err="1" smtClean="0"/>
              <a:t>saudara</a:t>
            </a:r>
            <a:r>
              <a:rPr lang="en-US" dirty="0" smtClean="0"/>
              <a:t> </a:t>
            </a:r>
            <a:r>
              <a:rPr lang="en-US" dirty="0" err="1" smtClean="0"/>
              <a:t>prioritas</a:t>
            </a:r>
            <a:r>
              <a:rPr lang="en-US" dirty="0" smtClean="0"/>
              <a:t> </a:t>
            </a:r>
            <a:r>
              <a:rPr lang="en-US" dirty="0" err="1" smtClean="0"/>
              <a:t>dapat</a:t>
            </a:r>
            <a:r>
              <a:rPr lang="en-US" dirty="0" smtClean="0"/>
              <a:t> </a:t>
            </a:r>
            <a:r>
              <a:rPr lang="en-US" dirty="0" err="1" smtClean="0"/>
              <a:t>memotivasi</a:t>
            </a:r>
            <a:r>
              <a:rPr lang="en-US" dirty="0" smtClean="0"/>
              <a:t> </a:t>
            </a:r>
            <a:r>
              <a:rPr lang="en-US" dirty="0" err="1" smtClean="0"/>
              <a:t>aparatur</a:t>
            </a:r>
            <a:r>
              <a:rPr lang="en-US" dirty="0" smtClean="0"/>
              <a:t> </a:t>
            </a:r>
            <a:r>
              <a:rPr lang="en-US" dirty="0" err="1" smtClean="0"/>
              <a:t>untuk</a:t>
            </a:r>
            <a:r>
              <a:rPr lang="en-US" dirty="0" smtClean="0"/>
              <a:t> </a:t>
            </a:r>
            <a:r>
              <a:rPr lang="en-US" dirty="0" err="1" smtClean="0"/>
              <a:t>memeiliki</a:t>
            </a:r>
            <a:r>
              <a:rPr lang="en-US" dirty="0" smtClean="0"/>
              <a:t> </a:t>
            </a:r>
            <a:r>
              <a:rPr lang="en-US" dirty="0" err="1" smtClean="0"/>
              <a:t>kompetensi</a:t>
            </a:r>
            <a:r>
              <a:rPr lang="en-US" dirty="0" smtClean="0"/>
              <a:t> </a:t>
            </a:r>
            <a:r>
              <a:rPr lang="en-US" dirty="0" err="1" smtClean="0"/>
              <a:t>etik</a:t>
            </a:r>
            <a:r>
              <a:rPr lang="en-US" dirty="0" smtClean="0"/>
              <a:t>? </a:t>
            </a:r>
            <a:r>
              <a:rPr lang="en-US" dirty="0" err="1" smtClean="0"/>
              <a:t>Berikan</a:t>
            </a:r>
            <a:r>
              <a:rPr lang="en-US" dirty="0" smtClean="0"/>
              <a:t> </a:t>
            </a:r>
            <a:r>
              <a:rPr lang="en-US" dirty="0" err="1" smtClean="0"/>
              <a:t>alasan</a:t>
            </a:r>
            <a:r>
              <a:rPr lang="en-US" dirty="0" smtClean="0"/>
              <a:t> </a:t>
            </a:r>
            <a:r>
              <a:rPr lang="en-US" dirty="0" err="1" smtClean="0"/>
              <a:t>baik</a:t>
            </a:r>
            <a:r>
              <a:rPr lang="en-US" dirty="0" smtClean="0"/>
              <a:t> yang </a:t>
            </a:r>
            <a:r>
              <a:rPr lang="en-US" dirty="0" err="1" smtClean="0"/>
              <a:t>bersifat</a:t>
            </a:r>
            <a:r>
              <a:rPr lang="en-US" dirty="0" smtClean="0"/>
              <a:t> individual (</a:t>
            </a:r>
            <a:r>
              <a:rPr lang="en-US" dirty="0" err="1" smtClean="0"/>
              <a:t>pribadi</a:t>
            </a:r>
            <a:r>
              <a:rPr lang="en-US" dirty="0" smtClean="0"/>
              <a:t>) </a:t>
            </a:r>
            <a:r>
              <a:rPr lang="en-US" dirty="0" err="1" smtClean="0"/>
              <a:t>aparatur</a:t>
            </a:r>
            <a:r>
              <a:rPr lang="en-US" dirty="0" smtClean="0"/>
              <a:t> </a:t>
            </a:r>
            <a:r>
              <a:rPr lang="en-US" dirty="0" err="1" smtClean="0"/>
              <a:t>maupun</a:t>
            </a:r>
            <a:r>
              <a:rPr lang="en-US" dirty="0" smtClean="0"/>
              <a:t> yang </a:t>
            </a:r>
            <a:r>
              <a:rPr lang="en-US" dirty="0" err="1" smtClean="0"/>
              <a:t>bada</a:t>
            </a:r>
            <a:r>
              <a:rPr lang="en-US" dirty="0" smtClean="0"/>
              <a:t> </a:t>
            </a:r>
            <a:r>
              <a:rPr lang="en-US" dirty="0" err="1" smtClean="0"/>
              <a:t>hubungannya</a:t>
            </a:r>
            <a:r>
              <a:rPr lang="en-US" dirty="0" smtClean="0"/>
              <a:t> </a:t>
            </a:r>
            <a:r>
              <a:rPr lang="en-US" dirty="0" err="1" smtClean="0"/>
              <a:t>dengan</a:t>
            </a:r>
            <a:r>
              <a:rPr lang="en-US" dirty="0" smtClean="0"/>
              <a:t> </a:t>
            </a:r>
            <a:r>
              <a:rPr lang="en-US" dirty="0" err="1" smtClean="0"/>
              <a:t>kepentingan</a:t>
            </a:r>
            <a:r>
              <a:rPr lang="en-US" dirty="0" smtClean="0"/>
              <a:t> </a:t>
            </a:r>
            <a:r>
              <a:rPr lang="en-US" dirty="0" err="1" smtClean="0"/>
              <a:t>warga</a:t>
            </a:r>
            <a:r>
              <a:rPr lang="en-US" dirty="0" smtClean="0"/>
              <a:t> </a:t>
            </a:r>
            <a:r>
              <a:rPr lang="en-US" dirty="0" err="1" smtClean="0"/>
              <a:t>negara</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365248"/>
            <a:ext cx="8534400" cy="758952"/>
          </a:xfrm>
        </p:spPr>
        <p:txBody>
          <a:bodyPr/>
          <a:lstStyle/>
          <a:p>
            <a:r>
              <a:rPr lang="en-US" dirty="0" smtClean="0"/>
              <a:t>To be continued in meeting 9</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sz="quarter" idx="1"/>
          </p:nvPr>
        </p:nvSpPr>
        <p:spPr/>
        <p:txBody>
          <a:bodyPr/>
          <a:lstStyle/>
          <a:p>
            <a:pPr>
              <a:buNone/>
            </a:pPr>
            <a:r>
              <a:rPr lang="en-US" dirty="0" smtClean="0"/>
              <a:t>1.Apa yang </a:t>
            </a:r>
            <a:r>
              <a:rPr lang="en-US" dirty="0" err="1" smtClean="0"/>
              <a:t>saudara</a:t>
            </a:r>
            <a:r>
              <a:rPr lang="en-US" dirty="0" smtClean="0"/>
              <a:t> </a:t>
            </a:r>
            <a:r>
              <a:rPr lang="en-US" dirty="0" err="1" smtClean="0"/>
              <a:t>ketahui</a:t>
            </a:r>
            <a:r>
              <a:rPr lang="en-US" dirty="0" smtClean="0"/>
              <a:t> </a:t>
            </a:r>
            <a:r>
              <a:rPr lang="en-US" dirty="0" err="1" smtClean="0"/>
              <a:t>tentang</a:t>
            </a:r>
            <a:r>
              <a:rPr lang="en-US" dirty="0" smtClean="0"/>
              <a:t> </a:t>
            </a:r>
            <a:r>
              <a:rPr lang="en-US" dirty="0" err="1" smtClean="0"/>
              <a:t>diskresi</a:t>
            </a:r>
            <a:r>
              <a:rPr lang="en-US" dirty="0" smtClean="0"/>
              <a:t> </a:t>
            </a:r>
            <a:r>
              <a:rPr lang="en-US" dirty="0" err="1" smtClean="0"/>
              <a:t>administrasi</a:t>
            </a:r>
            <a:r>
              <a:rPr lang="en-US" dirty="0" smtClean="0"/>
              <a:t> ? </a:t>
            </a:r>
            <a:r>
              <a:rPr lang="en-US" dirty="0" err="1" smtClean="0"/>
              <a:t>Apakah</a:t>
            </a:r>
            <a:r>
              <a:rPr lang="en-US" dirty="0" smtClean="0"/>
              <a:t> </a:t>
            </a:r>
            <a:r>
              <a:rPr lang="en-US" dirty="0" err="1" smtClean="0"/>
              <a:t>manfaat</a:t>
            </a:r>
            <a:r>
              <a:rPr lang="en-US" dirty="0" smtClean="0"/>
              <a:t> </a:t>
            </a:r>
            <a:r>
              <a:rPr lang="en-US" dirty="0" err="1" smtClean="0"/>
              <a:t>dari</a:t>
            </a:r>
            <a:r>
              <a:rPr lang="en-US" dirty="0" smtClean="0"/>
              <a:t> </a:t>
            </a:r>
            <a:r>
              <a:rPr lang="en-US" dirty="0" err="1" smtClean="0"/>
              <a:t>diskresi</a:t>
            </a:r>
            <a:r>
              <a:rPr lang="en-US" dirty="0" smtClean="0"/>
              <a:t> </a:t>
            </a:r>
            <a:r>
              <a:rPr lang="en-US" dirty="0" err="1" smtClean="0"/>
              <a:t>administrasi</a:t>
            </a:r>
            <a:r>
              <a:rPr lang="en-US" dirty="0" smtClean="0"/>
              <a:t> </a:t>
            </a:r>
            <a:r>
              <a:rPr lang="en-US" dirty="0" err="1" smtClean="0"/>
              <a:t>dalam</a:t>
            </a:r>
            <a:r>
              <a:rPr lang="en-US" dirty="0" smtClean="0"/>
              <a:t> </a:t>
            </a:r>
            <a:r>
              <a:rPr lang="en-US" dirty="0" err="1" smtClean="0"/>
              <a:t>mengambil</a:t>
            </a:r>
            <a:r>
              <a:rPr lang="en-US" dirty="0" smtClean="0"/>
              <a:t> </a:t>
            </a:r>
            <a:r>
              <a:rPr lang="en-US" dirty="0" err="1" smtClean="0"/>
              <a:t>keputusan</a:t>
            </a:r>
            <a:r>
              <a:rPr lang="en-US" dirty="0" smtClean="0"/>
              <a:t>? </a:t>
            </a:r>
            <a:r>
              <a:rPr lang="en-US" dirty="0" err="1" smtClean="0"/>
              <a:t>Berikan</a:t>
            </a:r>
            <a:r>
              <a:rPr lang="en-US" dirty="0" smtClean="0"/>
              <a:t> </a:t>
            </a:r>
            <a:r>
              <a:rPr lang="en-US" dirty="0" err="1" smtClean="0"/>
              <a:t>contoh</a:t>
            </a:r>
            <a:r>
              <a:rPr lang="en-US" dirty="0" smtClean="0"/>
              <a:t>! Dan </a:t>
            </a:r>
            <a:r>
              <a:rPr lang="en-US" dirty="0" err="1" smtClean="0"/>
              <a:t>apa</a:t>
            </a:r>
            <a:r>
              <a:rPr lang="en-US" dirty="0" smtClean="0"/>
              <a:t> </a:t>
            </a:r>
            <a:r>
              <a:rPr lang="en-US" dirty="0" err="1" smtClean="0"/>
              <a:t>saja</a:t>
            </a:r>
            <a:r>
              <a:rPr lang="en-US" dirty="0" smtClean="0"/>
              <a:t> </a:t>
            </a:r>
            <a:r>
              <a:rPr lang="en-US" dirty="0" err="1" smtClean="0"/>
              <a:t>faktor</a:t>
            </a:r>
            <a:r>
              <a:rPr lang="en-US" dirty="0" smtClean="0"/>
              <a:t> </a:t>
            </a:r>
            <a:r>
              <a:rPr lang="en-US" dirty="0" err="1" smtClean="0"/>
              <a:t>kelemahannya</a:t>
            </a:r>
            <a:r>
              <a:rPr lang="en-US" dirty="0" smtClean="0"/>
              <a:t>?</a:t>
            </a:r>
          </a:p>
          <a:p>
            <a:pPr>
              <a:buNone/>
            </a:pPr>
            <a:r>
              <a:rPr lang="en-US" dirty="0" smtClean="0"/>
              <a:t>2. </a:t>
            </a:r>
            <a:r>
              <a:rPr lang="en-US" dirty="0" err="1" smtClean="0"/>
              <a:t>Menurut</a:t>
            </a:r>
            <a:r>
              <a:rPr lang="en-US" dirty="0" smtClean="0"/>
              <a:t> </a:t>
            </a:r>
            <a:r>
              <a:rPr lang="en-US" dirty="0" err="1" smtClean="0"/>
              <a:t>saudara</a:t>
            </a:r>
            <a:r>
              <a:rPr lang="en-US" dirty="0" smtClean="0"/>
              <a:t> </a:t>
            </a:r>
            <a:r>
              <a:rPr lang="en-US" dirty="0" err="1" smtClean="0"/>
              <a:t>mana</a:t>
            </a:r>
            <a:r>
              <a:rPr lang="en-US" dirty="0" smtClean="0"/>
              <a:t> yang </a:t>
            </a:r>
            <a:r>
              <a:rPr lang="en-US" dirty="0" err="1" smtClean="0"/>
              <a:t>lebih</a:t>
            </a:r>
            <a:r>
              <a:rPr lang="en-US" dirty="0" smtClean="0"/>
              <a:t> </a:t>
            </a:r>
            <a:r>
              <a:rPr lang="en-US" dirty="0" err="1" smtClean="0"/>
              <a:t>penting</a:t>
            </a:r>
            <a:r>
              <a:rPr lang="en-US" dirty="0" smtClean="0"/>
              <a:t> </a:t>
            </a:r>
            <a:r>
              <a:rPr lang="en-US" dirty="0" err="1" smtClean="0"/>
              <a:t>kompetensi</a:t>
            </a:r>
            <a:r>
              <a:rPr lang="en-US" dirty="0" smtClean="0"/>
              <a:t> </a:t>
            </a:r>
            <a:r>
              <a:rPr lang="en-US" dirty="0" err="1" smtClean="0"/>
              <a:t>jabatan</a:t>
            </a:r>
            <a:r>
              <a:rPr lang="en-US" dirty="0" smtClean="0"/>
              <a:t> </a:t>
            </a:r>
            <a:r>
              <a:rPr lang="en-US" dirty="0" err="1" smtClean="0"/>
              <a:t>atau</a:t>
            </a:r>
            <a:r>
              <a:rPr lang="en-US" dirty="0" smtClean="0"/>
              <a:t> </a:t>
            </a:r>
            <a:r>
              <a:rPr lang="en-US" dirty="0" err="1" smtClean="0"/>
              <a:t>kompetensi</a:t>
            </a:r>
            <a:r>
              <a:rPr lang="en-US" dirty="0" smtClean="0"/>
              <a:t> </a:t>
            </a:r>
            <a:r>
              <a:rPr lang="en-US" dirty="0" err="1" smtClean="0"/>
              <a:t>etik</a:t>
            </a:r>
            <a:r>
              <a:rPr lang="en-US" dirty="0" smtClean="0"/>
              <a:t>? </a:t>
            </a:r>
            <a:r>
              <a:rPr lang="en-US" dirty="0" err="1" smtClean="0"/>
              <a:t>Jelaskan</a:t>
            </a:r>
            <a:r>
              <a:rPr lang="en-US" dirty="0" smtClean="0"/>
              <a:t> </a:t>
            </a:r>
            <a:r>
              <a:rPr lang="en-US" dirty="0" err="1" smtClean="0"/>
              <a:t>alasan</a:t>
            </a:r>
            <a:r>
              <a:rPr lang="en-US" dirty="0" smtClean="0"/>
              <a:t> </a:t>
            </a:r>
            <a:r>
              <a:rPr lang="en-US" dirty="0" err="1" smtClean="0"/>
              <a:t>ssaudara</a:t>
            </a:r>
            <a:r>
              <a:rPr lang="en-US"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itle 1"/>
          <p:cNvSpPr>
            <a:spLocks noGrp="1"/>
          </p:cNvSpPr>
          <p:nvPr>
            <p:ph type="title"/>
          </p:nvPr>
        </p:nvSpPr>
        <p:spPr>
          <a:xfrm>
            <a:off x="457200" y="1928813"/>
            <a:ext cx="8229600" cy="1143000"/>
          </a:xfrm>
        </p:spPr>
        <p:txBody>
          <a:bodyPr/>
          <a:lstStyle/>
          <a:p>
            <a:pPr eaLnBrk="1" fontAlgn="auto" hangingPunct="1">
              <a:spcAft>
                <a:spcPts val="0"/>
              </a:spcAft>
              <a:defRPr/>
            </a:pPr>
            <a:r>
              <a:rPr lang="id-ID" smtClean="0"/>
              <a:t>Manfaat Kompetensi Etik bagi ASN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p:txBody>
          <a:bodyPr/>
          <a:lstStyle/>
          <a:p>
            <a:pPr eaLnBrk="1" fontAlgn="auto" hangingPunct="1">
              <a:spcAft>
                <a:spcPts val="0"/>
              </a:spcAft>
              <a:defRPr/>
            </a:pPr>
            <a:r>
              <a:rPr lang="en-US" dirty="0" smtClean="0"/>
              <a:t>(1) </a:t>
            </a:r>
            <a:r>
              <a:rPr lang="id-ID" dirty="0" smtClean="0"/>
              <a:t>Kebahagiaan </a:t>
            </a:r>
            <a:r>
              <a:rPr lang="id-ID" dirty="0" smtClean="0"/>
              <a:t>Hakiki</a:t>
            </a:r>
          </a:p>
        </p:txBody>
      </p:sp>
      <p:sp>
        <p:nvSpPr>
          <p:cNvPr id="167939" name="Content Placeholder 2"/>
          <p:cNvSpPr>
            <a:spLocks noGrp="1"/>
          </p:cNvSpPr>
          <p:nvPr>
            <p:ph sz="quarter" idx="1"/>
          </p:nvPr>
        </p:nvSpPr>
        <p:spPr>
          <a:xfrm>
            <a:off x="557213" y="1743075"/>
            <a:ext cx="8229600" cy="3971925"/>
          </a:xfrm>
        </p:spPr>
        <p:txBody>
          <a:bodyPr/>
          <a:lstStyle/>
          <a:p>
            <a:pPr eaLnBrk="1" hangingPunct="1"/>
            <a:r>
              <a:rPr lang="id-ID" smtClean="0"/>
              <a:t>Kewajiban, kesadaran tentang hukum moral mendahului nilai ( I.Kant).</a:t>
            </a:r>
            <a:r>
              <a:rPr lang="id-ID" smtClean="0">
                <a:sym typeface="Wingdings" pitchFamily="2" charset="2"/>
              </a:rPr>
              <a:t>deontologis</a:t>
            </a:r>
          </a:p>
          <a:p>
            <a:pPr eaLnBrk="1" hangingPunct="1"/>
            <a:r>
              <a:rPr lang="id-ID" smtClean="0"/>
              <a:t> Nilai mendahului kewajiban  sebagai dasar hukum moral (Max Scheler). </a:t>
            </a:r>
          </a:p>
          <a:p>
            <a:pPr eaLnBrk="1" hangingPunct="1"/>
            <a:r>
              <a:rPr lang="id-ID" smtClean="0"/>
              <a:t>Nilai moral bersifat deduktif tidak dipengaruhi oleh empirik (I. Kant), bersifat induktif (Scheler).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Content Placeholder 2"/>
          <p:cNvSpPr>
            <a:spLocks noGrp="1"/>
          </p:cNvSpPr>
          <p:nvPr>
            <p:ph sz="quarter" idx="1"/>
          </p:nvPr>
        </p:nvSpPr>
        <p:spPr>
          <a:xfrm>
            <a:off x="457200" y="1524000"/>
            <a:ext cx="8229600" cy="4572000"/>
          </a:xfrm>
        </p:spPr>
        <p:txBody>
          <a:bodyPr>
            <a:normAutofit lnSpcReduction="10000"/>
          </a:bodyPr>
          <a:lstStyle/>
          <a:p>
            <a:pPr algn="just" eaLnBrk="1" hangingPunct="1"/>
            <a:r>
              <a:rPr lang="id-ID" sz="2400" smtClean="0"/>
              <a:t>Kompetensi etik berfungsi sebagai alat pisau untuk membedah  nilai intrinsik kodrati  yang terbungkus di kedalaman hati melalui fungsionalisasi akal budi. Berbeda dari makhluk selain manusia yang nilai kodratinya untuk menemukan jati diri telah bersifat “</a:t>
            </a:r>
            <a:r>
              <a:rPr lang="id-ID" sz="2400" i="1" smtClean="0"/>
              <a:t>given</a:t>
            </a:r>
            <a:r>
              <a:rPr lang="id-ID" sz="2400" smtClean="0"/>
              <a:t>” dari Sang Pencipta. Manusia secara mandiri harus “mampu” berusaha sendiri melalui akal budinya untuk menemukan jati dirinya. </a:t>
            </a:r>
          </a:p>
          <a:p>
            <a:pPr algn="just" eaLnBrk="1" hangingPunct="1">
              <a:buFont typeface="Arial" charset="0"/>
              <a:buNone/>
            </a:pPr>
            <a:endParaRPr lang="id-ID" sz="2400" smtClean="0"/>
          </a:p>
          <a:p>
            <a:pPr algn="just" eaLnBrk="1" hangingPunct="1"/>
            <a:r>
              <a:rPr lang="id-ID" sz="2400" smtClean="0"/>
              <a:t>Misal, menemukan </a:t>
            </a:r>
            <a:r>
              <a:rPr lang="id-ID" sz="2400" u="sng" smtClean="0"/>
              <a:t>nilai integritas </a:t>
            </a:r>
            <a:r>
              <a:rPr lang="id-ID" sz="2400" smtClean="0"/>
              <a:t>memerlukan enam langkah perjalanan (proses mengetahui, menerapkan, konsisten, lihat dampak, fokus, merekrut org.)</a:t>
            </a:r>
          </a:p>
          <a:p>
            <a:pPr algn="just" eaLnBrk="1" hangingPunct="1"/>
            <a:endParaRPr lang="id-ID" sz="2400" smtClean="0"/>
          </a:p>
          <a:p>
            <a:pPr algn="just" eaLnBrk="1" hangingPunct="1">
              <a:buFont typeface="Arial" charset="0"/>
              <a:buNone/>
            </a:pPr>
            <a:endParaRPr lang="id-ID" sz="2400" smtClean="0"/>
          </a:p>
          <a:p>
            <a:pPr algn="just" eaLnBrk="1" hangingPunct="1"/>
            <a:endParaRPr lang="id-ID" sz="2400" smtClean="0"/>
          </a:p>
          <a:p>
            <a:pPr algn="just" eaLnBrk="1" hangingPunct="1"/>
            <a:endParaRPr lang="id-ID" sz="2400" smtClean="0"/>
          </a:p>
          <a:p>
            <a:pPr algn="just" eaLnBrk="1" hangingPunct="1"/>
            <a:endParaRPr lang="id-ID" sz="24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Content Placeholder 2"/>
          <p:cNvSpPr>
            <a:spLocks noGrp="1"/>
          </p:cNvSpPr>
          <p:nvPr>
            <p:ph sz="quarter" idx="1"/>
          </p:nvPr>
        </p:nvSpPr>
        <p:spPr>
          <a:xfrm>
            <a:off x="557213" y="1828800"/>
            <a:ext cx="8229600" cy="4525963"/>
          </a:xfrm>
        </p:spPr>
        <p:txBody>
          <a:bodyPr/>
          <a:lstStyle/>
          <a:p>
            <a:pPr algn="just" eaLnBrk="1" hangingPunct="1"/>
            <a:r>
              <a:rPr lang="id-ID" sz="2800" smtClean="0"/>
              <a:t>Menemukan nilai transenden baik yang bersifat deduktif maupun induktif berarti menemukan jati diri. </a:t>
            </a:r>
          </a:p>
          <a:p>
            <a:pPr algn="just" eaLnBrk="1" hangingPunct="1"/>
            <a:r>
              <a:rPr lang="id-ID" sz="2800" smtClean="0"/>
              <a:t>Tidak ada yang lebih bahagia dari manusia selain yang mampu menemukan kebahagiaan hakiki.</a:t>
            </a:r>
          </a:p>
          <a:p>
            <a:pPr algn="just" eaLnBrk="1" hangingPunct="1"/>
            <a:endParaRPr lang="id-ID" sz="2800" smtClean="0"/>
          </a:p>
          <a:p>
            <a:pPr eaLnBrk="1" hangingPunct="1"/>
            <a:endParaRPr lang="id-ID" sz="28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sosceles Triangle 1"/>
          <p:cNvSpPr/>
          <p:nvPr/>
        </p:nvSpPr>
        <p:spPr>
          <a:xfrm>
            <a:off x="2214563" y="1000125"/>
            <a:ext cx="4714875" cy="5214938"/>
          </a:xfrm>
          <a:prstGeom prst="triangle">
            <a:avLst>
              <a:gd name="adj" fmla="val 47599"/>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71011" name="Rectangle 2"/>
          <p:cNvSpPr>
            <a:spLocks noChangeArrowheads="1"/>
          </p:cNvSpPr>
          <p:nvPr/>
        </p:nvSpPr>
        <p:spPr bwMode="auto">
          <a:xfrm>
            <a:off x="714375" y="1571625"/>
            <a:ext cx="4071938" cy="2586038"/>
          </a:xfrm>
          <a:prstGeom prst="rect">
            <a:avLst/>
          </a:prstGeom>
          <a:noFill/>
          <a:ln w="9525">
            <a:noFill/>
            <a:miter lim="800000"/>
            <a:headEnd/>
            <a:tailEnd/>
          </a:ln>
        </p:spPr>
        <p:txBody>
          <a:bodyPr>
            <a:spAutoFit/>
          </a:bodyPr>
          <a:lstStyle/>
          <a:p>
            <a:pPr>
              <a:buFont typeface="Arial" charset="0"/>
              <a:buChar char="•"/>
            </a:pPr>
            <a:r>
              <a:rPr lang="id-ID" b="1"/>
              <a:t> </a:t>
            </a:r>
            <a:r>
              <a:rPr lang="id-ID" u="sng"/>
              <a:t>Kudus</a:t>
            </a:r>
            <a:r>
              <a:rPr lang="id-ID"/>
              <a:t> (pengabdian, kepercayaan, kebahagiaan). </a:t>
            </a:r>
          </a:p>
          <a:p>
            <a:endParaRPr lang="id-ID"/>
          </a:p>
          <a:p>
            <a:pPr>
              <a:buFont typeface="Arial" charset="0"/>
              <a:buChar char="•"/>
            </a:pPr>
            <a:r>
              <a:rPr lang="id-ID"/>
              <a:t>Rohani ( kebenaran,estetik, pengetahuan </a:t>
            </a:r>
          </a:p>
          <a:p>
            <a:endParaRPr lang="id-ID"/>
          </a:p>
          <a:p>
            <a:pPr>
              <a:buFont typeface="Arial" charset="0"/>
              <a:buChar char="•"/>
            </a:pPr>
            <a:r>
              <a:rPr lang="id-ID"/>
              <a:t>Vital (keberanian)</a:t>
            </a:r>
          </a:p>
          <a:p>
            <a:pPr>
              <a:buFont typeface="Arial" charset="0"/>
              <a:buChar char="•"/>
            </a:pPr>
            <a:endParaRPr lang="id-ID"/>
          </a:p>
          <a:p>
            <a:pPr>
              <a:buFont typeface="Arial" charset="0"/>
              <a:buChar char="•"/>
            </a:pPr>
            <a:r>
              <a:rPr lang="id-ID"/>
              <a:t>Rasa badani (kesenangan)</a:t>
            </a:r>
          </a:p>
        </p:txBody>
      </p:sp>
      <p:sp>
        <p:nvSpPr>
          <p:cNvPr id="171012" name="Rectangle 3"/>
          <p:cNvSpPr>
            <a:spLocks noChangeArrowheads="1"/>
          </p:cNvSpPr>
          <p:nvPr/>
        </p:nvSpPr>
        <p:spPr bwMode="auto">
          <a:xfrm>
            <a:off x="4572000" y="1527175"/>
            <a:ext cx="4572000" cy="4524375"/>
          </a:xfrm>
          <a:prstGeom prst="rect">
            <a:avLst/>
          </a:prstGeom>
          <a:noFill/>
          <a:ln w="9525">
            <a:noFill/>
            <a:miter lim="800000"/>
            <a:headEnd/>
            <a:tailEnd/>
          </a:ln>
        </p:spPr>
        <p:txBody>
          <a:bodyPr>
            <a:spAutoFit/>
          </a:bodyPr>
          <a:lstStyle/>
          <a:p>
            <a:pPr>
              <a:buFont typeface="Arial" charset="0"/>
              <a:buChar char="•"/>
            </a:pPr>
            <a:r>
              <a:rPr lang="id-ID" u="sng"/>
              <a:t>Orientasi nilai universal </a:t>
            </a:r>
          </a:p>
          <a:p>
            <a:r>
              <a:rPr lang="id-ID" u="sng"/>
              <a:t> </a:t>
            </a:r>
            <a:r>
              <a:rPr lang="id-ID"/>
              <a:t>(modern)</a:t>
            </a:r>
            <a:r>
              <a:rPr lang="id-ID">
                <a:sym typeface="Wingdings" pitchFamily="2" charset="2"/>
              </a:rPr>
              <a:t> imperatif kategoris </a:t>
            </a:r>
          </a:p>
          <a:p>
            <a:endParaRPr lang="id-ID"/>
          </a:p>
          <a:p>
            <a:pPr>
              <a:buFont typeface="Arial" charset="0"/>
              <a:buChar char="•"/>
            </a:pPr>
            <a:r>
              <a:rPr lang="id-ID"/>
              <a:t>Orientasi kontrak sosial </a:t>
            </a:r>
          </a:p>
          <a:p>
            <a:r>
              <a:rPr lang="id-ID"/>
              <a:t>        ----&gt;  </a:t>
            </a:r>
            <a:r>
              <a:rPr lang="id-ID" i="1"/>
              <a:t>fairness </a:t>
            </a:r>
            <a:r>
              <a:rPr lang="id-ID"/>
              <a:t>(modern</a:t>
            </a:r>
            <a:r>
              <a:rPr lang="id-ID">
                <a:sym typeface="Wingdings" pitchFamily="2" charset="2"/>
              </a:rPr>
              <a:t> </a:t>
            </a:r>
          </a:p>
          <a:p>
            <a:endParaRPr lang="id-ID"/>
          </a:p>
          <a:p>
            <a:pPr>
              <a:buFont typeface="Arial" charset="0"/>
              <a:buChar char="•"/>
            </a:pPr>
            <a:r>
              <a:rPr lang="id-ID"/>
              <a:t>orientasi hukum dan tatanan (kuno)</a:t>
            </a:r>
          </a:p>
          <a:p>
            <a:endParaRPr lang="id-ID"/>
          </a:p>
          <a:p>
            <a:pPr>
              <a:buFont typeface="Arial" charset="0"/>
              <a:buChar char="•"/>
            </a:pPr>
            <a:r>
              <a:rPr lang="id-ID"/>
              <a:t>orientasi kepada orang lain (kuno)</a:t>
            </a:r>
          </a:p>
          <a:p>
            <a:endParaRPr lang="id-ID"/>
          </a:p>
          <a:p>
            <a:endParaRPr lang="id-ID"/>
          </a:p>
          <a:p>
            <a:pPr>
              <a:buFont typeface="Arial" charset="0"/>
              <a:buChar char="•"/>
            </a:pPr>
            <a:r>
              <a:rPr lang="id-ID"/>
              <a:t>orientasi hedonis-instrumental (pra kuno)</a:t>
            </a:r>
          </a:p>
          <a:p>
            <a:endParaRPr lang="id-ID"/>
          </a:p>
          <a:p>
            <a:endParaRPr lang="id-ID"/>
          </a:p>
          <a:p>
            <a:pPr>
              <a:buFont typeface="Arial" charset="0"/>
              <a:buChar char="•"/>
            </a:pPr>
            <a:r>
              <a:rPr lang="id-ID"/>
              <a:t>orientasi egosentrik-hedonistik murni (pra kuno)</a:t>
            </a:r>
          </a:p>
        </p:txBody>
      </p:sp>
      <p:sp>
        <p:nvSpPr>
          <p:cNvPr id="171013" name="TextBox 4"/>
          <p:cNvSpPr txBox="1">
            <a:spLocks noChangeArrowheads="1"/>
          </p:cNvSpPr>
          <p:nvPr/>
        </p:nvSpPr>
        <p:spPr bwMode="auto">
          <a:xfrm>
            <a:off x="2786063" y="142875"/>
            <a:ext cx="3492500" cy="646113"/>
          </a:xfrm>
          <a:prstGeom prst="rect">
            <a:avLst/>
          </a:prstGeom>
          <a:noFill/>
          <a:ln w="9525">
            <a:solidFill>
              <a:schemeClr val="tx1"/>
            </a:solidFill>
            <a:miter lim="800000"/>
            <a:headEnd/>
            <a:tailEnd/>
          </a:ln>
        </p:spPr>
        <p:txBody>
          <a:bodyPr wrap="none">
            <a:spAutoFit/>
          </a:bodyPr>
          <a:lstStyle/>
          <a:p>
            <a:r>
              <a:rPr lang="id-ID"/>
              <a:t>Piramida Jenjang Nilai Etik</a:t>
            </a:r>
          </a:p>
          <a:p>
            <a:r>
              <a:rPr lang="id-ID"/>
              <a:t>Menuju kepada </a:t>
            </a:r>
            <a:r>
              <a:rPr lang="id-ID" i="1"/>
              <a:t>True Happiness</a:t>
            </a:r>
          </a:p>
        </p:txBody>
      </p:sp>
      <p:cxnSp>
        <p:nvCxnSpPr>
          <p:cNvPr id="7" name="Straight Connector 6"/>
          <p:cNvCxnSpPr/>
          <p:nvPr/>
        </p:nvCxnSpPr>
        <p:spPr>
          <a:xfrm>
            <a:off x="2571750" y="2286000"/>
            <a:ext cx="3786188"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2286000" y="3643313"/>
            <a:ext cx="4572000" cy="15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1714500" y="4214813"/>
            <a:ext cx="5143500" cy="7143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071813" y="3143250"/>
            <a:ext cx="3071812"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919288" y="5141913"/>
            <a:ext cx="5153025" cy="1587"/>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1019" name="TextBox 20"/>
          <p:cNvSpPr txBox="1">
            <a:spLocks noChangeArrowheads="1"/>
          </p:cNvSpPr>
          <p:nvPr/>
        </p:nvSpPr>
        <p:spPr bwMode="auto">
          <a:xfrm>
            <a:off x="633413" y="1071563"/>
            <a:ext cx="3224212" cy="646112"/>
          </a:xfrm>
          <a:prstGeom prst="rect">
            <a:avLst/>
          </a:prstGeom>
          <a:noFill/>
          <a:ln w="9525">
            <a:noFill/>
            <a:miter lim="800000"/>
            <a:headEnd/>
            <a:tailEnd/>
          </a:ln>
        </p:spPr>
        <p:txBody>
          <a:bodyPr wrap="none">
            <a:spAutoFit/>
          </a:bodyPr>
          <a:lstStyle/>
          <a:p>
            <a:r>
              <a:rPr lang="id-ID" b="1"/>
              <a:t>Max  Scheler (4 gugus nilai)</a:t>
            </a:r>
          </a:p>
          <a:p>
            <a:endParaRPr lang="id-ID"/>
          </a:p>
        </p:txBody>
      </p:sp>
      <p:sp>
        <p:nvSpPr>
          <p:cNvPr id="171020" name="TextBox 21"/>
          <p:cNvSpPr txBox="1">
            <a:spLocks noChangeArrowheads="1"/>
          </p:cNvSpPr>
          <p:nvPr/>
        </p:nvSpPr>
        <p:spPr bwMode="auto">
          <a:xfrm>
            <a:off x="5021263" y="857250"/>
            <a:ext cx="3108325" cy="646113"/>
          </a:xfrm>
          <a:prstGeom prst="rect">
            <a:avLst/>
          </a:prstGeom>
          <a:noFill/>
          <a:ln w="9525">
            <a:noFill/>
            <a:miter lim="800000"/>
            <a:headEnd/>
            <a:tailEnd/>
          </a:ln>
        </p:spPr>
        <p:txBody>
          <a:bodyPr wrap="none">
            <a:spAutoFit/>
          </a:bodyPr>
          <a:lstStyle/>
          <a:p>
            <a:r>
              <a:rPr lang="id-ID" b="1"/>
              <a:t>Lawrence Kohlberg</a:t>
            </a:r>
          </a:p>
          <a:p>
            <a:r>
              <a:rPr lang="id-ID" b="1"/>
              <a:t>( 6 tingkat nilai peradaban)</a:t>
            </a:r>
          </a:p>
        </p:txBody>
      </p:sp>
      <p:cxnSp>
        <p:nvCxnSpPr>
          <p:cNvPr id="24" name="Straight Arrow Connector 23"/>
          <p:cNvCxnSpPr/>
          <p:nvPr/>
        </p:nvCxnSpPr>
        <p:spPr>
          <a:xfrm rot="5400000" flipH="1" flipV="1">
            <a:off x="840581" y="2555082"/>
            <a:ext cx="4319587" cy="2000250"/>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571500" y="1000125"/>
            <a:ext cx="3214688" cy="50006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33" name="Rectangle 32"/>
          <p:cNvSpPr/>
          <p:nvPr/>
        </p:nvSpPr>
        <p:spPr>
          <a:xfrm>
            <a:off x="4857750" y="928688"/>
            <a:ext cx="3214688" cy="5715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Title 1"/>
          <p:cNvSpPr>
            <a:spLocks noGrp="1"/>
          </p:cNvSpPr>
          <p:nvPr>
            <p:ph type="title"/>
          </p:nvPr>
        </p:nvSpPr>
        <p:spPr>
          <a:xfrm>
            <a:off x="457200" y="-142875"/>
            <a:ext cx="8229600" cy="1143000"/>
          </a:xfrm>
        </p:spPr>
        <p:txBody>
          <a:bodyPr/>
          <a:lstStyle/>
          <a:p>
            <a:pPr eaLnBrk="1" fontAlgn="auto" hangingPunct="1">
              <a:spcAft>
                <a:spcPts val="0"/>
              </a:spcAft>
              <a:defRPr/>
            </a:pPr>
            <a:r>
              <a:rPr lang="id-ID" sz="3600" smtClean="0"/>
              <a:t>Pengembangan Karier</a:t>
            </a:r>
          </a:p>
        </p:txBody>
      </p:sp>
      <p:sp>
        <p:nvSpPr>
          <p:cNvPr id="173059" name="Content Placeholder 2"/>
          <p:cNvSpPr>
            <a:spLocks noGrp="1"/>
          </p:cNvSpPr>
          <p:nvPr>
            <p:ph sz="quarter" idx="1"/>
          </p:nvPr>
        </p:nvSpPr>
        <p:spPr>
          <a:xfrm>
            <a:off x="485775" y="1757362"/>
            <a:ext cx="8229600" cy="3348038"/>
          </a:xfrm>
        </p:spPr>
        <p:txBody>
          <a:bodyPr>
            <a:normAutofit/>
          </a:bodyPr>
          <a:lstStyle/>
          <a:p>
            <a:pPr eaLnBrk="1" hangingPunct="1"/>
            <a:r>
              <a:rPr lang="id-ID" sz="2400" dirty="0" smtClean="0"/>
              <a:t>Salah satu motivasi orang bekerja ialah untuk mengembangkan karier</a:t>
            </a:r>
          </a:p>
          <a:p>
            <a:pPr eaLnBrk="1" hangingPunct="1"/>
            <a:r>
              <a:rPr lang="id-ID" sz="2400" dirty="0" smtClean="0"/>
              <a:t>Aktualisasi karier merentang dari sekedar memenuhi kebutuhan dasar hingga aktualisasi diri</a:t>
            </a:r>
          </a:p>
          <a:p>
            <a:pPr eaLnBrk="1" hangingPunct="1"/>
            <a:r>
              <a:rPr lang="id-ID" sz="2400" dirty="0" smtClean="0"/>
              <a:t>Kompetensi etik memberi kesempatan kepada ASN mencapai karier puncak </a:t>
            </a:r>
            <a:r>
              <a:rPr lang="id-ID" sz="2400" i="1" dirty="0" smtClean="0"/>
              <a:t>self actualization  </a:t>
            </a:r>
            <a:r>
              <a:rPr lang="id-ID" sz="2400" dirty="0" smtClean="0"/>
              <a:t>(Di dalam teori piramida Maslow  berada di tingkatan 3 dan 4)</a:t>
            </a:r>
          </a:p>
          <a:p>
            <a:pPr eaLnBrk="1" hangingPunct="1">
              <a:buNone/>
            </a:pPr>
            <a:endParaRPr lang="id-ID" sz="24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Title 1"/>
          <p:cNvSpPr>
            <a:spLocks noGrp="1"/>
          </p:cNvSpPr>
          <p:nvPr>
            <p:ph type="title"/>
          </p:nvPr>
        </p:nvSpPr>
        <p:spPr>
          <a:xfrm>
            <a:off x="628650" y="-152400"/>
            <a:ext cx="8229600" cy="1143000"/>
          </a:xfrm>
        </p:spPr>
        <p:txBody>
          <a:bodyPr/>
          <a:lstStyle/>
          <a:p>
            <a:pPr eaLnBrk="1" fontAlgn="auto" hangingPunct="1">
              <a:spcAft>
                <a:spcPts val="0"/>
              </a:spcAft>
              <a:defRPr/>
            </a:pPr>
            <a:r>
              <a:rPr lang="en-US" dirty="0" smtClean="0"/>
              <a:t>(2) </a:t>
            </a:r>
            <a:r>
              <a:rPr lang="id-ID" dirty="0" smtClean="0"/>
              <a:t>Pengembangan </a:t>
            </a:r>
            <a:r>
              <a:rPr lang="id-ID" dirty="0" smtClean="0"/>
              <a:t>Karier</a:t>
            </a:r>
          </a:p>
        </p:txBody>
      </p:sp>
      <p:sp>
        <p:nvSpPr>
          <p:cNvPr id="3" name="Rectangle 2"/>
          <p:cNvSpPr/>
          <p:nvPr/>
        </p:nvSpPr>
        <p:spPr>
          <a:xfrm>
            <a:off x="1143000" y="1997839"/>
            <a:ext cx="7162800" cy="3416320"/>
          </a:xfrm>
          <a:prstGeom prst="rect">
            <a:avLst/>
          </a:prstGeom>
        </p:spPr>
        <p:txBody>
          <a:bodyPr wrap="square">
            <a:spAutoFit/>
          </a:bodyPr>
          <a:lstStyle/>
          <a:p>
            <a:r>
              <a:rPr lang="id-ID" sz="2400" dirty="0" smtClean="0"/>
              <a:t>Kompetensi etik tidak hanya menghasilkan kehidupan, akan tetapi menjadikan ASN sebagai manusia </a:t>
            </a:r>
            <a:r>
              <a:rPr lang="id-ID" sz="2400" i="1" dirty="0" smtClean="0"/>
              <a:t>genui</a:t>
            </a:r>
            <a:r>
              <a:rPr lang="id-ID" sz="2400" dirty="0" smtClean="0"/>
              <a:t>n</a:t>
            </a:r>
          </a:p>
          <a:p>
            <a:r>
              <a:rPr lang="id-ID" sz="2400" dirty="0" smtClean="0"/>
              <a:t>Kompetensi etik mempermudah peta jalan pengembangan karier. Misal, melalui aktualisasi nilai integritas</a:t>
            </a:r>
            <a:r>
              <a:rPr lang="id-ID" sz="2400" i="1" dirty="0" smtClean="0"/>
              <a:t>, nilai passion</a:t>
            </a:r>
            <a:r>
              <a:rPr lang="id-ID" sz="2400" dirty="0" smtClean="0"/>
              <a:t>, nilai keikhlasan, nilai empati, nilai kehormatan.</a:t>
            </a:r>
          </a:p>
          <a:p>
            <a:r>
              <a:rPr lang="id-ID" sz="2400" dirty="0" smtClean="0"/>
              <a:t>Demontrasi kompetensi etik dapat menjadi alat ukur penilaian oleh pimpinan</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TotalTime>
  <Words>697</Words>
  <Application>Microsoft Office PowerPoint</Application>
  <PresentationFormat>On-screen Show (4:3)</PresentationFormat>
  <Paragraphs>68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Civic</vt:lpstr>
      <vt:lpstr>Pertemuan ke-8 ( 11 – 15 Mei 20)</vt:lpstr>
      <vt:lpstr>Review</vt:lpstr>
      <vt:lpstr>Manfaat Kompetensi Etik bagi ASN</vt:lpstr>
      <vt:lpstr>(1) Kebahagiaan Hakiki</vt:lpstr>
      <vt:lpstr>Slide 5</vt:lpstr>
      <vt:lpstr>Slide 6</vt:lpstr>
      <vt:lpstr>Slide 7</vt:lpstr>
      <vt:lpstr>Pengembangan Karier</vt:lpstr>
      <vt:lpstr>(2) Pengembangan Karier</vt:lpstr>
      <vt:lpstr>(3) Kesehatan Jiwa</vt:lpstr>
      <vt:lpstr>Slide 11</vt:lpstr>
      <vt:lpstr>(4) Rumah tangga</vt:lpstr>
      <vt:lpstr>Slide 13</vt:lpstr>
      <vt:lpstr>(5) Sosial</vt:lpstr>
      <vt:lpstr>Diskusi</vt:lpstr>
      <vt:lpstr>To be continued in meeting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ke-8 ( 11 – 15 Mei 20)</dc:title>
  <dc:creator>USER</dc:creator>
  <cp:lastModifiedBy>USER</cp:lastModifiedBy>
  <cp:revision>3</cp:revision>
  <dcterms:created xsi:type="dcterms:W3CDTF">2006-06-12T04:44:40Z</dcterms:created>
  <dcterms:modified xsi:type="dcterms:W3CDTF">2006-06-12T05:12:34Z</dcterms:modified>
</cp:coreProperties>
</file>