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64" r:id="rId5"/>
    <p:sldId id="257" r:id="rId6"/>
    <p:sldId id="258" r:id="rId7"/>
    <p:sldId id="259" r:id="rId8"/>
    <p:sldId id="260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Mengapa</a:t>
            </a:r>
            <a:r>
              <a:rPr lang="en-US" sz="3600" dirty="0" smtClean="0"/>
              <a:t> internet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 smtClean="0"/>
              <a:t>diwaspadai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8077200" cy="47244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Kita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memasuki</a:t>
            </a:r>
            <a:r>
              <a:rPr lang="en-US" sz="2000" dirty="0" smtClean="0"/>
              <a:t> </a:t>
            </a:r>
            <a:r>
              <a:rPr lang="en-US" sz="2000" dirty="0" err="1" smtClean="0"/>
              <a:t>revolusi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/>
              <a:t>4.0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industri</a:t>
            </a:r>
            <a:r>
              <a:rPr lang="en-US" sz="2000" dirty="0"/>
              <a:t> yang </a:t>
            </a:r>
            <a:r>
              <a:rPr lang="en-US" sz="2000" dirty="0" err="1"/>
              <a:t>menggabungkan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otomatisasi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cyber.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tren</a:t>
            </a:r>
            <a:r>
              <a:rPr lang="en-US" sz="2000" dirty="0"/>
              <a:t> </a:t>
            </a:r>
            <a:r>
              <a:rPr lang="en-US" sz="2000" dirty="0" err="1"/>
              <a:t>otomatisasi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pertukaran</a:t>
            </a:r>
            <a:r>
              <a:rPr lang="en-US" sz="2000" dirty="0"/>
              <a:t> data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manufaktur</a:t>
            </a:r>
            <a:r>
              <a:rPr lang="en-US" sz="2000" dirty="0"/>
              <a:t>.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cyber-</a:t>
            </a:r>
            <a:r>
              <a:rPr lang="en-US" sz="2000" dirty="0" err="1"/>
              <a:t>fisik</a:t>
            </a:r>
            <a:r>
              <a:rPr lang="en-US" sz="2000" dirty="0"/>
              <a:t>, Internet of Things (</a:t>
            </a:r>
            <a:r>
              <a:rPr lang="en-US" sz="2000" dirty="0" err="1"/>
              <a:t>IoT</a:t>
            </a:r>
            <a:r>
              <a:rPr lang="en-US" sz="2000" dirty="0"/>
              <a:t>), </a:t>
            </a:r>
            <a:r>
              <a:rPr lang="en-US" sz="2000" dirty="0" err="1"/>
              <a:t>komputasi</a:t>
            </a:r>
            <a:r>
              <a:rPr lang="en-US" sz="2000" dirty="0"/>
              <a:t> </a:t>
            </a:r>
            <a:r>
              <a:rPr lang="en-US" sz="2000" dirty="0" err="1"/>
              <a:t>awan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komputasi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Revolusi</a:t>
            </a:r>
            <a:r>
              <a:rPr lang="en-US" sz="2000" dirty="0" smtClean="0"/>
              <a:t> </a:t>
            </a:r>
            <a:r>
              <a:rPr lang="en-US" sz="2000" dirty="0" err="1"/>
              <a:t>industri</a:t>
            </a:r>
            <a:r>
              <a:rPr lang="en-US" sz="2000" dirty="0"/>
              <a:t> </a:t>
            </a:r>
            <a:r>
              <a:rPr lang="en-US" sz="2000" dirty="0" err="1"/>
              <a:t>keempat</a:t>
            </a:r>
            <a:r>
              <a:rPr lang="en-US" sz="2000" dirty="0"/>
              <a:t> </a:t>
            </a:r>
            <a:r>
              <a:rPr lang="en-US" sz="2000" dirty="0" err="1"/>
              <a:t>mengubah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pekerjaan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smtClean="0"/>
              <a:t>Perusahaan </a:t>
            </a:r>
            <a:r>
              <a:rPr lang="en-US" sz="2000" dirty="0"/>
              <a:t>digital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berkomunikasi</a:t>
            </a:r>
            <a:r>
              <a:rPr lang="en-US" sz="2000" dirty="0"/>
              <a:t>, </a:t>
            </a:r>
            <a:r>
              <a:rPr lang="en-US" sz="2000" dirty="0" err="1"/>
              <a:t>menganalisis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data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cerdas</a:t>
            </a:r>
            <a:r>
              <a:rPr lang="en-US" sz="2000" dirty="0"/>
              <a:t> di </a:t>
            </a:r>
            <a:r>
              <a:rPr lang="en-US" sz="2000" dirty="0" err="1"/>
              <a:t>dunia</a:t>
            </a:r>
            <a:r>
              <a:rPr lang="en-US" sz="2000" dirty="0"/>
              <a:t> </a:t>
            </a:r>
            <a:r>
              <a:rPr lang="en-US" sz="2000" dirty="0" err="1"/>
              <a:t>fisik</a:t>
            </a:r>
            <a:r>
              <a:rPr lang="en-US" sz="2000" dirty="0"/>
              <a:t>. </a:t>
            </a:r>
            <a:r>
              <a:rPr lang="en-US" sz="2000" dirty="0" err="1"/>
              <a:t>Singkatnya</a:t>
            </a:r>
            <a:r>
              <a:rPr lang="en-US" sz="2000" dirty="0"/>
              <a:t>, </a:t>
            </a:r>
            <a:r>
              <a:rPr lang="en-US" sz="2000" dirty="0" err="1"/>
              <a:t>revolusi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menanamkan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yang </a:t>
            </a:r>
            <a:r>
              <a:rPr lang="en-US" sz="2000" dirty="0" err="1"/>
              <a:t>cerdas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terhubung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sehari-hari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Internet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seperti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halnya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pisau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bermata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aspek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positif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negatif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 era digital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seperti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saat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bisa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kita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hindari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Gawai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/gadget/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Hp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bagian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tak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terpisahkan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manusia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8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smtClean="0"/>
              <a:t>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smtClean="0"/>
              <a:t>instant. </a:t>
            </a:r>
            <a:r>
              <a:rPr lang="en-US" dirty="0"/>
              <a:t>Media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 smtClean="0"/>
              <a:t>mereka</a:t>
            </a:r>
            <a:r>
              <a:rPr lang="en-US" dirty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/>
              <a:t>misalnya</a:t>
            </a:r>
            <a:r>
              <a:rPr lang="en-US" dirty="0"/>
              <a:t>: Facebook, </a:t>
            </a:r>
            <a:r>
              <a:rPr lang="en-US" dirty="0" err="1"/>
              <a:t>Whatsapp</a:t>
            </a:r>
            <a:r>
              <a:rPr lang="en-US" dirty="0"/>
              <a:t>, </a:t>
            </a:r>
            <a:r>
              <a:rPr lang="en-US" dirty="0" err="1" smtClean="0"/>
              <a:t>Instagram,Snapchat</a:t>
            </a:r>
            <a:r>
              <a:rPr lang="en-US" dirty="0"/>
              <a:t>, LINE, Google+, </a:t>
            </a:r>
            <a:r>
              <a:rPr lang="en-US" dirty="0" err="1"/>
              <a:t>Youtube</a:t>
            </a:r>
            <a:r>
              <a:rPr lang="en-US" dirty="0"/>
              <a:t>, BBM, </a:t>
            </a:r>
            <a:r>
              <a:rPr lang="en-US" dirty="0" err="1" smtClean="0"/>
              <a:t>Joox</a:t>
            </a:r>
            <a:r>
              <a:rPr lang="en-US" dirty="0" smtClean="0"/>
              <a:t>, </a:t>
            </a:r>
            <a:r>
              <a:rPr lang="en-US" dirty="0" err="1" smtClean="0"/>
              <a:t>Wattpad</a:t>
            </a:r>
            <a:r>
              <a:rPr lang="en-US" dirty="0"/>
              <a:t>, Musical.ly, Vine, </a:t>
            </a:r>
            <a:r>
              <a:rPr lang="en-US" dirty="0" err="1"/>
              <a:t>dan</a:t>
            </a:r>
            <a:r>
              <a:rPr lang="en-US" dirty="0"/>
              <a:t> yang lain</a:t>
            </a:r>
          </a:p>
        </p:txBody>
      </p:sp>
    </p:spTree>
    <p:extLst>
      <p:ext uri="{BB962C8B-B14F-4D97-AF65-F5344CB8AC3E}">
        <p14:creationId xmlns:p14="http://schemas.microsoft.com/office/powerpoint/2010/main" val="22850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ITU (International </a:t>
            </a:r>
            <a:r>
              <a:rPr lang="en-US" dirty="0" err="1" smtClean="0"/>
              <a:t>Telecomunication</a:t>
            </a:r>
            <a:r>
              <a:rPr lang="en-US" dirty="0" smtClean="0"/>
              <a:t> Union)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yang </a:t>
            </a:r>
            <a:r>
              <a:rPr lang="en-US" dirty="0" err="1" smtClean="0"/>
              <a:t>akrab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digital (</a:t>
            </a:r>
            <a:r>
              <a:rPr lang="en-US" i="1" dirty="0" smtClean="0"/>
              <a:t>digital native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Di Indonesia, </a:t>
            </a:r>
            <a:r>
              <a:rPr lang="en-US" dirty="0" err="1" smtClean="0"/>
              <a:t>ada</a:t>
            </a:r>
            <a:r>
              <a:rPr lang="en-US" dirty="0" smtClean="0"/>
              <a:t> 50% </a:t>
            </a:r>
            <a:r>
              <a:rPr lang="en-US" dirty="0" err="1" smtClean="0"/>
              <a:t>pengguna</a:t>
            </a:r>
            <a:r>
              <a:rPr lang="en-US" dirty="0" smtClean="0"/>
              <a:t> internet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97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pengguna</a:t>
            </a:r>
            <a:r>
              <a:rPr lang="en-US" dirty="0"/>
              <a:t> internet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survey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We Are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Sosical</a:t>
            </a:r>
            <a:r>
              <a:rPr lang="en-US" dirty="0">
                <a:latin typeface="Arial" pitchFamily="34" charset="0"/>
                <a:cs typeface="Arial" pitchFamily="34" charset="0"/>
              </a:rPr>
              <a:t> Singapore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2017,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jumlah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penduduk</a:t>
            </a:r>
            <a:r>
              <a:rPr lang="en-US" dirty="0"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media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106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jiwa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total 262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jiwa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populasi,yang</a:t>
            </a:r>
            <a:r>
              <a:rPr lang="en-US" dirty="0">
                <a:latin typeface="Arial" pitchFamily="34" charset="0"/>
                <a:cs typeface="Arial" pitchFamily="34" charset="0"/>
              </a:rPr>
              <a:t> 92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jiwa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diantaranya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mengakses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mediasosial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mobile.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9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Internet Indonesia (APJII).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Indonesia </a:t>
            </a:r>
            <a:r>
              <a:rPr lang="en-US" dirty="0" err="1"/>
              <a:t>menduduki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ke-6 </a:t>
            </a:r>
            <a:r>
              <a:rPr lang="en-US" dirty="0" err="1"/>
              <a:t>tertinggi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Tiongkok</a:t>
            </a:r>
            <a:r>
              <a:rPr lang="en-US" dirty="0"/>
              <a:t>,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, India, </a:t>
            </a:r>
            <a:r>
              <a:rPr lang="en-US" dirty="0" err="1"/>
              <a:t>Brasil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,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eMarketer</a:t>
            </a:r>
            <a:r>
              <a:rPr lang="en-US" dirty="0"/>
              <a:t>.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/>
              <a:t>internet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kota-kota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Indonesia </a:t>
            </a:r>
            <a:r>
              <a:rPr lang="en-US" dirty="0" err="1"/>
              <a:t>seperti</a:t>
            </a:r>
            <a:r>
              <a:rPr lang="en-US" dirty="0"/>
              <a:t> Jakarta, Bandung, </a:t>
            </a:r>
            <a:r>
              <a:rPr lang="en-US" dirty="0" err="1"/>
              <a:t>atau</a:t>
            </a:r>
            <a:r>
              <a:rPr lang="en-US" dirty="0"/>
              <a:t> Surabaya. </a:t>
            </a:r>
            <a:endParaRPr lang="en-US" dirty="0" smtClean="0"/>
          </a:p>
          <a:p>
            <a:pPr algn="just"/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/>
              <a:t>24,35%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Indonesia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menikmati</a:t>
            </a:r>
            <a:r>
              <a:rPr lang="en-US" dirty="0"/>
              <a:t> internet.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kesenjangan</a:t>
            </a:r>
            <a:r>
              <a:rPr lang="en-US" dirty="0"/>
              <a:t> digital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di </a:t>
            </a:r>
            <a:r>
              <a:rPr lang="en-US" dirty="0" err="1"/>
              <a:t>perkotaan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internet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pedesaan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 smtClean="0"/>
              <a:t>mengaksesnya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91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terbaru</a:t>
            </a:r>
            <a:r>
              <a:rPr lang="en-US" dirty="0" smtClean="0"/>
              <a:t> (2018)</a:t>
            </a:r>
          </a:p>
          <a:p>
            <a:r>
              <a:rPr lang="en-US" dirty="0"/>
              <a:t>Southeast Asia is experiencing a rapid growth of Internet, digital, social media and mobile activity. With more than 370 million Internet users in January 2018 and double-digit growth in most segments and most countries of the region, the digital sector is booming and attracting a lot of interests.</a:t>
            </a:r>
          </a:p>
        </p:txBody>
      </p:sp>
    </p:spTree>
    <p:extLst>
      <p:ext uri="{BB962C8B-B14F-4D97-AF65-F5344CB8AC3E}">
        <p14:creationId xmlns:p14="http://schemas.microsoft.com/office/powerpoint/2010/main" val="372895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38125"/>
            <a:ext cx="5715000" cy="638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36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/>
              <a:t>2016,</a:t>
            </a:r>
          </a:p>
          <a:p>
            <a:pPr algn="just"/>
            <a:r>
              <a:rPr lang="it-IT" dirty="0" smtClean="0"/>
              <a:t>Pengguna </a:t>
            </a:r>
            <a:r>
              <a:rPr lang="it-IT" dirty="0"/>
              <a:t>media sosial Facebook Indonesia</a:t>
            </a:r>
          </a:p>
          <a:p>
            <a:pPr algn="just"/>
            <a:r>
              <a:rPr lang="en-US" dirty="0" err="1"/>
              <a:t>menduduki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2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Bangkok, </a:t>
            </a:r>
            <a:r>
              <a:rPr lang="en-US" dirty="0" err="1" smtClean="0"/>
              <a:t>yaitu</a:t>
            </a:r>
            <a:r>
              <a:rPr lang="en-US" dirty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/>
              <a:t>11658700 </a:t>
            </a:r>
            <a:r>
              <a:rPr lang="en-US" dirty="0" err="1"/>
              <a:t>jiwa</a:t>
            </a:r>
            <a:r>
              <a:rPr lang="en-US" dirty="0"/>
              <a:t>. </a:t>
            </a:r>
            <a:r>
              <a:rPr lang="en-US" dirty="0" err="1"/>
              <a:t>Sementara</a:t>
            </a:r>
            <a:r>
              <a:rPr lang="en-US" dirty="0"/>
              <a:t>,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it-IT" dirty="0" smtClean="0"/>
              <a:t>Twitter </a:t>
            </a:r>
            <a:r>
              <a:rPr lang="it-IT" dirty="0"/>
              <a:t>di Indonesia menduduki peringkat ke </a:t>
            </a:r>
            <a:r>
              <a:rPr lang="it-IT" dirty="0" smtClean="0"/>
              <a:t>lima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, Brazil, </a:t>
            </a:r>
            <a:r>
              <a:rPr lang="en-US" dirty="0" err="1"/>
              <a:t>Jepang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Namun</a:t>
            </a:r>
            <a:r>
              <a:rPr lang="en-US" dirty="0"/>
              <a:t> data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it-IT" dirty="0" smtClean="0"/>
              <a:t>Twit </a:t>
            </a:r>
            <a:r>
              <a:rPr lang="it-IT" dirty="0"/>
              <a:t>dari penduduk Jakarta adalah 2.4% dari </a:t>
            </a:r>
            <a:r>
              <a:rPr lang="it-IT" dirty="0" smtClean="0"/>
              <a:t>total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/>
              <a:t>twit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 smtClean="0"/>
              <a:t>penduduk</a:t>
            </a:r>
            <a:r>
              <a:rPr lang="en-US" dirty="0"/>
              <a:t> </a:t>
            </a:r>
            <a:r>
              <a:rPr lang="en-US" dirty="0" smtClean="0"/>
              <a:t>Jakarta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twit </a:t>
            </a:r>
            <a:r>
              <a:rPr lang="en-US" dirty="0" err="1"/>
              <a:t>terbanyak</a:t>
            </a:r>
            <a:r>
              <a:rPr lang="en-US" dirty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(10.6 </a:t>
            </a:r>
            <a:r>
              <a:rPr lang="en-US" dirty="0" err="1"/>
              <a:t>milyar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9252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pilihan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 smtClean="0"/>
              <a:t>terbanyak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/>
              <a:t>Indonesia, </a:t>
            </a:r>
            <a:r>
              <a:rPr lang="en-US" dirty="0" err="1"/>
              <a:t>yaitu</a:t>
            </a:r>
            <a:r>
              <a:rPr lang="en-US" dirty="0"/>
              <a:t> Facebook, </a:t>
            </a:r>
            <a:r>
              <a:rPr lang="en-US" dirty="0" err="1"/>
              <a:t>Instagram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Twitter.</a:t>
            </a:r>
          </a:p>
          <a:p>
            <a:r>
              <a:rPr lang="fi-FI" dirty="0"/>
              <a:t>Selain itu statistic yang sama menyebutkan </a:t>
            </a:r>
            <a:r>
              <a:rPr lang="fi-FI" dirty="0" smtClean="0"/>
              <a:t>alasan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/>
              <a:t>orang Indonesia </a:t>
            </a:r>
            <a:r>
              <a:rPr lang="en-US" dirty="0" err="1"/>
              <a:t>bermedia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 </a:t>
            </a:r>
            <a:r>
              <a:rPr lang="en-US" dirty="0" err="1" smtClean="0"/>
              <a:t>bersosialisasi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fi-FI" dirty="0" smtClean="0"/>
              <a:t>orang </a:t>
            </a:r>
            <a:r>
              <a:rPr lang="fi-FI" dirty="0"/>
              <a:t>Indonesia ketika menggunaan </a:t>
            </a:r>
            <a:r>
              <a:rPr lang="fi-FI" dirty="0" smtClean="0"/>
              <a:t>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memperbaharui</a:t>
            </a:r>
            <a:r>
              <a:rPr lang="en-US" dirty="0"/>
              <a:t> status, </a:t>
            </a:r>
            <a:r>
              <a:rPr lang="en-US" dirty="0" err="1" smtClean="0"/>
              <a:t>memposting</a:t>
            </a:r>
            <a:r>
              <a:rPr lang="en-US" dirty="0"/>
              <a:t> </a:t>
            </a:r>
            <a:r>
              <a:rPr lang="nl-NL" dirty="0" smtClean="0"/>
              <a:t>foto </a:t>
            </a:r>
            <a:r>
              <a:rPr lang="nl-NL" dirty="0"/>
              <a:t>dan membagikan artikel gaya hidup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67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tahun</a:t>
            </a:r>
            <a:r>
              <a:rPr lang="en-US" dirty="0"/>
              <a:t> 2018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insight </a:t>
            </a:r>
            <a:r>
              <a:rPr lang="en-US" dirty="0" err="1"/>
              <a:t>dari</a:t>
            </a:r>
            <a:r>
              <a:rPr lang="en-US" dirty="0"/>
              <a:t> We Are Social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Hootsuite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Digital in 2018 in Southeast </a:t>
            </a:r>
            <a:r>
              <a:rPr lang="en-US" dirty="0" err="1" smtClean="0"/>
              <a:t>Asian:Layanan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paling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adlah</a:t>
            </a:r>
            <a:r>
              <a:rPr lang="en-US" dirty="0" smtClean="0"/>
              <a:t> You Tube (*43%) </a:t>
            </a:r>
            <a:r>
              <a:rPr lang="en-US" dirty="0" err="1" smtClean="0"/>
              <a:t>dan</a:t>
            </a:r>
            <a:r>
              <a:rPr lang="en-US" dirty="0" smtClean="0"/>
              <a:t> Facebook (41%)  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survey Tirto.id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2017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Z </a:t>
            </a:r>
            <a:r>
              <a:rPr lang="en-US" dirty="0" err="1" smtClean="0"/>
              <a:t>yakni</a:t>
            </a:r>
            <a:r>
              <a:rPr lang="en-US" dirty="0" smtClean="0"/>
              <a:t> yang </a:t>
            </a:r>
            <a:r>
              <a:rPr lang="en-US" dirty="0" err="1" smtClean="0"/>
              <a:t>lahur</a:t>
            </a:r>
            <a:r>
              <a:rPr lang="en-US" dirty="0" smtClean="0"/>
              <a:t> di </a:t>
            </a:r>
            <a:r>
              <a:rPr lang="en-US" dirty="0" err="1" smtClean="0"/>
              <a:t>tahun</a:t>
            </a:r>
            <a:r>
              <a:rPr lang="en-US" dirty="0" smtClean="0"/>
              <a:t> 1996-2010, </a:t>
            </a:r>
            <a:r>
              <a:rPr lang="en-US" dirty="0" err="1" smtClean="0"/>
              <a:t>layanan</a:t>
            </a:r>
            <a:r>
              <a:rPr lang="en-US" dirty="0" smtClean="0"/>
              <a:t> yang paling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instagram</a:t>
            </a:r>
            <a:r>
              <a:rPr lang="en-US" dirty="0" smtClean="0"/>
              <a:t> (54%) </a:t>
            </a:r>
            <a:r>
              <a:rPr lang="en-US" dirty="0" err="1" smtClean="0"/>
              <a:t>kedua</a:t>
            </a:r>
            <a:r>
              <a:rPr lang="en-US" dirty="0" smtClean="0"/>
              <a:t> line (45,4%), </a:t>
            </a:r>
            <a:r>
              <a:rPr lang="en-US" dirty="0" err="1" smtClean="0"/>
              <a:t>google</a:t>
            </a:r>
            <a:r>
              <a:rPr lang="en-US" dirty="0" smtClean="0"/>
              <a:t> 42,1% </a:t>
            </a:r>
            <a:r>
              <a:rPr lang="en-US" dirty="0" err="1" smtClean="0"/>
              <a:t>dan</a:t>
            </a:r>
            <a:r>
              <a:rPr lang="en-US" dirty="0" smtClean="0"/>
              <a:t> You tube 39,4%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0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</TotalTime>
  <Words>559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Mengapa internet perlu diwaspadai?</vt:lpstr>
      <vt:lpstr>PowerPoint Presentation</vt:lpstr>
      <vt:lpstr>Data pengguna internet </vt:lpstr>
      <vt:lpstr>Data dari Asosiasi Penyelenggara Jasa Internet Indonesia (APJII).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Remaja dan anak-anak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pengguna internet </dc:title>
  <dc:creator>BU FAJAR</dc:creator>
  <cp:lastModifiedBy>BU FAJAR</cp:lastModifiedBy>
  <cp:revision>7</cp:revision>
  <dcterms:created xsi:type="dcterms:W3CDTF">2006-08-16T00:00:00Z</dcterms:created>
  <dcterms:modified xsi:type="dcterms:W3CDTF">2018-10-16T14:12:57Z</dcterms:modified>
</cp:coreProperties>
</file>