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3543E-81BC-4BF6-A4DD-AF5D34A7EA3C}" type="datetimeFigureOut">
              <a:rPr lang="en-AU" smtClean="0"/>
              <a:t>18/10/2016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D9A1C-0000-4CC8-964F-7F49D05A2371}" type="slidenum">
              <a:rPr lang="en-AU" smtClean="0"/>
              <a:t>‹#›</a:t>
            </a:fld>
            <a:endParaRPr lang="en-AU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19"/>
          </a:xfrm>
        </p:spPr>
        <p:txBody>
          <a:bodyPr>
            <a:normAutofit/>
          </a:bodyPr>
          <a:lstStyle/>
          <a:p>
            <a:r>
              <a:rPr lang="en-AU" sz="2800" dirty="0" err="1" smtClean="0">
                <a:latin typeface="+mn-lt"/>
              </a:rPr>
              <a:t>Kebebasan</a:t>
            </a:r>
            <a:r>
              <a:rPr lang="en-AU" sz="2800" dirty="0" smtClean="0">
                <a:latin typeface="+mn-lt"/>
              </a:rPr>
              <a:t> Media </a:t>
            </a:r>
            <a:endParaRPr lang="en-AU" sz="28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704856" cy="3865984"/>
          </a:xfrm>
        </p:spPr>
        <p:txBody>
          <a:bodyPr>
            <a:normAutofit lnSpcReduction="10000"/>
          </a:bodyPr>
          <a:lstStyle/>
          <a:p>
            <a:pPr algn="just"/>
            <a:r>
              <a:rPr lang="en-AU" sz="2800" dirty="0" err="1" smtClean="0">
                <a:solidFill>
                  <a:schemeClr val="tx1"/>
                </a:solidFill>
              </a:rPr>
              <a:t>Sesuai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dengan</a:t>
            </a:r>
            <a:r>
              <a:rPr lang="en-AU" sz="2800" dirty="0" smtClean="0">
                <a:solidFill>
                  <a:schemeClr val="tx1"/>
                </a:solidFill>
              </a:rPr>
              <a:t> UU </a:t>
            </a:r>
            <a:r>
              <a:rPr lang="en-AU" sz="2800" dirty="0" err="1" smtClean="0">
                <a:solidFill>
                  <a:schemeClr val="tx1"/>
                </a:solidFill>
              </a:rPr>
              <a:t>Pers</a:t>
            </a:r>
            <a:r>
              <a:rPr lang="en-AU" sz="2800" dirty="0" smtClean="0">
                <a:solidFill>
                  <a:schemeClr val="tx1"/>
                </a:solidFill>
              </a:rPr>
              <a:t> 40/1999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UU </a:t>
            </a:r>
            <a:r>
              <a:rPr lang="en-AU" sz="2800" dirty="0" err="1" smtClean="0">
                <a:solidFill>
                  <a:schemeClr val="tx1"/>
                </a:solidFill>
              </a:rPr>
              <a:t>Penyiaran</a:t>
            </a:r>
            <a:r>
              <a:rPr lang="en-AU" sz="2800" dirty="0" smtClean="0">
                <a:solidFill>
                  <a:schemeClr val="tx1"/>
                </a:solidFill>
              </a:rPr>
              <a:t> 32/2002, media </a:t>
            </a:r>
            <a:r>
              <a:rPr lang="en-AU" sz="2800" dirty="0" err="1" smtClean="0">
                <a:solidFill>
                  <a:schemeClr val="tx1"/>
                </a:solidFill>
              </a:rPr>
              <a:t>massa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tumbuh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secara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signifikan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merasakan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kebebasan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dalam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menyampaikan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pesannya</a:t>
            </a:r>
            <a:r>
              <a:rPr lang="en-AU" sz="28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AU" sz="2800" dirty="0" err="1" smtClean="0">
                <a:solidFill>
                  <a:schemeClr val="tx1"/>
                </a:solidFill>
              </a:rPr>
              <a:t>Dampaknya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bagi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masyarakat</a:t>
            </a:r>
            <a:r>
              <a:rPr lang="en-AU" sz="2800" dirty="0" smtClean="0">
                <a:solidFill>
                  <a:schemeClr val="tx1"/>
                </a:solidFill>
              </a:rPr>
              <a:t>: </a:t>
            </a:r>
            <a:r>
              <a:rPr lang="en-AU" sz="2800" dirty="0" err="1" smtClean="0">
                <a:solidFill>
                  <a:schemeClr val="tx1"/>
                </a:solidFill>
              </a:rPr>
              <a:t>masyarakat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merasakan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kebebasan</a:t>
            </a:r>
            <a:r>
              <a:rPr lang="en-AU" sz="2800" dirty="0" smtClean="0">
                <a:solidFill>
                  <a:schemeClr val="tx1"/>
                </a:solidFill>
              </a:rPr>
              <a:t> yang </a:t>
            </a:r>
            <a:r>
              <a:rPr lang="en-AU" sz="2800" dirty="0" err="1" smtClean="0">
                <a:solidFill>
                  <a:schemeClr val="tx1"/>
                </a:solidFill>
              </a:rPr>
              <a:t>terlalu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besar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kinerja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profesional</a:t>
            </a:r>
            <a:r>
              <a:rPr lang="en-AU" sz="2800" dirty="0" smtClean="0">
                <a:solidFill>
                  <a:schemeClr val="tx1"/>
                </a:solidFill>
              </a:rPr>
              <a:t> media yang </a:t>
            </a:r>
            <a:r>
              <a:rPr lang="en-AU" sz="2800" dirty="0" err="1" smtClean="0">
                <a:solidFill>
                  <a:schemeClr val="tx1"/>
                </a:solidFill>
              </a:rPr>
              <a:t>masih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kurang</a:t>
            </a:r>
            <a:endParaRPr lang="en-A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396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Media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Considine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(1995)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just"/>
            <a:r>
              <a:rPr lang="en-AU" dirty="0" smtClean="0"/>
              <a:t>Media </a:t>
            </a:r>
            <a:r>
              <a:rPr lang="en-AU" dirty="0" err="1" smtClean="0"/>
              <a:t>melakukan</a:t>
            </a:r>
            <a:r>
              <a:rPr lang="en-AU" dirty="0" smtClean="0"/>
              <a:t> </a:t>
            </a:r>
            <a:r>
              <a:rPr lang="en-AU" dirty="0" err="1" smtClean="0"/>
              <a:t>konstruksi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endParaRPr lang="en-AU" dirty="0" smtClean="0"/>
          </a:p>
          <a:p>
            <a:pPr algn="just"/>
            <a:r>
              <a:rPr lang="en-AU" dirty="0" err="1" smtClean="0"/>
              <a:t>Pesan-pesan</a:t>
            </a:r>
            <a:r>
              <a:rPr lang="en-AU" dirty="0" smtClean="0"/>
              <a:t> media </a:t>
            </a:r>
            <a:r>
              <a:rPr lang="en-AU" dirty="0" err="1" smtClean="0"/>
              <a:t>mengandung</a:t>
            </a:r>
            <a:r>
              <a:rPr lang="en-AU" dirty="0" smtClean="0"/>
              <a:t> </a:t>
            </a:r>
            <a:r>
              <a:rPr lang="en-AU" dirty="0" err="1" smtClean="0"/>
              <a:t>nilai-nilai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ideologi</a:t>
            </a:r>
            <a:endParaRPr lang="en-AU" dirty="0" smtClean="0"/>
          </a:p>
          <a:p>
            <a:pPr algn="just"/>
            <a:r>
              <a:rPr lang="en-AU" dirty="0" smtClean="0"/>
              <a:t>Media </a:t>
            </a:r>
            <a:r>
              <a:rPr lang="en-AU" dirty="0" err="1" smtClean="0"/>
              <a:t>mempresentasikan</a:t>
            </a:r>
            <a:r>
              <a:rPr lang="en-AU" dirty="0" smtClean="0"/>
              <a:t> </a:t>
            </a:r>
            <a:r>
              <a:rPr lang="en-AU" dirty="0" err="1" smtClean="0"/>
              <a:t>realitas</a:t>
            </a:r>
            <a:r>
              <a:rPr lang="en-AU" dirty="0" smtClean="0"/>
              <a:t> </a:t>
            </a:r>
            <a:r>
              <a:rPr lang="en-AU" dirty="0" err="1" smtClean="0"/>
              <a:t>terkonstruksi</a:t>
            </a:r>
            <a:endParaRPr lang="en-AU" dirty="0" smtClean="0"/>
          </a:p>
          <a:p>
            <a:pPr algn="just"/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menegosiasikan</a:t>
            </a:r>
            <a:r>
              <a:rPr lang="en-AU" dirty="0" smtClean="0"/>
              <a:t> </a:t>
            </a:r>
            <a:r>
              <a:rPr lang="en-AU" dirty="0" err="1" smtClean="0"/>
              <a:t>makna</a:t>
            </a:r>
            <a:r>
              <a:rPr lang="en-AU" dirty="0" smtClean="0"/>
              <a:t> </a:t>
            </a:r>
            <a:r>
              <a:rPr lang="en-AU" dirty="0" err="1" smtClean="0"/>
              <a:t>menurut</a:t>
            </a:r>
            <a:r>
              <a:rPr lang="en-AU" dirty="0" smtClean="0"/>
              <a:t> </a:t>
            </a:r>
            <a:r>
              <a:rPr lang="en-AU" dirty="0" err="1" smtClean="0"/>
              <a:t>mereka</a:t>
            </a:r>
            <a:r>
              <a:rPr lang="en-AU" dirty="0" smtClean="0"/>
              <a:t> </a:t>
            </a:r>
            <a:r>
              <a:rPr lang="en-AU" dirty="0" err="1" smtClean="0"/>
              <a:t>sendiri</a:t>
            </a:r>
            <a:endParaRPr lang="en-AU" dirty="0" smtClean="0"/>
          </a:p>
          <a:p>
            <a:pPr algn="just"/>
            <a:r>
              <a:rPr lang="en-AU" dirty="0" err="1" smtClean="0"/>
              <a:t>Pesan-pesan</a:t>
            </a:r>
            <a:r>
              <a:rPr lang="en-AU" dirty="0" smtClean="0"/>
              <a:t> media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konsekuensi-konsekuensi</a:t>
            </a:r>
            <a:r>
              <a:rPr lang="en-AU" dirty="0" smtClean="0"/>
              <a:t> </a:t>
            </a:r>
            <a:r>
              <a:rPr lang="en-AU" dirty="0" err="1" smtClean="0"/>
              <a:t>sosial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politik</a:t>
            </a:r>
            <a:endParaRPr lang="en-AU" dirty="0" smtClean="0"/>
          </a:p>
          <a:p>
            <a:pPr algn="just"/>
            <a:r>
              <a:rPr lang="en-AU" dirty="0" err="1" smtClean="0"/>
              <a:t>Konstruksi</a:t>
            </a:r>
            <a:r>
              <a:rPr lang="en-AU" dirty="0" smtClean="0"/>
              <a:t> media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tujuan</a:t>
            </a:r>
            <a:r>
              <a:rPr lang="en-AU" dirty="0" smtClean="0"/>
              <a:t> –</a:t>
            </a:r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komersial</a:t>
            </a:r>
            <a:endParaRPr lang="en-AU" dirty="0" smtClean="0"/>
          </a:p>
          <a:p>
            <a:pPr algn="just"/>
            <a:r>
              <a:rPr lang="en-AU" dirty="0" err="1" smtClean="0"/>
              <a:t>Setiap</a:t>
            </a:r>
            <a:r>
              <a:rPr lang="en-AU" dirty="0" smtClean="0"/>
              <a:t> medium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bentuk</a:t>
            </a:r>
            <a:r>
              <a:rPr lang="en-AU" dirty="0" smtClean="0"/>
              <a:t> </a:t>
            </a:r>
            <a:r>
              <a:rPr lang="en-AU" dirty="0" err="1" smtClean="0"/>
              <a:t>estetika</a:t>
            </a:r>
            <a:r>
              <a:rPr lang="en-AU" dirty="0" smtClean="0"/>
              <a:t> yang </a:t>
            </a:r>
            <a:r>
              <a:rPr lang="en-AU" dirty="0" err="1" smtClean="0"/>
              <a:t>unik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5282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AU" sz="2800" dirty="0" err="1" smtClean="0"/>
              <a:t>Hobb</a:t>
            </a:r>
            <a:r>
              <a:rPr lang="en-AU" sz="2800" dirty="0" smtClean="0"/>
              <a:t> (1994: 6-7)</a:t>
            </a:r>
            <a:r>
              <a:rPr lang="en-AU" sz="2800" dirty="0" err="1" smtClean="0"/>
              <a:t>mendefinisikan</a:t>
            </a:r>
            <a:r>
              <a:rPr lang="en-AU" sz="2800" dirty="0" smtClean="0"/>
              <a:t> </a:t>
            </a:r>
            <a:r>
              <a:rPr lang="en-AU" sz="2800" dirty="0" err="1" smtClean="0"/>
              <a:t>pesan-pesan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massa</a:t>
            </a:r>
            <a:r>
              <a:rPr lang="en-AU" sz="2800" dirty="0" smtClean="0"/>
              <a:t>: 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en-AU" dirty="0" err="1" smtClean="0"/>
              <a:t>Pesan-pesan</a:t>
            </a:r>
            <a:r>
              <a:rPr lang="en-AU" dirty="0" smtClean="0"/>
              <a:t> media </a:t>
            </a:r>
            <a:r>
              <a:rPr lang="en-AU" dirty="0" err="1" smtClean="0"/>
              <a:t>dikonstruksi</a:t>
            </a:r>
            <a:endParaRPr lang="en-AU" dirty="0" smtClean="0"/>
          </a:p>
          <a:p>
            <a:r>
              <a:rPr lang="en-AU" dirty="0" err="1" smtClean="0"/>
              <a:t>Pesan-pesan</a:t>
            </a:r>
            <a:r>
              <a:rPr lang="en-AU" dirty="0" smtClean="0"/>
              <a:t> media </a:t>
            </a:r>
            <a:r>
              <a:rPr lang="en-AU" dirty="0" err="1" smtClean="0"/>
              <a:t>merepresentasikan</a:t>
            </a:r>
            <a:r>
              <a:rPr lang="en-AU" dirty="0" smtClean="0"/>
              <a:t> </a:t>
            </a:r>
            <a:r>
              <a:rPr lang="en-AU" dirty="0" err="1" smtClean="0"/>
              <a:t>dunia</a:t>
            </a:r>
            <a:endParaRPr lang="en-AU" dirty="0" smtClean="0"/>
          </a:p>
          <a:p>
            <a:r>
              <a:rPr lang="en-AU" dirty="0" err="1" smtClean="0"/>
              <a:t>Pesan-pesan</a:t>
            </a:r>
            <a:r>
              <a:rPr lang="en-AU" dirty="0" smtClean="0"/>
              <a:t> media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konstek</a:t>
            </a:r>
            <a:r>
              <a:rPr lang="en-AU" dirty="0" smtClean="0"/>
              <a:t> </a:t>
            </a:r>
            <a:r>
              <a:rPr lang="en-AU" dirty="0" err="1" smtClean="0"/>
              <a:t>ekonomi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politik</a:t>
            </a:r>
            <a:endParaRPr lang="en-AU" dirty="0" smtClean="0"/>
          </a:p>
          <a:p>
            <a:r>
              <a:rPr lang="en-AU" dirty="0" err="1" smtClean="0"/>
              <a:t>Individu</a:t>
            </a:r>
            <a:r>
              <a:rPr lang="en-AU" dirty="0" smtClean="0"/>
              <a:t> </a:t>
            </a:r>
            <a:r>
              <a:rPr lang="en-AU" dirty="0" err="1" smtClean="0"/>
              <a:t>membuat</a:t>
            </a:r>
            <a:r>
              <a:rPr lang="en-AU" dirty="0" smtClean="0"/>
              <a:t> </a:t>
            </a:r>
            <a:r>
              <a:rPr lang="en-AU" dirty="0" err="1" smtClean="0"/>
              <a:t>makna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 media </a:t>
            </a:r>
            <a:r>
              <a:rPr lang="en-AU" dirty="0" err="1" smtClean="0"/>
              <a:t>melalui</a:t>
            </a:r>
            <a:r>
              <a:rPr lang="en-AU" dirty="0" smtClean="0"/>
              <a:t> </a:t>
            </a:r>
            <a:r>
              <a:rPr lang="en-AU" dirty="0" err="1" smtClean="0"/>
              <a:t>penafsiran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9752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Konteks</a:t>
            </a:r>
            <a:r>
              <a:rPr lang="en-AU" sz="2800" dirty="0" smtClean="0"/>
              <a:t> </a:t>
            </a:r>
            <a:r>
              <a:rPr lang="en-AU" sz="2800" dirty="0" err="1" smtClean="0"/>
              <a:t>Liberalisasi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just">
              <a:buNone/>
            </a:pPr>
            <a:r>
              <a:rPr lang="en-AU" dirty="0" smtClean="0"/>
              <a:t>Ada </a:t>
            </a:r>
            <a:r>
              <a:rPr lang="en-AU" dirty="0" err="1" smtClean="0"/>
              <a:t>asumsi</a:t>
            </a:r>
            <a:r>
              <a:rPr lang="en-AU" dirty="0" smtClean="0"/>
              <a:t> proses </a:t>
            </a:r>
            <a:r>
              <a:rPr lang="en-AU" dirty="0" err="1" smtClean="0"/>
              <a:t>liberalisasi</a:t>
            </a:r>
            <a:r>
              <a:rPr lang="en-AU" dirty="0" smtClean="0"/>
              <a:t> di Indonesia </a:t>
            </a:r>
            <a:r>
              <a:rPr lang="en-AU" dirty="0" err="1" smtClean="0"/>
              <a:t>dimulai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</a:t>
            </a:r>
            <a:r>
              <a:rPr lang="en-AU" dirty="0" err="1" smtClean="0"/>
              <a:t>liberalisasi</a:t>
            </a:r>
            <a:r>
              <a:rPr lang="en-AU" dirty="0" smtClean="0"/>
              <a:t> </a:t>
            </a:r>
            <a:r>
              <a:rPr lang="en-AU" dirty="0" err="1" smtClean="0"/>
              <a:t>perbankan</a:t>
            </a:r>
            <a:r>
              <a:rPr lang="en-AU" dirty="0" smtClean="0"/>
              <a:t> yang </a:t>
            </a:r>
            <a:r>
              <a:rPr lang="en-AU" dirty="0" err="1" smtClean="0"/>
              <a:t>dilakukan</a:t>
            </a:r>
            <a:r>
              <a:rPr lang="en-AU" dirty="0" smtClean="0"/>
              <a:t> </a:t>
            </a:r>
            <a:r>
              <a:rPr lang="en-AU" dirty="0" err="1" smtClean="0"/>
              <a:t>rezim</a:t>
            </a:r>
            <a:r>
              <a:rPr lang="en-AU" dirty="0" smtClean="0"/>
              <a:t> </a:t>
            </a:r>
            <a:r>
              <a:rPr lang="en-AU" dirty="0" err="1" smtClean="0"/>
              <a:t>Orba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bulan</a:t>
            </a:r>
            <a:r>
              <a:rPr lang="en-AU" dirty="0" smtClean="0"/>
              <a:t> </a:t>
            </a:r>
            <a:r>
              <a:rPr lang="en-AU" dirty="0" err="1" smtClean="0"/>
              <a:t>Oktober</a:t>
            </a:r>
            <a:r>
              <a:rPr lang="en-AU" dirty="0" smtClean="0"/>
              <a:t> 1988 </a:t>
            </a:r>
            <a:r>
              <a:rPr lang="en-AU" dirty="0" err="1" smtClean="0"/>
              <a:t>yakni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program </a:t>
            </a:r>
            <a:r>
              <a:rPr lang="en-AU" dirty="0" err="1" smtClean="0"/>
              <a:t>deregulasi</a:t>
            </a:r>
            <a:r>
              <a:rPr lang="en-AU" dirty="0" smtClean="0"/>
              <a:t>. </a:t>
            </a:r>
          </a:p>
          <a:p>
            <a:pPr marL="0" indent="0" algn="just">
              <a:buNone/>
            </a:pPr>
            <a:r>
              <a:rPr lang="en-AU" dirty="0" err="1" smtClean="0"/>
              <a:t>Namun</a:t>
            </a:r>
            <a:r>
              <a:rPr lang="en-AU" dirty="0" smtClean="0"/>
              <a:t> </a:t>
            </a:r>
            <a:r>
              <a:rPr lang="en-AU" dirty="0" err="1" smtClean="0"/>
              <a:t>sebenarnya</a:t>
            </a:r>
            <a:r>
              <a:rPr lang="en-AU" dirty="0" smtClean="0"/>
              <a:t> </a:t>
            </a:r>
            <a:r>
              <a:rPr lang="en-AU" dirty="0" err="1" smtClean="0"/>
              <a:t>liberalisasi</a:t>
            </a:r>
            <a:r>
              <a:rPr lang="en-AU" dirty="0" smtClean="0"/>
              <a:t> di Indonesia </a:t>
            </a:r>
            <a:r>
              <a:rPr lang="en-AU" dirty="0" err="1" smtClean="0"/>
              <a:t>sudah</a:t>
            </a:r>
            <a:r>
              <a:rPr lang="en-AU" dirty="0" smtClean="0"/>
              <a:t> </a:t>
            </a:r>
            <a:r>
              <a:rPr lang="en-AU" dirty="0" err="1" smtClean="0"/>
              <a:t>dimulai</a:t>
            </a:r>
            <a:r>
              <a:rPr lang="en-AU" dirty="0" smtClean="0"/>
              <a:t> </a:t>
            </a:r>
            <a:r>
              <a:rPr lang="en-AU" dirty="0" err="1" smtClean="0"/>
              <a:t>sejak</a:t>
            </a:r>
            <a:r>
              <a:rPr lang="en-AU" dirty="0" smtClean="0"/>
              <a:t> </a:t>
            </a:r>
            <a:r>
              <a:rPr lang="en-AU" dirty="0" err="1" smtClean="0"/>
              <a:t>jamannya</a:t>
            </a:r>
            <a:r>
              <a:rPr lang="en-AU" dirty="0" smtClean="0"/>
              <a:t> </a:t>
            </a:r>
            <a:r>
              <a:rPr lang="en-AU" dirty="0" err="1" smtClean="0"/>
              <a:t>Orde</a:t>
            </a:r>
            <a:r>
              <a:rPr lang="en-AU" dirty="0" smtClean="0"/>
              <a:t> </a:t>
            </a:r>
            <a:r>
              <a:rPr lang="en-AU" dirty="0" err="1" smtClean="0"/>
              <a:t>Baru</a:t>
            </a:r>
            <a:r>
              <a:rPr lang="en-AU" dirty="0" smtClean="0"/>
              <a:t> 1967 </a:t>
            </a:r>
            <a:r>
              <a:rPr lang="en-AU" dirty="0" err="1" smtClean="0"/>
              <a:t>ketika</a:t>
            </a:r>
            <a:r>
              <a:rPr lang="en-AU" dirty="0" smtClean="0"/>
              <a:t> Indonesia </a:t>
            </a:r>
            <a:r>
              <a:rPr lang="en-AU" dirty="0" err="1" smtClean="0"/>
              <a:t>bergabung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World Bank </a:t>
            </a:r>
            <a:r>
              <a:rPr lang="en-AU" dirty="0" err="1" smtClean="0"/>
              <a:t>dan</a:t>
            </a:r>
            <a:r>
              <a:rPr lang="en-AU" smtClean="0"/>
              <a:t> IMF.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22463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Liberalisasi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Media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just"/>
            <a:r>
              <a:rPr lang="en-AU" dirty="0" smtClean="0"/>
              <a:t>Proses </a:t>
            </a:r>
            <a:r>
              <a:rPr lang="en-AU" dirty="0" err="1" smtClean="0"/>
              <a:t>liberalisasi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di Indonesia </a:t>
            </a:r>
            <a:r>
              <a:rPr lang="en-AU" dirty="0" err="1" smtClean="0"/>
              <a:t>berlangsung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unik</a:t>
            </a:r>
            <a:r>
              <a:rPr lang="en-AU" dirty="0" smtClean="0"/>
              <a:t> </a:t>
            </a:r>
            <a:r>
              <a:rPr lang="en-AU" dirty="0" err="1" smtClean="0"/>
              <a:t>yakni</a:t>
            </a:r>
            <a:r>
              <a:rPr lang="en-AU" dirty="0" smtClean="0"/>
              <a:t> </a:t>
            </a:r>
            <a:r>
              <a:rPr lang="en-AU" dirty="0" err="1" smtClean="0"/>
              <a:t>gerakan</a:t>
            </a:r>
            <a:r>
              <a:rPr lang="en-AU" dirty="0" smtClean="0"/>
              <a:t> </a:t>
            </a:r>
            <a:r>
              <a:rPr lang="en-AU" dirty="0" err="1" smtClean="0"/>
              <a:t>mengubah</a:t>
            </a:r>
            <a:r>
              <a:rPr lang="en-AU" dirty="0" smtClean="0"/>
              <a:t> </a:t>
            </a:r>
            <a:r>
              <a:rPr lang="en-AU" dirty="0" err="1" smtClean="0"/>
              <a:t>otoritarisme</a:t>
            </a:r>
            <a:r>
              <a:rPr lang="en-AU" dirty="0" smtClean="0"/>
              <a:t> </a:t>
            </a:r>
            <a:r>
              <a:rPr lang="en-AU" dirty="0" err="1" smtClean="0"/>
              <a:t>Orde</a:t>
            </a:r>
            <a:r>
              <a:rPr lang="en-AU" dirty="0" smtClean="0"/>
              <a:t> </a:t>
            </a:r>
            <a:r>
              <a:rPr lang="en-AU" dirty="0" err="1" smtClean="0"/>
              <a:t>Baru</a:t>
            </a:r>
            <a:r>
              <a:rPr lang="en-AU" dirty="0" smtClean="0"/>
              <a:t> </a:t>
            </a:r>
            <a:r>
              <a:rPr lang="en-AU" dirty="0" err="1" smtClean="0"/>
              <a:t>ke</a:t>
            </a:r>
            <a:r>
              <a:rPr lang="en-AU" dirty="0" smtClean="0"/>
              <a:t> </a:t>
            </a:r>
            <a:r>
              <a:rPr lang="en-AU" dirty="0" err="1" smtClean="0"/>
              <a:t>arah</a:t>
            </a:r>
            <a:r>
              <a:rPr lang="en-AU" dirty="0" smtClean="0"/>
              <a:t> </a:t>
            </a:r>
            <a:r>
              <a:rPr lang="en-AU" dirty="0" err="1" smtClean="0"/>
              <a:t>demokratisasi</a:t>
            </a:r>
            <a:r>
              <a:rPr lang="en-AU" dirty="0" smtClean="0"/>
              <a:t>.  </a:t>
            </a:r>
            <a:r>
              <a:rPr lang="en-AU" dirty="0" err="1" smtClean="0"/>
              <a:t>Perjuangan</a:t>
            </a:r>
            <a:r>
              <a:rPr lang="en-AU" dirty="0" smtClean="0"/>
              <a:t> </a:t>
            </a:r>
            <a:r>
              <a:rPr lang="en-AU" dirty="0" err="1" smtClean="0"/>
              <a:t>dilakukan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menegakkan</a:t>
            </a:r>
            <a:r>
              <a:rPr lang="en-AU" dirty="0" smtClean="0"/>
              <a:t> </a:t>
            </a:r>
            <a:r>
              <a:rPr lang="en-AU" dirty="0" err="1" smtClean="0"/>
              <a:t>kebebasan</a:t>
            </a:r>
            <a:r>
              <a:rPr lang="en-AU" dirty="0" smtClean="0"/>
              <a:t> pers.</a:t>
            </a:r>
          </a:p>
          <a:p>
            <a:pPr algn="just"/>
            <a:r>
              <a:rPr lang="en-AU" dirty="0" err="1" smtClean="0"/>
              <a:t>Perjuangan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dilakukan</a:t>
            </a:r>
            <a:r>
              <a:rPr lang="en-AU" dirty="0" smtClean="0"/>
              <a:t> juga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bantuan</a:t>
            </a:r>
            <a:r>
              <a:rPr lang="en-AU" dirty="0" smtClean="0"/>
              <a:t> donor </a:t>
            </a:r>
            <a:r>
              <a:rPr lang="en-AU" dirty="0" err="1" smtClean="0"/>
              <a:t>internasional</a:t>
            </a:r>
            <a:r>
              <a:rPr lang="en-AU" dirty="0" smtClean="0"/>
              <a:t> .</a:t>
            </a:r>
          </a:p>
          <a:p>
            <a:pPr algn="just"/>
            <a:r>
              <a:rPr lang="en-AU" dirty="0" err="1" smtClean="0"/>
              <a:t>Liberalisasi</a:t>
            </a:r>
            <a:r>
              <a:rPr lang="en-AU" dirty="0" smtClean="0"/>
              <a:t> </a:t>
            </a:r>
            <a:r>
              <a:rPr lang="en-AU" dirty="0" err="1" smtClean="0"/>
              <a:t>politik</a:t>
            </a:r>
            <a:r>
              <a:rPr lang="en-AU" dirty="0" smtClean="0"/>
              <a:t> juga </a:t>
            </a:r>
            <a:r>
              <a:rPr lang="en-AU" dirty="0" err="1" smtClean="0"/>
              <a:t>berari</a:t>
            </a:r>
            <a:r>
              <a:rPr lang="en-AU" dirty="0" smtClean="0"/>
              <a:t> </a:t>
            </a:r>
            <a:r>
              <a:rPr lang="en-AU" dirty="0" err="1" smtClean="0"/>
              <a:t>liberalisasi</a:t>
            </a:r>
            <a:r>
              <a:rPr lang="en-AU" dirty="0" smtClean="0"/>
              <a:t> </a:t>
            </a:r>
            <a:r>
              <a:rPr lang="en-AU" dirty="0" err="1" smtClean="0"/>
              <a:t>ekonomi</a:t>
            </a:r>
            <a:r>
              <a:rPr lang="en-AU" dirty="0" smtClean="0"/>
              <a:t>, </a:t>
            </a:r>
            <a:r>
              <a:rPr lang="en-AU" dirty="0" err="1" smtClean="0"/>
              <a:t>penumbangan</a:t>
            </a:r>
            <a:r>
              <a:rPr lang="en-AU" dirty="0" smtClean="0"/>
              <a:t> </a:t>
            </a:r>
            <a:r>
              <a:rPr lang="en-AU" dirty="0" err="1" smtClean="0"/>
              <a:t>rezim</a:t>
            </a:r>
            <a:r>
              <a:rPr lang="en-AU" dirty="0" smtClean="0"/>
              <a:t> </a:t>
            </a:r>
            <a:r>
              <a:rPr lang="en-AU" dirty="0" err="1" smtClean="0"/>
              <a:t>otoriter</a:t>
            </a:r>
            <a:r>
              <a:rPr lang="en-AU" dirty="0" smtClean="0"/>
              <a:t> </a:t>
            </a:r>
            <a:r>
              <a:rPr lang="en-AU" dirty="0" err="1" smtClean="0"/>
              <a:t>diikuti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penetrasi</a:t>
            </a:r>
            <a:r>
              <a:rPr lang="en-AU" dirty="0" smtClean="0"/>
              <a:t> </a:t>
            </a:r>
            <a:r>
              <a:rPr lang="en-AU" dirty="0" err="1" smtClean="0"/>
              <a:t>investasi</a:t>
            </a:r>
            <a:r>
              <a:rPr lang="en-AU" dirty="0" smtClean="0"/>
              <a:t> global</a:t>
            </a:r>
          </a:p>
          <a:p>
            <a:pPr algn="just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2374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algn="just"/>
            <a:r>
              <a:rPr lang="en-AU" dirty="0" err="1" smtClean="0"/>
              <a:t>Publik</a:t>
            </a:r>
            <a:r>
              <a:rPr lang="en-AU" dirty="0" smtClean="0"/>
              <a:t> </a:t>
            </a:r>
            <a:r>
              <a:rPr lang="en-AU" dirty="0" err="1" smtClean="0"/>
              <a:t>merasa</a:t>
            </a:r>
            <a:r>
              <a:rPr lang="en-AU" dirty="0" smtClean="0"/>
              <a:t> media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lagi</a:t>
            </a:r>
            <a:r>
              <a:rPr lang="en-AU" dirty="0" smtClean="0"/>
              <a:t> </a:t>
            </a:r>
            <a:r>
              <a:rPr lang="en-AU" dirty="0" err="1" smtClean="0"/>
              <a:t>memperhatikan</a:t>
            </a:r>
            <a:r>
              <a:rPr lang="en-AU" dirty="0" smtClean="0"/>
              <a:t> agenda </a:t>
            </a:r>
            <a:r>
              <a:rPr lang="en-AU" dirty="0" err="1" smtClean="0"/>
              <a:t>publik</a:t>
            </a:r>
            <a:r>
              <a:rPr lang="en-AU" dirty="0" smtClean="0"/>
              <a:t> </a:t>
            </a:r>
            <a:r>
              <a:rPr lang="en-AU" dirty="0" err="1" smtClean="0"/>
              <a:t>namun</a:t>
            </a:r>
            <a:r>
              <a:rPr lang="en-AU" dirty="0" smtClean="0"/>
              <a:t> media </a:t>
            </a:r>
            <a:r>
              <a:rPr lang="en-AU" dirty="0" err="1" smtClean="0"/>
              <a:t>bergerak</a:t>
            </a:r>
            <a:r>
              <a:rPr lang="en-AU" dirty="0" smtClean="0"/>
              <a:t>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kepentingan</a:t>
            </a:r>
            <a:r>
              <a:rPr lang="en-AU" dirty="0" smtClean="0"/>
              <a:t> internal media </a:t>
            </a:r>
            <a:r>
              <a:rPr lang="en-AU" dirty="0" err="1" smtClean="0"/>
              <a:t>misalnya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menjadikan</a:t>
            </a:r>
            <a:r>
              <a:rPr lang="en-AU" dirty="0" smtClean="0"/>
              <a:t> rating </a:t>
            </a:r>
            <a:r>
              <a:rPr lang="en-AU" dirty="0" err="1" smtClean="0"/>
              <a:t>proram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kebijakan</a:t>
            </a:r>
            <a:r>
              <a:rPr lang="en-AU" dirty="0" smtClean="0"/>
              <a:t> </a:t>
            </a:r>
            <a:r>
              <a:rPr lang="en-AU" dirty="0" err="1" smtClean="0"/>
              <a:t>strategi</a:t>
            </a:r>
            <a:r>
              <a:rPr lang="en-AU" dirty="0" smtClean="0"/>
              <a:t> program media.</a:t>
            </a:r>
          </a:p>
          <a:p>
            <a:pPr algn="just"/>
            <a:r>
              <a:rPr lang="en-AU" dirty="0" smtClean="0"/>
              <a:t>Media </a:t>
            </a:r>
            <a:r>
              <a:rPr lang="en-AU" dirty="0" err="1" smtClean="0"/>
              <a:t>massa</a:t>
            </a:r>
            <a:r>
              <a:rPr lang="en-AU" dirty="0" smtClean="0"/>
              <a:t> di Indonesia </a:t>
            </a:r>
            <a:r>
              <a:rPr lang="en-AU" dirty="0" err="1" smtClean="0"/>
              <a:t>berubah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yang </a:t>
            </a:r>
            <a:r>
              <a:rPr lang="en-AU" dirty="0" err="1" smtClean="0"/>
              <a:t>awalnya</a:t>
            </a:r>
            <a:r>
              <a:rPr lang="en-AU" dirty="0" smtClean="0"/>
              <a:t> </a:t>
            </a:r>
            <a:r>
              <a:rPr lang="en-AU" dirty="0" err="1" smtClean="0"/>
              <a:t>mendorong</a:t>
            </a:r>
            <a:r>
              <a:rPr lang="en-AU" dirty="0" smtClean="0"/>
              <a:t> </a:t>
            </a:r>
            <a:r>
              <a:rPr lang="en-AU" dirty="0" err="1" smtClean="0"/>
              <a:t>reformasi</a:t>
            </a:r>
            <a:r>
              <a:rPr lang="en-AU" dirty="0" smtClean="0"/>
              <a:t> </a:t>
            </a:r>
            <a:r>
              <a:rPr lang="en-AU" dirty="0" err="1" smtClean="0"/>
              <a:t>karena</a:t>
            </a:r>
            <a:r>
              <a:rPr lang="en-AU" dirty="0" smtClean="0"/>
              <a:t> </a:t>
            </a:r>
            <a:r>
              <a:rPr lang="en-AU" dirty="0" err="1" smtClean="0"/>
              <a:t>ditekan</a:t>
            </a:r>
            <a:r>
              <a:rPr lang="en-AU" dirty="0" smtClean="0"/>
              <a:t> </a:t>
            </a:r>
            <a:r>
              <a:rPr lang="en-AU" dirty="0" err="1" smtClean="0"/>
              <a:t>rezim</a:t>
            </a:r>
            <a:r>
              <a:rPr lang="en-AU" dirty="0" smtClean="0"/>
              <a:t> </a:t>
            </a:r>
            <a:r>
              <a:rPr lang="en-AU" dirty="0" err="1" smtClean="0"/>
              <a:t>politik</a:t>
            </a:r>
            <a:r>
              <a:rPr lang="en-AU" dirty="0" smtClean="0"/>
              <a:t> </a:t>
            </a:r>
            <a:r>
              <a:rPr lang="en-AU" dirty="0" err="1" smtClean="0"/>
              <a:t>menjadi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yang </a:t>
            </a:r>
            <a:r>
              <a:rPr lang="en-AU" dirty="0" err="1" smtClean="0"/>
              <a:t>dikontrol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</a:t>
            </a:r>
            <a:r>
              <a:rPr lang="en-AU" dirty="0" err="1" smtClean="0"/>
              <a:t>kuasa</a:t>
            </a:r>
            <a:r>
              <a:rPr lang="en-AU" dirty="0" smtClean="0"/>
              <a:t> modal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725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0"/>
          </a:xfrm>
        </p:spPr>
        <p:txBody>
          <a:bodyPr>
            <a:normAutofit/>
          </a:bodyPr>
          <a:lstStyle/>
          <a:p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Indikator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media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mengontrol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publik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A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Kristiawan</a:t>
            </a:r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2013: 10-11) 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Terkosentrasinya</a:t>
            </a:r>
            <a:r>
              <a:rPr lang="en-AU" dirty="0" smtClean="0"/>
              <a:t> </a:t>
            </a:r>
            <a:r>
              <a:rPr lang="en-AU" dirty="0" err="1" smtClean="0"/>
              <a:t>kepemilikan</a:t>
            </a:r>
            <a:r>
              <a:rPr lang="en-AU" dirty="0" smtClean="0"/>
              <a:t> modal media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segelintir</a:t>
            </a:r>
            <a:r>
              <a:rPr lang="en-AU" dirty="0" smtClean="0"/>
              <a:t> </a:t>
            </a:r>
            <a:r>
              <a:rPr lang="en-AU" dirty="0" err="1" smtClean="0"/>
              <a:t>kelompok</a:t>
            </a:r>
            <a:r>
              <a:rPr lang="en-AU" dirty="0" smtClean="0"/>
              <a:t> </a:t>
            </a:r>
            <a:r>
              <a:rPr lang="en-AU" dirty="0" err="1" smtClean="0"/>
              <a:t>bisnis</a:t>
            </a:r>
            <a:r>
              <a:rPr lang="en-AU" dirty="0" smtClean="0"/>
              <a:t> </a:t>
            </a:r>
            <a:r>
              <a:rPr lang="en-AU" dirty="0" err="1" smtClean="0"/>
              <a:t>Yanuar</a:t>
            </a:r>
            <a:r>
              <a:rPr lang="en-AU" dirty="0" smtClean="0"/>
              <a:t> </a:t>
            </a:r>
            <a:r>
              <a:rPr lang="en-AU" dirty="0" err="1" smtClean="0"/>
              <a:t>Nugroho</a:t>
            </a:r>
            <a:r>
              <a:rPr lang="en-AU" dirty="0" smtClean="0"/>
              <a:t> </a:t>
            </a:r>
            <a:r>
              <a:rPr lang="en-AU" dirty="0" err="1" smtClean="0"/>
              <a:t>mencatat</a:t>
            </a:r>
            <a:r>
              <a:rPr lang="en-AU" dirty="0" smtClean="0"/>
              <a:t> </a:t>
            </a:r>
            <a:r>
              <a:rPr lang="en-AU" dirty="0" err="1" smtClean="0"/>
              <a:t>bahwa</a:t>
            </a:r>
            <a:r>
              <a:rPr lang="en-AU" dirty="0" smtClean="0"/>
              <a:t> </a:t>
            </a:r>
            <a:r>
              <a:rPr lang="en-AU" dirty="0" err="1" smtClean="0"/>
              <a:t>industri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di Indonesia </a:t>
            </a:r>
            <a:r>
              <a:rPr lang="en-AU" dirty="0" err="1" smtClean="0"/>
              <a:t>hanya</a:t>
            </a:r>
            <a:r>
              <a:rPr lang="en-AU" dirty="0" smtClean="0"/>
              <a:t> </a:t>
            </a:r>
            <a:r>
              <a:rPr lang="en-AU" dirty="0" err="1" smtClean="0"/>
              <a:t>dikuasai</a:t>
            </a:r>
            <a:r>
              <a:rPr lang="en-AU" dirty="0" smtClean="0"/>
              <a:t> 12 </a:t>
            </a:r>
            <a:r>
              <a:rPr lang="en-AU" dirty="0" err="1" smtClean="0"/>
              <a:t>kelompok</a:t>
            </a:r>
            <a:r>
              <a:rPr lang="en-AU" dirty="0" smtClean="0"/>
              <a:t> </a:t>
            </a:r>
            <a:r>
              <a:rPr lang="en-AU" dirty="0" err="1" smtClean="0"/>
              <a:t>bisnis</a:t>
            </a:r>
            <a:r>
              <a:rPr lang="en-AU" dirty="0" smtClean="0"/>
              <a:t>, yang </a:t>
            </a:r>
            <a:r>
              <a:rPr lang="en-AU" dirty="0" err="1" smtClean="0"/>
              <a:t>diantaranya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pemain</a:t>
            </a:r>
            <a:r>
              <a:rPr lang="en-AU" dirty="0" smtClean="0"/>
              <a:t>/</a:t>
            </a:r>
            <a:r>
              <a:rPr lang="en-AU" dirty="0" err="1" smtClean="0"/>
              <a:t>aktor</a:t>
            </a:r>
            <a:r>
              <a:rPr lang="en-AU" dirty="0" smtClean="0"/>
              <a:t>  </a:t>
            </a:r>
            <a:r>
              <a:rPr lang="en-AU" dirty="0" err="1" smtClean="0"/>
              <a:t>politik</a:t>
            </a:r>
            <a:r>
              <a:rPr lang="en-AU" dirty="0" smtClean="0"/>
              <a:t>.</a:t>
            </a:r>
          </a:p>
          <a:p>
            <a:pPr algn="just"/>
            <a:r>
              <a:rPr lang="en-AU" dirty="0" err="1" smtClean="0"/>
              <a:t>Terpinggirkannya</a:t>
            </a:r>
            <a:r>
              <a:rPr lang="en-AU" dirty="0" smtClean="0"/>
              <a:t> media-media yang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berada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ranah</a:t>
            </a:r>
            <a:r>
              <a:rPr lang="en-AU" dirty="0" smtClean="0"/>
              <a:t> </a:t>
            </a:r>
            <a:r>
              <a:rPr lang="en-AU" dirty="0" err="1" smtClean="0"/>
              <a:t>industri</a:t>
            </a:r>
            <a:r>
              <a:rPr lang="en-AU" dirty="0" smtClean="0"/>
              <a:t>. </a:t>
            </a:r>
            <a:r>
              <a:rPr lang="en-AU" dirty="0" err="1" smtClean="0"/>
              <a:t>Seharusnya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iklim</a:t>
            </a:r>
            <a:r>
              <a:rPr lang="en-AU" dirty="0" smtClean="0"/>
              <a:t> yang </a:t>
            </a:r>
            <a:r>
              <a:rPr lang="en-AU" dirty="0" err="1" smtClean="0"/>
              <a:t>sehat</a:t>
            </a:r>
            <a:r>
              <a:rPr lang="en-AU" dirty="0" smtClean="0"/>
              <a:t> </a:t>
            </a:r>
            <a:r>
              <a:rPr lang="en-AU" dirty="0" err="1" smtClean="0"/>
              <a:t>ada</a:t>
            </a:r>
            <a:r>
              <a:rPr lang="en-AU" dirty="0" smtClean="0"/>
              <a:t> </a:t>
            </a:r>
            <a:r>
              <a:rPr lang="en-AU" dirty="0" err="1" smtClean="0"/>
              <a:t>keseimbangan</a:t>
            </a:r>
            <a:r>
              <a:rPr lang="en-AU" dirty="0" smtClean="0"/>
              <a:t> </a:t>
            </a:r>
            <a:r>
              <a:rPr lang="en-AU" dirty="0" err="1" smtClean="0"/>
              <a:t>antara</a:t>
            </a:r>
            <a:r>
              <a:rPr lang="en-AU" dirty="0" smtClean="0"/>
              <a:t> media </a:t>
            </a:r>
            <a:r>
              <a:rPr lang="en-AU" dirty="0" err="1" smtClean="0"/>
              <a:t>publik</a:t>
            </a:r>
            <a:r>
              <a:rPr lang="en-AU" dirty="0" smtClean="0"/>
              <a:t>-media </a:t>
            </a:r>
            <a:r>
              <a:rPr lang="en-AU" dirty="0" err="1" smtClean="0"/>
              <a:t>komunitas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media </a:t>
            </a:r>
            <a:r>
              <a:rPr lang="en-AU" dirty="0" err="1" smtClean="0"/>
              <a:t>swasta</a:t>
            </a:r>
            <a:r>
              <a:rPr lang="en-AU" dirty="0" smtClean="0"/>
              <a:t>.  Di </a:t>
            </a:r>
            <a:r>
              <a:rPr lang="en-AU" dirty="0" err="1" smtClean="0"/>
              <a:t>Indoensia</a:t>
            </a:r>
            <a:r>
              <a:rPr lang="en-AU" dirty="0" smtClean="0"/>
              <a:t> </a:t>
            </a:r>
            <a:r>
              <a:rPr lang="en-AU" dirty="0" err="1" smtClean="0"/>
              <a:t>alokasi</a:t>
            </a:r>
            <a:r>
              <a:rPr lang="en-AU" dirty="0" smtClean="0"/>
              <a:t> </a:t>
            </a:r>
            <a:r>
              <a:rPr lang="en-AU" dirty="0" err="1" smtClean="0"/>
              <a:t>frekuensi</a:t>
            </a:r>
            <a:r>
              <a:rPr lang="en-AU" dirty="0" smtClean="0"/>
              <a:t> </a:t>
            </a:r>
            <a:r>
              <a:rPr lang="en-AU" dirty="0" err="1" smtClean="0"/>
              <a:t>saja</a:t>
            </a:r>
            <a:r>
              <a:rPr lang="en-AU" dirty="0" smtClean="0"/>
              <a:t> </a:t>
            </a:r>
            <a:r>
              <a:rPr lang="en-AU" dirty="0" err="1" smtClean="0"/>
              <a:t>sudah</a:t>
            </a:r>
            <a:r>
              <a:rPr lang="en-AU" dirty="0" smtClean="0"/>
              <a:t> </a:t>
            </a:r>
            <a:r>
              <a:rPr lang="en-AU" dirty="0" err="1" smtClean="0"/>
              <a:t>timpang</a:t>
            </a:r>
            <a:r>
              <a:rPr lang="en-AU" dirty="0" smtClean="0"/>
              <a:t>: </a:t>
            </a:r>
            <a:r>
              <a:rPr lang="en-AU" dirty="0" err="1" smtClean="0"/>
              <a:t>swasta</a:t>
            </a:r>
            <a:r>
              <a:rPr lang="en-AU" dirty="0" smtClean="0"/>
              <a:t> 78,5%, media </a:t>
            </a:r>
            <a:r>
              <a:rPr lang="en-AU" dirty="0" err="1" smtClean="0"/>
              <a:t>publik</a:t>
            </a:r>
            <a:r>
              <a:rPr lang="en-AU" dirty="0" smtClean="0"/>
              <a:t> 20% </a:t>
            </a:r>
            <a:r>
              <a:rPr lang="en-AU" dirty="0" err="1" smtClean="0"/>
              <a:t>dan</a:t>
            </a:r>
            <a:r>
              <a:rPr lang="en-AU" dirty="0" smtClean="0"/>
              <a:t> media </a:t>
            </a:r>
            <a:r>
              <a:rPr lang="en-AU" dirty="0" err="1" smtClean="0"/>
              <a:t>komunitas</a:t>
            </a:r>
            <a:r>
              <a:rPr lang="en-AU" dirty="0" smtClean="0"/>
              <a:t> 1,5%   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5465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AU" dirty="0" err="1" smtClean="0"/>
              <a:t>Dalam</a:t>
            </a:r>
            <a:r>
              <a:rPr lang="en-AU" dirty="0" smtClean="0"/>
              <a:t> level internal media, </a:t>
            </a:r>
            <a:r>
              <a:rPr lang="en-AU" dirty="0" err="1" smtClean="0"/>
              <a:t>terjadi</a:t>
            </a:r>
            <a:r>
              <a:rPr lang="en-AU" dirty="0" smtClean="0"/>
              <a:t> proses </a:t>
            </a:r>
            <a:r>
              <a:rPr lang="en-AU" dirty="0" err="1" smtClean="0"/>
              <a:t>transisi</a:t>
            </a:r>
            <a:r>
              <a:rPr lang="en-AU" dirty="0" smtClean="0"/>
              <a:t> </a:t>
            </a:r>
            <a:r>
              <a:rPr lang="en-AU" dirty="0" err="1" smtClean="0"/>
              <a:t>besar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profesi</a:t>
            </a:r>
            <a:r>
              <a:rPr lang="en-AU" dirty="0" smtClean="0"/>
              <a:t> </a:t>
            </a:r>
            <a:r>
              <a:rPr lang="en-AU" dirty="0" err="1" smtClean="0"/>
              <a:t>jurnalis</a:t>
            </a:r>
            <a:r>
              <a:rPr lang="en-AU" dirty="0" smtClean="0"/>
              <a:t>.  </a:t>
            </a:r>
            <a:r>
              <a:rPr lang="en-AU" dirty="0" err="1" smtClean="0"/>
              <a:t>Profesi</a:t>
            </a:r>
            <a:r>
              <a:rPr lang="en-AU" dirty="0" smtClean="0"/>
              <a:t> </a:t>
            </a:r>
            <a:r>
              <a:rPr lang="en-AU" dirty="0" err="1" smtClean="0"/>
              <a:t>jurnalis</a:t>
            </a:r>
            <a:r>
              <a:rPr lang="en-AU" dirty="0" smtClean="0"/>
              <a:t> </a:t>
            </a:r>
            <a:r>
              <a:rPr lang="en-AU" dirty="0" err="1" smtClean="0"/>
              <a:t>sering</a:t>
            </a:r>
            <a:r>
              <a:rPr lang="en-AU" dirty="0" smtClean="0"/>
              <a:t> </a:t>
            </a:r>
            <a:r>
              <a:rPr lang="en-AU" dirty="0" err="1" smtClean="0"/>
              <a:t>dipandang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profesi</a:t>
            </a:r>
            <a:r>
              <a:rPr lang="en-AU" dirty="0" smtClean="0"/>
              <a:t> </a:t>
            </a:r>
            <a:r>
              <a:rPr lang="en-AU" dirty="0" err="1" smtClean="0"/>
              <a:t>khusus</a:t>
            </a:r>
            <a:r>
              <a:rPr lang="en-AU" dirty="0" smtClean="0"/>
              <a:t> </a:t>
            </a:r>
            <a:r>
              <a:rPr lang="en-AU" dirty="0" err="1" smtClean="0"/>
              <a:t>karena</a:t>
            </a:r>
            <a:r>
              <a:rPr lang="en-AU" dirty="0" smtClean="0"/>
              <a:t> </a:t>
            </a:r>
            <a:r>
              <a:rPr lang="en-AU" dirty="0" err="1" smtClean="0"/>
              <a:t>sejarah</a:t>
            </a:r>
            <a:r>
              <a:rPr lang="en-AU" dirty="0" smtClean="0"/>
              <a:t> </a:t>
            </a:r>
            <a:r>
              <a:rPr lang="en-AU" dirty="0" err="1" smtClean="0"/>
              <a:t>pers</a:t>
            </a:r>
            <a:r>
              <a:rPr lang="en-AU" dirty="0" smtClean="0"/>
              <a:t> Indonesia </a:t>
            </a:r>
            <a:r>
              <a:rPr lang="en-AU" dirty="0" err="1" smtClean="0"/>
              <a:t>sangat</a:t>
            </a:r>
            <a:r>
              <a:rPr lang="en-AU" dirty="0" smtClean="0"/>
              <a:t> </a:t>
            </a:r>
            <a:r>
              <a:rPr lang="en-AU" dirty="0" err="1" smtClean="0"/>
              <a:t>dekat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perjuangan</a:t>
            </a:r>
            <a:r>
              <a:rPr lang="en-AU" dirty="0" smtClean="0"/>
              <a:t> </a:t>
            </a:r>
            <a:r>
              <a:rPr lang="en-AU" dirty="0" err="1" smtClean="0"/>
              <a:t>kemerdekaan</a:t>
            </a:r>
            <a:r>
              <a:rPr lang="en-AU" dirty="0" smtClean="0"/>
              <a:t>. 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beberapa</a:t>
            </a:r>
            <a:r>
              <a:rPr lang="en-AU" dirty="0" smtClean="0"/>
              <a:t> </a:t>
            </a:r>
            <a:r>
              <a:rPr lang="en-AU" dirty="0" err="1" smtClean="0"/>
              <a:t>kasus</a:t>
            </a:r>
            <a:r>
              <a:rPr lang="en-AU" dirty="0" smtClean="0"/>
              <a:t> </a:t>
            </a:r>
            <a:r>
              <a:rPr lang="en-AU" dirty="0" err="1" smtClean="0"/>
              <a:t>masih</a:t>
            </a:r>
            <a:r>
              <a:rPr lang="en-AU" dirty="0" smtClean="0"/>
              <a:t> </a:t>
            </a:r>
            <a:r>
              <a:rPr lang="en-AU" dirty="0" err="1" smtClean="0"/>
              <a:t>terjadi</a:t>
            </a:r>
            <a:r>
              <a:rPr lang="en-AU" dirty="0" smtClean="0"/>
              <a:t> </a:t>
            </a:r>
            <a:r>
              <a:rPr lang="en-AU" dirty="0" err="1" smtClean="0"/>
              <a:t>kriminalisasi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profesi</a:t>
            </a:r>
            <a:r>
              <a:rPr lang="en-AU" dirty="0" smtClean="0"/>
              <a:t> </a:t>
            </a:r>
            <a:r>
              <a:rPr lang="en-AU" dirty="0" err="1" smtClean="0"/>
              <a:t>jurnalis</a:t>
            </a:r>
            <a:r>
              <a:rPr lang="en-AU" dirty="0" smtClean="0"/>
              <a:t>. 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0193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err="1" smtClean="0"/>
              <a:t>Teori</a:t>
            </a:r>
            <a:r>
              <a:rPr lang="en-AU" dirty="0" smtClean="0"/>
              <a:t> Shoemaker </a:t>
            </a:r>
            <a:r>
              <a:rPr lang="en-AU" dirty="0" err="1" smtClean="0"/>
              <a:t>dan</a:t>
            </a:r>
            <a:r>
              <a:rPr lang="en-AU" dirty="0" smtClean="0"/>
              <a:t> Reese </a:t>
            </a:r>
            <a:r>
              <a:rPr lang="en-AU" dirty="0" err="1" smtClean="0"/>
              <a:t>terhadap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AU" i="1" dirty="0" smtClean="0"/>
              <a:t>Theories </a:t>
            </a:r>
            <a:r>
              <a:rPr lang="en-AU" i="1" dirty="0"/>
              <a:t>of influences on Mass Media Content</a:t>
            </a:r>
            <a:r>
              <a:rPr lang="en-AU" dirty="0"/>
              <a:t>) </a:t>
            </a:r>
            <a:r>
              <a:rPr lang="en-AU" dirty="0" err="1"/>
              <a:t>diperkenalkan</a:t>
            </a:r>
            <a:r>
              <a:rPr lang="en-AU" dirty="0"/>
              <a:t> </a:t>
            </a:r>
            <a:r>
              <a:rPr lang="en-AU" dirty="0" err="1"/>
              <a:t>oleh</a:t>
            </a:r>
            <a:r>
              <a:rPr lang="en-AU" dirty="0"/>
              <a:t> Pamela J Shoemaker </a:t>
            </a:r>
            <a:r>
              <a:rPr lang="en-AU" dirty="0" err="1"/>
              <a:t>dan</a:t>
            </a:r>
            <a:r>
              <a:rPr lang="en-AU" dirty="0"/>
              <a:t> Stephen D. Reese. </a:t>
            </a:r>
            <a:r>
              <a:rPr lang="en-AU" dirty="0" err="1"/>
              <a:t>Teori</a:t>
            </a:r>
            <a:r>
              <a:rPr lang="en-AU" dirty="0"/>
              <a:t> </a:t>
            </a:r>
            <a:r>
              <a:rPr lang="en-AU" dirty="0" err="1"/>
              <a:t>ini</a:t>
            </a:r>
            <a:r>
              <a:rPr lang="en-AU" dirty="0"/>
              <a:t> </a:t>
            </a:r>
            <a:r>
              <a:rPr lang="en-AU" dirty="0" err="1"/>
              <a:t>menjelaskan</a:t>
            </a:r>
            <a:r>
              <a:rPr lang="en-AU" dirty="0"/>
              <a:t> </a:t>
            </a:r>
            <a:r>
              <a:rPr lang="en-AU" dirty="0" err="1"/>
              <a:t>tentang</a:t>
            </a:r>
            <a:r>
              <a:rPr lang="en-AU" dirty="0"/>
              <a:t> </a:t>
            </a:r>
            <a:r>
              <a:rPr lang="en-AU" dirty="0" err="1"/>
              <a:t>pengaruh</a:t>
            </a:r>
            <a:r>
              <a:rPr lang="en-AU" dirty="0"/>
              <a:t> </a:t>
            </a:r>
            <a:r>
              <a:rPr lang="en-AU" dirty="0" err="1"/>
              <a:t>terhadap</a:t>
            </a:r>
            <a:r>
              <a:rPr lang="en-AU" dirty="0"/>
              <a:t> </a:t>
            </a:r>
            <a:r>
              <a:rPr lang="en-AU" dirty="0" err="1"/>
              <a:t>isi</a:t>
            </a:r>
            <a:r>
              <a:rPr lang="en-AU" dirty="0"/>
              <a:t> media </a:t>
            </a:r>
            <a:r>
              <a:rPr lang="en-AU" dirty="0" err="1"/>
              <a:t>pada</a:t>
            </a:r>
            <a:r>
              <a:rPr lang="en-AU" dirty="0"/>
              <a:t>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err="1"/>
              <a:t>pemberitaan</a:t>
            </a:r>
            <a:r>
              <a:rPr lang="en-AU" dirty="0"/>
              <a:t>, </a:t>
            </a:r>
            <a:r>
              <a:rPr lang="en-AU" dirty="0" err="1"/>
              <a:t>baik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pengaruh</a:t>
            </a:r>
            <a:r>
              <a:rPr lang="en-AU" dirty="0"/>
              <a:t> internal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maupun</a:t>
            </a:r>
            <a:r>
              <a:rPr lang="en-AU" dirty="0"/>
              <a:t> </a:t>
            </a:r>
            <a:r>
              <a:rPr lang="en-AU" dirty="0" err="1"/>
              <a:t>eksternal</a:t>
            </a:r>
            <a:r>
              <a:rPr lang="en-AU" dirty="0"/>
              <a:t>. Shoemaker </a:t>
            </a:r>
            <a:r>
              <a:rPr lang="en-AU" dirty="0" err="1"/>
              <a:t>dan</a:t>
            </a:r>
            <a:r>
              <a:rPr lang="en-AU" dirty="0"/>
              <a:t> Reese </a:t>
            </a:r>
            <a:r>
              <a:rPr lang="en-AU" dirty="0" err="1"/>
              <a:t>membagi</a:t>
            </a:r>
            <a:r>
              <a:rPr lang="en-AU" dirty="0"/>
              <a:t> </a:t>
            </a:r>
            <a:r>
              <a:rPr lang="en-AU" dirty="0" err="1"/>
              <a:t>kepada</a:t>
            </a:r>
            <a:r>
              <a:rPr lang="en-AU" dirty="0"/>
              <a:t> </a:t>
            </a:r>
            <a:r>
              <a:rPr lang="en-AU" dirty="0" err="1"/>
              <a:t>beberapa</a:t>
            </a:r>
            <a:r>
              <a:rPr lang="en-AU" dirty="0"/>
              <a:t> level </a:t>
            </a:r>
            <a:r>
              <a:rPr lang="en-AU" dirty="0" err="1"/>
              <a:t>pengaruh</a:t>
            </a:r>
            <a:r>
              <a:rPr lang="en-AU" dirty="0"/>
              <a:t> </a:t>
            </a:r>
            <a:r>
              <a:rPr lang="en-AU" dirty="0" err="1"/>
              <a:t>isi</a:t>
            </a:r>
            <a:r>
              <a:rPr lang="en-AU" dirty="0"/>
              <a:t> media. </a:t>
            </a:r>
            <a:r>
              <a:rPr lang="en-AU" dirty="0" err="1"/>
              <a:t>Yaitu</a:t>
            </a:r>
            <a:r>
              <a:rPr lang="en-AU" dirty="0"/>
              <a:t> </a:t>
            </a:r>
            <a:r>
              <a:rPr lang="en-AU" dirty="0" err="1"/>
              <a:t>pengaruh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individu</a:t>
            </a:r>
            <a:r>
              <a:rPr lang="en-AU" dirty="0"/>
              <a:t> </a:t>
            </a:r>
            <a:r>
              <a:rPr lang="en-AU" dirty="0" err="1"/>
              <a:t>pekerja</a:t>
            </a:r>
            <a:r>
              <a:rPr lang="en-AU" dirty="0"/>
              <a:t> media ( individual level), </a:t>
            </a:r>
            <a:r>
              <a:rPr lang="en-AU" dirty="0" err="1"/>
              <a:t>pengaruh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rutinitas</a:t>
            </a:r>
            <a:r>
              <a:rPr lang="en-AU" dirty="0"/>
              <a:t> media (media routines level), </a:t>
            </a:r>
            <a:r>
              <a:rPr lang="en-AU" dirty="0" err="1"/>
              <a:t>pengaruh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organisasi</a:t>
            </a:r>
            <a:r>
              <a:rPr lang="en-AU" dirty="0"/>
              <a:t> media ( organizational level), </a:t>
            </a:r>
            <a:r>
              <a:rPr lang="en-AU" dirty="0" err="1"/>
              <a:t>pengaruh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luar</a:t>
            </a:r>
            <a:r>
              <a:rPr lang="en-AU" dirty="0"/>
              <a:t> media (outside media level), </a:t>
            </a:r>
            <a:r>
              <a:rPr lang="en-AU" dirty="0" err="1"/>
              <a:t>dan</a:t>
            </a:r>
            <a:r>
              <a:rPr lang="en-AU" dirty="0"/>
              <a:t> yang </a:t>
            </a:r>
            <a:r>
              <a:rPr lang="en-AU" dirty="0" err="1"/>
              <a:t>terakhir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pengaruh</a:t>
            </a:r>
            <a:r>
              <a:rPr lang="en-AU" dirty="0"/>
              <a:t> </a:t>
            </a:r>
            <a:r>
              <a:rPr lang="en-AU" dirty="0" err="1"/>
              <a:t>ideologi</a:t>
            </a:r>
            <a:r>
              <a:rPr lang="en-AU" dirty="0"/>
              <a:t> (ideology level).</a:t>
            </a:r>
          </a:p>
        </p:txBody>
      </p:sp>
    </p:spTree>
    <p:extLst>
      <p:ext uri="{BB962C8B-B14F-4D97-AF65-F5344CB8AC3E}">
        <p14:creationId xmlns:p14="http://schemas.microsoft.com/office/powerpoint/2010/main" val="1109156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AU" sz="2800" dirty="0" err="1"/>
              <a:t>Asumsi</a:t>
            </a:r>
            <a:r>
              <a:rPr lang="en-AU" sz="2800" dirty="0"/>
              <a:t> </a:t>
            </a:r>
            <a:r>
              <a:rPr lang="en-AU" sz="2800" dirty="0" err="1"/>
              <a:t>dari</a:t>
            </a:r>
            <a:r>
              <a:rPr lang="en-AU" sz="2800" dirty="0"/>
              <a:t> </a:t>
            </a:r>
            <a:r>
              <a:rPr lang="en-AU" sz="2800" dirty="0" err="1"/>
              <a:t>teori</a:t>
            </a:r>
            <a:r>
              <a:rPr lang="en-AU" sz="2800" dirty="0"/>
              <a:t> </a:t>
            </a:r>
            <a:r>
              <a:rPr lang="en-AU" sz="2800" dirty="0" err="1"/>
              <a:t>hirarki</a:t>
            </a:r>
            <a:r>
              <a:rPr lang="en-AU" sz="2800" dirty="0"/>
              <a:t> </a:t>
            </a:r>
            <a:r>
              <a:rPr lang="en-AU" sz="2800" dirty="0" err="1"/>
              <a:t>pengaruh</a:t>
            </a:r>
            <a:r>
              <a:rPr lang="en-AU" sz="2800" dirty="0"/>
              <a:t> </a:t>
            </a:r>
            <a:r>
              <a:rPr lang="en-AU" sz="2800" dirty="0" err="1"/>
              <a:t>isi</a:t>
            </a:r>
            <a:r>
              <a:rPr lang="en-AU" sz="2800" dirty="0"/>
              <a:t> media </a:t>
            </a:r>
            <a:r>
              <a:rPr lang="en-AU" sz="2800" dirty="0" err="1"/>
              <a:t>adalah</a:t>
            </a:r>
            <a:r>
              <a:rPr lang="en-AU" sz="2800" dirty="0"/>
              <a:t> </a:t>
            </a:r>
            <a:r>
              <a:rPr lang="en-AU" sz="2800" dirty="0" err="1"/>
              <a:t>bagaimana</a:t>
            </a:r>
            <a:r>
              <a:rPr lang="en-AU" sz="2800" dirty="0"/>
              <a:t> </a:t>
            </a:r>
            <a:r>
              <a:rPr lang="en-AU" sz="2800" dirty="0" err="1"/>
              <a:t>isi</a:t>
            </a:r>
            <a:r>
              <a:rPr lang="en-AU" sz="2800" dirty="0"/>
              <a:t> </a:t>
            </a:r>
            <a:r>
              <a:rPr lang="en-AU" sz="2800" dirty="0" err="1"/>
              <a:t>pesan</a:t>
            </a:r>
            <a:r>
              <a:rPr lang="en-AU" sz="2800" dirty="0"/>
              <a:t> media yang </a:t>
            </a:r>
            <a:r>
              <a:rPr lang="en-AU" sz="2800" dirty="0" err="1"/>
              <a:t>disampaikan</a:t>
            </a:r>
            <a:r>
              <a:rPr lang="en-AU" sz="2800" dirty="0"/>
              <a:t> </a:t>
            </a:r>
            <a:r>
              <a:rPr lang="en-AU" sz="2800" dirty="0" err="1"/>
              <a:t>kepada</a:t>
            </a:r>
            <a:r>
              <a:rPr lang="en-AU" sz="2800" dirty="0"/>
              <a:t> </a:t>
            </a:r>
            <a:r>
              <a:rPr lang="en-AU" sz="2800" dirty="0" err="1"/>
              <a:t>khalayak</a:t>
            </a:r>
            <a:r>
              <a:rPr lang="en-AU" sz="2800" dirty="0"/>
              <a:t> </a:t>
            </a:r>
            <a:r>
              <a:rPr lang="en-AU" sz="2800" dirty="0" err="1"/>
              <a:t>adalah</a:t>
            </a:r>
            <a:r>
              <a:rPr lang="en-AU" sz="2800" dirty="0"/>
              <a:t> </a:t>
            </a:r>
            <a:r>
              <a:rPr lang="en-AU" sz="2800" dirty="0" err="1"/>
              <a:t>hasil</a:t>
            </a:r>
            <a:r>
              <a:rPr lang="en-AU" sz="2800" dirty="0"/>
              <a:t> </a:t>
            </a:r>
            <a:r>
              <a:rPr lang="en-AU" sz="2800" dirty="0" err="1"/>
              <a:t>pengaruh</a:t>
            </a:r>
            <a:r>
              <a:rPr lang="en-AU" sz="2800" dirty="0"/>
              <a:t> </a:t>
            </a:r>
            <a:r>
              <a:rPr lang="en-AU" sz="2800" dirty="0" err="1"/>
              <a:t>dari</a:t>
            </a:r>
            <a:r>
              <a:rPr lang="en-AU" sz="2800" dirty="0"/>
              <a:t> </a:t>
            </a:r>
            <a:r>
              <a:rPr lang="en-AU" sz="2800" u="sng" dirty="0" err="1"/>
              <a:t>kebijakan</a:t>
            </a:r>
            <a:r>
              <a:rPr lang="en-AU" sz="2800" u="sng" dirty="0"/>
              <a:t> internal </a:t>
            </a:r>
            <a:r>
              <a:rPr lang="en-AU" sz="2800" u="sng" dirty="0" err="1"/>
              <a:t>organisasi</a:t>
            </a:r>
            <a:r>
              <a:rPr lang="en-AU" sz="2800" u="sng" dirty="0"/>
              <a:t> media </a:t>
            </a:r>
            <a:r>
              <a:rPr lang="en-AU" sz="2800" dirty="0" err="1"/>
              <a:t>dan</a:t>
            </a:r>
            <a:r>
              <a:rPr lang="en-AU" sz="2800" dirty="0"/>
              <a:t> </a:t>
            </a:r>
            <a:r>
              <a:rPr lang="en-AU" sz="2800" u="sng" dirty="0" err="1"/>
              <a:t>pengaruh</a:t>
            </a:r>
            <a:r>
              <a:rPr lang="en-AU" sz="2800" u="sng" dirty="0"/>
              <a:t> </a:t>
            </a:r>
            <a:r>
              <a:rPr lang="en-AU" sz="2800" u="sng" dirty="0" err="1"/>
              <a:t>dari</a:t>
            </a:r>
            <a:r>
              <a:rPr lang="en-AU" sz="2800" u="sng" dirty="0"/>
              <a:t> </a:t>
            </a:r>
            <a:r>
              <a:rPr lang="en-AU" sz="2800" u="sng" dirty="0" err="1"/>
              <a:t>eksternal</a:t>
            </a:r>
            <a:r>
              <a:rPr lang="en-AU" sz="2800" u="sng" dirty="0"/>
              <a:t> media </a:t>
            </a:r>
            <a:r>
              <a:rPr lang="en-AU" sz="2800" dirty="0" err="1"/>
              <a:t>itu</a:t>
            </a:r>
            <a:r>
              <a:rPr lang="en-AU" sz="2800" dirty="0"/>
              <a:t> </a:t>
            </a:r>
            <a:r>
              <a:rPr lang="en-AU" sz="2800" dirty="0" err="1"/>
              <a:t>sendiri</a:t>
            </a:r>
            <a:r>
              <a:rPr lang="en-AU" sz="2800" dirty="0"/>
              <a:t>. </a:t>
            </a:r>
            <a:endParaRPr lang="en-AU" sz="2800" dirty="0" smtClean="0"/>
          </a:p>
          <a:p>
            <a:pPr algn="just"/>
            <a:r>
              <a:rPr lang="en-AU" sz="2800" dirty="0" err="1" smtClean="0"/>
              <a:t>Pengaruh</a:t>
            </a:r>
            <a:r>
              <a:rPr lang="en-AU" sz="2800" dirty="0" smtClean="0"/>
              <a:t> </a:t>
            </a:r>
            <a:r>
              <a:rPr lang="en-AU" sz="2800" dirty="0"/>
              <a:t>internal </a:t>
            </a:r>
            <a:r>
              <a:rPr lang="en-AU" sz="2800" dirty="0" err="1"/>
              <a:t>pada</a:t>
            </a:r>
            <a:r>
              <a:rPr lang="en-AU" sz="2800" dirty="0"/>
              <a:t> </a:t>
            </a:r>
            <a:r>
              <a:rPr lang="en-AU" sz="2800" dirty="0" err="1"/>
              <a:t>konten</a:t>
            </a:r>
            <a:r>
              <a:rPr lang="en-AU" sz="2800" dirty="0"/>
              <a:t> media </a:t>
            </a:r>
            <a:r>
              <a:rPr lang="en-AU" sz="2800" dirty="0" err="1"/>
              <a:t>sebenarnya</a:t>
            </a:r>
            <a:r>
              <a:rPr lang="en-AU" sz="2800" dirty="0"/>
              <a:t> </a:t>
            </a:r>
            <a:r>
              <a:rPr lang="en-AU" sz="2800" dirty="0" err="1"/>
              <a:t>berhubungan</a:t>
            </a:r>
            <a:r>
              <a:rPr lang="en-AU" sz="2800" dirty="0"/>
              <a:t> </a:t>
            </a:r>
            <a:r>
              <a:rPr lang="en-AU" sz="2800" dirty="0" err="1"/>
              <a:t>dengan</a:t>
            </a:r>
            <a:r>
              <a:rPr lang="en-AU" sz="2800" dirty="0"/>
              <a:t> </a:t>
            </a:r>
            <a:r>
              <a:rPr lang="en-AU" sz="2800" dirty="0" err="1"/>
              <a:t>kepentingan</a:t>
            </a:r>
            <a:r>
              <a:rPr lang="en-AU" sz="2800" dirty="0"/>
              <a:t> </a:t>
            </a:r>
            <a:r>
              <a:rPr lang="en-AU" sz="2800" dirty="0" err="1"/>
              <a:t>dari</a:t>
            </a:r>
            <a:r>
              <a:rPr lang="en-AU" sz="2800" dirty="0"/>
              <a:t> </a:t>
            </a:r>
            <a:r>
              <a:rPr lang="en-AU" sz="2800" dirty="0" err="1"/>
              <a:t>pemilik</a:t>
            </a:r>
            <a:r>
              <a:rPr lang="en-AU" sz="2800" dirty="0"/>
              <a:t> media, </a:t>
            </a:r>
            <a:r>
              <a:rPr lang="en-AU" sz="2800" dirty="0" err="1"/>
              <a:t>individu</a:t>
            </a:r>
            <a:r>
              <a:rPr lang="en-AU" sz="2800" dirty="0"/>
              <a:t> </a:t>
            </a:r>
            <a:r>
              <a:rPr lang="en-AU" sz="2800" dirty="0" err="1"/>
              <a:t>wartawan</a:t>
            </a:r>
            <a:r>
              <a:rPr lang="en-AU" sz="2800" dirty="0"/>
              <a:t> </a:t>
            </a:r>
            <a:r>
              <a:rPr lang="en-AU" sz="2800" dirty="0" err="1"/>
              <a:t>sebagai</a:t>
            </a:r>
            <a:r>
              <a:rPr lang="en-AU" sz="2800" dirty="0"/>
              <a:t> </a:t>
            </a:r>
            <a:r>
              <a:rPr lang="en-AU" sz="2800" dirty="0" err="1"/>
              <a:t>pencari</a:t>
            </a:r>
            <a:r>
              <a:rPr lang="en-AU" sz="2800" dirty="0"/>
              <a:t> </a:t>
            </a:r>
            <a:r>
              <a:rPr lang="en-AU" sz="2800" dirty="0" err="1"/>
              <a:t>berita</a:t>
            </a:r>
            <a:r>
              <a:rPr lang="en-AU" sz="2800" dirty="0"/>
              <a:t>, </a:t>
            </a:r>
            <a:r>
              <a:rPr lang="en-AU" sz="2800" dirty="0" err="1"/>
              <a:t>rutinitas</a:t>
            </a:r>
            <a:r>
              <a:rPr lang="en-AU" sz="2800" dirty="0"/>
              <a:t> </a:t>
            </a:r>
            <a:r>
              <a:rPr lang="en-AU" sz="2800" dirty="0" err="1"/>
              <a:t>organisasi</a:t>
            </a:r>
            <a:r>
              <a:rPr lang="en-AU" sz="2800" dirty="0"/>
              <a:t> media. </a:t>
            </a:r>
            <a:r>
              <a:rPr lang="en-AU" sz="2800" dirty="0" err="1"/>
              <a:t>Sedangkan</a:t>
            </a:r>
            <a:r>
              <a:rPr lang="en-AU" sz="2800" dirty="0"/>
              <a:t> </a:t>
            </a:r>
            <a:r>
              <a:rPr lang="en-AU" sz="2800" dirty="0" err="1"/>
              <a:t>faktor</a:t>
            </a:r>
            <a:r>
              <a:rPr lang="en-AU" sz="2800" dirty="0"/>
              <a:t> </a:t>
            </a:r>
            <a:r>
              <a:rPr lang="en-AU" sz="2800" dirty="0" err="1"/>
              <a:t>eksternal</a:t>
            </a:r>
            <a:r>
              <a:rPr lang="en-AU" sz="2800" dirty="0"/>
              <a:t> yang </a:t>
            </a:r>
            <a:r>
              <a:rPr lang="en-AU" sz="2800" dirty="0" err="1"/>
              <a:t>berpengaruh</a:t>
            </a:r>
            <a:r>
              <a:rPr lang="en-AU" sz="2800" dirty="0"/>
              <a:t> </a:t>
            </a:r>
            <a:r>
              <a:rPr lang="en-AU" sz="2800" dirty="0" err="1"/>
              <a:t>pada</a:t>
            </a:r>
            <a:r>
              <a:rPr lang="en-AU" sz="2800" dirty="0"/>
              <a:t> </a:t>
            </a:r>
            <a:r>
              <a:rPr lang="en-AU" sz="2800" dirty="0" err="1"/>
              <a:t>konten</a:t>
            </a:r>
            <a:r>
              <a:rPr lang="en-AU" sz="2800" dirty="0"/>
              <a:t> media </a:t>
            </a:r>
            <a:r>
              <a:rPr lang="en-AU" sz="2800" dirty="0" err="1"/>
              <a:t>berhubungan</a:t>
            </a:r>
            <a:r>
              <a:rPr lang="en-AU" sz="2800" dirty="0"/>
              <a:t> </a:t>
            </a:r>
            <a:r>
              <a:rPr lang="en-AU" sz="2800" dirty="0" err="1"/>
              <a:t>dengan</a:t>
            </a:r>
            <a:r>
              <a:rPr lang="en-AU" sz="2800" dirty="0"/>
              <a:t> para </a:t>
            </a:r>
            <a:r>
              <a:rPr lang="en-AU" sz="2800" dirty="0" err="1"/>
              <a:t>pengiklan</a:t>
            </a:r>
            <a:r>
              <a:rPr lang="en-AU" sz="2800" dirty="0"/>
              <a:t>, </a:t>
            </a:r>
            <a:r>
              <a:rPr lang="en-AU" sz="2800" dirty="0" err="1"/>
              <a:t>pemerintah</a:t>
            </a:r>
            <a:r>
              <a:rPr lang="en-AU" sz="2800" dirty="0"/>
              <a:t> </a:t>
            </a:r>
            <a:r>
              <a:rPr lang="en-AU" sz="2800" dirty="0" err="1"/>
              <a:t>masyarakat</a:t>
            </a:r>
            <a:r>
              <a:rPr lang="en-AU" sz="2800" dirty="0"/>
              <a:t> </a:t>
            </a:r>
            <a:r>
              <a:rPr lang="en-AU" sz="2800" dirty="0" err="1"/>
              <a:t>dan</a:t>
            </a:r>
            <a:r>
              <a:rPr lang="en-AU" sz="2800" dirty="0"/>
              <a:t> </a:t>
            </a:r>
            <a:r>
              <a:rPr lang="en-AU" sz="2800" dirty="0" err="1"/>
              <a:t>faktor</a:t>
            </a:r>
            <a:r>
              <a:rPr lang="en-AU" sz="2800" dirty="0"/>
              <a:t> </a:t>
            </a:r>
            <a:r>
              <a:rPr lang="en-AU" sz="2800" dirty="0" err="1"/>
              <a:t>eksternal</a:t>
            </a:r>
            <a:r>
              <a:rPr lang="en-AU" sz="2800" dirty="0"/>
              <a:t> </a:t>
            </a:r>
            <a:r>
              <a:rPr lang="en-AU" sz="2800" dirty="0" err="1"/>
              <a:t>lainnya</a:t>
            </a:r>
            <a:r>
              <a:rPr lang="en-AU" sz="2800" dirty="0"/>
              <a:t>.</a:t>
            </a:r>
          </a:p>
          <a:p>
            <a:pPr algn="just"/>
            <a:r>
              <a:rPr lang="en-AU" sz="2800" dirty="0" smtClean="0"/>
              <a:t>Reese</a:t>
            </a:r>
            <a:r>
              <a:rPr lang="en-AU" sz="2800" dirty="0"/>
              <a:t>, (1991) </a:t>
            </a:r>
            <a:r>
              <a:rPr lang="en-AU" sz="2800" dirty="0" err="1"/>
              <a:t>mengemukakan</a:t>
            </a:r>
            <a:r>
              <a:rPr lang="en-AU" sz="2800" dirty="0"/>
              <a:t> </a:t>
            </a:r>
            <a:r>
              <a:rPr lang="en-AU" sz="2800" dirty="0" err="1"/>
              <a:t>bahwa</a:t>
            </a:r>
            <a:r>
              <a:rPr lang="en-AU" sz="2800" dirty="0"/>
              <a:t> </a:t>
            </a:r>
            <a:r>
              <a:rPr lang="en-AU" sz="2800" dirty="0" err="1"/>
              <a:t>isi</a:t>
            </a:r>
            <a:r>
              <a:rPr lang="en-AU" sz="2800" dirty="0"/>
              <a:t> </a:t>
            </a:r>
            <a:r>
              <a:rPr lang="en-AU" sz="2800" dirty="0" err="1"/>
              <a:t>pesan</a:t>
            </a:r>
            <a:r>
              <a:rPr lang="en-AU" sz="2800" dirty="0"/>
              <a:t> media </a:t>
            </a:r>
            <a:r>
              <a:rPr lang="en-AU" sz="2800" dirty="0" err="1"/>
              <a:t>atau</a:t>
            </a:r>
            <a:r>
              <a:rPr lang="en-AU" sz="2800" dirty="0"/>
              <a:t> agenda media </a:t>
            </a:r>
            <a:r>
              <a:rPr lang="en-AU" sz="2800" dirty="0" err="1"/>
              <a:t>merupakan</a:t>
            </a:r>
            <a:r>
              <a:rPr lang="en-AU" sz="2800" dirty="0"/>
              <a:t> </a:t>
            </a:r>
            <a:r>
              <a:rPr lang="en-AU" sz="2800" u="sng" dirty="0" err="1"/>
              <a:t>hasil</a:t>
            </a:r>
            <a:r>
              <a:rPr lang="en-AU" sz="2800" u="sng" dirty="0"/>
              <a:t> </a:t>
            </a:r>
            <a:r>
              <a:rPr lang="en-AU" sz="2800" u="sng" dirty="0" err="1"/>
              <a:t>tekanan</a:t>
            </a:r>
            <a:r>
              <a:rPr lang="en-AU" sz="2800" u="sng" dirty="0"/>
              <a:t> yang </a:t>
            </a:r>
            <a:r>
              <a:rPr lang="en-AU" sz="2800" u="sng" dirty="0" err="1"/>
              <a:t>berasal</a:t>
            </a:r>
            <a:r>
              <a:rPr lang="en-AU" sz="2800" u="sng" dirty="0"/>
              <a:t> </a:t>
            </a:r>
            <a:r>
              <a:rPr lang="en-AU" sz="2800" u="sng" dirty="0" err="1"/>
              <a:t>dari</a:t>
            </a:r>
            <a:r>
              <a:rPr lang="en-AU" sz="2800" u="sng" dirty="0"/>
              <a:t> </a:t>
            </a:r>
            <a:r>
              <a:rPr lang="en-AU" sz="2800" u="sng" dirty="0" err="1"/>
              <a:t>dalam</a:t>
            </a:r>
            <a:r>
              <a:rPr lang="en-AU" sz="2800" u="sng" dirty="0"/>
              <a:t> </a:t>
            </a:r>
            <a:r>
              <a:rPr lang="en-AU" sz="2800" u="sng" dirty="0" err="1"/>
              <a:t>dan</a:t>
            </a:r>
            <a:r>
              <a:rPr lang="en-AU" sz="2800" u="sng" dirty="0"/>
              <a:t> </a:t>
            </a:r>
            <a:r>
              <a:rPr lang="en-AU" sz="2800" u="sng" dirty="0" err="1"/>
              <a:t>luar</a:t>
            </a:r>
            <a:r>
              <a:rPr lang="en-AU" sz="2800" u="sng" dirty="0"/>
              <a:t> </a:t>
            </a:r>
            <a:r>
              <a:rPr lang="en-AU" sz="2800" u="sng" dirty="0" err="1"/>
              <a:t>organisasi</a:t>
            </a:r>
            <a:r>
              <a:rPr lang="en-AU" sz="2800" u="sng" dirty="0"/>
              <a:t> media</a:t>
            </a:r>
            <a:r>
              <a:rPr lang="en-AU" sz="2800" dirty="0"/>
              <a:t>. </a:t>
            </a:r>
            <a:r>
              <a:rPr lang="en-AU" sz="2800" dirty="0" err="1"/>
              <a:t>Dengan</a:t>
            </a:r>
            <a:r>
              <a:rPr lang="en-AU" sz="2800" dirty="0"/>
              <a:t> kata lain, </a:t>
            </a:r>
            <a:r>
              <a:rPr lang="en-AU" sz="2800" dirty="0" err="1"/>
              <a:t>isi</a:t>
            </a:r>
            <a:r>
              <a:rPr lang="en-AU" sz="2800" dirty="0"/>
              <a:t> </a:t>
            </a:r>
            <a:r>
              <a:rPr lang="en-AU" sz="2800" dirty="0" err="1"/>
              <a:t>atau</a:t>
            </a:r>
            <a:r>
              <a:rPr lang="en-AU" sz="2800" dirty="0"/>
              <a:t> </a:t>
            </a:r>
            <a:r>
              <a:rPr lang="en-AU" sz="2800" dirty="0" err="1"/>
              <a:t>konten</a:t>
            </a:r>
            <a:r>
              <a:rPr lang="en-AU" sz="2800" dirty="0"/>
              <a:t> media </a:t>
            </a:r>
            <a:r>
              <a:rPr lang="en-AU" sz="2800" dirty="0" err="1"/>
              <a:t>merupakan</a:t>
            </a:r>
            <a:r>
              <a:rPr lang="en-AU" sz="2800" dirty="0"/>
              <a:t> </a:t>
            </a:r>
            <a:r>
              <a:rPr lang="en-AU" sz="2800" dirty="0" err="1"/>
              <a:t>kombinasi</a:t>
            </a:r>
            <a:r>
              <a:rPr lang="en-AU" sz="2800" dirty="0"/>
              <a:t> </a:t>
            </a:r>
            <a:r>
              <a:rPr lang="en-AU" sz="2800" dirty="0" err="1"/>
              <a:t>dari</a:t>
            </a:r>
            <a:r>
              <a:rPr lang="en-AU" sz="2800" dirty="0"/>
              <a:t> program internal, </a:t>
            </a:r>
            <a:r>
              <a:rPr lang="en-AU" sz="2800" dirty="0" err="1"/>
              <a:t>keputusan</a:t>
            </a:r>
            <a:r>
              <a:rPr lang="en-AU" sz="2800" dirty="0"/>
              <a:t> </a:t>
            </a:r>
            <a:r>
              <a:rPr lang="en-AU" sz="2800" dirty="0" err="1"/>
              <a:t>manajerial</a:t>
            </a:r>
            <a:r>
              <a:rPr lang="en-AU" sz="2800" dirty="0"/>
              <a:t> </a:t>
            </a:r>
            <a:r>
              <a:rPr lang="en-AU" sz="2800" dirty="0" err="1"/>
              <a:t>dan</a:t>
            </a:r>
            <a:r>
              <a:rPr lang="en-AU" sz="2800" dirty="0"/>
              <a:t> editorial, </a:t>
            </a:r>
            <a:r>
              <a:rPr lang="en-AU" sz="2800" dirty="0" err="1"/>
              <a:t>serta</a:t>
            </a:r>
            <a:r>
              <a:rPr lang="en-AU" sz="2800" dirty="0"/>
              <a:t> </a:t>
            </a:r>
            <a:r>
              <a:rPr lang="en-AU" sz="2800" dirty="0" err="1"/>
              <a:t>pengaruh</a:t>
            </a:r>
            <a:r>
              <a:rPr lang="en-AU" sz="2800" dirty="0"/>
              <a:t> </a:t>
            </a:r>
            <a:r>
              <a:rPr lang="en-AU" sz="2800" dirty="0" err="1"/>
              <a:t>eksternal</a:t>
            </a:r>
            <a:r>
              <a:rPr lang="en-AU" sz="2800" dirty="0"/>
              <a:t> yang </a:t>
            </a:r>
            <a:r>
              <a:rPr lang="en-AU" sz="2800" dirty="0" err="1"/>
              <a:t>berasal</a:t>
            </a:r>
            <a:r>
              <a:rPr lang="en-AU" sz="2800" dirty="0"/>
              <a:t> </a:t>
            </a:r>
            <a:r>
              <a:rPr lang="en-AU" sz="2800" dirty="0" err="1"/>
              <a:t>dari</a:t>
            </a:r>
            <a:r>
              <a:rPr lang="en-AU" sz="2800" dirty="0"/>
              <a:t> </a:t>
            </a:r>
            <a:r>
              <a:rPr lang="en-AU" sz="2800" dirty="0" err="1"/>
              <a:t>sumber-sumber</a:t>
            </a:r>
            <a:r>
              <a:rPr lang="en-AU" sz="2800" dirty="0"/>
              <a:t> </a:t>
            </a:r>
            <a:r>
              <a:rPr lang="en-AU" sz="2800" dirty="0" err="1"/>
              <a:t>nonmedia</a:t>
            </a:r>
            <a:r>
              <a:rPr lang="en-AU" sz="2800" dirty="0"/>
              <a:t>, </a:t>
            </a:r>
            <a:r>
              <a:rPr lang="en-AU" sz="2800" dirty="0" err="1"/>
              <a:t>seperti</a:t>
            </a:r>
            <a:r>
              <a:rPr lang="en-AU" sz="2800" dirty="0"/>
              <a:t> </a:t>
            </a:r>
            <a:r>
              <a:rPr lang="en-AU" sz="2800" dirty="0" err="1"/>
              <a:t>individu-individu</a:t>
            </a:r>
            <a:r>
              <a:rPr lang="en-AU" sz="2800" dirty="0"/>
              <a:t> </a:t>
            </a:r>
            <a:r>
              <a:rPr lang="en-AU" sz="2800" dirty="0" err="1"/>
              <a:t>berpengaruh</a:t>
            </a:r>
            <a:r>
              <a:rPr lang="en-AU" sz="2800" dirty="0"/>
              <a:t> </a:t>
            </a:r>
            <a:r>
              <a:rPr lang="en-AU" sz="2800" dirty="0" err="1"/>
              <a:t>secara</a:t>
            </a:r>
            <a:r>
              <a:rPr lang="en-AU" sz="2800" dirty="0"/>
              <a:t> </a:t>
            </a:r>
            <a:r>
              <a:rPr lang="en-AU" sz="2800" dirty="0" err="1"/>
              <a:t>sosial</a:t>
            </a:r>
            <a:r>
              <a:rPr lang="en-AU" sz="2800" dirty="0"/>
              <a:t>, </a:t>
            </a:r>
            <a:r>
              <a:rPr lang="en-AU" sz="2800" dirty="0" err="1"/>
              <a:t>pejabat</a:t>
            </a:r>
            <a:r>
              <a:rPr lang="en-AU" sz="2800" dirty="0"/>
              <a:t> </a:t>
            </a:r>
            <a:r>
              <a:rPr lang="en-AU" sz="2800" dirty="0" err="1"/>
              <a:t>pemerintah</a:t>
            </a:r>
            <a:r>
              <a:rPr lang="en-AU" sz="2800" dirty="0"/>
              <a:t>, 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pemasang</a:t>
            </a:r>
            <a:r>
              <a:rPr lang="en-AU" sz="2800" dirty="0" smtClean="0"/>
              <a:t> </a:t>
            </a:r>
            <a:r>
              <a:rPr lang="en-AU" sz="2800" dirty="0" err="1" smtClean="0"/>
              <a:t>iklan</a:t>
            </a:r>
            <a:r>
              <a:rPr lang="en-AU" sz="2800" dirty="0" smtClean="0"/>
              <a:t>.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365543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sz="2800" dirty="0" err="1" smtClean="0"/>
              <a:t>Implikasi</a:t>
            </a:r>
            <a:r>
              <a:rPr lang="en-AU" sz="2800" dirty="0" smtClean="0"/>
              <a:t> </a:t>
            </a:r>
            <a:r>
              <a:rPr lang="en-AU" sz="2800" dirty="0" err="1" smtClean="0"/>
              <a:t>terhadap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massa</a:t>
            </a:r>
            <a:r>
              <a:rPr lang="en-AU" sz="2800" dirty="0" smtClean="0"/>
              <a:t> di Indonesia 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terdikte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kepentingan</a:t>
            </a:r>
            <a:r>
              <a:rPr lang="en-AU" dirty="0" smtClean="0"/>
              <a:t> </a:t>
            </a:r>
            <a:r>
              <a:rPr lang="en-AU" dirty="0" err="1" smtClean="0"/>
              <a:t>pasar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pemodal</a:t>
            </a:r>
            <a:r>
              <a:rPr lang="en-AU" dirty="0" smtClean="0"/>
              <a:t>  (</a:t>
            </a:r>
            <a:r>
              <a:rPr lang="en-AU" dirty="0" err="1" smtClean="0"/>
              <a:t>berikan</a:t>
            </a:r>
            <a:r>
              <a:rPr lang="en-AU" dirty="0" smtClean="0"/>
              <a:t> </a:t>
            </a:r>
            <a:r>
              <a:rPr lang="en-AU" dirty="0" err="1" smtClean="0"/>
              <a:t>contoh</a:t>
            </a:r>
            <a:r>
              <a:rPr lang="en-AU" dirty="0" smtClean="0"/>
              <a:t>)</a:t>
            </a:r>
          </a:p>
          <a:p>
            <a:pPr algn="just"/>
            <a:r>
              <a:rPr lang="en-AU" dirty="0" err="1" smtClean="0"/>
              <a:t>Tayangan</a:t>
            </a:r>
            <a:r>
              <a:rPr lang="en-AU" dirty="0" smtClean="0"/>
              <a:t> media yang </a:t>
            </a:r>
            <a:r>
              <a:rPr lang="en-AU" dirty="0" err="1" smtClean="0"/>
              <a:t>seharusnya</a:t>
            </a:r>
            <a:r>
              <a:rPr lang="en-AU" dirty="0" smtClean="0"/>
              <a:t>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peranan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memberikan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wawasan</a:t>
            </a:r>
            <a:r>
              <a:rPr lang="en-AU" dirty="0" smtClean="0"/>
              <a:t>, </a:t>
            </a:r>
            <a:r>
              <a:rPr lang="en-AU" dirty="0" err="1" smtClean="0"/>
              <a:t>pendidikan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penyebarluasan</a:t>
            </a:r>
            <a:r>
              <a:rPr lang="en-AU" dirty="0" smtClean="0"/>
              <a:t> </a:t>
            </a:r>
            <a:r>
              <a:rPr lang="en-AU" dirty="0" err="1" smtClean="0"/>
              <a:t>nilai-nilai</a:t>
            </a:r>
            <a:r>
              <a:rPr lang="en-AU" dirty="0" smtClean="0"/>
              <a:t> </a:t>
            </a:r>
            <a:r>
              <a:rPr lang="en-AU" dirty="0" err="1" smtClean="0"/>
              <a:t>serta</a:t>
            </a:r>
            <a:r>
              <a:rPr lang="en-AU" dirty="0" smtClean="0"/>
              <a:t> </a:t>
            </a:r>
            <a:r>
              <a:rPr lang="en-AU" dirty="0" err="1" smtClean="0"/>
              <a:t>karakter</a:t>
            </a:r>
            <a:r>
              <a:rPr lang="en-AU" dirty="0" smtClean="0"/>
              <a:t> </a:t>
            </a:r>
            <a:r>
              <a:rPr lang="en-AU" dirty="0" err="1" smtClean="0"/>
              <a:t>bangsa</a:t>
            </a:r>
            <a:r>
              <a:rPr lang="en-AU" dirty="0" smtClean="0"/>
              <a:t> </a:t>
            </a:r>
            <a:r>
              <a:rPr lang="en-AU" dirty="0" err="1" smtClean="0"/>
              <a:t>menjadi</a:t>
            </a:r>
            <a:r>
              <a:rPr lang="en-AU" dirty="0" smtClean="0"/>
              <a:t> </a:t>
            </a:r>
            <a:r>
              <a:rPr lang="en-AU" dirty="0" err="1" smtClean="0"/>
              <a:t>lebih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upaya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mencari</a:t>
            </a:r>
            <a:r>
              <a:rPr lang="en-AU" dirty="0" smtClean="0"/>
              <a:t> </a:t>
            </a:r>
            <a:r>
              <a:rPr lang="en-AU" dirty="0" err="1" smtClean="0"/>
              <a:t>keuntungan</a:t>
            </a:r>
            <a:r>
              <a:rPr lang="en-AU" dirty="0" smtClean="0"/>
              <a:t> </a:t>
            </a:r>
            <a:r>
              <a:rPr lang="en-AU" dirty="0" err="1" smtClean="0"/>
              <a:t>bisnis</a:t>
            </a:r>
            <a:r>
              <a:rPr lang="en-AU" dirty="0" smtClean="0"/>
              <a:t>. (</a:t>
            </a:r>
            <a:r>
              <a:rPr lang="en-AU" dirty="0" err="1" smtClean="0"/>
              <a:t>berikan</a:t>
            </a:r>
            <a:r>
              <a:rPr lang="en-AU" dirty="0" smtClean="0"/>
              <a:t> </a:t>
            </a:r>
            <a:r>
              <a:rPr lang="en-AU" dirty="0" err="1" smtClean="0"/>
              <a:t>contoh</a:t>
            </a:r>
            <a:r>
              <a:rPr lang="en-AU" smtClean="0"/>
              <a:t>)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8232262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TM01972873[[fn=Summer]]</Template>
  <TotalTime>59</TotalTime>
  <Words>694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Summer</vt:lpstr>
      <vt:lpstr>Kebebasan Media </vt:lpstr>
      <vt:lpstr>Konteks Liberalisasi</vt:lpstr>
      <vt:lpstr>Liberalisasi Media</vt:lpstr>
      <vt:lpstr>PowerPoint Presentation</vt:lpstr>
      <vt:lpstr>Indikator media massa di Indonesia menjadi tiran baru yang mengontrol informasi dan ruang publik (Kristiawan, 2013: 10-11) </vt:lpstr>
      <vt:lpstr>PowerPoint Presentation</vt:lpstr>
      <vt:lpstr>Teori Shoemaker dan Reese terhadap media massa </vt:lpstr>
      <vt:lpstr>PowerPoint Presentation</vt:lpstr>
      <vt:lpstr>Implikasi terhadap media massa di Indonesia </vt:lpstr>
      <vt:lpstr>Media menurut Considine (1995)</vt:lpstr>
      <vt:lpstr>Hobb (1994: 6-7)mendefinisikan pesan-pesan media massa: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Kebebasan Media </dc:title>
  <dc:creator>AFNAN TAM</dc:creator>
  <cp:lastModifiedBy>AFNAN TAM</cp:lastModifiedBy>
  <cp:revision>10</cp:revision>
  <dcterms:created xsi:type="dcterms:W3CDTF">2016-10-04T20:42:26Z</dcterms:created>
  <dcterms:modified xsi:type="dcterms:W3CDTF">2016-10-18T04:10:55Z</dcterms:modified>
</cp:coreProperties>
</file>