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9"/>
  </p:notesMasterIdLst>
  <p:sldIdLst>
    <p:sldId id="260" r:id="rId2"/>
    <p:sldId id="265" r:id="rId3"/>
    <p:sldId id="306" r:id="rId4"/>
    <p:sldId id="266" r:id="rId5"/>
    <p:sldId id="284" r:id="rId6"/>
    <p:sldId id="272" r:id="rId7"/>
    <p:sldId id="295" r:id="rId8"/>
    <p:sldId id="316" r:id="rId9"/>
    <p:sldId id="318" r:id="rId10"/>
    <p:sldId id="319" r:id="rId11"/>
    <p:sldId id="342" r:id="rId12"/>
    <p:sldId id="320" r:id="rId13"/>
    <p:sldId id="321" r:id="rId14"/>
    <p:sldId id="322" r:id="rId15"/>
    <p:sldId id="343" r:id="rId16"/>
    <p:sldId id="323" r:id="rId17"/>
    <p:sldId id="344" r:id="rId18"/>
    <p:sldId id="324" r:id="rId19"/>
    <p:sldId id="325" r:id="rId20"/>
    <p:sldId id="346" r:id="rId21"/>
    <p:sldId id="345" r:id="rId22"/>
    <p:sldId id="327" r:id="rId23"/>
    <p:sldId id="328" r:id="rId24"/>
    <p:sldId id="329" r:id="rId25"/>
    <p:sldId id="330" r:id="rId26"/>
    <p:sldId id="331" r:id="rId27"/>
    <p:sldId id="332" r:id="rId28"/>
    <p:sldId id="333" r:id="rId29"/>
    <p:sldId id="334" r:id="rId30"/>
    <p:sldId id="336" r:id="rId31"/>
    <p:sldId id="337" r:id="rId32"/>
    <p:sldId id="347" r:id="rId33"/>
    <p:sldId id="338" r:id="rId34"/>
    <p:sldId id="339" r:id="rId35"/>
    <p:sldId id="340" r:id="rId36"/>
    <p:sldId id="348" r:id="rId37"/>
    <p:sldId id="341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356B0-C811-49BF-A370-E83C4E25CEAE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0287D-F337-4CF8-9B64-7A464F998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0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111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0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720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88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351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98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079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61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108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68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368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151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0"/>
            <a:ext cx="8077200" cy="533400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/>
              <a:t>Pemerintah</a:t>
            </a:r>
            <a:r>
              <a:rPr lang="en-US" sz="3600" b="1" dirty="0" smtClean="0"/>
              <a:t> Daerah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762000"/>
            <a:ext cx="7924800" cy="5638800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 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Berdasarkan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Pasal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1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ayat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2 UU No 32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Thn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 2004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   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Pemerintahan Daerah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, </a:t>
            </a:r>
            <a:endParaRPr lang="en-US" sz="24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 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adalah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penyelenggaraan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urusan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pemerintahan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oleh</a:t>
            </a:r>
            <a:endParaRPr lang="en-US" sz="24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pemerintahan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DPRD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mnrt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asas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otonomi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&amp;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 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tugaspembantuan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prinsip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otonomi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yang 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seluas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-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luasnya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sistem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prinsip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Negara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Kesatuan</a:t>
            </a:r>
            <a:endParaRPr lang="en-US" sz="24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Republik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Indonesia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sebagaimana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dimaksud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dalam</a:t>
            </a:r>
            <a:endParaRPr lang="en-US" sz="24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Undang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- 2Dasar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Negara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Republik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Indonesia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Thn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1945.</a:t>
            </a:r>
            <a:endParaRPr lang="en-US" sz="2400" dirty="0" smtClean="0">
              <a:solidFill>
                <a:schemeClr val="tx1"/>
              </a:solidFill>
              <a:cs typeface="Arial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Menurut </a:t>
            </a:r>
            <a:r>
              <a:rPr lang="en-US" sz="2400" b="1" dirty="0">
                <a:solidFill>
                  <a:schemeClr val="tx1"/>
                </a:solidFill>
                <a:cs typeface="Arial" pitchFamily="34" charset="0"/>
              </a:rPr>
              <a:t>The Liang </a:t>
            </a:r>
            <a:r>
              <a:rPr lang="en-US" sz="2400" b="1" dirty="0" err="1">
                <a:solidFill>
                  <a:schemeClr val="tx1"/>
                </a:solidFill>
                <a:cs typeface="Arial" pitchFamily="34" charset="0"/>
              </a:rPr>
              <a:t>Gie</a:t>
            </a:r>
            <a:r>
              <a:rPr lang="en-US" sz="2400" b="1" dirty="0">
                <a:solidFill>
                  <a:schemeClr val="tx1"/>
                </a:solidFill>
                <a:cs typeface="Arial" pitchFamily="34" charset="0"/>
              </a:rPr>
              <a:t> </a:t>
            </a:r>
            <a:endParaRPr lang="en-US" sz="2400" b="1" dirty="0" smtClean="0">
              <a:solidFill>
                <a:schemeClr val="tx1"/>
              </a:solidFill>
              <a:cs typeface="Arial" pitchFamily="34" charset="0"/>
            </a:endParaRPr>
          </a:p>
          <a:p>
            <a:pPr algn="just"/>
            <a:r>
              <a:rPr lang="en-US" sz="2400" b="1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    Pemerintah </a:t>
            </a:r>
            <a:r>
              <a:rPr lang="en-US" sz="2400" b="1" dirty="0">
                <a:solidFill>
                  <a:schemeClr val="tx1"/>
                </a:solidFill>
                <a:cs typeface="Arial" pitchFamily="34" charset="0"/>
              </a:rPr>
              <a:t>Daerah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satuan-satuan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organisasi</a:t>
            </a:r>
            <a:endParaRPr lang="en-US" sz="2400" b="1" dirty="0" smtClean="0">
              <a:solidFill>
                <a:schemeClr val="tx1"/>
              </a:solidFill>
              <a:cs typeface="Arial" pitchFamily="34" charset="0"/>
            </a:endParaRPr>
          </a:p>
          <a:p>
            <a:pPr algn="just"/>
            <a:r>
              <a:rPr lang="en-US" sz="2400" b="1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   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pemerintahan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berwenang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menyelenggarakan</a:t>
            </a:r>
            <a:endParaRPr lang="en-US" sz="24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kepentingan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setempat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penduduk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yang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mendiami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cs typeface="Arial" pitchFamily="34" charset="0"/>
              </a:rPr>
              <a:t>wilayah</a:t>
            </a:r>
            <a:endParaRPr lang="en-US" sz="24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867400"/>
          </a:xfrm>
        </p:spPr>
        <p:txBody>
          <a:bodyPr>
            <a:normAutofit fontScale="85000" lnSpcReduction="20000"/>
          </a:bodyPr>
          <a:lstStyle/>
          <a:p>
            <a:pPr lvl="0" fontAlgn="base"/>
            <a:r>
              <a:rPr lang="en-US" b="1" dirty="0"/>
              <a:t>Urusan Pemerintahan</a:t>
            </a:r>
            <a:r>
              <a:rPr lang="en-US" dirty="0"/>
              <a:t> adalah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yang </a:t>
            </a:r>
            <a:r>
              <a:rPr lang="en-US" dirty="0" err="1"/>
              <a:t>pelaksanaannya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Pemerintahan Daerah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, </a:t>
            </a:r>
            <a:r>
              <a:rPr lang="en-US" dirty="0" err="1"/>
              <a:t>melayani</a:t>
            </a:r>
            <a:r>
              <a:rPr lang="en-US" dirty="0"/>
              <a:t>, </a:t>
            </a:r>
            <a:r>
              <a:rPr lang="en-US" dirty="0" err="1"/>
              <a:t>memberdayakan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menyejahterakan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 </a:t>
            </a:r>
          </a:p>
          <a:p>
            <a:pPr lvl="0" fontAlgn="base"/>
            <a:r>
              <a:rPr lang="en-US" b="1" dirty="0"/>
              <a:t>Otonomi Daerah</a:t>
            </a:r>
            <a:r>
              <a:rPr lang="en-US" dirty="0"/>
              <a:t> adalah </a:t>
            </a:r>
            <a:r>
              <a:rPr lang="en-US" dirty="0" err="1"/>
              <a:t>hak</a:t>
            </a:r>
            <a:r>
              <a:rPr lang="en-US" dirty="0"/>
              <a:t>, </a:t>
            </a:r>
            <a:r>
              <a:rPr lang="en-US" dirty="0" err="1"/>
              <a:t>wewenang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mengurus</a:t>
            </a:r>
            <a:r>
              <a:rPr lang="en-US" dirty="0"/>
              <a:t> sendiri Urusan Pemerintahan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</a:t>
            </a:r>
            <a:r>
              <a:rPr lang="en-US" dirty="0" smtClean="0"/>
              <a:t>Indonesia</a:t>
            </a:r>
            <a:r>
              <a:rPr lang="en-US" dirty="0"/>
              <a:t>.  </a:t>
            </a:r>
          </a:p>
          <a:p>
            <a:pPr lvl="0" fontAlgn="base"/>
            <a:r>
              <a:rPr lang="en-US" b="1" dirty="0" err="1"/>
              <a:t>Asas</a:t>
            </a:r>
            <a:r>
              <a:rPr lang="en-US" b="1" dirty="0"/>
              <a:t> Otonomi</a:t>
            </a:r>
            <a:r>
              <a:rPr lang="en-US" dirty="0"/>
              <a:t> adalah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Pemerintahan Daerah </a:t>
            </a:r>
            <a:r>
              <a:rPr lang="en-US" dirty="0" err="1"/>
              <a:t>berdasarkan</a:t>
            </a:r>
            <a:r>
              <a:rPr lang="en-US" dirty="0"/>
              <a:t> Otonomi Daerah.  </a:t>
            </a:r>
          </a:p>
          <a:p>
            <a:pPr lvl="0" fontAlgn="base"/>
            <a:r>
              <a:rPr lang="en-US" b="1" dirty="0" err="1"/>
              <a:t>Desentralisasi</a:t>
            </a:r>
            <a:r>
              <a:rPr lang="en-US" dirty="0"/>
              <a:t> adalah </a:t>
            </a:r>
            <a:r>
              <a:rPr lang="en-US" dirty="0" err="1"/>
              <a:t>penyerahan</a:t>
            </a:r>
            <a:r>
              <a:rPr lang="en-US" dirty="0"/>
              <a:t> Urusan Pemerintahan </a:t>
            </a:r>
            <a:r>
              <a:rPr lang="en-US" dirty="0" err="1"/>
              <a:t>oleh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Otonomi.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569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 fontScale="77500" lnSpcReduction="20000"/>
          </a:bodyPr>
          <a:lstStyle/>
          <a:p>
            <a:pPr lvl="0" fontAlgn="base"/>
            <a:r>
              <a:rPr lang="en-US" b="1" dirty="0" err="1"/>
              <a:t>Desentralisasi</a:t>
            </a:r>
            <a:r>
              <a:rPr lang="en-US" dirty="0"/>
              <a:t> adalah </a:t>
            </a:r>
            <a:r>
              <a:rPr lang="en-US" dirty="0" err="1"/>
              <a:t>penyerahan</a:t>
            </a:r>
            <a:r>
              <a:rPr lang="en-US" dirty="0"/>
              <a:t> Urusan Pemerintahan </a:t>
            </a:r>
            <a:r>
              <a:rPr lang="en-US" dirty="0" err="1"/>
              <a:t>oleh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Otonomi.  </a:t>
            </a:r>
          </a:p>
          <a:p>
            <a:pPr lvl="0"/>
            <a:r>
              <a:rPr lang="en-US" sz="3400" b="1" dirty="0" err="1" smtClean="0"/>
              <a:t>Dekonsentrasi</a:t>
            </a:r>
            <a:r>
              <a:rPr lang="en-US" sz="3400" dirty="0" smtClean="0"/>
              <a:t> </a:t>
            </a:r>
            <a:r>
              <a:rPr lang="en-US" sz="3400" dirty="0"/>
              <a:t>adalah </a:t>
            </a:r>
            <a:r>
              <a:rPr lang="en-US" sz="3400" dirty="0" err="1"/>
              <a:t>pelimpahan</a:t>
            </a:r>
            <a:r>
              <a:rPr lang="en-US" sz="3400" dirty="0"/>
              <a:t> </a:t>
            </a:r>
            <a:r>
              <a:rPr lang="en-US" sz="3400" dirty="0" err="1"/>
              <a:t>sebagian</a:t>
            </a:r>
            <a:r>
              <a:rPr lang="en-US" sz="3400" dirty="0"/>
              <a:t> Urusan Pemerintahan yang </a:t>
            </a:r>
            <a:r>
              <a:rPr lang="en-US" sz="3400" dirty="0" err="1"/>
              <a:t>menjadi</a:t>
            </a:r>
            <a:r>
              <a:rPr lang="en-US" sz="3400" dirty="0"/>
              <a:t> </a:t>
            </a:r>
            <a:r>
              <a:rPr lang="en-US" sz="3400" dirty="0" err="1"/>
              <a:t>kewenangan</a:t>
            </a:r>
            <a:r>
              <a:rPr lang="en-US" sz="3400" dirty="0"/>
              <a:t> Pemerintah </a:t>
            </a:r>
            <a:r>
              <a:rPr lang="en-US" sz="3400" dirty="0" err="1"/>
              <a:t>Pusat</a:t>
            </a:r>
            <a:r>
              <a:rPr lang="en-US" sz="3400" dirty="0"/>
              <a:t> </a:t>
            </a:r>
            <a:r>
              <a:rPr lang="en-US" sz="3400" dirty="0" err="1"/>
              <a:t>kepada</a:t>
            </a:r>
            <a:r>
              <a:rPr lang="en-US" sz="3400" dirty="0"/>
              <a:t> </a:t>
            </a:r>
            <a:r>
              <a:rPr lang="en-US" sz="3400" dirty="0" err="1"/>
              <a:t>gubernur</a:t>
            </a:r>
            <a:r>
              <a:rPr lang="en-US" sz="3400" dirty="0"/>
              <a:t> </a:t>
            </a:r>
            <a:r>
              <a:rPr lang="en-US" sz="3400" dirty="0" err="1"/>
              <a:t>sebagai</a:t>
            </a:r>
            <a:r>
              <a:rPr lang="en-US" sz="3400" dirty="0"/>
              <a:t> </a:t>
            </a:r>
            <a:r>
              <a:rPr lang="en-US" sz="3400" dirty="0" err="1"/>
              <a:t>wakil</a:t>
            </a:r>
            <a:r>
              <a:rPr lang="en-US" sz="3400" dirty="0"/>
              <a:t> Pemerintah </a:t>
            </a:r>
            <a:r>
              <a:rPr lang="en-US" sz="3400" dirty="0" err="1"/>
              <a:t>Pusat</a:t>
            </a:r>
            <a:r>
              <a:rPr lang="en-US" sz="3400" dirty="0"/>
              <a:t>, </a:t>
            </a:r>
            <a:r>
              <a:rPr lang="en-US" sz="3400" dirty="0" err="1"/>
              <a:t>kepada</a:t>
            </a:r>
            <a:r>
              <a:rPr lang="en-US" sz="3400" dirty="0"/>
              <a:t> </a:t>
            </a:r>
            <a:r>
              <a:rPr lang="en-US" sz="3400" dirty="0" err="1"/>
              <a:t>instansi</a:t>
            </a:r>
            <a:r>
              <a:rPr lang="en-US" sz="3400" dirty="0"/>
              <a:t> </a:t>
            </a:r>
            <a:r>
              <a:rPr lang="en-US" sz="3400" dirty="0" err="1"/>
              <a:t>vertikal</a:t>
            </a:r>
            <a:r>
              <a:rPr lang="en-US" sz="3400" dirty="0"/>
              <a:t>  di </a:t>
            </a:r>
            <a:r>
              <a:rPr lang="en-US" sz="3400" dirty="0" err="1"/>
              <a:t>wilayah</a:t>
            </a:r>
            <a:r>
              <a:rPr lang="en-US" sz="3400" dirty="0"/>
              <a:t> </a:t>
            </a:r>
            <a:r>
              <a:rPr lang="en-US" sz="3400" dirty="0" err="1"/>
              <a:t>tertentu</a:t>
            </a:r>
            <a:r>
              <a:rPr lang="en-US" sz="3400" dirty="0"/>
              <a:t>, </a:t>
            </a:r>
            <a:r>
              <a:rPr lang="en-US" sz="3400" dirty="0" err="1"/>
              <a:t>dan</a:t>
            </a:r>
            <a:r>
              <a:rPr lang="en-US" sz="3400" dirty="0"/>
              <a:t>/</a:t>
            </a:r>
            <a:r>
              <a:rPr lang="en-US" sz="3400" dirty="0" err="1"/>
              <a:t>atau</a:t>
            </a:r>
            <a:r>
              <a:rPr lang="en-US" sz="3400" dirty="0"/>
              <a:t> </a:t>
            </a:r>
            <a:r>
              <a:rPr lang="en-US" sz="3400" dirty="0" err="1"/>
              <a:t>kepada</a:t>
            </a:r>
            <a:r>
              <a:rPr lang="en-US" sz="3400" dirty="0"/>
              <a:t> </a:t>
            </a:r>
            <a:r>
              <a:rPr lang="en-US" sz="3400" dirty="0" err="1"/>
              <a:t>gubernur</a:t>
            </a:r>
            <a:r>
              <a:rPr lang="en-US" sz="3400" dirty="0"/>
              <a:t> </a:t>
            </a:r>
            <a:r>
              <a:rPr lang="en-US" sz="3400" dirty="0" err="1"/>
              <a:t>dan</a:t>
            </a:r>
            <a:r>
              <a:rPr lang="en-US" sz="3400" dirty="0"/>
              <a:t>  </a:t>
            </a:r>
            <a:r>
              <a:rPr lang="en-US" sz="3400" dirty="0" err="1"/>
              <a:t>bupati</a:t>
            </a:r>
            <a:r>
              <a:rPr lang="en-US" sz="3400" dirty="0"/>
              <a:t>/</a:t>
            </a:r>
            <a:r>
              <a:rPr lang="en-US" sz="3400" dirty="0" err="1"/>
              <a:t>wali</a:t>
            </a:r>
            <a:r>
              <a:rPr lang="en-US" sz="3400" dirty="0"/>
              <a:t> </a:t>
            </a:r>
            <a:r>
              <a:rPr lang="en-US" sz="3400" dirty="0" err="1"/>
              <a:t>kota</a:t>
            </a:r>
            <a:r>
              <a:rPr lang="en-US" sz="3400" dirty="0"/>
              <a:t> </a:t>
            </a:r>
            <a:r>
              <a:rPr lang="en-US" sz="3400" dirty="0" err="1"/>
              <a:t>sebagai</a:t>
            </a:r>
            <a:r>
              <a:rPr lang="en-US" sz="3400" dirty="0"/>
              <a:t> </a:t>
            </a:r>
            <a:r>
              <a:rPr lang="en-US" sz="3400" dirty="0" err="1"/>
              <a:t>penanggung</a:t>
            </a:r>
            <a:r>
              <a:rPr lang="en-US" sz="3400" dirty="0"/>
              <a:t> </a:t>
            </a:r>
            <a:r>
              <a:rPr lang="en-US" sz="3400" dirty="0" err="1"/>
              <a:t>jawab</a:t>
            </a:r>
            <a:r>
              <a:rPr lang="en-US" sz="3400" dirty="0"/>
              <a:t> urusan </a:t>
            </a:r>
            <a:r>
              <a:rPr lang="en-US" sz="3400" dirty="0" err="1"/>
              <a:t>pemerintahan</a:t>
            </a:r>
            <a:r>
              <a:rPr lang="en-US" sz="3400" dirty="0"/>
              <a:t> </a:t>
            </a:r>
            <a:r>
              <a:rPr lang="en-US" sz="3400" dirty="0" err="1"/>
              <a:t>umum</a:t>
            </a:r>
            <a:r>
              <a:rPr lang="en-US" sz="3400" dirty="0"/>
              <a:t>.  </a:t>
            </a:r>
          </a:p>
          <a:p>
            <a:pPr lvl="0" fontAlgn="base"/>
            <a:r>
              <a:rPr lang="en-US" sz="3400" b="1" dirty="0" err="1"/>
              <a:t>Tugas</a:t>
            </a:r>
            <a:r>
              <a:rPr lang="en-US" sz="3400" b="1" dirty="0"/>
              <a:t> </a:t>
            </a:r>
            <a:r>
              <a:rPr lang="en-US" sz="3400" b="1" dirty="0" err="1"/>
              <a:t>Pembantuan</a:t>
            </a:r>
            <a:r>
              <a:rPr lang="en-US" sz="3400" dirty="0"/>
              <a:t> adalah </a:t>
            </a:r>
            <a:r>
              <a:rPr lang="en-US" sz="3400" dirty="0" err="1"/>
              <a:t>penugasan</a:t>
            </a:r>
            <a:r>
              <a:rPr lang="en-US" sz="3400" dirty="0"/>
              <a:t> </a:t>
            </a:r>
            <a:r>
              <a:rPr lang="en-US" sz="3400" dirty="0" err="1"/>
              <a:t>dari</a:t>
            </a:r>
            <a:r>
              <a:rPr lang="en-US" sz="3400" dirty="0"/>
              <a:t> Pemerintah </a:t>
            </a:r>
            <a:r>
              <a:rPr lang="en-US" sz="3400" dirty="0" err="1"/>
              <a:t>Pusat</a:t>
            </a:r>
            <a:r>
              <a:rPr lang="en-US" sz="3400" dirty="0"/>
              <a:t> </a:t>
            </a:r>
            <a:r>
              <a:rPr lang="en-US" sz="3400" dirty="0" err="1"/>
              <a:t>kepada</a:t>
            </a:r>
            <a:r>
              <a:rPr lang="en-US" sz="3400" dirty="0"/>
              <a:t> </a:t>
            </a:r>
            <a:r>
              <a:rPr lang="en-US" sz="3400" dirty="0" err="1"/>
              <a:t>daerah</a:t>
            </a:r>
            <a:r>
              <a:rPr lang="en-US" sz="3400" dirty="0"/>
              <a:t> </a:t>
            </a:r>
            <a:r>
              <a:rPr lang="en-US" sz="3400" dirty="0" err="1"/>
              <a:t>otonom</a:t>
            </a:r>
            <a:r>
              <a:rPr lang="en-US" sz="3400" dirty="0"/>
              <a:t> </a:t>
            </a:r>
            <a:r>
              <a:rPr lang="en-US" sz="3400" dirty="0" err="1"/>
              <a:t>untuk</a:t>
            </a:r>
            <a:r>
              <a:rPr lang="en-US" sz="3400" dirty="0"/>
              <a:t> </a:t>
            </a:r>
            <a:r>
              <a:rPr lang="en-US" sz="3400" dirty="0" err="1"/>
              <a:t>melaksanakan</a:t>
            </a:r>
            <a:r>
              <a:rPr lang="en-US" sz="3400" dirty="0"/>
              <a:t> </a:t>
            </a:r>
            <a:r>
              <a:rPr lang="en-US" sz="3400" dirty="0" err="1"/>
              <a:t>sebagian</a:t>
            </a:r>
            <a:r>
              <a:rPr lang="en-US" sz="3400" dirty="0"/>
              <a:t> Urusan Pemerintahan yang </a:t>
            </a:r>
            <a:r>
              <a:rPr lang="en-US" sz="3400" dirty="0" err="1"/>
              <a:t>menjadi</a:t>
            </a:r>
            <a:r>
              <a:rPr lang="en-US" sz="3400" dirty="0"/>
              <a:t> </a:t>
            </a:r>
            <a:r>
              <a:rPr lang="en-US" sz="3400" dirty="0" err="1"/>
              <a:t>kewenangan</a:t>
            </a:r>
            <a:r>
              <a:rPr lang="en-US" sz="3400" dirty="0"/>
              <a:t> Pemerintah </a:t>
            </a:r>
            <a:r>
              <a:rPr lang="en-US" sz="3400" dirty="0" err="1"/>
              <a:t>Pusat</a:t>
            </a:r>
            <a:r>
              <a:rPr lang="en-US" sz="3400" dirty="0"/>
              <a:t> </a:t>
            </a:r>
            <a:r>
              <a:rPr lang="en-US" sz="3400" dirty="0" err="1"/>
              <a:t>atau</a:t>
            </a:r>
            <a:r>
              <a:rPr lang="en-US" sz="3400" dirty="0"/>
              <a:t> </a:t>
            </a:r>
            <a:r>
              <a:rPr lang="en-US" sz="3400" dirty="0" err="1"/>
              <a:t>dari</a:t>
            </a:r>
            <a:r>
              <a:rPr lang="en-US" sz="3400" dirty="0"/>
              <a:t>  Pemerintah Daerah </a:t>
            </a:r>
            <a:r>
              <a:rPr lang="en-US" sz="3400" dirty="0" err="1"/>
              <a:t>provinsi</a:t>
            </a:r>
            <a:r>
              <a:rPr lang="en-US" sz="3400" dirty="0"/>
              <a:t> </a:t>
            </a:r>
            <a:r>
              <a:rPr lang="en-US" sz="3400" dirty="0" err="1"/>
              <a:t>kepada</a:t>
            </a:r>
            <a:r>
              <a:rPr lang="en-US" sz="3400" dirty="0"/>
              <a:t> Daerah </a:t>
            </a:r>
            <a:r>
              <a:rPr lang="en-US" sz="3400" dirty="0" err="1"/>
              <a:t>kabupaten</a:t>
            </a:r>
            <a:r>
              <a:rPr lang="en-US" sz="3400" dirty="0"/>
              <a:t>/</a:t>
            </a:r>
            <a:r>
              <a:rPr lang="en-US" sz="3400" dirty="0" err="1"/>
              <a:t>kota</a:t>
            </a:r>
            <a:r>
              <a:rPr lang="en-US" sz="3400" dirty="0"/>
              <a:t> </a:t>
            </a:r>
            <a:r>
              <a:rPr lang="en-US" sz="3400" dirty="0" err="1"/>
              <a:t>untuk</a:t>
            </a:r>
            <a:r>
              <a:rPr lang="en-US" sz="3400" dirty="0"/>
              <a:t> </a:t>
            </a:r>
            <a:r>
              <a:rPr lang="en-US" sz="3400" dirty="0" err="1"/>
              <a:t>melaksanakan</a:t>
            </a:r>
            <a:r>
              <a:rPr lang="en-US" sz="3400" dirty="0"/>
              <a:t> </a:t>
            </a:r>
            <a:r>
              <a:rPr lang="en-US" sz="3400" dirty="0" err="1"/>
              <a:t>sebagian</a:t>
            </a:r>
            <a:r>
              <a:rPr lang="en-US" sz="3400" dirty="0"/>
              <a:t> Urusan Pemerintahan yang </a:t>
            </a:r>
            <a:r>
              <a:rPr lang="en-US" sz="3400" dirty="0" err="1"/>
              <a:t>menjadi</a:t>
            </a:r>
            <a:r>
              <a:rPr lang="en-US" sz="3400" dirty="0"/>
              <a:t> </a:t>
            </a:r>
            <a:r>
              <a:rPr lang="en-US" sz="3400" dirty="0" err="1"/>
              <a:t>kewenangan</a:t>
            </a:r>
            <a:r>
              <a:rPr lang="en-US" sz="3400" dirty="0"/>
              <a:t> Daerah </a:t>
            </a:r>
            <a:r>
              <a:rPr lang="en-US" sz="3400" dirty="0" err="1"/>
              <a:t>provinsi</a:t>
            </a:r>
            <a:endParaRPr lang="en-US" sz="3400" dirty="0"/>
          </a:p>
          <a:p>
            <a:pPr marL="0" lvl="0" indent="0" fontAlgn="base">
              <a:buNone/>
            </a:pPr>
            <a:endParaRPr lang="en-US" sz="3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508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364163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en-US" b="1" dirty="0"/>
              <a:t>Daerah </a:t>
            </a:r>
            <a:r>
              <a:rPr lang="en-US" b="1" dirty="0" err="1"/>
              <a:t>Otonom</a:t>
            </a:r>
            <a:r>
              <a:rPr lang="en-US" b="1" dirty="0"/>
              <a:t> </a:t>
            </a:r>
            <a:r>
              <a:rPr lang="en-US" dirty="0"/>
              <a:t>yang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Daerah adalah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batas-batas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yang </a:t>
            </a:r>
            <a:r>
              <a:rPr lang="en-US" dirty="0" err="1"/>
              <a:t>berwenang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mengurus</a:t>
            </a:r>
            <a:r>
              <a:rPr lang="en-US" dirty="0"/>
              <a:t> Urusan Pemerintahan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prakarsa</a:t>
            </a:r>
            <a:r>
              <a:rPr lang="en-US" dirty="0"/>
              <a:t> sendiri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Indonesia. </a:t>
            </a:r>
          </a:p>
          <a:p>
            <a:pPr lvl="0" fontAlgn="base"/>
            <a:r>
              <a:rPr lang="en-US" b="1" dirty="0" smtClean="0"/>
              <a:t>Wilayah </a:t>
            </a:r>
            <a:r>
              <a:rPr lang="en-US" b="1" dirty="0" err="1"/>
              <a:t>Administratif</a:t>
            </a:r>
            <a:r>
              <a:rPr lang="en-US" dirty="0"/>
              <a:t> adalah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Urusan Pemerintahan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 di Daerah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di Daerah. </a:t>
            </a:r>
          </a:p>
          <a:p>
            <a:pPr lvl="0"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385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211763"/>
          </a:xfrm>
        </p:spPr>
        <p:txBody>
          <a:bodyPr>
            <a:normAutofit fontScale="85000" lnSpcReduction="10000"/>
          </a:bodyPr>
          <a:lstStyle/>
          <a:p>
            <a:pPr lvl="0" fontAlgn="base"/>
            <a:r>
              <a:rPr lang="en-US" b="1" dirty="0"/>
              <a:t>Urusan Pemerintahan </a:t>
            </a:r>
            <a:r>
              <a:rPr lang="en-US" b="1" dirty="0" err="1"/>
              <a:t>Wajib</a:t>
            </a:r>
            <a:r>
              <a:rPr lang="en-US" dirty="0"/>
              <a:t> adalah Urusan Pemerintahan 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Daerah. </a:t>
            </a:r>
          </a:p>
          <a:p>
            <a:pPr lvl="0" fontAlgn="base"/>
            <a:r>
              <a:rPr lang="en-US" b="1" dirty="0"/>
              <a:t>Urusan Pemerintahan </a:t>
            </a:r>
            <a:r>
              <a:rPr lang="en-US" b="1" dirty="0" err="1"/>
              <a:t>Pilihan</a:t>
            </a:r>
            <a:r>
              <a:rPr lang="en-US" dirty="0"/>
              <a:t> adalah Urusan Pemerintahan 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Daerah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/>
              <a:t>potensi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Daerah. </a:t>
            </a:r>
          </a:p>
          <a:p>
            <a:pPr lvl="0" fontAlgn="base"/>
            <a:r>
              <a:rPr lang="en-US" dirty="0"/>
              <a:t>Pelayanan </a:t>
            </a:r>
            <a:r>
              <a:rPr lang="en-US" dirty="0" err="1"/>
              <a:t>Dasar</a:t>
            </a:r>
            <a:r>
              <a:rPr lang="en-US" dirty="0"/>
              <a:t> adalah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 </a:t>
            </a:r>
          </a:p>
          <a:p>
            <a:pPr lvl="0" fontAlgn="base"/>
            <a:r>
              <a:rPr lang="en-US" dirty="0" err="1"/>
              <a:t>Standar</a:t>
            </a:r>
            <a:r>
              <a:rPr lang="en-US" dirty="0"/>
              <a:t> Pelayanan Minimal adalah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Pelayanan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Urusan Pemerintahan </a:t>
            </a:r>
            <a:r>
              <a:rPr lang="en-US" dirty="0" err="1"/>
              <a:t>Wajib</a:t>
            </a:r>
            <a:r>
              <a:rPr lang="en-US" dirty="0"/>
              <a:t> yang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minimal.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69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012" y="570016"/>
            <a:ext cx="8211787" cy="5556147"/>
          </a:xfrm>
        </p:spPr>
        <p:txBody>
          <a:bodyPr>
            <a:noAutofit/>
          </a:bodyPr>
          <a:lstStyle/>
          <a:p>
            <a:pPr lvl="0" fontAlgn="base"/>
            <a:r>
              <a:rPr lang="en-US" sz="2400" b="1" dirty="0" err="1"/>
              <a:t>Perangkat</a:t>
            </a:r>
            <a:r>
              <a:rPr lang="en-US" sz="2400" b="1" dirty="0"/>
              <a:t> Daerah </a:t>
            </a:r>
            <a:r>
              <a:rPr lang="en-US" sz="2400" dirty="0"/>
              <a:t>adalah </a:t>
            </a:r>
            <a:r>
              <a:rPr lang="en-US" sz="2400" dirty="0" err="1"/>
              <a:t>unsur</a:t>
            </a:r>
            <a:r>
              <a:rPr lang="en-US" sz="2400" dirty="0"/>
              <a:t> </a:t>
            </a:r>
            <a:r>
              <a:rPr lang="en-US" sz="2400" dirty="0" err="1"/>
              <a:t>pembantu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DPRD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penyelenggaraan</a:t>
            </a:r>
            <a:r>
              <a:rPr lang="en-US" sz="2400" dirty="0"/>
              <a:t> Urusan Pemerintahan yang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kewenangan</a:t>
            </a:r>
            <a:r>
              <a:rPr lang="en-US" sz="2400" dirty="0"/>
              <a:t> Daerah. </a:t>
            </a:r>
          </a:p>
          <a:p>
            <a:pPr lvl="0" fontAlgn="base"/>
            <a:r>
              <a:rPr lang="en-US" sz="2400" b="1" dirty="0" err="1"/>
              <a:t>Kecamatan</a:t>
            </a:r>
            <a:r>
              <a:rPr lang="en-US" sz="2400" b="1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yang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 smtClean="0"/>
              <a:t>dgnama</a:t>
            </a:r>
            <a:r>
              <a:rPr lang="en-US" sz="2400" dirty="0" smtClean="0"/>
              <a:t> </a:t>
            </a:r>
            <a:r>
              <a:rPr lang="en-US" sz="2400" dirty="0"/>
              <a:t>lain adalah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r>
              <a:rPr lang="en-US" sz="2400" dirty="0"/>
              <a:t> </a:t>
            </a:r>
            <a:r>
              <a:rPr lang="en-US" sz="2400" dirty="0" err="1" smtClean="0"/>
              <a:t>dr</a:t>
            </a:r>
            <a:r>
              <a:rPr lang="en-US" sz="2400" dirty="0" smtClean="0"/>
              <a:t> </a:t>
            </a:r>
            <a:r>
              <a:rPr lang="en-US" sz="2400" dirty="0"/>
              <a:t>Daerah </a:t>
            </a:r>
            <a:r>
              <a:rPr lang="en-US" sz="2400" dirty="0" err="1"/>
              <a:t>kabupaten</a:t>
            </a:r>
            <a:r>
              <a:rPr lang="en-US" sz="2400" dirty="0"/>
              <a:t>/</a:t>
            </a:r>
            <a:r>
              <a:rPr lang="en-US" sz="2400" dirty="0" err="1"/>
              <a:t>kota</a:t>
            </a:r>
            <a:r>
              <a:rPr lang="en-US" sz="2400" dirty="0"/>
              <a:t> yang </a:t>
            </a:r>
            <a:r>
              <a:rPr lang="en-US" sz="2400" dirty="0" err="1"/>
              <a:t>dipimpin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camat</a:t>
            </a:r>
            <a:r>
              <a:rPr lang="en-US" sz="2400" dirty="0"/>
              <a:t>. </a:t>
            </a:r>
          </a:p>
          <a:p>
            <a:pPr lvl="0" fontAlgn="base"/>
            <a:r>
              <a:rPr lang="en-US" sz="2400" dirty="0" err="1"/>
              <a:t>Peraturan</a:t>
            </a:r>
            <a:r>
              <a:rPr lang="en-US" sz="2400" dirty="0"/>
              <a:t> Daerah yang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dirty="0" err="1"/>
              <a:t>Perda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 </a:t>
            </a:r>
            <a:r>
              <a:rPr lang="en-US" sz="2400" dirty="0" err="1"/>
              <a:t>nama</a:t>
            </a:r>
            <a:r>
              <a:rPr lang="en-US" sz="2400" dirty="0"/>
              <a:t> lain adalah </a:t>
            </a:r>
            <a:r>
              <a:rPr lang="en-US" sz="2400" dirty="0" err="1"/>
              <a:t>Perda</a:t>
            </a:r>
            <a:r>
              <a:rPr lang="en-US" sz="2400" dirty="0"/>
              <a:t> </a:t>
            </a:r>
            <a:r>
              <a:rPr lang="en-US" sz="2400" dirty="0" err="1"/>
              <a:t>Provinsi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Perda</a:t>
            </a:r>
            <a:r>
              <a:rPr lang="en-US" sz="2400" dirty="0"/>
              <a:t> Kabupaten/Kota. </a:t>
            </a:r>
          </a:p>
          <a:p>
            <a:pPr lvl="0" fontAlgn="base"/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Daerah yang </a:t>
            </a:r>
            <a:r>
              <a:rPr lang="en-US" sz="2400" dirty="0" err="1"/>
              <a:t>selanjutnya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Perkada</a:t>
            </a:r>
            <a:r>
              <a:rPr lang="en-US" sz="2400" dirty="0"/>
              <a:t> adalah </a:t>
            </a: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gubernur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bupati</a:t>
            </a:r>
            <a:r>
              <a:rPr lang="en-US" sz="2400" dirty="0"/>
              <a:t>/</a:t>
            </a:r>
            <a:r>
              <a:rPr lang="en-US" sz="2400" dirty="0" err="1"/>
              <a:t>wali</a:t>
            </a:r>
            <a:r>
              <a:rPr lang="en-US" sz="2400" dirty="0"/>
              <a:t> </a:t>
            </a:r>
            <a:r>
              <a:rPr lang="en-US" sz="2400" dirty="0" err="1"/>
              <a:t>kota</a:t>
            </a:r>
            <a:r>
              <a:rPr lang="en-US" sz="2400" dirty="0"/>
              <a:t>.  </a:t>
            </a:r>
          </a:p>
          <a:p>
            <a:pPr lvl="0" fontAlgn="base"/>
            <a:r>
              <a:rPr lang="en-US" sz="2400" dirty="0"/>
              <a:t>Rencana Pembangunan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 Daerah yang </a:t>
            </a:r>
            <a:r>
              <a:rPr lang="en-US" sz="2400" dirty="0" err="1" smtClean="0"/>
              <a:t>disingkat</a:t>
            </a:r>
            <a:r>
              <a:rPr lang="en-US" sz="2400" dirty="0" smtClean="0"/>
              <a:t> </a:t>
            </a:r>
            <a:r>
              <a:rPr lang="en-US" sz="2400" b="1" dirty="0"/>
              <a:t>RPJPD</a:t>
            </a:r>
            <a:r>
              <a:rPr lang="en-US" sz="2400" dirty="0"/>
              <a:t> adalah </a:t>
            </a:r>
            <a:r>
              <a:rPr lang="en-US" sz="2400" dirty="0" err="1"/>
              <a:t>dokumen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 Daerah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 20 (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puluh</a:t>
            </a:r>
            <a:r>
              <a:rPr lang="en-US" sz="2400" dirty="0"/>
              <a:t>) </a:t>
            </a:r>
            <a:r>
              <a:rPr lang="en-US" sz="2400" dirty="0" err="1"/>
              <a:t>tahun</a:t>
            </a:r>
            <a:r>
              <a:rPr lang="en-US" sz="2400" dirty="0"/>
              <a:t>. </a:t>
            </a:r>
          </a:p>
          <a:p>
            <a:pPr lvl="0" fontAlgn="base"/>
            <a:r>
              <a:rPr lang="en-US" sz="2400" dirty="0"/>
              <a:t>Rencana Pembangunan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Menengah</a:t>
            </a:r>
            <a:r>
              <a:rPr lang="en-US" sz="2400" dirty="0"/>
              <a:t> </a:t>
            </a:r>
            <a:r>
              <a:rPr lang="en-US" sz="2400" dirty="0" smtClean="0"/>
              <a:t>Daerah (</a:t>
            </a:r>
            <a:r>
              <a:rPr lang="en-US" sz="2400" b="1" dirty="0" smtClean="0"/>
              <a:t>RPJMD</a:t>
            </a:r>
            <a:r>
              <a:rPr lang="en-US" sz="2400" dirty="0" smtClean="0"/>
              <a:t>) </a:t>
            </a:r>
            <a:r>
              <a:rPr lang="en-US" sz="2400" dirty="0" smtClean="0"/>
              <a:t>adalah </a:t>
            </a:r>
            <a:r>
              <a:rPr lang="en-US" sz="2400" dirty="0" err="1"/>
              <a:t>dokumen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 Daerah </a:t>
            </a:r>
            <a:r>
              <a:rPr lang="en-US" sz="2400" dirty="0" smtClean="0"/>
              <a:t>u </a:t>
            </a:r>
            <a:r>
              <a:rPr lang="en-US" sz="2400" dirty="0" err="1" smtClean="0"/>
              <a:t>periode</a:t>
            </a:r>
            <a:r>
              <a:rPr lang="en-US" sz="2400" dirty="0" smtClean="0"/>
              <a:t> </a:t>
            </a:r>
            <a:r>
              <a:rPr lang="en-US" sz="2400" dirty="0"/>
              <a:t>5 (lima) </a:t>
            </a:r>
            <a:r>
              <a:rPr lang="en-US" sz="2400" dirty="0" err="1" smtClean="0"/>
              <a:t>thn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53162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638800"/>
          </a:xfrm>
        </p:spPr>
        <p:txBody>
          <a:bodyPr>
            <a:noAutofit/>
          </a:bodyPr>
          <a:lstStyle/>
          <a:p>
            <a:pPr lvl="0" fontAlgn="base"/>
            <a:r>
              <a:rPr lang="en-US" sz="2400" dirty="0"/>
              <a:t>Rencana Pembangunan </a:t>
            </a:r>
            <a:r>
              <a:rPr lang="en-US" sz="2400" dirty="0" err="1"/>
              <a:t>Tahunan</a:t>
            </a:r>
            <a:r>
              <a:rPr lang="en-US" sz="2400" dirty="0"/>
              <a:t> Daerah </a:t>
            </a:r>
            <a:r>
              <a:rPr lang="en-US" sz="2400" dirty="0" smtClean="0"/>
              <a:t>Rencana </a:t>
            </a:r>
            <a:r>
              <a:rPr lang="en-US" sz="2400" dirty="0" err="1"/>
              <a:t>Kerja</a:t>
            </a:r>
            <a:r>
              <a:rPr lang="en-US" sz="2400" dirty="0"/>
              <a:t> Pemerintah Daerah </a:t>
            </a:r>
            <a:r>
              <a:rPr lang="en-US" sz="2400" dirty="0" smtClean="0"/>
              <a:t> (</a:t>
            </a:r>
            <a:r>
              <a:rPr lang="en-US" sz="2400" b="1" dirty="0" smtClean="0"/>
              <a:t>RKPD) </a:t>
            </a:r>
            <a:r>
              <a:rPr lang="en-US" sz="2400" dirty="0" smtClean="0"/>
              <a:t>adalah </a:t>
            </a:r>
            <a:r>
              <a:rPr lang="en-US" sz="2400" dirty="0" err="1"/>
              <a:t>dokumen</a:t>
            </a:r>
            <a:r>
              <a:rPr lang="en-US" sz="2400" dirty="0"/>
              <a:t> </a:t>
            </a:r>
            <a:r>
              <a:rPr lang="en-US" sz="2400" dirty="0" err="1" smtClean="0"/>
              <a:t>prencanaan</a:t>
            </a:r>
            <a:r>
              <a:rPr lang="en-US" sz="2400" dirty="0" smtClean="0"/>
              <a:t> </a:t>
            </a:r>
            <a:r>
              <a:rPr lang="en-US" sz="2400" dirty="0"/>
              <a:t>Daerah  </a:t>
            </a:r>
            <a:r>
              <a:rPr lang="en-US" sz="2400" dirty="0" err="1" smtClean="0"/>
              <a:t>utk</a:t>
            </a:r>
            <a:r>
              <a:rPr lang="en-US" sz="2400" dirty="0" smtClean="0"/>
              <a:t>  </a:t>
            </a:r>
            <a:r>
              <a:rPr lang="en-US" sz="2400" dirty="0" err="1" smtClean="0"/>
              <a:t>satu</a:t>
            </a:r>
            <a:r>
              <a:rPr lang="en-US" sz="2400" dirty="0"/>
              <a:t> </a:t>
            </a:r>
            <a:r>
              <a:rPr lang="en-US" sz="2400" dirty="0" err="1" smtClean="0"/>
              <a:t>thn</a:t>
            </a:r>
            <a:r>
              <a:rPr lang="en-US" sz="2400" dirty="0" smtClean="0"/>
              <a:t>. </a:t>
            </a:r>
            <a:endParaRPr lang="en-US" sz="2400" dirty="0"/>
          </a:p>
          <a:p>
            <a:pPr lvl="0" fontAlgn="base"/>
            <a:r>
              <a:rPr lang="en-US" sz="2400" dirty="0" err="1"/>
              <a:t>Hubungan</a:t>
            </a:r>
            <a:r>
              <a:rPr lang="en-US" sz="2400" dirty="0"/>
              <a:t> Keuangan </a:t>
            </a:r>
            <a:r>
              <a:rPr lang="en-US" sz="2400" dirty="0" err="1"/>
              <a:t>antara</a:t>
            </a:r>
            <a:r>
              <a:rPr lang="en-US" sz="2400" dirty="0"/>
              <a:t> Pemerintah </a:t>
            </a:r>
            <a:r>
              <a:rPr lang="en-US" sz="2400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Daerah adalah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pembagian</a:t>
            </a:r>
            <a:r>
              <a:rPr lang="en-US" sz="2400" dirty="0"/>
              <a:t> </a:t>
            </a:r>
            <a:r>
              <a:rPr lang="en-US" sz="2400" dirty="0" err="1"/>
              <a:t>keuangan</a:t>
            </a:r>
            <a:r>
              <a:rPr lang="en-US" sz="2400" dirty="0"/>
              <a:t> yang </a:t>
            </a:r>
            <a:r>
              <a:rPr lang="en-US" sz="2400" dirty="0" err="1"/>
              <a:t>adil</a:t>
            </a:r>
            <a:r>
              <a:rPr lang="en-US" sz="2400" dirty="0"/>
              <a:t>, </a:t>
            </a:r>
            <a:r>
              <a:rPr lang="en-US" sz="2400" dirty="0" err="1"/>
              <a:t>proporsional</a:t>
            </a:r>
            <a:r>
              <a:rPr lang="en-US" sz="2400" dirty="0"/>
              <a:t>, </a:t>
            </a:r>
            <a:r>
              <a:rPr lang="en-US" sz="2400" dirty="0" err="1"/>
              <a:t>demokratis</a:t>
            </a:r>
            <a:r>
              <a:rPr lang="en-US" sz="2400" dirty="0"/>
              <a:t>, </a:t>
            </a:r>
            <a:r>
              <a:rPr lang="en-US" sz="2400" dirty="0" err="1" smtClean="0"/>
              <a:t>transparan</a:t>
            </a:r>
            <a:r>
              <a:rPr lang="en-US" sz="2400" dirty="0"/>
              <a:t> </a:t>
            </a:r>
            <a:r>
              <a:rPr lang="en-US" sz="2400" dirty="0" smtClean="0"/>
              <a:t>&amp; </a:t>
            </a:r>
            <a:r>
              <a:rPr lang="en-US" sz="2400" dirty="0" err="1"/>
              <a:t>bertanggung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. </a:t>
            </a:r>
          </a:p>
          <a:p>
            <a:pPr lvl="0" fontAlgn="base"/>
            <a:r>
              <a:rPr lang="en-US" sz="2400" dirty="0" err="1"/>
              <a:t>Anggaran</a:t>
            </a:r>
            <a:r>
              <a:rPr lang="en-US" sz="2400" dirty="0"/>
              <a:t> </a:t>
            </a:r>
            <a:r>
              <a:rPr lang="en-US" sz="2400" dirty="0" err="1"/>
              <a:t>Pendapatan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Belanja</a:t>
            </a:r>
            <a:r>
              <a:rPr lang="en-US" sz="2400" dirty="0"/>
              <a:t> Negara yang </a:t>
            </a:r>
            <a:r>
              <a:rPr lang="en-US" sz="2400" dirty="0" err="1"/>
              <a:t>selanjutnya</a:t>
            </a:r>
            <a:r>
              <a:rPr lang="en-US" sz="2400" dirty="0"/>
              <a:t> </a:t>
            </a:r>
            <a:r>
              <a:rPr lang="en-US" sz="2400" dirty="0" err="1"/>
              <a:t>disingkat</a:t>
            </a:r>
            <a:r>
              <a:rPr lang="en-US" sz="2400" dirty="0"/>
              <a:t> APBN adalah </a:t>
            </a:r>
            <a:r>
              <a:rPr lang="en-US" sz="2400" dirty="0" err="1"/>
              <a:t>rencana</a:t>
            </a:r>
            <a:r>
              <a:rPr lang="en-US" sz="2400" dirty="0"/>
              <a:t> </a:t>
            </a:r>
            <a:r>
              <a:rPr lang="en-US" sz="2400" dirty="0" err="1"/>
              <a:t>keuangan</a:t>
            </a:r>
            <a:r>
              <a:rPr lang="en-US" sz="2400" dirty="0"/>
              <a:t> </a:t>
            </a:r>
            <a:r>
              <a:rPr lang="en-US" sz="2400" dirty="0" err="1"/>
              <a:t>tahunan</a:t>
            </a:r>
            <a:r>
              <a:rPr lang="en-US" sz="2400" dirty="0"/>
              <a:t> Pemerintah </a:t>
            </a:r>
            <a:r>
              <a:rPr lang="en-US" sz="2400" dirty="0" err="1"/>
              <a:t>Pusat</a:t>
            </a:r>
            <a:r>
              <a:rPr lang="en-US" sz="2400" dirty="0"/>
              <a:t> yang </a:t>
            </a:r>
            <a:r>
              <a:rPr lang="en-US" sz="2400" dirty="0" err="1"/>
              <a:t>ditetapkan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undang-undang</a:t>
            </a:r>
            <a:r>
              <a:rPr lang="en-US" sz="2400" dirty="0"/>
              <a:t>.  </a:t>
            </a:r>
          </a:p>
          <a:p>
            <a:pPr lvl="0" fontAlgn="base"/>
            <a:r>
              <a:rPr lang="en-US" sz="2400" dirty="0" err="1"/>
              <a:t>Anggaran</a:t>
            </a:r>
            <a:r>
              <a:rPr lang="en-US" sz="2400" dirty="0"/>
              <a:t> </a:t>
            </a:r>
            <a:r>
              <a:rPr lang="en-US" sz="2400" dirty="0" err="1"/>
              <a:t>Pendapatan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Belanja</a:t>
            </a:r>
            <a:r>
              <a:rPr lang="en-US" sz="2400" dirty="0"/>
              <a:t> </a:t>
            </a:r>
            <a:r>
              <a:rPr lang="en-US" sz="2400" dirty="0" smtClean="0"/>
              <a:t>Daerah (APBD) </a:t>
            </a:r>
            <a:r>
              <a:rPr lang="en-US" sz="2400" dirty="0"/>
              <a:t>adalah </a:t>
            </a:r>
            <a:r>
              <a:rPr lang="en-US" sz="2400" dirty="0" err="1"/>
              <a:t>rencana</a:t>
            </a:r>
            <a:r>
              <a:rPr lang="en-US" sz="2400" dirty="0"/>
              <a:t> </a:t>
            </a:r>
            <a:r>
              <a:rPr lang="en-US" sz="2400" dirty="0" err="1"/>
              <a:t>keuangan</a:t>
            </a:r>
            <a:r>
              <a:rPr lang="en-US" sz="2400" dirty="0"/>
              <a:t> </a:t>
            </a:r>
            <a:r>
              <a:rPr lang="en-US" sz="2400" dirty="0" err="1"/>
              <a:t>tahunan</a:t>
            </a:r>
            <a:r>
              <a:rPr lang="en-US" sz="2400" dirty="0"/>
              <a:t> Daerah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/>
              <a:t>ditetapkan</a:t>
            </a:r>
            <a:r>
              <a:rPr lang="en-US" sz="2400" dirty="0"/>
              <a:t> </a:t>
            </a:r>
            <a:r>
              <a:rPr lang="en-US" sz="2400" dirty="0" smtClean="0"/>
              <a:t>dg </a:t>
            </a:r>
            <a:r>
              <a:rPr lang="en-US" sz="2400" dirty="0" err="1"/>
              <a:t>Perda</a:t>
            </a:r>
            <a:r>
              <a:rPr lang="en-US" sz="2400" dirty="0"/>
              <a:t>.  </a:t>
            </a:r>
          </a:p>
          <a:p>
            <a:pPr lvl="0" fontAlgn="base"/>
            <a:r>
              <a:rPr lang="en-US" sz="2400" dirty="0"/>
              <a:t>Kebijakan </a:t>
            </a:r>
            <a:r>
              <a:rPr lang="en-US" sz="2400" dirty="0" err="1"/>
              <a:t>Umum</a:t>
            </a:r>
            <a:r>
              <a:rPr lang="en-US" sz="2400" dirty="0"/>
              <a:t> APBD </a:t>
            </a:r>
            <a:r>
              <a:rPr lang="en-US" sz="2400" dirty="0" smtClean="0"/>
              <a:t> (KUA) </a:t>
            </a:r>
            <a:r>
              <a:rPr lang="en-US" sz="2400" dirty="0"/>
              <a:t>adalah </a:t>
            </a:r>
            <a:r>
              <a:rPr lang="en-US" sz="2400" dirty="0" err="1"/>
              <a:t>dokumen</a:t>
            </a:r>
            <a:r>
              <a:rPr lang="en-US" sz="2400" dirty="0"/>
              <a:t> yang </a:t>
            </a:r>
            <a:r>
              <a:rPr lang="en-US" sz="2400" dirty="0" err="1"/>
              <a:t>memuat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pendapatan</a:t>
            </a:r>
            <a:r>
              <a:rPr lang="en-US" sz="2400" dirty="0"/>
              <a:t>, </a:t>
            </a:r>
            <a:r>
              <a:rPr lang="en-US" sz="2400" dirty="0" err="1"/>
              <a:t>belanja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pembiayaan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asumsi</a:t>
            </a:r>
            <a:r>
              <a:rPr lang="en-US" sz="2400" dirty="0"/>
              <a:t> yang </a:t>
            </a:r>
            <a:r>
              <a:rPr lang="en-US" sz="2400" dirty="0" err="1"/>
              <a:t>mendasarinya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 1 (</a:t>
            </a:r>
            <a:r>
              <a:rPr lang="en-US" sz="2400" dirty="0" err="1"/>
              <a:t>satu</a:t>
            </a:r>
            <a:r>
              <a:rPr lang="en-US" sz="2400" dirty="0"/>
              <a:t>) </a:t>
            </a:r>
            <a:r>
              <a:rPr lang="en-US" sz="2400" dirty="0" err="1"/>
              <a:t>tahun</a:t>
            </a:r>
            <a:r>
              <a:rPr lang="en-US" sz="2400" dirty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6222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>
            <a:normAutofit fontScale="85000" lnSpcReduction="20000"/>
          </a:bodyPr>
          <a:lstStyle/>
          <a:p>
            <a:pPr lvl="0" fontAlgn="base"/>
            <a:r>
              <a:rPr lang="en-US" dirty="0" err="1"/>
              <a:t>Pendapatan</a:t>
            </a:r>
            <a:r>
              <a:rPr lang="en-US" dirty="0"/>
              <a:t> Daerah adalah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Daerah yang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penambah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bersih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Belanja</a:t>
            </a:r>
            <a:r>
              <a:rPr lang="en-US" dirty="0"/>
              <a:t> Daerah adalah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Daerah yang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pengurang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bersih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Pembiayaan</a:t>
            </a:r>
            <a:r>
              <a:rPr lang="en-US" dirty="0"/>
              <a:t> adalah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pengeluaran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tahun-tahun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berikutnya</a:t>
            </a:r>
            <a:r>
              <a:rPr lang="en-US" dirty="0"/>
              <a:t>.  </a:t>
            </a:r>
          </a:p>
          <a:p>
            <a:pPr lvl="0" fontAlgn="base"/>
            <a:r>
              <a:rPr lang="en-US" dirty="0" err="1"/>
              <a:t>Pinjaman</a:t>
            </a:r>
            <a:r>
              <a:rPr lang="en-US" dirty="0"/>
              <a:t> Daerah adalah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yang </a:t>
            </a:r>
            <a:r>
              <a:rPr lang="en-US" dirty="0" err="1"/>
              <a:t>mengakibatkan</a:t>
            </a:r>
            <a:r>
              <a:rPr lang="en-US" dirty="0"/>
              <a:t> Daerah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yang </a:t>
            </a:r>
            <a:r>
              <a:rPr lang="en-US" dirty="0" err="1"/>
              <a:t>bernilai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 </a:t>
            </a:r>
            <a:r>
              <a:rPr lang="en-US" dirty="0" err="1"/>
              <a:t>sehingga</a:t>
            </a:r>
            <a:r>
              <a:rPr lang="en-US" dirty="0"/>
              <a:t> Daerah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dibebani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3165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7500" lnSpcReduction="20000"/>
          </a:bodyPr>
          <a:lstStyle/>
          <a:p>
            <a:pPr lvl="0" fontAlgn="base"/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Daerah adalah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dibeli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APBD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perolehan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sah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Badan</a:t>
            </a:r>
            <a:r>
              <a:rPr lang="en-US" dirty="0"/>
              <a:t> Usaha </a:t>
            </a:r>
            <a:r>
              <a:rPr lang="en-US" dirty="0" err="1"/>
              <a:t>Milik</a:t>
            </a:r>
            <a:r>
              <a:rPr lang="en-US" dirty="0"/>
              <a:t> Daerah yang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disingkat</a:t>
            </a:r>
            <a:r>
              <a:rPr lang="en-US" dirty="0"/>
              <a:t> BUMD adalah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modalnya</a:t>
            </a:r>
            <a:r>
              <a:rPr lang="en-US" dirty="0"/>
              <a:t>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Daerah. </a:t>
            </a:r>
          </a:p>
          <a:p>
            <a:pPr lvl="0" fontAlgn="base"/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adalah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menyalurkan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, </a:t>
            </a:r>
            <a:r>
              <a:rPr lang="en-US" dirty="0" err="1"/>
              <a:t>pemikiran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Pemerintahan Daerah. </a:t>
            </a:r>
          </a:p>
          <a:p>
            <a:pPr lvl="0"/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adalah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2670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287963"/>
          </a:xfrm>
        </p:spPr>
        <p:txBody>
          <a:bodyPr>
            <a:normAutofit fontScale="77500" lnSpcReduction="20000"/>
          </a:bodyPr>
          <a:lstStyle/>
          <a:p>
            <a:pPr lvl="0" fontAlgn="base"/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Negara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Tahun</a:t>
            </a:r>
            <a:r>
              <a:rPr lang="en-US" dirty="0"/>
              <a:t> 1945. </a:t>
            </a:r>
          </a:p>
          <a:p>
            <a:pPr lvl="0" fontAlgn="base"/>
            <a:r>
              <a:rPr lang="en-US" dirty="0" smtClean="0"/>
              <a:t>Dalam </a:t>
            </a:r>
            <a:r>
              <a:rPr lang="en-US" dirty="0" err="1"/>
              <a:t>menyelenggarakan</a:t>
            </a:r>
            <a:r>
              <a:rPr lang="en-US" dirty="0"/>
              <a:t> Urusan Pemerintahan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/>
              <a:t>dibantu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yang </a:t>
            </a:r>
            <a:r>
              <a:rPr lang="en-US" dirty="0" err="1"/>
              <a:t>menyelenggarakan</a:t>
            </a:r>
            <a:r>
              <a:rPr lang="en-US" dirty="0"/>
              <a:t> Urusan Pemerintahan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/>
              <a:t>Urusan Pemerintahan </a:t>
            </a:r>
            <a:r>
              <a:rPr lang="en-US" dirty="0" smtClean="0"/>
              <a:t> di </a:t>
            </a:r>
            <a:r>
              <a:rPr lang="en-US" dirty="0"/>
              <a:t>Daerah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Desentralisasi</a:t>
            </a:r>
            <a:r>
              <a:rPr lang="en-US" dirty="0"/>
              <a:t>, </a:t>
            </a:r>
            <a:r>
              <a:rPr lang="en-US" dirty="0" err="1" smtClean="0"/>
              <a:t>Dekonsentrasi</a:t>
            </a:r>
            <a:endParaRPr lang="en-US" dirty="0" smtClean="0"/>
          </a:p>
          <a:p>
            <a:pPr lvl="0" fontAlgn="base"/>
            <a:r>
              <a:rPr lang="en-US" dirty="0"/>
              <a:t>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Urusan Pemerintahan  </a:t>
            </a:r>
            <a:r>
              <a:rPr lang="en-US" dirty="0" err="1"/>
              <a:t>oleh</a:t>
            </a:r>
            <a:r>
              <a:rPr lang="en-US" dirty="0"/>
              <a:t> Daerah.  </a:t>
            </a:r>
          </a:p>
          <a:p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Urusan Pemerintahan yang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Daerah</a:t>
            </a:r>
          </a:p>
        </p:txBody>
      </p:sp>
    </p:spTree>
    <p:extLst>
      <p:ext uri="{BB962C8B-B14F-4D97-AF65-F5344CB8AC3E}">
        <p14:creationId xmlns:p14="http://schemas.microsoft.com/office/powerpoint/2010/main" val="1618121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/>
              <a:t>URUSAN </a:t>
            </a:r>
            <a:r>
              <a:rPr lang="en-US" sz="4000" b="1" dirty="0"/>
              <a:t>PEMERINTAHAN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305800" cy="6096000"/>
          </a:xfrm>
        </p:spPr>
        <p:txBody>
          <a:bodyPr>
            <a:noAutofit/>
          </a:bodyPr>
          <a:lstStyle/>
          <a:p>
            <a:pPr marL="0" lvl="0" indent="0" fontAlgn="base">
              <a:buNone/>
            </a:pPr>
            <a:r>
              <a:rPr lang="en-US" sz="2400" b="1" dirty="0">
                <a:cs typeface="Arial" pitchFamily="34" charset="0"/>
              </a:rPr>
              <a:t>Urusan Pemerintahan </a:t>
            </a:r>
            <a:r>
              <a:rPr lang="en-US" sz="2400" b="1" dirty="0" err="1">
                <a:cs typeface="Arial" pitchFamily="34" charset="0"/>
              </a:rPr>
              <a:t>terdiri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atas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smtClean="0">
                <a:cs typeface="Arial" pitchFamily="34" charset="0"/>
              </a:rPr>
              <a:t>: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US" sz="2400" dirty="0">
                <a:cs typeface="Arial" pitchFamily="34" charset="0"/>
              </a:rPr>
              <a:t>U</a:t>
            </a:r>
            <a:r>
              <a:rPr lang="en-US" sz="2400" dirty="0" smtClean="0">
                <a:cs typeface="Arial" pitchFamily="34" charset="0"/>
              </a:rPr>
              <a:t>rusan </a:t>
            </a:r>
            <a:r>
              <a:rPr lang="en-US" sz="2400" dirty="0" err="1">
                <a:cs typeface="Arial" pitchFamily="34" charset="0"/>
              </a:rPr>
              <a:t>pemerintahan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absolut</a:t>
            </a:r>
            <a:r>
              <a:rPr lang="en-US" sz="2400" dirty="0">
                <a:cs typeface="Arial" pitchFamily="34" charset="0"/>
              </a:rPr>
              <a:t>, </a:t>
            </a:r>
            <a:endParaRPr lang="en-US" sz="2400" dirty="0" smtClean="0"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en-US" sz="2400" dirty="0">
                <a:cs typeface="Arial" pitchFamily="34" charset="0"/>
              </a:rPr>
              <a:t>U</a:t>
            </a:r>
            <a:r>
              <a:rPr lang="en-US" sz="2400" dirty="0" smtClean="0">
                <a:cs typeface="Arial" pitchFamily="34" charset="0"/>
              </a:rPr>
              <a:t>rusan </a:t>
            </a:r>
            <a:r>
              <a:rPr lang="en-US" sz="2400" dirty="0" err="1">
                <a:cs typeface="Arial" pitchFamily="34" charset="0"/>
              </a:rPr>
              <a:t>pemerintahan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konkuren</a:t>
            </a:r>
            <a:r>
              <a:rPr lang="en-US" sz="2400" dirty="0" smtClean="0">
                <a:cs typeface="Arial" pitchFamily="34" charset="0"/>
              </a:rPr>
              <a:t>,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U</a:t>
            </a:r>
            <a:r>
              <a:rPr lang="en-US" sz="2400" dirty="0" smtClean="0">
                <a:cs typeface="Arial" pitchFamily="34" charset="0"/>
              </a:rPr>
              <a:t>rusan </a:t>
            </a:r>
            <a:r>
              <a:rPr lang="en-US" sz="2400" dirty="0" err="1">
                <a:cs typeface="Arial" pitchFamily="34" charset="0"/>
              </a:rPr>
              <a:t>pemerintahan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umum</a:t>
            </a:r>
            <a:r>
              <a:rPr lang="en-US" sz="2400" dirty="0">
                <a:cs typeface="Arial" pitchFamily="34" charset="0"/>
              </a:rPr>
              <a:t>. </a:t>
            </a:r>
            <a:endParaRPr lang="en-US" sz="2400" dirty="0" smtClean="0">
              <a:cs typeface="Arial" pitchFamily="34" charset="0"/>
            </a:endParaRPr>
          </a:p>
          <a:p>
            <a:pPr marL="0" lvl="0" indent="0" fontAlgn="base">
              <a:buNone/>
            </a:pPr>
            <a:endParaRPr lang="en-US" sz="2400" dirty="0">
              <a:cs typeface="Arial" pitchFamily="34" charset="0"/>
            </a:endParaRPr>
          </a:p>
          <a:p>
            <a:pPr marL="457200" lvl="0" indent="-457200" fontAlgn="base">
              <a:buAutoNum type="arabicPeriod"/>
            </a:pPr>
            <a:r>
              <a:rPr lang="en-US" sz="2400" b="1" dirty="0" smtClean="0">
                <a:cs typeface="Arial" pitchFamily="34" charset="0"/>
              </a:rPr>
              <a:t>Urusan </a:t>
            </a:r>
            <a:r>
              <a:rPr lang="en-US" sz="2400" b="1" dirty="0" err="1">
                <a:cs typeface="Arial" pitchFamily="34" charset="0"/>
              </a:rPr>
              <a:t>pemerintahan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absolut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 </a:t>
            </a:r>
          </a:p>
          <a:p>
            <a:pPr marL="0" lvl="0" indent="0" fontAlgn="base">
              <a:buNone/>
            </a:pPr>
            <a:r>
              <a:rPr lang="en-US" sz="2400" dirty="0" smtClean="0">
                <a:cs typeface="Arial" pitchFamily="34" charset="0"/>
              </a:rPr>
              <a:t>     </a:t>
            </a:r>
            <a:r>
              <a:rPr lang="en-US" sz="2400" dirty="0">
                <a:cs typeface="Arial" pitchFamily="34" charset="0"/>
              </a:rPr>
              <a:t>Urusan </a:t>
            </a:r>
            <a:r>
              <a:rPr lang="en-US" sz="2400" dirty="0" smtClean="0">
                <a:cs typeface="Arial" pitchFamily="34" charset="0"/>
              </a:rPr>
              <a:t>Pemerintahan </a:t>
            </a:r>
            <a:r>
              <a:rPr lang="en-US" sz="2400" dirty="0" err="1" smtClean="0">
                <a:cs typeface="Arial" pitchFamily="34" charset="0"/>
              </a:rPr>
              <a:t>yg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sepenuhnya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menjadi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  </a:t>
            </a:r>
            <a:r>
              <a:rPr lang="en-US" sz="2400" dirty="0" err="1" smtClean="0">
                <a:cs typeface="Arial" pitchFamily="34" charset="0"/>
              </a:rPr>
              <a:t>kewenangan</a:t>
            </a:r>
            <a:r>
              <a:rPr lang="en-US" sz="2400" dirty="0" smtClean="0">
                <a:cs typeface="Arial" pitchFamily="34" charset="0"/>
              </a:rPr>
              <a:t> </a:t>
            </a:r>
          </a:p>
          <a:p>
            <a:pPr marL="0" lvl="0" indent="0" fontAlgn="base">
              <a:buNone/>
            </a:pP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   </a:t>
            </a:r>
            <a:r>
              <a:rPr lang="en-US" sz="2400" dirty="0" smtClean="0">
                <a:cs typeface="Arial" pitchFamily="34" charset="0"/>
              </a:rPr>
              <a:t>Pemerintah </a:t>
            </a:r>
            <a:r>
              <a:rPr lang="en-US" sz="2400" dirty="0" err="1" smtClean="0">
                <a:cs typeface="Arial" pitchFamily="34" charset="0"/>
              </a:rPr>
              <a:t>Pusat.</a:t>
            </a:r>
            <a:r>
              <a:rPr lang="en-US" sz="2400" dirty="0" err="1">
                <a:cs typeface="Arial" pitchFamily="34" charset="0"/>
              </a:rPr>
              <a:t>u</a:t>
            </a:r>
            <a:r>
              <a:rPr lang="en-US" sz="2400" dirty="0" err="1" smtClean="0">
                <a:cs typeface="Arial" pitchFamily="34" charset="0"/>
              </a:rPr>
              <a:t>rusan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b="1" dirty="0" err="1" smtClean="0">
                <a:cs typeface="Arial" pitchFamily="34" charset="0"/>
              </a:rPr>
              <a:t>absolut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mliputi</a:t>
            </a:r>
            <a:r>
              <a:rPr lang="en-US" sz="2400" dirty="0" smtClean="0">
                <a:cs typeface="Arial" pitchFamily="34" charset="0"/>
              </a:rPr>
              <a:t> </a:t>
            </a:r>
          </a:p>
          <a:p>
            <a:pPr marL="742950" lvl="0" indent="-742950" fontAlgn="base">
              <a:buFont typeface="+mj-lt"/>
              <a:buAutoNum type="alphaLcPeriod"/>
            </a:pPr>
            <a:r>
              <a:rPr lang="en-US" sz="2400" dirty="0" smtClean="0">
                <a:cs typeface="Arial" pitchFamily="34" charset="0"/>
              </a:rPr>
              <a:t>politik </a:t>
            </a:r>
            <a:r>
              <a:rPr lang="en-US" sz="2400" dirty="0" err="1">
                <a:cs typeface="Arial" pitchFamily="34" charset="0"/>
              </a:rPr>
              <a:t>luar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negeri</a:t>
            </a:r>
            <a:r>
              <a:rPr lang="en-US" sz="2400" dirty="0">
                <a:cs typeface="Arial" pitchFamily="34" charset="0"/>
              </a:rPr>
              <a:t>; </a:t>
            </a:r>
            <a:endParaRPr lang="en-US" sz="2400" dirty="0" smtClean="0">
              <a:cs typeface="Arial" pitchFamily="34" charset="0"/>
            </a:endParaRPr>
          </a:p>
          <a:p>
            <a:pPr marL="742950" lvl="0" indent="-742950" fontAlgn="base">
              <a:buFont typeface="+mj-lt"/>
              <a:buAutoNum type="alphaLcPeriod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pertahanan</a:t>
            </a:r>
            <a:r>
              <a:rPr lang="en-US" sz="2400" dirty="0">
                <a:cs typeface="Arial" pitchFamily="34" charset="0"/>
              </a:rPr>
              <a:t>; </a:t>
            </a:r>
            <a:endParaRPr lang="en-US" sz="2400" dirty="0" smtClean="0">
              <a:cs typeface="Arial" pitchFamily="34" charset="0"/>
            </a:endParaRPr>
          </a:p>
          <a:p>
            <a:pPr marL="742950" lvl="0" indent="-742950" fontAlgn="base">
              <a:buFont typeface="+mj-lt"/>
              <a:buAutoNum type="alphaLcPeriod"/>
            </a:pP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keamanan</a:t>
            </a:r>
            <a:r>
              <a:rPr lang="en-US" sz="2400" dirty="0">
                <a:cs typeface="Arial" pitchFamily="34" charset="0"/>
              </a:rPr>
              <a:t>;  </a:t>
            </a:r>
            <a:endParaRPr lang="en-US" sz="2400" dirty="0" smtClean="0">
              <a:cs typeface="Arial" pitchFamily="34" charset="0"/>
            </a:endParaRPr>
          </a:p>
          <a:p>
            <a:pPr marL="742950" lvl="0" indent="-742950" fontAlgn="base">
              <a:buFont typeface="+mj-lt"/>
              <a:buAutoNum type="alphaLcPeriod"/>
            </a:pPr>
            <a:r>
              <a:rPr lang="en-US" sz="2400" dirty="0" err="1" smtClean="0">
                <a:cs typeface="Arial" pitchFamily="34" charset="0"/>
              </a:rPr>
              <a:t>yustisi</a:t>
            </a:r>
            <a:r>
              <a:rPr lang="en-US" sz="2400" dirty="0">
                <a:cs typeface="Arial" pitchFamily="34" charset="0"/>
              </a:rPr>
              <a:t>; </a:t>
            </a:r>
            <a:endParaRPr lang="en-US" sz="2400" dirty="0" smtClean="0">
              <a:cs typeface="Arial" pitchFamily="34" charset="0"/>
            </a:endParaRPr>
          </a:p>
          <a:p>
            <a:pPr marL="742950" lvl="0" indent="-742950" fontAlgn="base">
              <a:buFont typeface="+mj-lt"/>
              <a:buAutoNum type="alphaLcPeriod"/>
            </a:pPr>
            <a:r>
              <a:rPr lang="en-US" sz="2400" dirty="0" err="1" smtClean="0">
                <a:cs typeface="Arial" pitchFamily="34" charset="0"/>
              </a:rPr>
              <a:t>moneter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fiskal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nasional</a:t>
            </a:r>
            <a:r>
              <a:rPr lang="en-US" sz="2400" dirty="0" smtClean="0">
                <a:cs typeface="Arial" pitchFamily="34" charset="0"/>
              </a:rPr>
              <a:t>;</a:t>
            </a:r>
          </a:p>
          <a:p>
            <a:pPr marL="742950" lvl="0" indent="-742950" fontAlgn="base">
              <a:buFont typeface="+mj-lt"/>
              <a:buAutoNum type="alphaLcPeriod"/>
            </a:pPr>
            <a:r>
              <a:rPr lang="en-US" sz="2400" dirty="0" err="1" smtClean="0">
                <a:cs typeface="Arial" pitchFamily="34" charset="0"/>
              </a:rPr>
              <a:t>dan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agama</a:t>
            </a:r>
            <a:r>
              <a:rPr lang="en-US" sz="2400" dirty="0" smtClean="0"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080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3.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Menurut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Mashuri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Maschab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Pemerintah 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satuan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aparatur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Negara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berwenang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memerintah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kesatuan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hukum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wilayah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ttt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berhak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berkewajiban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rumah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tangganya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sendiri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Negara 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Leader-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Leadership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indent="0" algn="just"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4. Menurut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Agustino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2008:1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 Pemerintah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merencanakan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merumuskan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mengevaluasi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program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setempat</a:t>
            </a:r>
            <a:endParaRPr lang="en-US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algn="just">
              <a:buNone/>
            </a:pPr>
            <a:endParaRPr lang="en-US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Dalam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menyelenggarakan</a:t>
            </a:r>
            <a:r>
              <a:rPr lang="en-US" dirty="0">
                <a:latin typeface="Arial" pitchFamily="34" charset="0"/>
                <a:cs typeface="Arial" pitchFamily="34" charset="0"/>
              </a:rPr>
              <a:t> urusan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absolut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Pusat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sendiri;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atau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melimpahkan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Instansi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Vertikal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dirty="0">
                <a:latin typeface="Arial" pitchFamily="34" charset="0"/>
                <a:cs typeface="Arial" pitchFamily="34" charset="0"/>
              </a:rPr>
              <a:t> di Daerah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wakil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Dekonsentrasi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5583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20000"/>
          </a:bodyPr>
          <a:lstStyle/>
          <a:p>
            <a:pPr marL="0" lvl="0" indent="0" fontAlgn="base">
              <a:buNone/>
            </a:pPr>
            <a:r>
              <a:rPr lang="en-US" sz="33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Urusan Pemerintahan </a:t>
            </a:r>
            <a:r>
              <a:rPr lang="en-US" sz="3300" b="1" dirty="0" err="1" smtClean="0">
                <a:latin typeface="Arial" pitchFamily="34" charset="0"/>
                <a:cs typeface="Arial" pitchFamily="34" charset="0"/>
              </a:rPr>
              <a:t>Konkuren</a:t>
            </a: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 fontAlgn="base"/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sz="3100" dirty="0" smtClean="0"/>
              <a:t>adalah </a:t>
            </a:r>
            <a:r>
              <a:rPr lang="en-US" sz="3100" dirty="0"/>
              <a:t>Urusan Pemerintahan yang </a:t>
            </a:r>
            <a:r>
              <a:rPr lang="en-US" sz="3100" dirty="0" err="1"/>
              <a:t>dibagi</a:t>
            </a:r>
            <a:r>
              <a:rPr lang="en-US" sz="3100" dirty="0"/>
              <a:t> </a:t>
            </a:r>
            <a:r>
              <a:rPr lang="en-US" sz="3100" dirty="0" err="1" smtClean="0"/>
              <a:t>antara</a:t>
            </a:r>
            <a:r>
              <a:rPr lang="en-US" sz="3100" dirty="0" smtClean="0"/>
              <a:t>  Pemerintah </a:t>
            </a:r>
            <a:r>
              <a:rPr lang="en-US" sz="3100" dirty="0" err="1"/>
              <a:t>Pusat</a:t>
            </a:r>
            <a:r>
              <a:rPr lang="en-US" sz="3100" dirty="0"/>
              <a:t> &amp;</a:t>
            </a:r>
            <a:r>
              <a:rPr lang="en-US" sz="3100" dirty="0" smtClean="0"/>
              <a:t> </a:t>
            </a:r>
            <a:r>
              <a:rPr lang="en-US" sz="3100" dirty="0"/>
              <a:t>Daerah </a:t>
            </a:r>
            <a:r>
              <a:rPr lang="en-US" sz="3100" dirty="0" err="1"/>
              <a:t>provinsi</a:t>
            </a:r>
            <a:r>
              <a:rPr lang="en-US" sz="3100" dirty="0"/>
              <a:t> </a:t>
            </a:r>
            <a:r>
              <a:rPr lang="en-US" sz="3100" dirty="0" err="1"/>
              <a:t>dan</a:t>
            </a:r>
            <a:r>
              <a:rPr lang="en-US" sz="3100" dirty="0"/>
              <a:t> </a:t>
            </a:r>
            <a:r>
              <a:rPr lang="en-US" sz="3100" dirty="0" smtClean="0"/>
              <a:t>Daerah </a:t>
            </a:r>
            <a:r>
              <a:rPr lang="en-US" sz="3100" dirty="0" err="1" smtClean="0"/>
              <a:t>kabupaten</a:t>
            </a:r>
            <a:r>
              <a:rPr lang="en-US" sz="3100" dirty="0" smtClean="0"/>
              <a:t> /</a:t>
            </a:r>
            <a:r>
              <a:rPr lang="en-US" sz="3100" dirty="0" err="1" smtClean="0"/>
              <a:t>kota</a:t>
            </a:r>
            <a:r>
              <a:rPr lang="en-US" sz="3100" dirty="0"/>
              <a:t>. </a:t>
            </a:r>
            <a:r>
              <a:rPr lang="en-US" sz="3100" dirty="0" smtClean="0"/>
              <a:t>Urusan </a:t>
            </a:r>
            <a:r>
              <a:rPr lang="en-US" sz="3100" dirty="0" err="1"/>
              <a:t>pemerintahan</a:t>
            </a:r>
            <a:r>
              <a:rPr lang="en-US" sz="3100" dirty="0"/>
              <a:t> </a:t>
            </a:r>
            <a:r>
              <a:rPr lang="en-US" sz="3100" dirty="0" err="1"/>
              <a:t>konkuren</a:t>
            </a:r>
            <a:r>
              <a:rPr lang="en-US" sz="3100" dirty="0"/>
              <a:t> yang </a:t>
            </a:r>
            <a:r>
              <a:rPr lang="en-US" sz="3100" dirty="0" err="1"/>
              <a:t>diserahkan</a:t>
            </a:r>
            <a:r>
              <a:rPr lang="en-US" sz="3100" dirty="0"/>
              <a:t> </a:t>
            </a:r>
            <a:r>
              <a:rPr lang="en-US" sz="3100" dirty="0" err="1"/>
              <a:t>ke</a:t>
            </a:r>
            <a:r>
              <a:rPr lang="en-US" sz="3100" dirty="0"/>
              <a:t> </a:t>
            </a:r>
            <a:r>
              <a:rPr lang="en-US" sz="3100" dirty="0" smtClean="0"/>
              <a:t>Daerah </a:t>
            </a:r>
            <a:r>
              <a:rPr lang="en-US" sz="3100" dirty="0" err="1"/>
              <a:t>menjadi</a:t>
            </a:r>
            <a:r>
              <a:rPr lang="en-US" sz="3100" dirty="0"/>
              <a:t> </a:t>
            </a:r>
            <a:r>
              <a:rPr lang="en-US" sz="3100" dirty="0" err="1"/>
              <a:t>dasar</a:t>
            </a:r>
            <a:r>
              <a:rPr lang="en-US" sz="3100" dirty="0"/>
              <a:t> </a:t>
            </a:r>
            <a:r>
              <a:rPr lang="en-US" sz="3100" dirty="0" err="1"/>
              <a:t>pelaksanaan</a:t>
            </a:r>
            <a:r>
              <a:rPr lang="en-US" sz="3100" dirty="0"/>
              <a:t> Otonomi Daerah. </a:t>
            </a:r>
            <a:endParaRPr lang="en-US" sz="3100" dirty="0" smtClean="0"/>
          </a:p>
          <a:p>
            <a:pPr lvl="0" fontAlgn="base"/>
            <a:r>
              <a:rPr lang="en-US" sz="3100" dirty="0"/>
              <a:t>Urusan </a:t>
            </a:r>
            <a:r>
              <a:rPr lang="en-US" sz="3100" dirty="0" err="1"/>
              <a:t>pemerintahan</a:t>
            </a:r>
            <a:r>
              <a:rPr lang="en-US" sz="3100" dirty="0"/>
              <a:t> </a:t>
            </a:r>
            <a:r>
              <a:rPr lang="en-US" sz="3100" dirty="0" err="1"/>
              <a:t>konkuren</a:t>
            </a:r>
            <a:r>
              <a:rPr lang="en-US" sz="3100" dirty="0"/>
              <a:t> </a:t>
            </a:r>
            <a:r>
              <a:rPr lang="en-US" sz="3100" dirty="0" smtClean="0"/>
              <a:t>yang </a:t>
            </a:r>
            <a:r>
              <a:rPr lang="en-US" sz="3100" dirty="0" err="1"/>
              <a:t>menjadi</a:t>
            </a:r>
            <a:r>
              <a:rPr lang="en-US" sz="3100" dirty="0"/>
              <a:t> </a:t>
            </a:r>
            <a:r>
              <a:rPr lang="en-US" sz="3100" dirty="0" err="1"/>
              <a:t>kewenangan</a:t>
            </a:r>
            <a:r>
              <a:rPr lang="en-US" sz="3100" dirty="0"/>
              <a:t> Daerah </a:t>
            </a:r>
            <a:r>
              <a:rPr lang="en-US" sz="3100" dirty="0" err="1"/>
              <a:t>terdiri</a:t>
            </a:r>
            <a:r>
              <a:rPr lang="en-US" sz="3100" dirty="0"/>
              <a:t> </a:t>
            </a:r>
            <a:r>
              <a:rPr lang="en-US" sz="3100" dirty="0" err="1"/>
              <a:t>atas</a:t>
            </a:r>
            <a:r>
              <a:rPr lang="en-US" sz="3100" dirty="0"/>
              <a:t> Urusan Pemerintahan </a:t>
            </a:r>
            <a:r>
              <a:rPr lang="en-US" sz="3100" dirty="0" err="1"/>
              <a:t>Wajib</a:t>
            </a:r>
            <a:r>
              <a:rPr lang="en-US" sz="3100" dirty="0"/>
              <a:t> </a:t>
            </a:r>
            <a:r>
              <a:rPr lang="en-US" sz="3100" dirty="0" err="1"/>
              <a:t>dan</a:t>
            </a:r>
            <a:r>
              <a:rPr lang="en-US" sz="3100" dirty="0"/>
              <a:t> Urusan Pemerintahan </a:t>
            </a:r>
            <a:r>
              <a:rPr lang="en-US" sz="3100" dirty="0" err="1" smtClean="0"/>
              <a:t>Pilihan</a:t>
            </a:r>
            <a:r>
              <a:rPr lang="en-US" sz="3100" dirty="0" smtClean="0"/>
              <a:t>. Urusan Pemerintahan </a:t>
            </a:r>
            <a:r>
              <a:rPr lang="en-US" sz="3100" dirty="0" err="1" smtClean="0"/>
              <a:t>Wajib</a:t>
            </a:r>
            <a:r>
              <a:rPr lang="en-US" sz="3100" dirty="0" smtClean="0"/>
              <a:t> </a:t>
            </a:r>
            <a:r>
              <a:rPr lang="en-US" sz="3100" dirty="0" err="1" smtClean="0"/>
              <a:t>terdiri</a:t>
            </a:r>
            <a:r>
              <a:rPr lang="en-US" sz="3100" dirty="0" smtClean="0"/>
              <a:t> </a:t>
            </a:r>
            <a:r>
              <a:rPr lang="en-US" sz="3100" dirty="0" err="1" smtClean="0"/>
              <a:t>atas</a:t>
            </a:r>
            <a:r>
              <a:rPr lang="en-US" sz="3100" dirty="0" smtClean="0"/>
              <a:t> urusan Pemerintahan yang </a:t>
            </a:r>
            <a:r>
              <a:rPr lang="en-US" sz="3100" dirty="0" err="1" smtClean="0"/>
              <a:t>berkaitan</a:t>
            </a:r>
            <a:r>
              <a:rPr lang="en-US" sz="3100" dirty="0" smtClean="0"/>
              <a:t> </a:t>
            </a:r>
            <a:r>
              <a:rPr lang="en-US" sz="3100" dirty="0" err="1" smtClean="0"/>
              <a:t>dengan</a:t>
            </a:r>
            <a:r>
              <a:rPr lang="en-US" sz="3100" dirty="0" smtClean="0"/>
              <a:t> Pelayanan </a:t>
            </a:r>
            <a:r>
              <a:rPr lang="en-US" sz="3100" dirty="0" err="1" smtClean="0"/>
              <a:t>Dasar</a:t>
            </a:r>
            <a:r>
              <a:rPr lang="en-US" sz="3100" dirty="0" smtClean="0"/>
              <a:t> </a:t>
            </a:r>
            <a:r>
              <a:rPr lang="en-US" sz="3100" dirty="0" err="1" smtClean="0"/>
              <a:t>dan</a:t>
            </a:r>
            <a:r>
              <a:rPr lang="en-US" sz="3100" dirty="0" smtClean="0"/>
              <a:t> Urusan Pemerintahan yang  </a:t>
            </a:r>
            <a:r>
              <a:rPr lang="en-US" sz="3100" dirty="0" err="1" smtClean="0"/>
              <a:t>tidak</a:t>
            </a:r>
            <a:r>
              <a:rPr lang="en-US" sz="3100" dirty="0" smtClean="0"/>
              <a:t> </a:t>
            </a:r>
            <a:r>
              <a:rPr lang="en-US" sz="3100" dirty="0" err="1" smtClean="0"/>
              <a:t>berkaitan</a:t>
            </a:r>
            <a:r>
              <a:rPr lang="en-US" sz="3100" dirty="0" smtClean="0"/>
              <a:t> </a:t>
            </a:r>
            <a:r>
              <a:rPr lang="en-US" sz="3100" dirty="0" err="1" smtClean="0"/>
              <a:t>dengan</a:t>
            </a:r>
            <a:r>
              <a:rPr lang="en-US" sz="3100" dirty="0" smtClean="0"/>
              <a:t> Pelayanan </a:t>
            </a:r>
            <a:r>
              <a:rPr lang="en-US" sz="3100" dirty="0" err="1" smtClean="0"/>
              <a:t>Dasar</a:t>
            </a:r>
            <a:endParaRPr lang="en-US" sz="3100" dirty="0"/>
          </a:p>
          <a:p>
            <a:pPr lvl="0" fontAlgn="base"/>
            <a:r>
              <a:rPr lang="en-US" sz="3100" dirty="0" smtClean="0"/>
              <a:t>Urusan </a:t>
            </a:r>
            <a:r>
              <a:rPr lang="en-US" sz="3100" dirty="0"/>
              <a:t>Pemerintahan </a:t>
            </a:r>
            <a:r>
              <a:rPr lang="en-US" sz="3100" dirty="0" err="1"/>
              <a:t>Wajib</a:t>
            </a:r>
            <a:r>
              <a:rPr lang="en-US" sz="3100" dirty="0"/>
              <a:t> yang </a:t>
            </a:r>
            <a:r>
              <a:rPr lang="en-US" sz="3100" dirty="0" err="1"/>
              <a:t>berkaitan</a:t>
            </a:r>
            <a:r>
              <a:rPr lang="en-US" sz="3100" dirty="0"/>
              <a:t> </a:t>
            </a:r>
            <a:r>
              <a:rPr lang="en-US" sz="3100" dirty="0" err="1"/>
              <a:t>dengan</a:t>
            </a:r>
            <a:r>
              <a:rPr lang="en-US" sz="3100" dirty="0"/>
              <a:t> Pelayanan </a:t>
            </a:r>
            <a:r>
              <a:rPr lang="en-US" sz="3100" dirty="0" err="1"/>
              <a:t>Dasar</a:t>
            </a:r>
            <a:r>
              <a:rPr lang="en-US" sz="3100" dirty="0"/>
              <a:t> </a:t>
            </a:r>
            <a:r>
              <a:rPr lang="en-US" sz="3100" dirty="0" smtClean="0"/>
              <a:t>adalah </a:t>
            </a:r>
            <a:r>
              <a:rPr lang="en-US" sz="3100" dirty="0"/>
              <a:t>Urusan Pemerintahan </a:t>
            </a:r>
            <a:r>
              <a:rPr lang="en-US" sz="3100" dirty="0" err="1"/>
              <a:t>Wajib</a:t>
            </a:r>
            <a:r>
              <a:rPr lang="en-US" sz="3100" dirty="0"/>
              <a:t> yang </a:t>
            </a:r>
            <a:r>
              <a:rPr lang="en-US" sz="3100" dirty="0" err="1"/>
              <a:t>sebagian</a:t>
            </a:r>
            <a:r>
              <a:rPr lang="en-US" sz="3100" dirty="0"/>
              <a:t> </a:t>
            </a:r>
            <a:r>
              <a:rPr lang="en-US" sz="3100" dirty="0" err="1"/>
              <a:t>substansinya</a:t>
            </a:r>
            <a:r>
              <a:rPr lang="en-US" sz="3100" dirty="0"/>
              <a:t> </a:t>
            </a:r>
            <a:r>
              <a:rPr lang="en-US" sz="3100" dirty="0" err="1"/>
              <a:t>merupakan</a:t>
            </a:r>
            <a:r>
              <a:rPr lang="en-US" sz="3100" dirty="0"/>
              <a:t> Pelayanan </a:t>
            </a:r>
            <a:r>
              <a:rPr lang="en-US" sz="3100" dirty="0" err="1"/>
              <a:t>Dasar</a:t>
            </a:r>
            <a:r>
              <a:rPr lang="en-US" sz="3100" dirty="0"/>
              <a:t>. </a:t>
            </a:r>
          </a:p>
          <a:p>
            <a:pPr marL="0" indent="0">
              <a:buNone/>
            </a:pPr>
            <a:endParaRPr lang="en-US" sz="3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6467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/>
          </a:bodyPr>
          <a:lstStyle/>
          <a:p>
            <a:pPr lvl="0" fontAlgn="base"/>
            <a:r>
              <a:rPr lang="en-US" dirty="0">
                <a:cs typeface="Arial" pitchFamily="34" charset="0"/>
              </a:rPr>
              <a:t>Urusan Pemerintahan </a:t>
            </a:r>
            <a:r>
              <a:rPr lang="en-US" dirty="0" err="1">
                <a:cs typeface="Arial" pitchFamily="34" charset="0"/>
              </a:rPr>
              <a:t>Wajib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>
                <a:cs typeface="Arial" pitchFamily="34" charset="0"/>
              </a:rPr>
              <a:t>berkaitan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dengan</a:t>
            </a:r>
            <a:r>
              <a:rPr lang="en-US" dirty="0">
                <a:cs typeface="Arial" pitchFamily="34" charset="0"/>
              </a:rPr>
              <a:t> Pelayanan </a:t>
            </a:r>
            <a:r>
              <a:rPr lang="en-US" dirty="0" err="1">
                <a:cs typeface="Arial" pitchFamily="34" charset="0"/>
              </a:rPr>
              <a:t>Dasar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sebagaimana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dimaksud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dalam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Pasal</a:t>
            </a:r>
            <a:r>
              <a:rPr lang="en-US" dirty="0">
                <a:cs typeface="Arial" pitchFamily="34" charset="0"/>
              </a:rPr>
              <a:t> 11 </a:t>
            </a:r>
            <a:r>
              <a:rPr lang="en-US" dirty="0" err="1">
                <a:cs typeface="Arial" pitchFamily="34" charset="0"/>
              </a:rPr>
              <a:t>ayat</a:t>
            </a:r>
            <a:r>
              <a:rPr lang="en-US" dirty="0">
                <a:cs typeface="Arial" pitchFamily="34" charset="0"/>
              </a:rPr>
              <a:t> (2) meliputi</a:t>
            </a:r>
            <a:r>
              <a:rPr lang="en-US" dirty="0" smtClean="0">
                <a:cs typeface="Arial" pitchFamily="34" charset="0"/>
              </a:rPr>
              <a:t>:</a:t>
            </a:r>
          </a:p>
          <a:p>
            <a:pPr marL="0" lvl="0" indent="0" fontAlgn="base">
              <a:buNone/>
            </a:pPr>
            <a:r>
              <a:rPr lang="en-US" dirty="0" smtClean="0">
                <a:cs typeface="Arial" pitchFamily="34" charset="0"/>
              </a:rPr>
              <a:t>     - </a:t>
            </a:r>
            <a:r>
              <a:rPr lang="en-US" dirty="0" err="1" smtClean="0">
                <a:cs typeface="Arial" pitchFamily="34" charset="0"/>
              </a:rPr>
              <a:t>pendidikan</a:t>
            </a:r>
            <a:r>
              <a:rPr lang="en-US" dirty="0">
                <a:cs typeface="Arial" pitchFamily="34" charset="0"/>
              </a:rPr>
              <a:t>; </a:t>
            </a:r>
          </a:p>
          <a:p>
            <a:pPr marL="457200" lvl="1" indent="0" fontAlgn="base">
              <a:buNone/>
            </a:pPr>
            <a:r>
              <a:rPr lang="en-US" dirty="0" smtClean="0">
                <a:cs typeface="Arial" pitchFamily="34" charset="0"/>
              </a:rPr>
              <a:t>-  </a:t>
            </a:r>
            <a:r>
              <a:rPr lang="en-US" dirty="0" err="1" smtClean="0">
                <a:cs typeface="Arial" pitchFamily="34" charset="0"/>
              </a:rPr>
              <a:t>kesehatan</a:t>
            </a:r>
            <a:r>
              <a:rPr lang="en-US" dirty="0">
                <a:cs typeface="Arial" pitchFamily="34" charset="0"/>
              </a:rPr>
              <a:t>; </a:t>
            </a:r>
          </a:p>
          <a:p>
            <a:pPr marL="457200" lvl="1" indent="0" fontAlgn="base">
              <a:buNone/>
            </a:pPr>
            <a:r>
              <a:rPr lang="en-US" dirty="0" smtClean="0">
                <a:cs typeface="Arial" pitchFamily="34" charset="0"/>
              </a:rPr>
              <a:t>-  </a:t>
            </a:r>
            <a:r>
              <a:rPr lang="en-US" dirty="0" err="1" smtClean="0">
                <a:cs typeface="Arial" pitchFamily="34" charset="0"/>
              </a:rPr>
              <a:t>pekerjaan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umum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penataan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ruang</a:t>
            </a:r>
            <a:r>
              <a:rPr lang="en-US" dirty="0">
                <a:cs typeface="Arial" pitchFamily="34" charset="0"/>
              </a:rPr>
              <a:t>; </a:t>
            </a:r>
          </a:p>
          <a:p>
            <a:pPr marL="457200" lvl="1" indent="0" fontAlgn="base">
              <a:buNone/>
            </a:pPr>
            <a:r>
              <a:rPr lang="en-US" dirty="0" smtClean="0">
                <a:cs typeface="Arial" pitchFamily="34" charset="0"/>
              </a:rPr>
              <a:t>-  </a:t>
            </a:r>
            <a:r>
              <a:rPr lang="en-US" dirty="0" err="1" smtClean="0">
                <a:cs typeface="Arial" pitchFamily="34" charset="0"/>
              </a:rPr>
              <a:t>perumahan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rakyat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kawasan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permukiman</a:t>
            </a:r>
            <a:r>
              <a:rPr lang="en-US" dirty="0">
                <a:cs typeface="Arial" pitchFamily="34" charset="0"/>
              </a:rPr>
              <a:t>;  </a:t>
            </a:r>
          </a:p>
          <a:p>
            <a:pPr lvl="1" fontAlgn="base">
              <a:buFontTx/>
              <a:buChar char="-"/>
            </a:pPr>
            <a:r>
              <a:rPr lang="en-US" dirty="0" err="1" smtClean="0">
                <a:cs typeface="Arial" pitchFamily="34" charset="0"/>
              </a:rPr>
              <a:t>ketenteraman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 err="1">
                <a:cs typeface="Arial" pitchFamily="34" charset="0"/>
              </a:rPr>
              <a:t>ketertiban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umum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pelindungan</a:t>
            </a:r>
            <a:endParaRPr lang="en-US" dirty="0" smtClean="0">
              <a:cs typeface="Arial" pitchFamily="34" charset="0"/>
            </a:endParaRPr>
          </a:p>
          <a:p>
            <a:pPr marL="457200" lvl="1" indent="0" fontAlgn="base">
              <a:buNone/>
            </a:pPr>
            <a:r>
              <a:rPr lang="en-US" dirty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   </a:t>
            </a:r>
            <a:r>
              <a:rPr lang="en-US" dirty="0" err="1" smtClean="0">
                <a:cs typeface="Arial" pitchFamily="34" charset="0"/>
              </a:rPr>
              <a:t>masyarakat</a:t>
            </a:r>
            <a:r>
              <a:rPr lang="en-US" dirty="0">
                <a:cs typeface="Arial" pitchFamily="34" charset="0"/>
              </a:rPr>
              <a:t>;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</a:p>
          <a:p>
            <a:pPr marL="457200" lvl="1" indent="0" fontAlgn="base">
              <a:buNone/>
            </a:pPr>
            <a:r>
              <a:rPr lang="en-US" dirty="0" smtClean="0">
                <a:cs typeface="Arial" pitchFamily="34" charset="0"/>
              </a:rPr>
              <a:t>-  sosial</a:t>
            </a:r>
            <a:r>
              <a:rPr lang="en-US" dirty="0">
                <a:cs typeface="Arial" pitchFamily="34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5274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287963"/>
          </a:xfrm>
        </p:spPr>
        <p:txBody>
          <a:bodyPr>
            <a:normAutofit lnSpcReduction="10000"/>
          </a:bodyPr>
          <a:lstStyle/>
          <a:p>
            <a:pPr lvl="0" fontAlgn="base"/>
            <a:r>
              <a:rPr lang="en-US" sz="2600" dirty="0">
                <a:latin typeface="Arial" pitchFamily="34" charset="0"/>
                <a:cs typeface="Arial" pitchFamily="34" charset="0"/>
              </a:rPr>
              <a:t>Urusan Pemerintahan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600" b="1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berkaitan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Pelayanan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sebagaimana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dimaksud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Pasal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11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ayat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(2) meliputi: 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tenaga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; 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pemberdayaan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perempuan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pelindungan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anak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pangan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; 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pertanahan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; 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hidup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; 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kependudukan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pencatatan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sipil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pemberdayaan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; 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pengendalian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penduduk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keluarga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berencana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perhubungan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;  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676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marL="1428750" lvl="2" indent="-514350" fontAlgn="base">
              <a:buFont typeface="+mj-lt"/>
              <a:buAutoNum type="alphaUcPeriod" startAt="10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komunikasi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informatika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1428750" lvl="2" indent="-514350" fontAlgn="base">
              <a:buFont typeface="+mj-lt"/>
              <a:buAutoNum type="alphaUcPeriod" startAt="10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koperasi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kecil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menengah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1428750" lvl="2" indent="-514350" fontAlgn="base">
              <a:buFont typeface="+mj-lt"/>
              <a:buAutoNum type="alphaUcPeriod" startAt="10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penanaman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modal;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1428750" lvl="2" indent="-514350" fontAlgn="base">
              <a:buFont typeface="+mj-lt"/>
              <a:buAutoNum type="alphaUcPeriod" startAt="10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kepemudaan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olah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raga;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1428750" lvl="2" indent="-514350" fontAlgn="base">
              <a:buFont typeface="+mj-lt"/>
              <a:buAutoNum type="alphaUcPeriod" startAt="10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statistik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1428750" lvl="2" indent="-514350" fontAlgn="base">
              <a:buFont typeface="+mj-lt"/>
              <a:buAutoNum type="alphaUcPeriod" startAt="10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persandian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1428750" lvl="2" indent="-514350" fontAlgn="base">
              <a:buFont typeface="+mj-lt"/>
              <a:buAutoNum type="alphaUcPeriod" startAt="10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kebudayaan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1428750" lvl="2" indent="-514350" fontAlgn="base">
              <a:buFont typeface="+mj-lt"/>
              <a:buAutoNum type="alphaUcPeriod" startAt="10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perpustakaan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1428750" lvl="2" indent="-514350" fontAlgn="base">
              <a:buFont typeface="+mj-lt"/>
              <a:buAutoNum type="alphaUcPeriod" startAt="10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kearsipan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0090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791200"/>
          </a:xfrm>
        </p:spPr>
        <p:txBody>
          <a:bodyPr>
            <a:normAutofit fontScale="77500" lnSpcReduction="20000"/>
          </a:bodyPr>
          <a:lstStyle/>
          <a:p>
            <a:pPr marL="0" lvl="0" indent="0" fontAlgn="base">
              <a:buNone/>
            </a:pPr>
            <a:r>
              <a:rPr lang="en-US" sz="3100" b="1" dirty="0">
                <a:latin typeface="Arial" pitchFamily="34" charset="0"/>
                <a:cs typeface="Arial" pitchFamily="34" charset="0"/>
              </a:rPr>
              <a:t>Urusan Pemerintahan </a:t>
            </a:r>
            <a:r>
              <a:rPr lang="en-US" sz="3100" b="1" dirty="0" err="1">
                <a:latin typeface="Arial" pitchFamily="34" charset="0"/>
                <a:cs typeface="Arial" pitchFamily="34" charset="0"/>
              </a:rPr>
              <a:t>Pilihan</a:t>
            </a:r>
            <a:r>
              <a:rPr lang="en-US" sz="31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dlm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asal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11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ayat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(1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100" dirty="0" smtClean="0">
                <a:latin typeface="Arial" pitchFamily="34" charset="0"/>
                <a:cs typeface="Arial" pitchFamily="34" charset="0"/>
              </a:rPr>
              <a:t> kelautan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perikanan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; </a:t>
            </a:r>
            <a:endParaRPr lang="en-US" sz="3100" dirty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100" dirty="0" smtClean="0">
                <a:latin typeface="Arial" pitchFamily="34" charset="0"/>
                <a:cs typeface="Arial" pitchFamily="34" charset="0"/>
              </a:rPr>
              <a:t>pariwisata;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pertanian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; </a:t>
            </a:r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kehutanan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; </a:t>
            </a:r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energi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mineral; </a:t>
            </a:r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perdagangan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; </a:t>
            </a:r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perindustrian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transmigrasi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. </a:t>
            </a:r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endParaRPr lang="en-US" sz="31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3100" dirty="0" err="1">
                <a:latin typeface="Arial" pitchFamily="34" charset="0"/>
                <a:cs typeface="Arial" pitchFamily="34" charset="0"/>
              </a:rPr>
              <a:t>Pembagian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urusan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konkuren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antara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Pemerintah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kota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didasarkan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akuntabilitas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efisiensi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eksternalitas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nasional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1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4459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562600"/>
          </a:xfrm>
        </p:spPr>
        <p:txBody>
          <a:bodyPr>
            <a:noAutofit/>
          </a:bodyPr>
          <a:lstStyle/>
          <a:p>
            <a:pPr marL="0" lvl="0" indent="0" fontAlgn="base">
              <a:buNone/>
            </a:pPr>
            <a:r>
              <a:rPr lang="en-US" sz="2800" dirty="0">
                <a:cs typeface="Arial" pitchFamily="34" charset="0"/>
              </a:rPr>
              <a:t>Berdasarkan </a:t>
            </a:r>
            <a:r>
              <a:rPr lang="en-US" sz="2800" dirty="0" err="1">
                <a:cs typeface="Arial" pitchFamily="34" charset="0"/>
              </a:rPr>
              <a:t>prinsip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kriteria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>
                <a:cs typeface="Arial" pitchFamily="34" charset="0"/>
              </a:rPr>
              <a:t>u</a:t>
            </a:r>
            <a:r>
              <a:rPr lang="en-US" sz="2800" dirty="0" smtClean="0">
                <a:cs typeface="Arial" pitchFamily="34" charset="0"/>
              </a:rPr>
              <a:t>rusan </a:t>
            </a:r>
            <a:r>
              <a:rPr lang="en-US" sz="2800" dirty="0">
                <a:cs typeface="Arial" pitchFamily="34" charset="0"/>
              </a:rPr>
              <a:t>Pemerintahan  yang </a:t>
            </a:r>
            <a:r>
              <a:rPr lang="en-US" sz="2800" dirty="0" err="1">
                <a:cs typeface="Arial" pitchFamily="34" charset="0"/>
              </a:rPr>
              <a:t>menjadi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kewenangan</a:t>
            </a:r>
            <a:r>
              <a:rPr lang="en-US" sz="2800" b="1" dirty="0">
                <a:cs typeface="Arial" pitchFamily="34" charset="0"/>
              </a:rPr>
              <a:t> Daerah </a:t>
            </a:r>
            <a:r>
              <a:rPr lang="en-US" sz="2800" b="1" dirty="0" err="1">
                <a:cs typeface="Arial" pitchFamily="34" charset="0"/>
              </a:rPr>
              <a:t>provinsi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en-US" sz="2800" dirty="0">
                <a:cs typeface="Arial" pitchFamily="34" charset="0"/>
              </a:rPr>
              <a:t>adalah: </a:t>
            </a:r>
          </a:p>
          <a:p>
            <a:pPr lvl="1" fontAlgn="base"/>
            <a:r>
              <a:rPr lang="en-US" dirty="0">
                <a:cs typeface="Arial" pitchFamily="34" charset="0"/>
              </a:rPr>
              <a:t>Urusan Pemerintahan yang </a:t>
            </a:r>
            <a:r>
              <a:rPr lang="en-US" dirty="0" err="1">
                <a:cs typeface="Arial" pitchFamily="34" charset="0"/>
              </a:rPr>
              <a:t>lokasinya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lintas</a:t>
            </a:r>
            <a:r>
              <a:rPr lang="en-US" dirty="0">
                <a:cs typeface="Arial" pitchFamily="34" charset="0"/>
              </a:rPr>
              <a:t> Daerah </a:t>
            </a:r>
            <a:r>
              <a:rPr lang="en-US" dirty="0" err="1">
                <a:cs typeface="Arial" pitchFamily="34" charset="0"/>
              </a:rPr>
              <a:t>kabupaten</a:t>
            </a:r>
            <a:r>
              <a:rPr lang="en-US" dirty="0">
                <a:cs typeface="Arial" pitchFamily="34" charset="0"/>
              </a:rPr>
              <a:t>/</a:t>
            </a:r>
            <a:r>
              <a:rPr lang="en-US" dirty="0" err="1">
                <a:cs typeface="Arial" pitchFamily="34" charset="0"/>
              </a:rPr>
              <a:t>kota</a:t>
            </a:r>
            <a:r>
              <a:rPr lang="en-US" dirty="0">
                <a:cs typeface="Arial" pitchFamily="34" charset="0"/>
              </a:rPr>
              <a:t>; </a:t>
            </a:r>
          </a:p>
          <a:p>
            <a:pPr lvl="1" fontAlgn="base"/>
            <a:r>
              <a:rPr lang="en-US" dirty="0">
                <a:cs typeface="Arial" pitchFamily="34" charset="0"/>
              </a:rPr>
              <a:t>Urusan Pemerintahan yang </a:t>
            </a:r>
            <a:r>
              <a:rPr lang="en-US" dirty="0" err="1">
                <a:cs typeface="Arial" pitchFamily="34" charset="0"/>
              </a:rPr>
              <a:t>penggunanya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lintas</a:t>
            </a:r>
            <a:r>
              <a:rPr lang="en-US" dirty="0">
                <a:cs typeface="Arial" pitchFamily="34" charset="0"/>
              </a:rPr>
              <a:t> Daerah </a:t>
            </a:r>
            <a:r>
              <a:rPr lang="en-US" dirty="0" err="1">
                <a:cs typeface="Arial" pitchFamily="34" charset="0"/>
              </a:rPr>
              <a:t>kabupaten</a:t>
            </a:r>
            <a:r>
              <a:rPr lang="en-US" dirty="0">
                <a:cs typeface="Arial" pitchFamily="34" charset="0"/>
              </a:rPr>
              <a:t>/</a:t>
            </a:r>
            <a:r>
              <a:rPr lang="en-US" dirty="0" err="1">
                <a:cs typeface="Arial" pitchFamily="34" charset="0"/>
              </a:rPr>
              <a:t>kota</a:t>
            </a:r>
            <a:r>
              <a:rPr lang="en-US" dirty="0">
                <a:cs typeface="Arial" pitchFamily="34" charset="0"/>
              </a:rPr>
              <a:t>;  </a:t>
            </a:r>
          </a:p>
          <a:p>
            <a:pPr lvl="1" fontAlgn="base"/>
            <a:r>
              <a:rPr lang="en-US" dirty="0">
                <a:cs typeface="Arial" pitchFamily="34" charset="0"/>
              </a:rPr>
              <a:t>Urusan Pemerintahan yang </a:t>
            </a:r>
            <a:r>
              <a:rPr lang="en-US" dirty="0" err="1">
                <a:cs typeface="Arial" pitchFamily="34" charset="0"/>
              </a:rPr>
              <a:t>manfaat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atau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dampak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negatifnya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lintas</a:t>
            </a:r>
            <a:r>
              <a:rPr lang="en-US" dirty="0">
                <a:cs typeface="Arial" pitchFamily="34" charset="0"/>
              </a:rPr>
              <a:t> Daerah </a:t>
            </a:r>
            <a:r>
              <a:rPr lang="en-US" dirty="0" err="1">
                <a:cs typeface="Arial" pitchFamily="34" charset="0"/>
              </a:rPr>
              <a:t>kabupaten</a:t>
            </a:r>
            <a:r>
              <a:rPr lang="en-US" dirty="0">
                <a:cs typeface="Arial" pitchFamily="34" charset="0"/>
              </a:rPr>
              <a:t>/</a:t>
            </a:r>
            <a:r>
              <a:rPr lang="en-US" dirty="0" err="1">
                <a:cs typeface="Arial" pitchFamily="34" charset="0"/>
              </a:rPr>
              <a:t>kota</a:t>
            </a:r>
            <a:r>
              <a:rPr lang="en-US" dirty="0">
                <a:cs typeface="Arial" pitchFamily="34" charset="0"/>
              </a:rPr>
              <a:t>;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/</a:t>
            </a:r>
            <a:r>
              <a:rPr lang="en-US" dirty="0" err="1" smtClean="0">
                <a:cs typeface="Arial" pitchFamily="34" charset="0"/>
              </a:rPr>
              <a:t>atau</a:t>
            </a:r>
            <a:endParaRPr lang="en-US" dirty="0">
              <a:cs typeface="Arial" pitchFamily="34" charset="0"/>
            </a:endParaRPr>
          </a:p>
          <a:p>
            <a:pPr lvl="1" fontAlgn="base"/>
            <a:r>
              <a:rPr lang="en-US" sz="2800" dirty="0" smtClean="0">
                <a:cs typeface="Arial" pitchFamily="34" charset="0"/>
              </a:rPr>
              <a:t>Urusan </a:t>
            </a:r>
            <a:r>
              <a:rPr lang="en-US" sz="2800" dirty="0">
                <a:cs typeface="Arial" pitchFamily="34" charset="0"/>
              </a:rPr>
              <a:t>Pemerintahan yang </a:t>
            </a:r>
            <a:r>
              <a:rPr lang="en-US" sz="2800" dirty="0" err="1">
                <a:cs typeface="Arial" pitchFamily="34" charset="0"/>
              </a:rPr>
              <a:t>penggunaan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sumber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dayanya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lebih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efisien</a:t>
            </a:r>
            <a:r>
              <a:rPr lang="en-US" sz="2800" dirty="0">
                <a:cs typeface="Arial" pitchFamily="34" charset="0"/>
              </a:rPr>
              <a:t>  </a:t>
            </a:r>
            <a:r>
              <a:rPr lang="en-US" sz="2800" dirty="0" err="1">
                <a:cs typeface="Arial" pitchFamily="34" charset="0"/>
              </a:rPr>
              <a:t>apabila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dilakukan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oleh</a:t>
            </a:r>
            <a:r>
              <a:rPr lang="en-US" sz="2800" dirty="0">
                <a:cs typeface="Arial" pitchFamily="34" charset="0"/>
              </a:rPr>
              <a:t> Daerah </a:t>
            </a:r>
            <a:r>
              <a:rPr lang="en-US" sz="2800" dirty="0" err="1">
                <a:cs typeface="Arial" pitchFamily="34" charset="0"/>
              </a:rPr>
              <a:t>Provinsi</a:t>
            </a:r>
            <a:endParaRPr lang="en-US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6455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287963"/>
          </a:xfrm>
        </p:spPr>
        <p:txBody>
          <a:bodyPr>
            <a:normAutofit fontScale="92500" lnSpcReduction="20000"/>
          </a:bodyPr>
          <a:lstStyle/>
          <a:p>
            <a:pPr lvl="0" fontAlgn="base"/>
            <a:r>
              <a:rPr lang="en-US" sz="3000" dirty="0">
                <a:cs typeface="Arial" pitchFamily="34" charset="0"/>
              </a:rPr>
              <a:t>Berdasarkan </a:t>
            </a:r>
            <a:r>
              <a:rPr lang="en-US" sz="3000" dirty="0" err="1">
                <a:cs typeface="Arial" pitchFamily="34" charset="0"/>
              </a:rPr>
              <a:t>prinsip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kriteria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>
                <a:cs typeface="Arial" pitchFamily="34" charset="0"/>
              </a:rPr>
              <a:t>Urusan Pemerintahan yang </a:t>
            </a:r>
            <a:r>
              <a:rPr lang="en-US" sz="3000" dirty="0" err="1">
                <a:cs typeface="Arial" pitchFamily="34" charset="0"/>
              </a:rPr>
              <a:t>menjadi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b="1" dirty="0" err="1">
                <a:cs typeface="Arial" pitchFamily="34" charset="0"/>
              </a:rPr>
              <a:t>kewenangan</a:t>
            </a:r>
            <a:r>
              <a:rPr lang="en-US" sz="3000" b="1" dirty="0">
                <a:cs typeface="Arial" pitchFamily="34" charset="0"/>
              </a:rPr>
              <a:t> Daerah </a:t>
            </a:r>
            <a:r>
              <a:rPr lang="en-US" sz="3000" b="1" dirty="0" err="1">
                <a:cs typeface="Arial" pitchFamily="34" charset="0"/>
              </a:rPr>
              <a:t>kabupaten</a:t>
            </a:r>
            <a:r>
              <a:rPr lang="en-US" sz="3000" b="1" dirty="0">
                <a:cs typeface="Arial" pitchFamily="34" charset="0"/>
              </a:rPr>
              <a:t>/</a:t>
            </a:r>
            <a:r>
              <a:rPr lang="en-US" sz="3000" b="1" dirty="0" err="1">
                <a:cs typeface="Arial" pitchFamily="34" charset="0"/>
              </a:rPr>
              <a:t>kota</a:t>
            </a:r>
            <a:r>
              <a:rPr lang="en-US" sz="3000" dirty="0">
                <a:cs typeface="Arial" pitchFamily="34" charset="0"/>
              </a:rPr>
              <a:t> adalah: </a:t>
            </a:r>
          </a:p>
          <a:p>
            <a:pPr lvl="1" fontAlgn="base"/>
            <a:r>
              <a:rPr lang="en-US" sz="3000" dirty="0">
                <a:cs typeface="Arial" pitchFamily="34" charset="0"/>
              </a:rPr>
              <a:t>Urusan Pemerintahan yang </a:t>
            </a:r>
            <a:r>
              <a:rPr lang="en-US" sz="3000" dirty="0" err="1">
                <a:cs typeface="Arial" pitchFamily="34" charset="0"/>
              </a:rPr>
              <a:t>lokasinya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dalam</a:t>
            </a:r>
            <a:r>
              <a:rPr lang="en-US" sz="3000" dirty="0">
                <a:cs typeface="Arial" pitchFamily="34" charset="0"/>
              </a:rPr>
              <a:t> Daerah </a:t>
            </a:r>
            <a:r>
              <a:rPr lang="en-US" sz="3000" dirty="0" err="1">
                <a:cs typeface="Arial" pitchFamily="34" charset="0"/>
              </a:rPr>
              <a:t>kabupaten</a:t>
            </a:r>
            <a:r>
              <a:rPr lang="en-US" sz="3000" dirty="0">
                <a:cs typeface="Arial" pitchFamily="34" charset="0"/>
              </a:rPr>
              <a:t>/</a:t>
            </a:r>
            <a:r>
              <a:rPr lang="en-US" sz="3000" dirty="0" err="1">
                <a:cs typeface="Arial" pitchFamily="34" charset="0"/>
              </a:rPr>
              <a:t>kota</a:t>
            </a:r>
            <a:r>
              <a:rPr lang="en-US" sz="3000" dirty="0">
                <a:cs typeface="Arial" pitchFamily="34" charset="0"/>
              </a:rPr>
              <a:t>; </a:t>
            </a:r>
          </a:p>
          <a:p>
            <a:pPr lvl="1" fontAlgn="base"/>
            <a:r>
              <a:rPr lang="en-US" sz="3000" dirty="0">
                <a:cs typeface="Arial" pitchFamily="34" charset="0"/>
              </a:rPr>
              <a:t>Urusan Pemerintahan yang </a:t>
            </a:r>
            <a:r>
              <a:rPr lang="en-US" sz="3000" dirty="0" err="1">
                <a:cs typeface="Arial" pitchFamily="34" charset="0"/>
              </a:rPr>
              <a:t>penggunanya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dalam</a:t>
            </a:r>
            <a:r>
              <a:rPr lang="en-US" sz="3000" dirty="0">
                <a:cs typeface="Arial" pitchFamily="34" charset="0"/>
              </a:rPr>
              <a:t> Daerah </a:t>
            </a:r>
            <a:r>
              <a:rPr lang="en-US" sz="3000" dirty="0" err="1">
                <a:cs typeface="Arial" pitchFamily="34" charset="0"/>
              </a:rPr>
              <a:t>kabupaten</a:t>
            </a:r>
            <a:r>
              <a:rPr lang="en-US" sz="3000" dirty="0">
                <a:cs typeface="Arial" pitchFamily="34" charset="0"/>
              </a:rPr>
              <a:t>/</a:t>
            </a:r>
            <a:r>
              <a:rPr lang="en-US" sz="3000" dirty="0" err="1">
                <a:cs typeface="Arial" pitchFamily="34" charset="0"/>
              </a:rPr>
              <a:t>kota</a:t>
            </a:r>
            <a:r>
              <a:rPr lang="en-US" sz="3000" dirty="0">
                <a:cs typeface="Arial" pitchFamily="34" charset="0"/>
              </a:rPr>
              <a:t>;  </a:t>
            </a:r>
          </a:p>
          <a:p>
            <a:pPr lvl="1" fontAlgn="base"/>
            <a:r>
              <a:rPr lang="en-US" sz="3000" dirty="0">
                <a:cs typeface="Arial" pitchFamily="34" charset="0"/>
              </a:rPr>
              <a:t>Urusan Pemerintahan yang </a:t>
            </a:r>
            <a:r>
              <a:rPr lang="en-US" sz="3000" dirty="0" err="1">
                <a:cs typeface="Arial" pitchFamily="34" charset="0"/>
              </a:rPr>
              <a:t>manfaat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atau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dampak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negatifnya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hanya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dalam</a:t>
            </a:r>
            <a:r>
              <a:rPr lang="en-US" sz="3000" dirty="0">
                <a:cs typeface="Arial" pitchFamily="34" charset="0"/>
              </a:rPr>
              <a:t> Daerah </a:t>
            </a:r>
            <a:r>
              <a:rPr lang="en-US" sz="3000" dirty="0" err="1">
                <a:cs typeface="Arial" pitchFamily="34" charset="0"/>
              </a:rPr>
              <a:t>kabupaten</a:t>
            </a:r>
            <a:r>
              <a:rPr lang="en-US" sz="3000" dirty="0">
                <a:cs typeface="Arial" pitchFamily="34" charset="0"/>
              </a:rPr>
              <a:t>/</a:t>
            </a:r>
            <a:r>
              <a:rPr lang="en-US" sz="3000" dirty="0" err="1">
                <a:cs typeface="Arial" pitchFamily="34" charset="0"/>
              </a:rPr>
              <a:t>kota</a:t>
            </a:r>
            <a:r>
              <a:rPr lang="en-US" sz="3000" dirty="0">
                <a:cs typeface="Arial" pitchFamily="34" charset="0"/>
              </a:rPr>
              <a:t>; </a:t>
            </a:r>
            <a:r>
              <a:rPr lang="en-US" sz="3000" dirty="0" err="1">
                <a:cs typeface="Arial" pitchFamily="34" charset="0"/>
              </a:rPr>
              <a:t>dan</a:t>
            </a:r>
            <a:r>
              <a:rPr lang="en-US" sz="3000" dirty="0">
                <a:cs typeface="Arial" pitchFamily="34" charset="0"/>
              </a:rPr>
              <a:t>/</a:t>
            </a:r>
            <a:r>
              <a:rPr lang="en-US" sz="3000" dirty="0" err="1">
                <a:cs typeface="Arial" pitchFamily="34" charset="0"/>
              </a:rPr>
              <a:t>atau</a:t>
            </a:r>
            <a:r>
              <a:rPr lang="en-US" sz="3000" dirty="0">
                <a:cs typeface="Arial" pitchFamily="34" charset="0"/>
              </a:rPr>
              <a:t> </a:t>
            </a:r>
          </a:p>
          <a:p>
            <a:pPr lvl="1" fontAlgn="base"/>
            <a:r>
              <a:rPr lang="en-US" sz="3000" dirty="0">
                <a:cs typeface="Arial" pitchFamily="34" charset="0"/>
              </a:rPr>
              <a:t>Urusan Pemerintahan yang </a:t>
            </a:r>
            <a:r>
              <a:rPr lang="en-US" sz="3000" dirty="0" err="1">
                <a:cs typeface="Arial" pitchFamily="34" charset="0"/>
              </a:rPr>
              <a:t>penggunaan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sumber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dayanya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lebih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efisien</a:t>
            </a:r>
            <a:r>
              <a:rPr lang="en-US" sz="3000" dirty="0">
                <a:cs typeface="Arial" pitchFamily="34" charset="0"/>
              </a:rPr>
              <a:t>  </a:t>
            </a:r>
            <a:r>
              <a:rPr lang="en-US" sz="3000" dirty="0" err="1">
                <a:cs typeface="Arial" pitchFamily="34" charset="0"/>
              </a:rPr>
              <a:t>apabila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dilakukan</a:t>
            </a:r>
            <a:r>
              <a:rPr lang="en-US" sz="3000" dirty="0">
                <a:cs typeface="Arial" pitchFamily="34" charset="0"/>
              </a:rPr>
              <a:t> </a:t>
            </a:r>
            <a:r>
              <a:rPr lang="en-US" sz="3000" dirty="0" err="1">
                <a:cs typeface="Arial" pitchFamily="34" charset="0"/>
              </a:rPr>
              <a:t>oleh</a:t>
            </a:r>
            <a:r>
              <a:rPr lang="en-US" sz="3000" dirty="0">
                <a:cs typeface="Arial" pitchFamily="34" charset="0"/>
              </a:rPr>
              <a:t> Daerah </a:t>
            </a:r>
            <a:r>
              <a:rPr lang="en-US" sz="3000" dirty="0" err="1">
                <a:cs typeface="Arial" pitchFamily="34" charset="0"/>
              </a:rPr>
              <a:t>kabupaten</a:t>
            </a:r>
            <a:r>
              <a:rPr lang="en-US" sz="3000" dirty="0">
                <a:cs typeface="Arial" pitchFamily="34" charset="0"/>
              </a:rPr>
              <a:t>/</a:t>
            </a:r>
            <a:r>
              <a:rPr lang="en-US" sz="3000" dirty="0" err="1">
                <a:cs typeface="Arial" pitchFamily="34" charset="0"/>
              </a:rPr>
              <a:t>kota</a:t>
            </a:r>
            <a:r>
              <a:rPr lang="en-US" sz="3000" dirty="0">
                <a:cs typeface="Arial" pitchFamily="34" charset="0"/>
              </a:rPr>
              <a:t>. </a:t>
            </a:r>
          </a:p>
          <a:p>
            <a:pPr marL="0" indent="0">
              <a:buNone/>
            </a:pPr>
            <a:endParaRPr lang="en-US" dirty="0">
              <a:cs typeface="Arial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4085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211763"/>
          </a:xfrm>
        </p:spPr>
        <p:txBody>
          <a:bodyPr>
            <a:normAutofit fontScale="92500" lnSpcReduction="10000"/>
          </a:bodyPr>
          <a:lstStyle/>
          <a:p>
            <a:pPr lvl="0" fontAlgn="base"/>
            <a:r>
              <a:rPr lang="en-US" b="1" dirty="0"/>
              <a:t>Daerah</a:t>
            </a:r>
            <a:r>
              <a:rPr lang="en-US" dirty="0"/>
              <a:t>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b="1" dirty="0" err="1"/>
              <a:t>menetapkan</a:t>
            </a:r>
            <a:r>
              <a:rPr lang="en-US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Daerah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Urusan Pemerintahan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smtClean="0"/>
              <a:t>Daerah yang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/>
              <a:t>berpedoman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, </a:t>
            </a:r>
            <a:r>
              <a:rPr lang="en-US" dirty="0" err="1"/>
              <a:t>standar</a:t>
            </a:r>
            <a:r>
              <a:rPr lang="en-US" dirty="0"/>
              <a:t>, </a:t>
            </a:r>
            <a:r>
              <a:rPr lang="en-US" dirty="0" err="1"/>
              <a:t>prosedur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. </a:t>
            </a:r>
          </a:p>
          <a:p>
            <a:pPr lvl="0" fontAlgn="base"/>
            <a:r>
              <a:rPr lang="en-US" dirty="0"/>
              <a:t>Dalam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Daerah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Urusan Pemerintahan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 </a:t>
            </a:r>
            <a:r>
              <a:rPr lang="en-US" dirty="0" smtClean="0"/>
              <a:t>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mempedomani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, </a:t>
            </a:r>
            <a:r>
              <a:rPr lang="en-US" dirty="0" err="1"/>
              <a:t>standar</a:t>
            </a:r>
            <a:r>
              <a:rPr lang="en-US" dirty="0"/>
              <a:t>, </a:t>
            </a:r>
            <a:r>
              <a:rPr lang="en-US" dirty="0" err="1"/>
              <a:t>prosedur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smtClean="0"/>
              <a:t>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membatalkan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smtClean="0"/>
              <a:t>Daerah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1541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pPr lvl="0" fontAlgn="base"/>
            <a:r>
              <a:rPr lang="en-US" dirty="0"/>
              <a:t>Penyelenggara Pemerintahan Daerah </a:t>
            </a:r>
            <a:r>
              <a:rPr lang="en-US" dirty="0" err="1"/>
              <a:t>memprioritaskan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Urusan Pemerintahan </a:t>
            </a:r>
            <a:r>
              <a:rPr lang="en-US" dirty="0" err="1"/>
              <a:t>Wajib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Pelayanan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</a:p>
          <a:p>
            <a:r>
              <a:rPr lang="en-US" dirty="0" err="1"/>
              <a:t>Pasal</a:t>
            </a:r>
            <a:r>
              <a:rPr lang="en-US" dirty="0"/>
              <a:t> 11 </a:t>
            </a:r>
            <a:r>
              <a:rPr lang="en-US" dirty="0" err="1"/>
              <a:t>ayat</a:t>
            </a:r>
            <a:r>
              <a:rPr lang="en-US" dirty="0"/>
              <a:t> (3). </a:t>
            </a:r>
          </a:p>
          <a:p>
            <a:pPr lvl="0" fontAlgn="base"/>
            <a:r>
              <a:rPr lang="en-US" dirty="0"/>
              <a:t>Pelaksanaan Pelayanan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Urusan Pemerintahan </a:t>
            </a:r>
            <a:r>
              <a:rPr lang="en-US" dirty="0" err="1"/>
              <a:t>Wajib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Pelayanan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berpedoman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minimal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 Pemerintah </a:t>
            </a:r>
            <a:r>
              <a:rPr lang="en-US" dirty="0" err="1"/>
              <a:t>Pusat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minimal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776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638800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US" sz="5100" dirty="0" err="1">
                <a:latin typeface="Arial" pitchFamily="34" charset="0"/>
                <a:cs typeface="Arial" pitchFamily="34" charset="0"/>
              </a:rPr>
              <a:t>Pemahaman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dimiliki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seputar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b="1" dirty="0">
                <a:latin typeface="Arial" pitchFamily="34" charset="0"/>
                <a:cs typeface="Arial" pitchFamily="34" charset="0"/>
              </a:rPr>
              <a:t>Pemerintahan Daerah 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urusan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Pemerintah Daerah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menurut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otonomi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otonomi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seluas-luasnya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NKRI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sebagaimana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dimaksud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1945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51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5100" dirty="0" smtClean="0">
                <a:latin typeface="Arial" pitchFamily="34" charset="0"/>
                <a:cs typeface="Arial" pitchFamily="34" charset="0"/>
              </a:rPr>
              <a:t>Dari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definisi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di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maka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dimaksud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b="1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51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b="1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51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otonom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Pemerintah Daerah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menurut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Unsur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penyelenggara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walikota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Sekarang Pemerintah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lagi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pelaksana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operasional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kebijakan-kebijakan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ditentukan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diharapkan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agen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b="1" dirty="0" err="1">
                <a:latin typeface="Arial" pitchFamily="34" charset="0"/>
                <a:cs typeface="Arial" pitchFamily="34" charset="0"/>
              </a:rPr>
              <a:t>penggerak</a:t>
            </a:r>
            <a:r>
              <a:rPr lang="en-US" sz="51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b="1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tingkat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00" dirty="0" err="1">
                <a:latin typeface="Arial" pitchFamily="34" charset="0"/>
                <a:cs typeface="Arial" pitchFamily="34" charset="0"/>
              </a:rPr>
              <a:t>lokal</a:t>
            </a:r>
            <a:r>
              <a:rPr lang="en-US" sz="51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 algn="just">
              <a:buNone/>
            </a:pPr>
            <a:endParaRPr lang="en-US" sz="51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8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fontAlgn="base"/>
            <a:r>
              <a:rPr lang="en-US" dirty="0"/>
              <a:t>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konkuren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: a. sendiri </a:t>
            </a:r>
            <a:r>
              <a:rPr lang="en-US" dirty="0" err="1"/>
              <a:t>oleh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; </a:t>
            </a:r>
          </a:p>
          <a:p>
            <a:pPr lvl="1" fontAlgn="base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melimpahkan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Vertikal</a:t>
            </a:r>
            <a:r>
              <a:rPr lang="en-US" dirty="0"/>
              <a:t>  yang </a:t>
            </a:r>
            <a:r>
              <a:rPr lang="en-US" dirty="0" err="1"/>
              <a:t>ada</a:t>
            </a:r>
            <a:r>
              <a:rPr lang="en-US" dirty="0"/>
              <a:t> di Daerah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Dekonsentrasi</a:t>
            </a:r>
            <a:r>
              <a:rPr lang="en-US" dirty="0"/>
              <a:t>; </a:t>
            </a:r>
            <a:r>
              <a:rPr lang="en-US" dirty="0" err="1"/>
              <a:t>atau</a:t>
            </a:r>
            <a:r>
              <a:rPr lang="en-US" dirty="0"/>
              <a:t> </a:t>
            </a:r>
          </a:p>
          <a:p>
            <a:pPr lvl="1" fontAlgn="base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menugasi</a:t>
            </a:r>
            <a:r>
              <a:rPr lang="en-US" dirty="0"/>
              <a:t> Daerah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 smtClean="0"/>
              <a:t>.</a:t>
            </a:r>
          </a:p>
          <a:p>
            <a:pPr lvl="1" fontAlgn="base"/>
            <a:r>
              <a:rPr lang="en-US" dirty="0" smtClean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Daerah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huruf</a:t>
            </a:r>
            <a:r>
              <a:rPr lang="en-US" dirty="0"/>
              <a:t> c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/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nonkementerian</a:t>
            </a:r>
            <a:r>
              <a:rPr lang="en-US" dirty="0"/>
              <a:t>. </a:t>
            </a:r>
          </a:p>
          <a:p>
            <a:pPr lvl="1" fontAlgn="base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2872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287963"/>
          </a:xfrm>
        </p:spPr>
        <p:txBody>
          <a:bodyPr>
            <a:normAutofit fontScale="92500" lnSpcReduction="10000"/>
          </a:bodyPr>
          <a:lstStyle/>
          <a:p>
            <a:pPr lvl="0" fontAlgn="base"/>
            <a:r>
              <a:rPr lang="en-US" dirty="0"/>
              <a:t>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konkuren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 smtClean="0"/>
              <a:t>: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/>
              <a:t>sendiri </a:t>
            </a:r>
            <a:r>
              <a:rPr lang="en-US" dirty="0" err="1"/>
              <a:t>oleh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;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menugasi</a:t>
            </a:r>
            <a:r>
              <a:rPr lang="en-US" dirty="0" smtClean="0"/>
              <a:t> </a:t>
            </a:r>
            <a:r>
              <a:rPr lang="en-US" dirty="0"/>
              <a:t>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; </a:t>
            </a:r>
            <a:endParaRPr lang="en-US" dirty="0"/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menugasi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Daerah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336597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153400" cy="5059363"/>
          </a:xfrm>
        </p:spPr>
        <p:txBody>
          <a:bodyPr>
            <a:normAutofit/>
          </a:bodyPr>
          <a:lstStyle/>
          <a:p>
            <a:pPr lvl="0" fontAlgn="base"/>
            <a:r>
              <a:rPr lang="en-US" dirty="0"/>
              <a:t>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konkuren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sendiri </a:t>
            </a:r>
            <a:r>
              <a:rPr lang="en-US" dirty="0" err="1"/>
              <a:t>oleh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ditugaskan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pelaksanaannya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8819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153400" cy="5592763"/>
          </a:xfrm>
        </p:spPr>
        <p:txBody>
          <a:bodyPr>
            <a:normAutofit fontScale="77500" lnSpcReduction="20000"/>
          </a:bodyPr>
          <a:lstStyle/>
          <a:p>
            <a:pPr lvl="0" fontAlgn="base"/>
            <a:r>
              <a:rPr lang="en-US" dirty="0"/>
              <a:t>Daerah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Daerah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. </a:t>
            </a:r>
            <a:r>
              <a:rPr lang="en-US" dirty="0" smtClean="0"/>
              <a:t>Kebijakan </a:t>
            </a:r>
            <a:r>
              <a:rPr lang="en-US" dirty="0"/>
              <a:t>Daerah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 di </a:t>
            </a:r>
            <a:r>
              <a:rPr lang="en-US" dirty="0" err="1"/>
              <a:t>Daerahnya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 </a:t>
            </a:r>
            <a:r>
              <a:rPr lang="en-US" dirty="0" err="1"/>
              <a:t>disediakan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yang </a:t>
            </a:r>
            <a:r>
              <a:rPr lang="en-US" dirty="0" err="1"/>
              <a:t>menugasi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DPRD </a:t>
            </a:r>
            <a:r>
              <a:rPr lang="en-US" dirty="0" err="1"/>
              <a:t>bersamaan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penyampaian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APBD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yang </a:t>
            </a:r>
            <a:r>
              <a:rPr lang="en-US" dirty="0" err="1"/>
              <a:t>terpisah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DPRD </a:t>
            </a:r>
            <a:r>
              <a:rPr lang="en-US" dirty="0" err="1"/>
              <a:t>bersamaan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penyampaian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Pemerintah Daerah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yang </a:t>
            </a:r>
            <a:r>
              <a:rPr lang="en-US" dirty="0" err="1"/>
              <a:t>terpisah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2721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153400" cy="5715000"/>
          </a:xfrm>
        </p:spPr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en-US" b="1" dirty="0" smtClean="0"/>
              <a:t>3. Urusan Pemerintahan </a:t>
            </a:r>
            <a:r>
              <a:rPr lang="en-US" b="1" dirty="0" err="1" smtClean="0"/>
              <a:t>Umum</a:t>
            </a:r>
            <a:r>
              <a:rPr lang="en-US" b="1" dirty="0" smtClean="0"/>
              <a:t> </a:t>
            </a:r>
          </a:p>
          <a:p>
            <a:pPr lvl="0"/>
            <a:r>
              <a:rPr lang="en-US" dirty="0" smtClean="0"/>
              <a:t>adalah urusan </a:t>
            </a:r>
            <a:r>
              <a:rPr lang="en-US" dirty="0"/>
              <a:t>Pemerintahan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  </a:t>
            </a:r>
          </a:p>
          <a:p>
            <a:pPr lvl="0" fontAlgn="base"/>
            <a:r>
              <a:rPr lang="en-US" dirty="0" smtClean="0"/>
              <a:t>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smtClean="0"/>
              <a:t>meliputi</a:t>
            </a:r>
            <a:r>
              <a:rPr lang="en-US" dirty="0"/>
              <a:t>: </a:t>
            </a:r>
          </a:p>
          <a:p>
            <a:pPr lvl="1" fontAlgn="base"/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kebangsaan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memantapkan</a:t>
            </a:r>
            <a:r>
              <a:rPr lang="en-US" dirty="0"/>
              <a:t> </a:t>
            </a:r>
            <a:r>
              <a:rPr lang="en-US" dirty="0" err="1"/>
              <a:t>pengamalan</a:t>
            </a:r>
            <a:r>
              <a:rPr lang="en-US" dirty="0"/>
              <a:t> Pancasila,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Negara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Tahun</a:t>
            </a:r>
            <a:r>
              <a:rPr lang="en-US" dirty="0"/>
              <a:t> 1945, </a:t>
            </a:r>
            <a:r>
              <a:rPr lang="en-US" dirty="0" err="1"/>
              <a:t>pelestarian</a:t>
            </a:r>
            <a:r>
              <a:rPr lang="en-US" dirty="0"/>
              <a:t> </a:t>
            </a:r>
            <a:r>
              <a:rPr lang="en-US" dirty="0" err="1"/>
              <a:t>Bhinneka</a:t>
            </a:r>
            <a:r>
              <a:rPr lang="en-US" dirty="0"/>
              <a:t> Tunggal </a:t>
            </a:r>
            <a:r>
              <a:rPr lang="en-US" dirty="0" err="1"/>
              <a:t>Ika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pemertahanan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pemeliharaan</a:t>
            </a:r>
            <a:r>
              <a:rPr lang="en-US" dirty="0"/>
              <a:t> </a:t>
            </a:r>
            <a:r>
              <a:rPr lang="en-US" dirty="0" err="1"/>
              <a:t>keutuhan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Indonesia; </a:t>
            </a:r>
          </a:p>
          <a:p>
            <a:pPr lvl="1" fontAlgn="base"/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; </a:t>
            </a:r>
          </a:p>
          <a:p>
            <a:pPr lvl="1" fontAlgn="base"/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kerukunan</a:t>
            </a:r>
            <a:r>
              <a:rPr lang="en-US" dirty="0"/>
              <a:t> </a:t>
            </a:r>
            <a:r>
              <a:rPr lang="en-US" dirty="0" err="1"/>
              <a:t>antarsuku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intrasuku</a:t>
            </a:r>
            <a:r>
              <a:rPr lang="en-US" dirty="0"/>
              <a:t>,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beragama</a:t>
            </a:r>
            <a:r>
              <a:rPr lang="en-US" dirty="0"/>
              <a:t>, </a:t>
            </a:r>
            <a:r>
              <a:rPr lang="en-US" dirty="0" err="1"/>
              <a:t>ras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 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kemanan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regional,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0460676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364163"/>
          </a:xfrm>
        </p:spPr>
        <p:txBody>
          <a:bodyPr>
            <a:normAutofit fontScale="92500"/>
          </a:bodyPr>
          <a:lstStyle/>
          <a:p>
            <a:pPr lvl="1" fontAlgn="base"/>
            <a:r>
              <a:rPr lang="en-US" sz="2600" dirty="0" err="1">
                <a:cs typeface="Arial" pitchFamily="34" charset="0"/>
              </a:rPr>
              <a:t>penanganan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konflik</a:t>
            </a:r>
            <a:r>
              <a:rPr lang="en-US" sz="2600" dirty="0">
                <a:cs typeface="Arial" pitchFamily="34" charset="0"/>
              </a:rPr>
              <a:t> sosial </a:t>
            </a:r>
            <a:r>
              <a:rPr lang="en-US" sz="2600" dirty="0" err="1">
                <a:cs typeface="Arial" pitchFamily="34" charset="0"/>
              </a:rPr>
              <a:t>sesuai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ketentuan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peraturan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perundang-undangan</a:t>
            </a:r>
            <a:r>
              <a:rPr lang="en-US" sz="2600" dirty="0">
                <a:cs typeface="Arial" pitchFamily="34" charset="0"/>
              </a:rPr>
              <a:t>. </a:t>
            </a:r>
            <a:r>
              <a:rPr lang="en-US" sz="2600" dirty="0" err="1">
                <a:cs typeface="Arial" pitchFamily="34" charset="0"/>
              </a:rPr>
              <a:t>koordinasi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pelaksanaan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tugas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antarinstansi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pemerintahan</a:t>
            </a:r>
            <a:r>
              <a:rPr lang="en-US" sz="2600" dirty="0">
                <a:cs typeface="Arial" pitchFamily="34" charset="0"/>
              </a:rPr>
              <a:t> yang </a:t>
            </a:r>
            <a:r>
              <a:rPr lang="en-US" sz="2600" dirty="0" err="1">
                <a:cs typeface="Arial" pitchFamily="34" charset="0"/>
              </a:rPr>
              <a:t>ada</a:t>
            </a:r>
            <a:r>
              <a:rPr lang="en-US" sz="2600" dirty="0">
                <a:cs typeface="Arial" pitchFamily="34" charset="0"/>
              </a:rPr>
              <a:t> di </a:t>
            </a:r>
            <a:r>
              <a:rPr lang="en-US" sz="2600" dirty="0" err="1">
                <a:cs typeface="Arial" pitchFamily="34" charset="0"/>
              </a:rPr>
              <a:t>wilayah</a:t>
            </a:r>
            <a:r>
              <a:rPr lang="en-US" sz="2600" dirty="0">
                <a:cs typeface="Arial" pitchFamily="34" charset="0"/>
              </a:rPr>
              <a:t> Daerah </a:t>
            </a:r>
            <a:r>
              <a:rPr lang="en-US" sz="2600" dirty="0" err="1">
                <a:cs typeface="Arial" pitchFamily="34" charset="0"/>
              </a:rPr>
              <a:t>provinsi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danDaerah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kabupaten</a:t>
            </a:r>
            <a:r>
              <a:rPr lang="en-US" sz="2600" dirty="0">
                <a:cs typeface="Arial" pitchFamily="34" charset="0"/>
              </a:rPr>
              <a:t>/</a:t>
            </a:r>
            <a:r>
              <a:rPr lang="en-US" sz="2600" dirty="0" err="1">
                <a:cs typeface="Arial" pitchFamily="34" charset="0"/>
              </a:rPr>
              <a:t>kota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untuk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menyelesaikan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permasalahan</a:t>
            </a:r>
            <a:r>
              <a:rPr lang="en-US" sz="2600" dirty="0">
                <a:cs typeface="Arial" pitchFamily="34" charset="0"/>
              </a:rPr>
              <a:t> yang </a:t>
            </a:r>
            <a:r>
              <a:rPr lang="en-US" sz="2600" dirty="0" err="1">
                <a:cs typeface="Arial" pitchFamily="34" charset="0"/>
              </a:rPr>
              <a:t>timbul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dengan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memperhatikan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prinsip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demokrasi</a:t>
            </a:r>
            <a:r>
              <a:rPr lang="en-US" sz="2600" dirty="0">
                <a:cs typeface="Arial" pitchFamily="34" charset="0"/>
              </a:rPr>
              <a:t>, </a:t>
            </a:r>
            <a:r>
              <a:rPr lang="en-US" sz="2600" dirty="0" err="1">
                <a:cs typeface="Arial" pitchFamily="34" charset="0"/>
              </a:rPr>
              <a:t>hak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asasi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manusia</a:t>
            </a:r>
            <a:r>
              <a:rPr lang="en-US" sz="2600" dirty="0">
                <a:cs typeface="Arial" pitchFamily="34" charset="0"/>
              </a:rPr>
              <a:t>, </a:t>
            </a:r>
            <a:r>
              <a:rPr lang="en-US" sz="2600" dirty="0" err="1">
                <a:cs typeface="Arial" pitchFamily="34" charset="0"/>
              </a:rPr>
              <a:t>pemerataan</a:t>
            </a:r>
            <a:r>
              <a:rPr lang="en-US" sz="2600" dirty="0">
                <a:cs typeface="Arial" pitchFamily="34" charset="0"/>
              </a:rPr>
              <a:t>, </a:t>
            </a:r>
            <a:r>
              <a:rPr lang="en-US" sz="2600" dirty="0" err="1">
                <a:cs typeface="Arial" pitchFamily="34" charset="0"/>
              </a:rPr>
              <a:t>keadilan</a:t>
            </a:r>
            <a:r>
              <a:rPr lang="en-US" sz="2600" dirty="0">
                <a:cs typeface="Arial" pitchFamily="34" charset="0"/>
              </a:rPr>
              <a:t>, </a:t>
            </a:r>
            <a:r>
              <a:rPr lang="en-US" sz="2600" dirty="0" err="1">
                <a:cs typeface="Arial" pitchFamily="34" charset="0"/>
              </a:rPr>
              <a:t>keistimewaan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dan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kekhususan</a:t>
            </a:r>
            <a:r>
              <a:rPr lang="en-US" sz="2600" dirty="0">
                <a:cs typeface="Arial" pitchFamily="34" charset="0"/>
              </a:rPr>
              <a:t>, </a:t>
            </a:r>
            <a:r>
              <a:rPr lang="en-US" sz="2600" dirty="0" err="1">
                <a:cs typeface="Arial" pitchFamily="34" charset="0"/>
              </a:rPr>
              <a:t>potensi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serta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keanekaragaman</a:t>
            </a:r>
            <a:r>
              <a:rPr lang="en-US" sz="2600" dirty="0">
                <a:cs typeface="Arial" pitchFamily="34" charset="0"/>
              </a:rPr>
              <a:t> Daerah </a:t>
            </a:r>
            <a:r>
              <a:rPr lang="en-US" sz="2600" dirty="0" err="1">
                <a:cs typeface="Arial" pitchFamily="34" charset="0"/>
              </a:rPr>
              <a:t>sesuai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dengan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ketentuan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peraturan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perundang-undangan</a:t>
            </a:r>
            <a:r>
              <a:rPr lang="en-US" sz="2600" dirty="0">
                <a:cs typeface="Arial" pitchFamily="34" charset="0"/>
              </a:rPr>
              <a:t> </a:t>
            </a:r>
          </a:p>
          <a:p>
            <a:pPr lvl="1" fontAlgn="base"/>
            <a:r>
              <a:rPr lang="en-US" sz="2600" dirty="0" err="1" smtClean="0">
                <a:cs typeface="Arial" pitchFamily="34" charset="0"/>
              </a:rPr>
              <a:t>pengembangan</a:t>
            </a:r>
            <a:r>
              <a:rPr lang="en-US" sz="2600" dirty="0" smtClean="0">
                <a:cs typeface="Arial" pitchFamily="34" charset="0"/>
              </a:rPr>
              <a:t> </a:t>
            </a:r>
            <a:r>
              <a:rPr lang="en-US" sz="2600" dirty="0">
                <a:cs typeface="Arial" pitchFamily="34" charset="0"/>
              </a:rPr>
              <a:t>	</a:t>
            </a:r>
            <a:r>
              <a:rPr lang="en-US" sz="2600" dirty="0" err="1">
                <a:cs typeface="Arial" pitchFamily="34" charset="0"/>
              </a:rPr>
              <a:t>kehidupan</a:t>
            </a:r>
            <a:r>
              <a:rPr lang="en-US" sz="2600" dirty="0">
                <a:cs typeface="Arial" pitchFamily="34" charset="0"/>
              </a:rPr>
              <a:t> 	</a:t>
            </a:r>
            <a:r>
              <a:rPr lang="en-US" sz="2600" dirty="0" err="1">
                <a:cs typeface="Arial" pitchFamily="34" charset="0"/>
              </a:rPr>
              <a:t>demokrasi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 smtClean="0">
                <a:cs typeface="Arial" pitchFamily="34" charset="0"/>
              </a:rPr>
              <a:t>berdasarkan</a:t>
            </a:r>
            <a:r>
              <a:rPr lang="en-US" sz="2600" dirty="0" smtClean="0">
                <a:cs typeface="Arial" pitchFamily="34" charset="0"/>
              </a:rPr>
              <a:t>  Pancasila</a:t>
            </a:r>
            <a:r>
              <a:rPr lang="en-US" sz="2600" dirty="0">
                <a:cs typeface="Arial" pitchFamily="34" charset="0"/>
              </a:rPr>
              <a:t>; </a:t>
            </a:r>
          </a:p>
          <a:p>
            <a:pPr lvl="1" fontAlgn="base"/>
            <a:r>
              <a:rPr lang="en-US" sz="2600" dirty="0" err="1">
                <a:cs typeface="Arial" pitchFamily="34" charset="0"/>
              </a:rPr>
              <a:t>pelaksanaan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semua</a:t>
            </a:r>
            <a:r>
              <a:rPr lang="en-US" sz="2600" dirty="0">
                <a:cs typeface="Arial" pitchFamily="34" charset="0"/>
              </a:rPr>
              <a:t> Urusan Pemerintahan yang </a:t>
            </a:r>
            <a:r>
              <a:rPr lang="en-US" sz="2600" dirty="0" err="1">
                <a:cs typeface="Arial" pitchFamily="34" charset="0"/>
              </a:rPr>
              <a:t>bukan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merupakan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kewenangan</a:t>
            </a:r>
            <a:r>
              <a:rPr lang="en-US" sz="2600" dirty="0">
                <a:cs typeface="Arial" pitchFamily="34" charset="0"/>
              </a:rPr>
              <a:t> Daerah </a:t>
            </a:r>
            <a:r>
              <a:rPr lang="en-US" sz="2600" dirty="0" err="1">
                <a:cs typeface="Arial" pitchFamily="34" charset="0"/>
              </a:rPr>
              <a:t>dan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tidak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dilaksanakan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oleh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Instansi</a:t>
            </a:r>
            <a:r>
              <a:rPr lang="en-US" sz="2600" dirty="0">
                <a:cs typeface="Arial" pitchFamily="34" charset="0"/>
              </a:rPr>
              <a:t> </a:t>
            </a:r>
            <a:r>
              <a:rPr lang="en-US" sz="2600" dirty="0" err="1">
                <a:cs typeface="Arial" pitchFamily="34" charset="0"/>
              </a:rPr>
              <a:t>Vertikal</a:t>
            </a:r>
            <a:r>
              <a:rPr lang="en-US" sz="2600" dirty="0">
                <a:cs typeface="Arial" pitchFamily="34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4606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35563"/>
          </a:xfrm>
        </p:spPr>
        <p:txBody>
          <a:bodyPr>
            <a:normAutofit fontScale="92500" lnSpcReduction="20000"/>
          </a:bodyPr>
          <a:lstStyle/>
          <a:p>
            <a:pPr lvl="0" fontAlgn="base"/>
            <a:r>
              <a:rPr lang="en-US" dirty="0"/>
              <a:t>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di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 </a:t>
            </a:r>
          </a:p>
          <a:p>
            <a:pPr lvl="0" fontAlgn="base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dibantu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Vertikal</a:t>
            </a:r>
            <a:r>
              <a:rPr lang="en-US" dirty="0"/>
              <a:t>.  </a:t>
            </a:r>
          </a:p>
          <a:p>
            <a:pPr lvl="0" fontAlgn="base"/>
            <a:r>
              <a:rPr lang="en-US" dirty="0"/>
              <a:t>Dalam </a:t>
            </a:r>
            <a:r>
              <a:rPr lang="en-US" dirty="0" err="1"/>
              <a:t>melaksanakan</a:t>
            </a:r>
            <a:r>
              <a:rPr lang="en-US" dirty="0"/>
              <a:t> 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9432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364163"/>
          </a:xfrm>
        </p:spPr>
        <p:txBody>
          <a:bodyPr>
            <a:normAutofit/>
          </a:bodyPr>
          <a:lstStyle/>
          <a:p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dibiayai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APBN. </a:t>
            </a:r>
          </a:p>
          <a:p>
            <a:pPr lvl="0" fontAlgn="base"/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 </a:t>
            </a:r>
            <a:r>
              <a:rPr lang="en-US" dirty="0" err="1"/>
              <a:t>melimpahkan</a:t>
            </a:r>
            <a:r>
              <a:rPr lang="en-US" dirty="0"/>
              <a:t> </a:t>
            </a:r>
            <a:r>
              <a:rPr lang="en-US" dirty="0" err="1"/>
              <a:t>pelaksanaannya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camat</a:t>
            </a:r>
            <a:r>
              <a:rPr lang="en-US" dirty="0"/>
              <a:t>. </a:t>
            </a:r>
          </a:p>
          <a:p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441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PEMERINTAHAN DAERAH DI INDONESIA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diatur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dlm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mekanisme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otonomi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dekonsentrasi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pmbantuan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keuangan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pngawasan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otonomi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menciptakan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desentralistik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keleluasaan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kebebasan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mengurus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kepentingannya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kehendaknya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dekonsentrasi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menciptakan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pengendalian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agar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tetepi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koridor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kesatuan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3. 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tugas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1371600" indent="-137160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perundangan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1371600" indent="-137160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tanggung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jawab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Pemerintah Daerah.  </a:t>
            </a:r>
          </a:p>
          <a:p>
            <a:pPr marL="457200" indent="-45720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4.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terdiri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kecil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1371600" indent="-137160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hrs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bersendikan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1371600" indent="-137160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permusyawaratan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demokrasi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1371600" indent="-137160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5.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keuangan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keleluasaan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pd </a:t>
            </a:r>
          </a:p>
          <a:p>
            <a:pPr marL="1371600" indent="-137160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Daerah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sendiri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lewat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pajak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1371600" indent="-137160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retribusi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campur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keuangan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pemerataan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keadilan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pPr marL="1371600" indent="-1371600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PAD: Investor,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Lingkungan</a:t>
            </a:r>
            <a:endParaRPr lang="en-U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1371600" indent="-1371600">
              <a:buNone/>
            </a:pPr>
            <a:endParaRPr lang="en-U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1371600" indent="-137160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represif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preventif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agar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tetap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koridor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56356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IDEALNYA PENGELOLAAN DAERAH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153400" cy="521176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itchFamily="34" charset="0"/>
              </a:rPr>
              <a:t>Aspek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merujuk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pemerataan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efisiensi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dlm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dministrasi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proses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penataan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kerjasama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sekelompok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orang 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fasilitas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dperlukan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mncapai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ttt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Aspek politik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merujuk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upaya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pendemokrasian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Aspek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kemandirian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dimaksudkan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mampu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mandiri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khususnya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urusan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rumah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tangganya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dituntut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menciptakan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kondisi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dimana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ikut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berperan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kreatif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inovatif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 err="1" smtClean="0"/>
              <a:t>Pemerintah</a:t>
            </a:r>
            <a:r>
              <a:rPr lang="en-US" b="1" dirty="0" smtClean="0"/>
              <a:t> Daerah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53737"/>
            <a:ext cx="8229600" cy="57912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b="1" dirty="0" err="1" smtClean="0"/>
              <a:t>visi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misi</a:t>
            </a:r>
            <a:r>
              <a:rPr lang="en-US" b="1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Menentukan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struktur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organisasi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Pemda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</a:t>
            </a:r>
            <a:r>
              <a:rPr lang="en-US" dirty="0" err="1" smtClean="0"/>
              <a:t>emampuan</a:t>
            </a:r>
            <a:r>
              <a:rPr lang="en-US" dirty="0" smtClean="0"/>
              <a:t>  </a:t>
            </a:r>
            <a:r>
              <a:rPr lang="en-US" b="1" dirty="0" err="1" smtClean="0"/>
              <a:t>manajerial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.( POASDBRC)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Pengembangan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b="1" dirty="0" err="1" smtClean="0"/>
              <a:t>akuntabilitas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prstClr val="black"/>
                </a:solidFill>
              </a:rPr>
              <a:t>Pengembangan </a:t>
            </a:r>
            <a:r>
              <a:rPr lang="en-US" b="1" dirty="0" smtClean="0"/>
              <a:t>Budaya </a:t>
            </a:r>
            <a:r>
              <a:rPr lang="en-US" b="1" dirty="0" err="1" smtClean="0"/>
              <a:t>Organisasi</a:t>
            </a:r>
            <a:r>
              <a:rPr lang="en-US" b="1" dirty="0" smtClean="0"/>
              <a:t> </a:t>
            </a:r>
            <a:r>
              <a:rPr lang="en-US" b="1" dirty="0" err="1" smtClean="0"/>
              <a:t>Pemda</a:t>
            </a: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b="1" dirty="0" smtClean="0"/>
              <a:t>SDM</a:t>
            </a:r>
            <a:r>
              <a:rPr lang="en-US" dirty="0" smtClean="0"/>
              <a:t> </a:t>
            </a:r>
            <a:r>
              <a:rPr lang="en-US" dirty="0" err="1" smtClean="0"/>
              <a:t>aparat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 (Morality,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Ladership</a:t>
            </a:r>
            <a:r>
              <a:rPr lang="en-US" dirty="0" smtClean="0"/>
              <a:t>, </a:t>
            </a:r>
            <a:r>
              <a:rPr lang="en-US" dirty="0" err="1" smtClean="0"/>
              <a:t>Manajerial</a:t>
            </a:r>
            <a:r>
              <a:rPr lang="en-US" dirty="0" smtClean="0"/>
              <a:t>, </a:t>
            </a:r>
            <a:r>
              <a:rPr lang="en-US" dirty="0" err="1" smtClean="0"/>
              <a:t>Tehnical</a:t>
            </a:r>
            <a:r>
              <a:rPr lang="en-US" dirty="0" smtClean="0"/>
              <a:t>)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dirty="0" smtClean="0"/>
              <a:t>4 </a:t>
            </a:r>
            <a:r>
              <a:rPr lang="en-US" b="1" dirty="0" err="1" smtClean="0"/>
              <a:t>Pilar</a:t>
            </a:r>
            <a:r>
              <a:rPr lang="en-US" b="1" dirty="0" smtClean="0"/>
              <a:t>: </a:t>
            </a:r>
            <a:r>
              <a:rPr lang="en-US" b="1" dirty="0" err="1" smtClean="0"/>
              <a:t>pemb</a:t>
            </a:r>
            <a:r>
              <a:rPr lang="en-US" b="1" dirty="0" smtClean="0"/>
              <a:t> </a:t>
            </a:r>
            <a:r>
              <a:rPr lang="en-US" b="1" dirty="0" err="1" smtClean="0"/>
              <a:t>Pemda</a:t>
            </a:r>
            <a:r>
              <a:rPr lang="en-US" b="1" dirty="0" smtClean="0"/>
              <a:t> </a:t>
            </a:r>
            <a:r>
              <a:rPr lang="en-US" b="1" dirty="0" err="1" smtClean="0"/>
              <a:t>Manisia</a:t>
            </a:r>
            <a:r>
              <a:rPr lang="en-US" b="1" dirty="0" smtClean="0"/>
              <a:t> ( SDM : good </a:t>
            </a:r>
            <a:r>
              <a:rPr lang="en-US" b="1" dirty="0" err="1" smtClean="0"/>
              <a:t>moralty</a:t>
            </a:r>
            <a:r>
              <a:rPr lang="en-US" b="1" dirty="0" smtClean="0"/>
              <a:t>, 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Leadership, </a:t>
            </a:r>
            <a:r>
              <a:rPr lang="en-US" b="1" dirty="0" err="1" smtClean="0"/>
              <a:t>Manajerial</a:t>
            </a:r>
            <a:r>
              <a:rPr lang="en-US" b="1" dirty="0" smtClean="0"/>
              <a:t>  </a:t>
            </a:r>
            <a:r>
              <a:rPr lang="en-US" b="1" dirty="0" err="1" smtClean="0"/>
              <a:t>teknik</a:t>
            </a:r>
            <a:r>
              <a:rPr lang="en-US" b="1" dirty="0"/>
              <a:t>)</a:t>
            </a:r>
            <a:r>
              <a:rPr lang="en-US" b="1" dirty="0" smtClean="0"/>
              <a:t> </a:t>
            </a:r>
            <a:r>
              <a:rPr lang="en-US" b="1" dirty="0" err="1" smtClean="0"/>
              <a:t>Kebijakan</a:t>
            </a:r>
            <a:r>
              <a:rPr lang="en-US" b="1" dirty="0" smtClean="0"/>
              <a:t>, </a:t>
            </a:r>
            <a:r>
              <a:rPr lang="en-US" b="1" dirty="0" err="1" smtClean="0"/>
              <a:t>Sistem</a:t>
            </a:r>
            <a:r>
              <a:rPr lang="en-US" b="1" dirty="0" smtClean="0"/>
              <a:t>, 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</a:t>
            </a:r>
            <a:r>
              <a:rPr lang="en-US" b="1" dirty="0" err="1" smtClean="0"/>
              <a:t>Investasi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Peran</a:t>
            </a:r>
            <a:r>
              <a:rPr lang="en-US" b="1" dirty="0"/>
              <a:t> Pemerintah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4864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800" b="1" dirty="0" err="1">
                <a:latin typeface="Arial" pitchFamily="34" charset="0"/>
                <a:cs typeface="Arial" pitchFamily="34" charset="0"/>
              </a:rPr>
              <a:t>Peran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Regulasi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kewajiban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birokratnya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/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penataan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proses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)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b="1" dirty="0" err="1">
                <a:latin typeface="Arial" pitchFamily="34" charset="0"/>
                <a:cs typeface="Arial" pitchFamily="34" charset="0"/>
              </a:rPr>
              <a:t>Peran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Pembangunan/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pemberdayaan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upaya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mensejahterakan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warga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(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direspon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&amp; di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selenggarakan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id-ID" sz="2800" b="1" dirty="0">
                <a:latin typeface="Arial" pitchFamily="34" charset="0"/>
                <a:cs typeface="Arial" pitchFamily="34" charset="0"/>
              </a:rPr>
              <a:t>”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defRPr/>
            </a:pPr>
            <a:r>
              <a:rPr lang="id-ID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Peran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aktivitas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memenuhi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warga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substansial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administratif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15374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US" sz="3600" b="1" dirty="0"/>
              <a:t>Pemerintahan </a:t>
            </a:r>
            <a:r>
              <a:rPr lang="en-US" sz="3600" b="1" dirty="0" smtClean="0"/>
              <a:t>Daerah</a:t>
            </a:r>
            <a:r>
              <a:rPr lang="en-US" sz="3600" b="1" dirty="0"/>
              <a:t> </a:t>
            </a:r>
            <a:r>
              <a:rPr lang="en-US" sz="3600" b="1" dirty="0" smtClean="0"/>
              <a:t>(</a:t>
            </a:r>
            <a:r>
              <a:rPr lang="en-US" sz="3200" b="1" dirty="0" smtClean="0"/>
              <a:t>UU </a:t>
            </a:r>
            <a:r>
              <a:rPr lang="en-US" sz="3200" b="1" dirty="0"/>
              <a:t>23 </a:t>
            </a:r>
            <a:r>
              <a:rPr lang="en-US" sz="3200" b="1" dirty="0" err="1"/>
              <a:t>Tahun</a:t>
            </a:r>
            <a:r>
              <a:rPr lang="en-US" sz="3200" b="1" dirty="0"/>
              <a:t> </a:t>
            </a:r>
            <a:r>
              <a:rPr lang="en-US" sz="3200" b="1" dirty="0" smtClean="0"/>
              <a:t>2014</a:t>
            </a:r>
            <a:r>
              <a:rPr lang="en-US" sz="3600" b="1" dirty="0" smtClean="0"/>
              <a:t>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b="1" dirty="0"/>
              <a:t>Pemerintahan Daerah</a:t>
            </a:r>
            <a:r>
              <a:rPr lang="en-US" dirty="0"/>
              <a:t> adalah </a:t>
            </a:r>
            <a:r>
              <a:rPr lang="en-US" dirty="0" err="1"/>
              <a:t>penyelenggaraan</a:t>
            </a:r>
            <a:r>
              <a:rPr lang="en-US" dirty="0"/>
              <a:t> 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seluas-luasnya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</a:t>
            </a:r>
            <a:r>
              <a:rPr lang="en-US" dirty="0" smtClean="0"/>
              <a:t>Indonesia (UU 23 </a:t>
            </a:r>
            <a:r>
              <a:rPr lang="en-US" dirty="0" err="1" smtClean="0"/>
              <a:t>Tahun</a:t>
            </a:r>
            <a:r>
              <a:rPr lang="en-US" dirty="0" smtClean="0"/>
              <a:t> 2014)</a:t>
            </a:r>
            <a:endParaRPr lang="en-US" dirty="0" smtClean="0"/>
          </a:p>
          <a:p>
            <a:pPr lvl="0"/>
            <a:r>
              <a:rPr lang="en-US" dirty="0" smtClean="0"/>
              <a:t> </a:t>
            </a:r>
            <a:r>
              <a:rPr lang="en-US" b="1" dirty="0"/>
              <a:t>Pemerintah Daerah</a:t>
            </a:r>
            <a:r>
              <a:rPr lang="en-US" dirty="0"/>
              <a:t> adalah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Pemerintahan Daerah yang </a:t>
            </a:r>
            <a:r>
              <a:rPr lang="en-US" dirty="0" err="1"/>
              <a:t>memimpin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urusan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otonom</a:t>
            </a:r>
            <a:endParaRPr lang="en-US" dirty="0" smtClean="0"/>
          </a:p>
          <a:p>
            <a:pPr lvl="0"/>
            <a:r>
              <a:rPr lang="en-US" b="1" dirty="0" err="1" smtClean="0"/>
              <a:t>Dewan</a:t>
            </a:r>
            <a:r>
              <a:rPr lang="en-US" b="1" dirty="0" smtClean="0"/>
              <a:t> </a:t>
            </a:r>
            <a:r>
              <a:rPr lang="en-US" b="1" dirty="0" err="1"/>
              <a:t>Perwakilan</a:t>
            </a:r>
            <a:r>
              <a:rPr lang="en-US" b="1" dirty="0"/>
              <a:t> Rakyat Daerah</a:t>
            </a:r>
            <a:r>
              <a:rPr lang="en-US" dirty="0"/>
              <a:t> yang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disingkat</a:t>
            </a:r>
            <a:r>
              <a:rPr lang="en-US" dirty="0"/>
              <a:t> DPRD adalah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berkedudukan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Pemerintahan Daerah.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722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1402</TotalTime>
  <Words>2695</Words>
  <Application>Microsoft Office PowerPoint</Application>
  <PresentationFormat>On-screen Show (4:3)</PresentationFormat>
  <Paragraphs>222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Pemerintah Daerah </vt:lpstr>
      <vt:lpstr>PowerPoint Presentation</vt:lpstr>
      <vt:lpstr>PowerPoint Presentation</vt:lpstr>
      <vt:lpstr>PEMERINTAHAN DAERAH DI INDONESIA</vt:lpstr>
      <vt:lpstr>PowerPoint Presentation</vt:lpstr>
      <vt:lpstr>IDEALNYA PENGELOLAAN DAERAH</vt:lpstr>
      <vt:lpstr>Pemerintah Daerah</vt:lpstr>
      <vt:lpstr>Peran Pemerintah </vt:lpstr>
      <vt:lpstr>Pemerintahan Daerah (UU 23 Tahun 2014)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URUSAN PEMERINTAHAN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HERAWATI</dc:creator>
  <cp:lastModifiedBy>asus</cp:lastModifiedBy>
  <cp:revision>107</cp:revision>
  <dcterms:created xsi:type="dcterms:W3CDTF">2006-08-16T00:00:00Z</dcterms:created>
  <dcterms:modified xsi:type="dcterms:W3CDTF">2020-04-05T08:48:31Z</dcterms:modified>
</cp:coreProperties>
</file>