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slideLayouts/slideLayout47.xml" ContentType="application/vnd.openxmlformats-officedocument.presentationml.slideLayout+xml"/>
  <Override PartName="/ppt/theme/theme6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7.xml" ContentType="application/vnd.openxmlformats-officedocument.theme+xml"/>
  <Override PartName="/ppt/theme/themeOverride2.xml" ContentType="application/vnd.openxmlformats-officedocument.themeOverride+xml"/>
  <Override PartName="/ppt/slideLayouts/slideLayout53.xml" ContentType="application/vnd.openxmlformats-officedocument.presentationml.slideLayout+xml"/>
  <Override PartName="/ppt/theme/theme8.xml" ContentType="application/vnd.openxmlformats-officedocument.theme+xml"/>
  <Override PartName="/ppt/slideLayouts/slideLayout54.xml" ContentType="application/vnd.openxmlformats-officedocument.presentationml.slideLayout+xml"/>
  <Override PartName="/ppt/theme/theme9.xml" ContentType="application/vnd.openxmlformats-officedocument.theme+xml"/>
  <Override PartName="/ppt/slideLayouts/slideLayout55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6" r:id="rId2"/>
    <p:sldMasterId id="2147484710" r:id="rId3"/>
    <p:sldMasterId id="2147484776" r:id="rId4"/>
    <p:sldMasterId id="2147484987" r:id="rId5"/>
    <p:sldMasterId id="2147484989" r:id="rId6"/>
    <p:sldMasterId id="2147485002" r:id="rId7"/>
    <p:sldMasterId id="2147485013" r:id="rId8"/>
    <p:sldMasterId id="2147485015" r:id="rId9"/>
    <p:sldMasterId id="2147485027" r:id="rId10"/>
  </p:sldMasterIdLst>
  <p:notesMasterIdLst>
    <p:notesMasterId r:id="rId30"/>
  </p:notesMasterIdLst>
  <p:sldIdLst>
    <p:sldId id="257" r:id="rId11"/>
    <p:sldId id="363" r:id="rId12"/>
    <p:sldId id="364" r:id="rId13"/>
    <p:sldId id="390" r:id="rId14"/>
    <p:sldId id="391" r:id="rId15"/>
    <p:sldId id="392" r:id="rId16"/>
    <p:sldId id="370" r:id="rId17"/>
    <p:sldId id="371" r:id="rId18"/>
    <p:sldId id="376" r:id="rId19"/>
    <p:sldId id="373" r:id="rId20"/>
    <p:sldId id="374" r:id="rId21"/>
    <p:sldId id="375" r:id="rId22"/>
    <p:sldId id="377" r:id="rId23"/>
    <p:sldId id="378" r:id="rId24"/>
    <p:sldId id="379" r:id="rId25"/>
    <p:sldId id="380" r:id="rId26"/>
    <p:sldId id="381" r:id="rId27"/>
    <p:sldId id="382" r:id="rId28"/>
    <p:sldId id="388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996633"/>
    <a:srgbClr val="990000"/>
    <a:srgbClr val="9933FF"/>
    <a:srgbClr val="FF6600"/>
    <a:srgbClr val="FF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4660"/>
  </p:normalViewPr>
  <p:slideViewPr>
    <p:cSldViewPr>
      <p:cViewPr>
        <p:scale>
          <a:sx n="76" d="100"/>
          <a:sy n="76" d="100"/>
        </p:scale>
        <p:origin x="-11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7AE8CC-0506-4061-A6D0-3E0846AC0398}" type="datetimeFigureOut">
              <a:rPr lang="en-US"/>
              <a:pPr>
                <a:defRPr/>
              </a:pPr>
              <a:t>8/11/2020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7D41CE8-550D-471C-ADA2-335014150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725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D43A67C-A0FC-431B-9108-5D3A49AB1F38}" type="slidenum">
              <a:rPr lang="en-GB">
                <a:solidFill>
                  <a:srgbClr val="000000"/>
                </a:solidFill>
              </a:rPr>
              <a:pPr eaLnBrk="1" hangingPunct="1"/>
              <a:t>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0445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2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634" tIns="46317" rIns="92634" bIns="46317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04453" name="Slide Number Placeholder 3"/>
          <p:cNvSpPr txBox="1">
            <a:spLocks noGrp="1"/>
          </p:cNvSpPr>
          <p:nvPr/>
        </p:nvSpPr>
        <p:spPr bwMode="auto">
          <a:xfrm>
            <a:off x="3884613" y="8683625"/>
            <a:ext cx="29718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5" rIns="93170" bIns="46585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5A667919-87FC-4521-978E-0D82A270A8A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/>
              <a:t>4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 smtClean="0"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</p:grp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EC01A9BD-D849-4FA5-BE42-52EB89F12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3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E7203-8281-4177-9F4C-7246EF1C5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5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90584-259D-4BF2-A506-C54EC63EF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72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D06AA-A5F2-45B6-A75F-4DA74158D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28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</p:grpSp>
      <p:sp>
        <p:nvSpPr>
          <p:cNvPr id="635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35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B6FF5-62B5-4317-9A24-A0279C54E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41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F08B8-9658-45BC-A041-F14493871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70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9C03F-9871-4AF9-BB24-44E74BE77B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58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3C5C9-5EDB-4642-B4B0-D66E0CF43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879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6A677-F6FC-4A26-999C-25A9901EE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88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65FBD-94A9-4466-86A8-40E7D2937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19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B79D5-27E6-4225-BEC8-7F7E823F0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9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BA07D-EE14-4F52-B72F-6B0EEED44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21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9E26F-2952-4B1F-AB82-47F9EBEF3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930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E29F5-FF99-4596-B28B-2D6BDDDD26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728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7FCD1-3599-4BD0-84A5-4C725DE6D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93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CE18D-80C0-43EA-8C84-F74AE34657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040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EA791-10E9-42D6-9118-247881432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041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</p:grpSp>
      <p:sp>
        <p:nvSpPr>
          <p:cNvPr id="1128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8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0F1AF1D5-B09B-4837-8840-3B7FB7A49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344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4D1BEBC2-C521-4879-96B7-F516D6A5C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246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41A6F77F-9685-4A62-AB5A-11FF268AC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682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C7F2AB9-A47F-467F-B513-888AC04959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648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DFEE92AA-7EB8-47B2-B366-C7BABA11B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9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4E8E8-CC89-4DE1-8BFD-F59EF4B89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604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0DAB026C-2D59-4082-8630-B0ADD1D07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006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86A12DA7-C19D-41E4-BDED-CC572C734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9721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EE5DA431-A68E-494D-B14C-53C2F295E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26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545CF39B-2F27-4157-B2FF-585AFA7D6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122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F4A9D1F4-F7B0-4259-925A-FD3C16E84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726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1014D801-F295-491F-A93E-39460C453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635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79C83-C84D-4C40-B046-03298A204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12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>
                <a:solidFill>
                  <a:srgbClr val="EAEBD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>
                <a:solidFill>
                  <a:srgbClr val="EAEBD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826D6-0B85-4044-9EE3-3C732B00F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89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D4EE4-2F70-4408-9F5A-C10F98140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319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B336D-0D7D-41B9-AA5C-AAAEA1AE5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89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DC6FD-1FC0-410D-BC63-059A430A0B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220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D543C53-FFBD-4893-A14A-AAD9F9280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4402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EC215-52E3-4016-BD36-13EEE5B49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340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65ACC4B-1372-4018-98E6-719C826AE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48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E1953CC-C8F6-4DA3-87E0-3AB4EE7EE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569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F6157-E52C-46C1-86F4-DD42230EE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801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0DA61-6173-4F75-BF97-BB93D2230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142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E8CB1-64B9-4C14-9C65-9AD8F4CCAB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94468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334CF-4B01-4EDE-9910-C31074416E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8122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845E-BC7D-441B-A46C-C5C0003CB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>
                <a:solidFill>
                  <a:srgbClr val="EAEBD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>
                <a:solidFill>
                  <a:srgbClr val="EAEBD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114AA-2B00-4C98-9169-DE19450A9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99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7449C-2E71-4F22-A370-27AACE052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438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6" name="Rectangle 5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BB325-649F-4521-ACC0-CBC0B95A9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7449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32786-5B39-4FF0-A8DF-B7493E8C3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72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2208B-26AA-4FDA-AC18-9694A3C492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004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id-ID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id-ID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pitchFamily="34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790C737-4F7F-4A3C-8F92-20C385C05E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79463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DA892-183D-4399-95E5-29847DD003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278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A7740-7D8B-4D6E-88DE-EF71EDB852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64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90D4E-1ADF-4C3F-9B40-EA3F31CA1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7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8F16F-6C33-4DFF-B6F1-71AE0B35B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6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41577-83B3-45D3-B23E-CBB68B544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F6A11-1000-47AA-90A9-BE150D1CE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4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5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4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52.xml"/><Relationship Id="rId4" Type="http://schemas.openxmlformats.org/officeDocument/2006/relationships/slideLayout" Target="../slideLayouts/slideLayout51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1F8580-57DD-404D-8BE5-65710801C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85" r:id="rId1"/>
    <p:sldLayoutId id="2147484968" r:id="rId2"/>
    <p:sldLayoutId id="2147484967" r:id="rId3"/>
    <p:sldLayoutId id="2147484966" r:id="rId4"/>
    <p:sldLayoutId id="2147484965" r:id="rId5"/>
    <p:sldLayoutId id="2147484964" r:id="rId6"/>
    <p:sldLayoutId id="2147484963" r:id="rId7"/>
    <p:sldLayoutId id="2147484962" r:id="rId8"/>
    <p:sldLayoutId id="2147484961" r:id="rId9"/>
    <p:sldLayoutId id="2147484960" r:id="rId10"/>
    <p:sldLayoutId id="2147484959" r:id="rId11"/>
    <p:sldLayoutId id="214748495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  <a:cs typeface="+mn-cs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735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4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6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9C4D501-3BE6-487C-942E-09ECAD21E8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8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3080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3081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3082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3083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sp>
          <p:nvSpPr>
            <p:cNvPr id="3084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</p:grpSp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24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181C449-530B-4D54-A387-F0370DEBA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86" r:id="rId1"/>
    <p:sldLayoutId id="2147484979" r:id="rId2"/>
    <p:sldLayoutId id="2147484978" r:id="rId3"/>
    <p:sldLayoutId id="2147484977" r:id="rId4"/>
    <p:sldLayoutId id="2147484976" r:id="rId5"/>
    <p:sldLayoutId id="2147484975" r:id="rId6"/>
    <p:sldLayoutId id="2147484974" r:id="rId7"/>
    <p:sldLayoutId id="2147484973" r:id="rId8"/>
    <p:sldLayoutId id="2147484972" r:id="rId9"/>
    <p:sldLayoutId id="2147484971" r:id="rId10"/>
    <p:sldLayoutId id="2147484970" r:id="rId11"/>
    <p:sldLayoutId id="214748496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D9E9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128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4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4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4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5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5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5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5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5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5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5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  <p:sp>
          <p:nvSpPr>
            <p:cNvPr id="1025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EAEAEA"/>
                </a:solidFill>
                <a:latin typeface="Verdana" pitchFamily="34" charset="0"/>
              </a:endParaRPr>
            </a:p>
          </p:txBody>
        </p:sp>
      </p:grpSp>
      <p:sp>
        <p:nvSpPr>
          <p:cNvPr id="1025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5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fld id="{A2AD76F9-4439-456C-9DD1-47AE24F55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6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991" r:id="rId1"/>
    <p:sldLayoutId id="2147484992" r:id="rId2"/>
    <p:sldLayoutId id="2147484993" r:id="rId3"/>
    <p:sldLayoutId id="2147484994" r:id="rId4"/>
    <p:sldLayoutId id="2147484995" r:id="rId5"/>
    <p:sldLayoutId id="2147484996" r:id="rId6"/>
    <p:sldLayoutId id="2147484997" r:id="rId7"/>
    <p:sldLayoutId id="2147484998" r:id="rId8"/>
    <p:sldLayoutId id="2147484999" r:id="rId9"/>
    <p:sldLayoutId id="2147485000" r:id="rId10"/>
    <p:sldLayoutId id="21474850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2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rgbClr val="676A55"/>
                </a:solidFill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rgbClr val="676A55"/>
                </a:solidFill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176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178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fld id="{09B9BB44-FF91-43CE-832D-8BCBABD13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08" r:id="rId1"/>
    <p:sldLayoutId id="2147485009" r:id="rId2"/>
    <p:sldLayoutId id="2147484984" r:id="rId3"/>
    <p:sldLayoutId id="2147484983" r:id="rId4"/>
    <p:sldLayoutId id="2147485010" r:id="rId5"/>
    <p:sldLayoutId id="2147484982" r:id="rId6"/>
    <p:sldLayoutId id="2147485011" r:id="rId7"/>
    <p:sldLayoutId id="2147485012" r:id="rId8"/>
    <p:sldLayoutId id="2147484981" r:id="rId9"/>
    <p:sldLayoutId id="2147484980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434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4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6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7D3B7E2C-55F2-4C37-8C60-BB63CCF82B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88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536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4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6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210A3E9-F184-49B0-9799-F5503499A5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90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585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" name="Date Placeholder 16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rtlCol="0" anchor="ctr" anchorCtr="0"/>
          <a:lstStyle>
            <a:lvl1pPr algn="r">
              <a:defRPr sz="1200">
                <a:solidFill>
                  <a:srgbClr val="676A55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400" b="1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ED6D61F2-70D1-4226-814C-93A2278F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Footer Placeholder 20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 sz="1200">
                <a:solidFill>
                  <a:srgbClr val="676A55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03" r:id="rId1"/>
    <p:sldLayoutId id="2147485004" r:id="rId2"/>
    <p:sldLayoutId id="2147485005" r:id="rId3"/>
    <p:sldLayoutId id="2147485006" r:id="rId4"/>
    <p:sldLayoutId id="2147485007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F24DFCB-2170-42E2-AB60-45C2603DC6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4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403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4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6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8B7135E-B43C-4D8D-8C27-B2509C2E80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6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457200"/>
            <a:ext cx="7315200" cy="1698625"/>
          </a:xfrm>
        </p:spPr>
        <p:txBody>
          <a:bodyPr/>
          <a:lstStyle/>
          <a:p>
            <a:pPr eaLnBrk="1" hangingPunct="1"/>
            <a:r>
              <a:rPr lang="en-US" altLang="en-US" sz="3600" b="1" dirty="0" err="1" smtClean="0"/>
              <a:t>Konsep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Kunci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dan</a:t>
            </a:r>
            <a:r>
              <a:rPr lang="en-US" altLang="en-US" sz="3600" b="1" dirty="0" smtClean="0"/>
              <a:t> Format </a:t>
            </a:r>
            <a:r>
              <a:rPr lang="en-US" altLang="en-US" sz="3600" b="1" dirty="0" err="1" smtClean="0"/>
              <a:t>Relasi</a:t>
            </a:r>
            <a:r>
              <a:rPr lang="en-US" altLang="en-US" sz="3600" b="1" dirty="0" smtClean="0"/>
              <a:t> </a:t>
            </a:r>
            <a:r>
              <a:rPr lang="en-US" altLang="en-US" sz="3600" b="1" dirty="0" err="1" smtClean="0"/>
              <a:t>Pusat</a:t>
            </a:r>
            <a:r>
              <a:rPr lang="en-US" altLang="en-US" sz="3600" b="1" dirty="0" smtClean="0"/>
              <a:t>-Daerah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2743200"/>
            <a:ext cx="6705600" cy="2209800"/>
          </a:xfrm>
        </p:spPr>
        <p:txBody>
          <a:bodyPr/>
          <a:lstStyle/>
          <a:p>
            <a:pPr eaLnBrk="1" hangingPunct="1"/>
            <a:endParaRPr lang="en-US" altLang="en-US" sz="2400" b="1" smtClean="0"/>
          </a:p>
          <a:p>
            <a:pPr eaLnBrk="1" hangingPunct="1"/>
            <a:endParaRPr lang="en-US" altLang="en-US" sz="2000" b="1" smtClean="0"/>
          </a:p>
          <a:p>
            <a:pPr eaLnBrk="1" hangingPunct="1"/>
            <a:r>
              <a:rPr lang="en-US" altLang="en-US" sz="2000" b="1" smtClean="0"/>
              <a:t>Fatih Gama Abisono, SIP, MA.</a:t>
            </a:r>
          </a:p>
          <a:p>
            <a:pPr eaLnBrk="1" hangingPunct="1"/>
            <a:endParaRPr lang="en-US" altLang="en-US" sz="2400" b="1" smtClean="0"/>
          </a:p>
          <a:p>
            <a:pPr eaLnBrk="1" hangingPunct="1"/>
            <a:endParaRPr lang="en-US" altLang="en-US" sz="2400" b="1" smtClean="0"/>
          </a:p>
          <a:p>
            <a:pPr eaLnBrk="1" hangingPunct="1"/>
            <a:r>
              <a:rPr lang="en-US" altLang="en-US" sz="2400" b="1" smtClean="0"/>
              <a:t>MK Desentralisasi &amp; Otonomi Daerah </a:t>
            </a:r>
          </a:p>
          <a:p>
            <a:pPr eaLnBrk="1" hangingPunct="1"/>
            <a:r>
              <a:rPr lang="en-US" altLang="en-US" sz="2400" b="1" smtClean="0"/>
              <a:t>Program Studi Ilmu Pemerintahan</a:t>
            </a:r>
          </a:p>
          <a:p>
            <a:pPr eaLnBrk="1" hangingPunct="1"/>
            <a:r>
              <a:rPr lang="en-US" altLang="en-US" sz="2400" b="1" smtClean="0"/>
              <a:t>STPMD “APMD”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8" dur="2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12" dur="2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16" dur="2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L 0.25 0.33295  L 0.0 0.33295  L 0.0 0.0  Z" pathEditMode="relative" ptsTypes="">
                                      <p:cBhvr>
                                        <p:cTn id="20" dur="20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 dirty="0" err="1" smtClean="0">
                <a:latin typeface="Century Schoolbook" pitchFamily="18" charset="0"/>
              </a:rPr>
              <a:t>Bentuk</a:t>
            </a:r>
            <a:r>
              <a:rPr lang="en-US" cap="none" dirty="0" smtClean="0">
                <a:latin typeface="Century Schoolbook" pitchFamily="18" charset="0"/>
              </a:rPr>
              <a:t> </a:t>
            </a:r>
            <a:r>
              <a:rPr lang="en-US" cap="none" dirty="0" err="1" smtClean="0">
                <a:latin typeface="Century Schoolbook" pitchFamily="18" charset="0"/>
              </a:rPr>
              <a:t>Desentralisasi</a:t>
            </a:r>
            <a:endParaRPr lang="en-US" cap="none" dirty="0" smtClean="0">
              <a:latin typeface="Century Schoolbook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b="1" smtClean="0">
                <a:solidFill>
                  <a:srgbClr val="990000"/>
                </a:solidFill>
                <a:latin typeface="Century Schoolbook" pitchFamily="18" charset="0"/>
              </a:rPr>
              <a:t>Devolusi (Desentralisasi Politik)</a:t>
            </a:r>
            <a:r>
              <a:rPr lang="en-US" sz="2000" smtClean="0">
                <a:latin typeface="Century Schoolbook" pitchFamily="18" charset="0"/>
              </a:rPr>
              <a:t>, yakni pembentukan dan pemberdayaan unit-unit pemerintahan di tingkat lokal oleh pemerintah pusat dengan kontrol pusat seminimal mungkin dan terbatas pada bidang-bidang tertentu.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smtClean="0">
                <a:solidFill>
                  <a:srgbClr val="990000"/>
                </a:solidFill>
                <a:latin typeface="Century Schoolbook" pitchFamily="18" charset="0"/>
              </a:rPr>
              <a:t>Dekonsentrasi (Desentralisasi Administrasi)</a:t>
            </a:r>
            <a:r>
              <a:rPr lang="en-US" sz="2000" smtClean="0">
                <a:latin typeface="Century Schoolbook" pitchFamily="18" charset="0"/>
              </a:rPr>
              <a:t>, yakni pengalihan beberapa kewenangan atau tanggung jawab admn di dalam suatu kementerian  atau jawatan. Dalam hal ini tidak ada transfer kewenangan yang nyata.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smtClean="0">
                <a:solidFill>
                  <a:srgbClr val="990000"/>
                </a:solidFill>
                <a:latin typeface="Century Schoolbook" pitchFamily="18" charset="0"/>
              </a:rPr>
              <a:t>Delegasi</a:t>
            </a:r>
            <a:r>
              <a:rPr lang="en-US" sz="2000" smtClean="0">
                <a:latin typeface="Century Schoolbook" pitchFamily="18" charset="0"/>
              </a:rPr>
              <a:t>, transfer (pelimpahan) tanggung jawab fungsi-fungsi tertentu kepada organisasi-organisasi di luar struktur birokrasi pemerintah dan dikontrol tidak secara langsung oleh pemerintah pusat.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990000"/>
                </a:solidFill>
                <a:latin typeface="Century Schoolbook" pitchFamily="18" charset="0"/>
              </a:rPr>
              <a:t>Privatisasi</a:t>
            </a:r>
            <a:r>
              <a:rPr lang="en-US" sz="2000" smtClean="0">
                <a:latin typeface="Century Schoolbook" pitchFamily="18" charset="0"/>
              </a:rPr>
              <a:t>/debirokratisasi, yakni pelepasan semua tanggung jawab fungsi-fungsi kepada organisasi-organisasi pemerintahan atau perusahaan perusahaan swasta. (Cheema dan Rondinelli, 1983, 18)</a:t>
            </a:r>
          </a:p>
          <a:p>
            <a:pPr eaLnBrk="1" hangingPunct="1">
              <a:lnSpc>
                <a:spcPct val="90000"/>
              </a:lnSpc>
            </a:pPr>
            <a:endParaRPr lang="en-US" sz="2000" smtClean="0">
              <a:latin typeface="Century Schoolbook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7467600" cy="715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 cap="none" smtClean="0">
                <a:latin typeface="Century Schoolbook" pitchFamily="18" charset="0"/>
              </a:rPr>
              <a:t>DEVOLUSI (DESENTRALISASI POLITIK)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mtClean="0">
                <a:latin typeface="Century Schoolbook" pitchFamily="18" charset="0"/>
              </a:rPr>
              <a:t>Desentralisasi politik yang dimaksud ini adalah bagaimana mendelegasikan wewenang pengambilan keputusan kepada badan perwakilan yang dipilih melalui pemilihan lokal  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latin typeface="Century Schoolbook" pitchFamily="18" charset="0"/>
              </a:rPr>
              <a:t>desentralisasi politik adalah peralihan kekuatan ke unit-unit geografis pemerintah lokal yang terletak di luar struktur komando secara formal dari pemerintahan pusat 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latin typeface="Century Schoolbook" pitchFamily="18" charset="0"/>
              </a:rPr>
              <a:t>Desentralisasi politik juga merupakan cara untuk lebih mendekatkan pembangunan pada rakyat yang lebih mengetahui situasi dan kebutuhan mereka sendiri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8229600" cy="609600"/>
          </a:xfrm>
          <a:solidFill>
            <a:srgbClr val="99FF66"/>
          </a:solidFill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Schoolbook" pitchFamily="18" charset="0"/>
              </a:rPr>
              <a:t>Ciri-ciri Devolusi</a:t>
            </a:r>
          </a:p>
        </p:txBody>
      </p:sp>
      <p:sp>
        <p:nvSpPr>
          <p:cNvPr id="246788" name="Rectangle 4"/>
          <p:cNvSpPr>
            <a:spLocks noChangeArrowheads="1"/>
          </p:cNvSpPr>
          <p:nvPr/>
        </p:nvSpPr>
        <p:spPr bwMode="auto">
          <a:xfrm>
            <a:off x="381000" y="1219200"/>
            <a:ext cx="8458200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Pemerintah lokal harus diberi otonomi dan kebebasan dan dianggap sebagai level terpisah yang mana tidak memperoleh kontrol langsung dari pemerintah pusat,</a:t>
            </a:r>
          </a:p>
          <a:p>
            <a:pPr marL="342900" indent="-342900"/>
            <a:r>
              <a:rPr 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Unit-unit lokal memiliki batas-batas geografis yang ditetapkan secara hukum dan jelas dimana mereka menerapkan wewenangnya dan melaksanakan fungsi-fungsi publik,</a:t>
            </a:r>
          </a:p>
          <a:p>
            <a:pPr marL="342900" indent="-342900"/>
            <a:r>
              <a:rPr 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Pemerintah lokal harus diberi status lembaga dan wewenang untuk meningkatkan sumber-sumber guna melaksanakan fungsi-fungsi khusus.</a:t>
            </a:r>
          </a:p>
          <a:p>
            <a:pPr marL="342900" indent="-342900"/>
            <a:r>
              <a:rPr 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Devolusi mencerminkan kebutuhan menciptakan lembaga; dalam makna sebagai organisasi penyedia layanan yang memenuhi kebutuhannya dan sebagai unit-unit pemerintah yang memiliki pengaruh.</a:t>
            </a:r>
            <a:r>
              <a:rPr lang="en-US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7467600" cy="792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latin typeface="Century Schoolbook" pitchFamily="18" charset="0"/>
              </a:rPr>
              <a:t>Upaya Mewujudkan Tujuan Devolusi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mtClean="0">
                <a:latin typeface="Century Schoolbook" pitchFamily="18" charset="0"/>
              </a:rPr>
              <a:t>Mengembalikan hak-hak sipil dan kebebasan sipil pada rakyat, 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latin typeface="Century Schoolbook" pitchFamily="18" charset="0"/>
              </a:rPr>
              <a:t>pemerintah pusat memberikan hak pengelolaan dana pada pemerintah daerah, 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latin typeface="Century Schoolbook" pitchFamily="18" charset="0"/>
              </a:rPr>
              <a:t>preferensi dari pusat atas sektor pembangunan harus fleksibel dengan preferensi dari daerah, 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latin typeface="Century Schoolbook" pitchFamily="18" charset="0"/>
              </a:rPr>
              <a:t>pemerintah pusat harus dapat mengembangkan standar-standar baru yang dapat memperkuat tanpa mendikte 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latin typeface="Century Schoolbook" pitchFamily="18" charset="0"/>
              </a:rPr>
              <a:t>Pemberdayaan, berusaha memberikan kekuasaan lebih dulu kepada rakyat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28600" y="228600"/>
            <a:ext cx="8610600" cy="102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cap="none" smtClean="0">
                <a:latin typeface="Century Schoolbook" pitchFamily="18" charset="0"/>
              </a:rPr>
              <a:t>Dekonsentrasi (Desentralisasi Administrasi)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447800"/>
            <a:ext cx="7924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entury Schoolbook" pitchFamily="18" charset="0"/>
                <a:sym typeface="Wingdings" pitchFamily="2" charset="2"/>
              </a:rPr>
              <a:t>Dekonsentrasi merupakan model pengelolaaan kekuasaan untuk melunakkan sentralisasi dalam kontek relasi pusat-daerah.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entury Schoolbook" pitchFamily="18" charset="0"/>
                <a:sym typeface="Wingdings" pitchFamily="2" charset="2"/>
              </a:rPr>
              <a:t>Model ini dilakukan dengan mendelegasikan PELAKSANAAN kebijakan pada daerah, namun PENENTUAN kebijakannnya sendiri, pembiayaan dan pengawasan masih ditangan pusat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entury Schoolbook" pitchFamily="18" charset="0"/>
                <a:sym typeface="Wingdings" pitchFamily="2" charset="2"/>
              </a:rPr>
              <a:t>Ringkasnya, model ini merupakan redistribusi kewenangan dan tanggungjawab secara administratif pada unit pemerintahan dibawahnya (Cheema &amp; Rondinelli,1983).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latin typeface="Century Schoolbook" pitchFamily="18" charset="0"/>
                <a:sym typeface="Wingdings" pitchFamily="2" charset="2"/>
              </a:rPr>
              <a:t>Banyak dipraktekkan negara-negara berkembang yang sentralistis pada dekade-dekade 70-80-an(Indonesia, Thailand, Tunisia, Pakistan, Filipina, Maroko)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>
              <a:latin typeface="Century Schoolbook" pitchFamily="18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smtClean="0">
                <a:latin typeface="Century Schoolbook" pitchFamily="18" charset="0"/>
                <a:sym typeface="Wingdings" pitchFamily="2" charset="2"/>
              </a:rPr>
              <a:t>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274638"/>
            <a:ext cx="8305800" cy="7159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200" cap="none" smtClean="0">
                <a:latin typeface="Century Schoolbook" pitchFamily="18" charset="0"/>
              </a:rPr>
              <a:t>Bentuk Dekonsentrasi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990600"/>
            <a:ext cx="8305800" cy="5257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mtClean="0">
                <a:latin typeface="Century Schoolbook" pitchFamily="18" charset="0"/>
                <a:sym typeface="Wingdings" pitchFamily="2" charset="2"/>
              </a:rPr>
              <a:t>Dekonsentrasi menurut karakternya ada dua: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>
                <a:latin typeface="Century Schoolbook" pitchFamily="18" charset="0"/>
                <a:sym typeface="Wingdings" pitchFamily="2" charset="2"/>
              </a:rPr>
              <a:t>    - Dekonsentrasi Horizontal: PresidenMenteri (sama2 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>
                <a:latin typeface="Century Schoolbook" pitchFamily="18" charset="0"/>
                <a:sym typeface="Wingdings" pitchFamily="2" charset="2"/>
              </a:rPr>
              <a:t>      pusat)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>
                <a:latin typeface="Century Schoolbook" pitchFamily="18" charset="0"/>
                <a:sym typeface="Wingdings" pitchFamily="2" charset="2"/>
              </a:rPr>
              <a:t>    - Dekonsentrasi Vertikal: Pemencaran kewenangan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>
                <a:latin typeface="Century Schoolbook" pitchFamily="18" charset="0"/>
                <a:sym typeface="Wingdings" pitchFamily="2" charset="2"/>
              </a:rPr>
              <a:t>      hirarkis.(PusatProvKab/KotaKecamatan)   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>
                <a:latin typeface="Century Schoolbook" pitchFamily="18" charset="0"/>
                <a:sym typeface="Wingdings" pitchFamily="2" charset="2"/>
              </a:rPr>
              <a:t>Dekonsentrasi Vertikal dibedakan menjadi dua jenis: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000" smtClean="0">
                <a:solidFill>
                  <a:srgbClr val="990000"/>
                </a:solidFill>
                <a:latin typeface="Century Schoolbook" pitchFamily="18" charset="0"/>
                <a:sym typeface="Wingdings" pitchFamily="2" charset="2"/>
              </a:rPr>
              <a:t>Field Adminsitration</a:t>
            </a:r>
            <a:r>
              <a:rPr lang="en-US" altLang="en-US" sz="2000" smtClean="0">
                <a:latin typeface="Century Schoolbook" pitchFamily="18" charset="0"/>
                <a:sym typeface="Wingdings" pitchFamily="2" charset="2"/>
              </a:rPr>
              <a:t>Pejabat pusat yang diberi kewenangan melaksanakan program/kebijakan pusat. Pejabat diberi wewenang untuk membuat keputusan yang bersifat lokal (menyesuaikan kondisi lokal), namun berstatus sebagai pegawai pusat dan dalam pengawasan kementrian/departemen pusat (kantor pajak di daerah).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000" smtClean="0">
                <a:solidFill>
                  <a:srgbClr val="990000"/>
                </a:solidFill>
                <a:latin typeface="Century Schoolbook" pitchFamily="18" charset="0"/>
                <a:sym typeface="Wingdings" pitchFamily="2" charset="2"/>
              </a:rPr>
              <a:t>Local Administation</a:t>
            </a:r>
            <a:r>
              <a:rPr lang="en-US" altLang="en-US" sz="2000" smtClean="0">
                <a:latin typeface="Century Schoolbook" pitchFamily="18" charset="0"/>
                <a:sym typeface="Wingdings" pitchFamily="2" charset="2"/>
              </a:rPr>
              <a:t>Pejabat yang merupakan wakil pemerintah pusat di daerah, diangkat dan betanggungjawab kepada kementrian pusat, serta diawasi secara teknis oleh Pusat (kantor Wilayah di tingkat provinsi)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000" smtClean="0">
              <a:latin typeface="Century Schoolbook" pitchFamily="18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800" smtClean="0">
                <a:latin typeface="Century Schoolbook" pitchFamily="18" charset="0"/>
                <a:sym typeface="Wingdings" pitchFamily="2" charset="2"/>
              </a:rPr>
              <a:t>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AutoShape 2"/>
          <p:cNvSpPr>
            <a:spLocks noChangeArrowheads="1"/>
          </p:cNvSpPr>
          <p:nvPr/>
        </p:nvSpPr>
        <p:spPr bwMode="auto">
          <a:xfrm rot="5400000">
            <a:off x="6591300" y="419100"/>
            <a:ext cx="685800" cy="2133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1907" name="AutoShape 3"/>
          <p:cNvSpPr>
            <a:spLocks noChangeArrowheads="1"/>
          </p:cNvSpPr>
          <p:nvPr/>
        </p:nvSpPr>
        <p:spPr bwMode="auto">
          <a:xfrm rot="16200000" flipH="1">
            <a:off x="1447800" y="457200"/>
            <a:ext cx="685800" cy="20574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1908" name="Rectangle 4"/>
          <p:cNvSpPr>
            <a:spLocks noChangeArrowheads="1"/>
          </p:cNvSpPr>
          <p:nvPr/>
        </p:nvSpPr>
        <p:spPr bwMode="auto">
          <a:xfrm>
            <a:off x="2819400" y="914400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DECENTRALIZATION</a:t>
            </a:r>
          </a:p>
        </p:txBody>
      </p:sp>
      <p:sp>
        <p:nvSpPr>
          <p:cNvPr id="251909" name="Rectangle 5"/>
          <p:cNvSpPr>
            <a:spLocks noChangeArrowheads="1"/>
          </p:cNvSpPr>
          <p:nvPr/>
        </p:nvSpPr>
        <p:spPr bwMode="auto">
          <a:xfrm>
            <a:off x="0" y="3276600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IMPLEMENTASI KEBIJ</a:t>
            </a:r>
          </a:p>
        </p:txBody>
      </p:sp>
      <p:sp>
        <p:nvSpPr>
          <p:cNvPr id="251910" name="Rectangle 6"/>
          <p:cNvSpPr>
            <a:spLocks noChangeArrowheads="1"/>
          </p:cNvSpPr>
          <p:nvPr/>
        </p:nvSpPr>
        <p:spPr bwMode="auto">
          <a:xfrm>
            <a:off x="6096000" y="3276600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PERUMS&amp;PELAK. KEBIJ</a:t>
            </a:r>
          </a:p>
        </p:txBody>
      </p:sp>
      <p:sp>
        <p:nvSpPr>
          <p:cNvPr id="251911" name="Rectangle 7"/>
          <p:cNvSpPr>
            <a:spLocks noChangeArrowheads="1"/>
          </p:cNvSpPr>
          <p:nvPr/>
        </p:nvSpPr>
        <p:spPr bwMode="auto">
          <a:xfrm>
            <a:off x="6096000" y="1828800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POLITICAL DECENT</a:t>
            </a:r>
          </a:p>
        </p:txBody>
      </p:sp>
      <p:sp>
        <p:nvSpPr>
          <p:cNvPr id="251912" name="Rectangle 8"/>
          <p:cNvSpPr>
            <a:spLocks noChangeArrowheads="1"/>
          </p:cNvSpPr>
          <p:nvPr/>
        </p:nvSpPr>
        <p:spPr bwMode="auto">
          <a:xfrm>
            <a:off x="0" y="1828800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ADM DECENT</a:t>
            </a:r>
          </a:p>
        </p:txBody>
      </p:sp>
      <p:sp>
        <p:nvSpPr>
          <p:cNvPr id="251913" name="Rectangle 9"/>
          <p:cNvSpPr>
            <a:spLocks noChangeArrowheads="1"/>
          </p:cNvSpPr>
          <p:nvPr/>
        </p:nvSpPr>
        <p:spPr bwMode="auto">
          <a:xfrm>
            <a:off x="6096000" y="4648200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KEPALA DAERAH</a:t>
            </a:r>
          </a:p>
        </p:txBody>
      </p:sp>
      <p:sp>
        <p:nvSpPr>
          <p:cNvPr id="251914" name="Rectangle 10"/>
          <p:cNvSpPr>
            <a:spLocks noChangeArrowheads="1"/>
          </p:cNvSpPr>
          <p:nvPr/>
        </p:nvSpPr>
        <p:spPr bwMode="auto">
          <a:xfrm>
            <a:off x="0" y="4648200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KEPALA WILAYAH</a:t>
            </a:r>
          </a:p>
        </p:txBody>
      </p:sp>
      <p:sp>
        <p:nvSpPr>
          <p:cNvPr id="251915" name="Rectangle 11"/>
          <p:cNvSpPr>
            <a:spLocks noChangeArrowheads="1"/>
          </p:cNvSpPr>
          <p:nvPr/>
        </p:nvSpPr>
        <p:spPr bwMode="auto">
          <a:xfrm>
            <a:off x="0" y="228600"/>
            <a:ext cx="9144000" cy="579438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3200">
                <a:solidFill>
                  <a:schemeClr val="bg2"/>
                </a:solidFill>
              </a:rPr>
              <a:t>Desentralisasi &amp; Dekonsentrasi Pemerintahan</a:t>
            </a:r>
          </a:p>
        </p:txBody>
      </p:sp>
      <p:sp>
        <p:nvSpPr>
          <p:cNvPr id="251916" name="AutoShape 12"/>
          <p:cNvSpPr>
            <a:spLocks noChangeArrowheads="1"/>
          </p:cNvSpPr>
          <p:nvPr/>
        </p:nvSpPr>
        <p:spPr bwMode="auto">
          <a:xfrm>
            <a:off x="990600" y="2971800"/>
            <a:ext cx="990600" cy="304800"/>
          </a:xfrm>
          <a:prstGeom prst="flowChartMer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>
              <a:latin typeface="Tahoma" pitchFamily="34" charset="0"/>
            </a:endParaRPr>
          </a:p>
        </p:txBody>
      </p:sp>
      <p:sp>
        <p:nvSpPr>
          <p:cNvPr id="251917" name="Rectangle 13"/>
          <p:cNvSpPr>
            <a:spLocks noChangeArrowheads="1"/>
          </p:cNvSpPr>
          <p:nvPr/>
        </p:nvSpPr>
        <p:spPr bwMode="auto">
          <a:xfrm>
            <a:off x="0" y="2362200"/>
            <a:ext cx="304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>
                <a:solidFill>
                  <a:srgbClr val="009900"/>
                </a:solidFill>
              </a:rPr>
              <a:t>Deconcentration/ Dekonsentrasi</a:t>
            </a:r>
          </a:p>
        </p:txBody>
      </p:sp>
      <p:sp>
        <p:nvSpPr>
          <p:cNvPr id="251918" name="Rectangle 14"/>
          <p:cNvSpPr>
            <a:spLocks noChangeArrowheads="1"/>
          </p:cNvSpPr>
          <p:nvPr/>
        </p:nvSpPr>
        <p:spPr bwMode="auto">
          <a:xfrm>
            <a:off x="685800" y="3810000"/>
            <a:ext cx="168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Oleh: Birokrasi</a:t>
            </a:r>
          </a:p>
        </p:txBody>
      </p:sp>
      <p:sp>
        <p:nvSpPr>
          <p:cNvPr id="251919" name="AutoShape 15"/>
          <p:cNvSpPr>
            <a:spLocks noChangeArrowheads="1"/>
          </p:cNvSpPr>
          <p:nvPr/>
        </p:nvSpPr>
        <p:spPr bwMode="auto">
          <a:xfrm>
            <a:off x="1066800" y="4114800"/>
            <a:ext cx="990600" cy="304800"/>
          </a:xfrm>
          <a:prstGeom prst="flowChartMer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>
              <a:latin typeface="Tahoma" pitchFamily="34" charset="0"/>
            </a:endParaRPr>
          </a:p>
        </p:txBody>
      </p:sp>
      <p:sp>
        <p:nvSpPr>
          <p:cNvPr id="251920" name="AutoShape 16"/>
          <p:cNvSpPr>
            <a:spLocks noChangeArrowheads="1"/>
          </p:cNvSpPr>
          <p:nvPr/>
        </p:nvSpPr>
        <p:spPr bwMode="auto">
          <a:xfrm>
            <a:off x="6781800" y="2971800"/>
            <a:ext cx="990600" cy="304800"/>
          </a:xfrm>
          <a:prstGeom prst="flowChartMer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>
              <a:latin typeface="Tahoma" pitchFamily="34" charset="0"/>
            </a:endParaRPr>
          </a:p>
        </p:txBody>
      </p:sp>
      <p:sp>
        <p:nvSpPr>
          <p:cNvPr id="251921" name="AutoShape 17"/>
          <p:cNvSpPr>
            <a:spLocks noChangeArrowheads="1"/>
          </p:cNvSpPr>
          <p:nvPr/>
        </p:nvSpPr>
        <p:spPr bwMode="auto">
          <a:xfrm>
            <a:off x="6858000" y="4114800"/>
            <a:ext cx="990600" cy="304800"/>
          </a:xfrm>
          <a:prstGeom prst="flowChartMer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>
              <a:latin typeface="Tahoma" pitchFamily="34" charset="0"/>
            </a:endParaRPr>
          </a:p>
        </p:txBody>
      </p:sp>
      <p:sp>
        <p:nvSpPr>
          <p:cNvPr id="251922" name="Rectangle 18"/>
          <p:cNvSpPr>
            <a:spLocks noChangeArrowheads="1"/>
          </p:cNvSpPr>
          <p:nvPr/>
        </p:nvSpPr>
        <p:spPr bwMode="auto">
          <a:xfrm>
            <a:off x="762000" y="4343400"/>
            <a:ext cx="1631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Dipimpin oleh:</a:t>
            </a:r>
          </a:p>
        </p:txBody>
      </p:sp>
      <p:sp>
        <p:nvSpPr>
          <p:cNvPr id="251923" name="Rectangle 19"/>
          <p:cNvSpPr>
            <a:spLocks noChangeArrowheads="1"/>
          </p:cNvSpPr>
          <p:nvPr/>
        </p:nvSpPr>
        <p:spPr bwMode="auto">
          <a:xfrm>
            <a:off x="6477000" y="23622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Devolution/ Desentralisasi</a:t>
            </a:r>
          </a:p>
        </p:txBody>
      </p:sp>
      <p:sp>
        <p:nvSpPr>
          <p:cNvPr id="251924" name="Rectangle 20"/>
          <p:cNvSpPr>
            <a:spLocks noChangeArrowheads="1"/>
          </p:cNvSpPr>
          <p:nvPr/>
        </p:nvSpPr>
        <p:spPr bwMode="auto">
          <a:xfrm>
            <a:off x="6096000" y="3810000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/>
              <a:t>Oleh: Politisi &amp; Birokrasi</a:t>
            </a:r>
          </a:p>
        </p:txBody>
      </p:sp>
      <p:sp>
        <p:nvSpPr>
          <p:cNvPr id="251925" name="Rectangle 21"/>
          <p:cNvSpPr>
            <a:spLocks noChangeArrowheads="1"/>
          </p:cNvSpPr>
          <p:nvPr/>
        </p:nvSpPr>
        <p:spPr bwMode="auto">
          <a:xfrm>
            <a:off x="6553200" y="4343400"/>
            <a:ext cx="1631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Dipimpin oleh:</a:t>
            </a:r>
          </a:p>
        </p:txBody>
      </p:sp>
      <p:sp>
        <p:nvSpPr>
          <p:cNvPr id="251926" name="AutoShape 22"/>
          <p:cNvSpPr>
            <a:spLocks noChangeArrowheads="1"/>
          </p:cNvSpPr>
          <p:nvPr/>
        </p:nvSpPr>
        <p:spPr bwMode="auto">
          <a:xfrm flipV="1">
            <a:off x="1219200" y="5181600"/>
            <a:ext cx="1905000" cy="5334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1927" name="AutoShape 23"/>
          <p:cNvSpPr>
            <a:spLocks noChangeArrowheads="1"/>
          </p:cNvSpPr>
          <p:nvPr/>
        </p:nvSpPr>
        <p:spPr bwMode="auto">
          <a:xfrm flipH="1" flipV="1">
            <a:off x="5867400" y="5181600"/>
            <a:ext cx="1905000" cy="5334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251928" name="Rectangle 24"/>
          <p:cNvSpPr>
            <a:spLocks noChangeArrowheads="1"/>
          </p:cNvSpPr>
          <p:nvPr/>
        </p:nvSpPr>
        <p:spPr bwMode="auto">
          <a:xfrm>
            <a:off x="2667000" y="5791200"/>
            <a:ext cx="388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Integrated Perfectoral System</a:t>
            </a:r>
          </a:p>
        </p:txBody>
      </p:sp>
      <p:sp>
        <p:nvSpPr>
          <p:cNvPr id="251929" name="Rectangle 25"/>
          <p:cNvSpPr>
            <a:spLocks noChangeArrowheads="1"/>
          </p:cNvSpPr>
          <p:nvPr/>
        </p:nvSpPr>
        <p:spPr bwMode="auto">
          <a:xfrm>
            <a:off x="2667000" y="6172200"/>
            <a:ext cx="388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Unintegrated Perfectoral System</a:t>
            </a:r>
          </a:p>
        </p:txBody>
      </p:sp>
      <p:sp>
        <p:nvSpPr>
          <p:cNvPr id="251930" name="Rectangle 26"/>
          <p:cNvSpPr>
            <a:spLocks noChangeArrowheads="1"/>
          </p:cNvSpPr>
          <p:nvPr/>
        </p:nvSpPr>
        <p:spPr bwMode="auto">
          <a:xfrm>
            <a:off x="2667000" y="6477000"/>
            <a:ext cx="3886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Functional System</a:t>
            </a:r>
          </a:p>
        </p:txBody>
      </p:sp>
      <p:sp>
        <p:nvSpPr>
          <p:cNvPr id="251931" name="Rectangle 27"/>
          <p:cNvSpPr>
            <a:spLocks noChangeArrowheads="1"/>
          </p:cNvSpPr>
          <p:nvPr/>
        </p:nvSpPr>
        <p:spPr bwMode="auto">
          <a:xfrm>
            <a:off x="3505200" y="5257800"/>
            <a:ext cx="2185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/>
              <a:t>Kombinasinya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ChangeArrowheads="1"/>
          </p:cNvSpPr>
          <p:nvPr/>
        </p:nvSpPr>
        <p:spPr bwMode="auto">
          <a:xfrm>
            <a:off x="685800" y="1143000"/>
            <a:ext cx="2667000" cy="571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>
              <a:latin typeface="Tahoma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286000" y="304800"/>
            <a:ext cx="4679950" cy="64135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b="1"/>
              <a:t>STRUKTUR PEMERINTAHAN INDONESIA</a:t>
            </a:r>
            <a:endParaRPr lang="en-US"/>
          </a:p>
          <a:p>
            <a:pPr algn="ctr"/>
            <a:endParaRPr lang="en-US" b="1"/>
          </a:p>
        </p:txBody>
      </p:sp>
      <p:sp>
        <p:nvSpPr>
          <p:cNvPr id="254980" name="Rectangle 4"/>
          <p:cNvSpPr>
            <a:spLocks noChangeArrowheads="1"/>
          </p:cNvSpPr>
          <p:nvPr/>
        </p:nvSpPr>
        <p:spPr bwMode="auto">
          <a:xfrm>
            <a:off x="914400" y="2133600"/>
            <a:ext cx="1600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MENTERI</a:t>
            </a:r>
          </a:p>
        </p:txBody>
      </p:sp>
      <p:sp>
        <p:nvSpPr>
          <p:cNvPr id="254981" name="Rectangle 5"/>
          <p:cNvSpPr>
            <a:spLocks noChangeArrowheads="1"/>
          </p:cNvSpPr>
          <p:nvPr/>
        </p:nvSpPr>
        <p:spPr bwMode="auto">
          <a:xfrm>
            <a:off x="5029200" y="5181600"/>
            <a:ext cx="3505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Instansi Pem. Kab. / Kota</a:t>
            </a:r>
          </a:p>
        </p:txBody>
      </p:sp>
      <p:sp>
        <p:nvSpPr>
          <p:cNvPr id="254982" name="Rectangle 6"/>
          <p:cNvSpPr>
            <a:spLocks noChangeArrowheads="1"/>
          </p:cNvSpPr>
          <p:nvPr/>
        </p:nvSpPr>
        <p:spPr bwMode="auto">
          <a:xfrm>
            <a:off x="914400" y="3352800"/>
            <a:ext cx="1600200" cy="762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INSTANSI </a:t>
            </a:r>
          </a:p>
          <a:p>
            <a:pPr algn="ctr"/>
            <a:r>
              <a:rPr lang="en-US"/>
              <a:t>VERTIKAL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819400" y="1371600"/>
            <a:ext cx="1600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PRESIDEN</a:t>
            </a:r>
          </a:p>
        </p:txBody>
      </p:sp>
      <p:sp>
        <p:nvSpPr>
          <p:cNvPr id="254984" name="Rectangle 8"/>
          <p:cNvSpPr>
            <a:spLocks noChangeArrowheads="1"/>
          </p:cNvSpPr>
          <p:nvPr/>
        </p:nvSpPr>
        <p:spPr bwMode="auto">
          <a:xfrm>
            <a:off x="2819400" y="2743200"/>
            <a:ext cx="1600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GUBERNUR</a:t>
            </a:r>
          </a:p>
        </p:txBody>
      </p:sp>
      <p:sp>
        <p:nvSpPr>
          <p:cNvPr id="254985" name="Rectangle 9"/>
          <p:cNvSpPr>
            <a:spLocks noChangeArrowheads="1"/>
          </p:cNvSpPr>
          <p:nvPr/>
        </p:nvSpPr>
        <p:spPr bwMode="auto">
          <a:xfrm>
            <a:off x="3733800" y="3886200"/>
            <a:ext cx="3886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DPRD KABUPATEN / KOTA</a:t>
            </a:r>
          </a:p>
        </p:txBody>
      </p:sp>
      <p:sp>
        <p:nvSpPr>
          <p:cNvPr id="254986" name="Rectangle 10"/>
          <p:cNvSpPr>
            <a:spLocks noChangeArrowheads="1"/>
          </p:cNvSpPr>
          <p:nvPr/>
        </p:nvSpPr>
        <p:spPr bwMode="auto">
          <a:xfrm>
            <a:off x="2895600" y="5943600"/>
            <a:ext cx="15240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CAMAT</a:t>
            </a:r>
          </a:p>
        </p:txBody>
      </p:sp>
      <p:sp>
        <p:nvSpPr>
          <p:cNvPr id="254987" name="Rectangle 11"/>
          <p:cNvSpPr>
            <a:spLocks noChangeArrowheads="1"/>
          </p:cNvSpPr>
          <p:nvPr/>
        </p:nvSpPr>
        <p:spPr bwMode="auto">
          <a:xfrm>
            <a:off x="2895600" y="6477000"/>
            <a:ext cx="15240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LURAH</a:t>
            </a:r>
          </a:p>
        </p:txBody>
      </p:sp>
      <p:sp>
        <p:nvSpPr>
          <p:cNvPr id="254988" name="Rectangle 12"/>
          <p:cNvSpPr>
            <a:spLocks noChangeArrowheads="1"/>
          </p:cNvSpPr>
          <p:nvPr/>
        </p:nvSpPr>
        <p:spPr bwMode="auto">
          <a:xfrm rot="-5400000">
            <a:off x="-1104900" y="3086100"/>
            <a:ext cx="3124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DEKONSENTRASI</a:t>
            </a:r>
          </a:p>
        </p:txBody>
      </p:sp>
      <p:sp>
        <p:nvSpPr>
          <p:cNvPr id="254989" name="Rectangle 13"/>
          <p:cNvSpPr>
            <a:spLocks noChangeArrowheads="1"/>
          </p:cNvSpPr>
          <p:nvPr/>
        </p:nvSpPr>
        <p:spPr bwMode="auto">
          <a:xfrm>
            <a:off x="914400" y="4419600"/>
            <a:ext cx="1600200" cy="762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INSTANSI </a:t>
            </a:r>
          </a:p>
          <a:p>
            <a:pPr algn="ctr"/>
            <a:r>
              <a:rPr lang="en-US"/>
              <a:t>VERTIKAL</a:t>
            </a:r>
          </a:p>
        </p:txBody>
      </p:sp>
      <p:sp>
        <p:nvSpPr>
          <p:cNvPr id="254990" name="Rectangle 14"/>
          <p:cNvSpPr>
            <a:spLocks noChangeArrowheads="1"/>
          </p:cNvSpPr>
          <p:nvPr/>
        </p:nvSpPr>
        <p:spPr bwMode="auto">
          <a:xfrm>
            <a:off x="914400" y="5638800"/>
            <a:ext cx="1600200" cy="762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INSTANSI </a:t>
            </a:r>
          </a:p>
          <a:p>
            <a:pPr algn="ctr"/>
            <a:r>
              <a:rPr lang="en-US"/>
              <a:t>VERTIKAL</a:t>
            </a:r>
          </a:p>
        </p:txBody>
      </p:sp>
      <p:sp>
        <p:nvSpPr>
          <p:cNvPr id="254991" name="Rectangle 15"/>
          <p:cNvSpPr>
            <a:spLocks noChangeArrowheads="1"/>
          </p:cNvSpPr>
          <p:nvPr/>
        </p:nvSpPr>
        <p:spPr bwMode="auto">
          <a:xfrm>
            <a:off x="4800600" y="2057400"/>
            <a:ext cx="1600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DPRD PROV</a:t>
            </a:r>
            <a:r>
              <a:rPr lang="en-US"/>
              <a:t>.</a:t>
            </a:r>
          </a:p>
        </p:txBody>
      </p:sp>
      <p:sp>
        <p:nvSpPr>
          <p:cNvPr id="254992" name="Rectangle 16"/>
          <p:cNvSpPr>
            <a:spLocks noChangeArrowheads="1"/>
          </p:cNvSpPr>
          <p:nvPr/>
        </p:nvSpPr>
        <p:spPr bwMode="auto">
          <a:xfrm>
            <a:off x="4724400" y="3200400"/>
            <a:ext cx="2362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Instansi Provinsi</a:t>
            </a:r>
            <a:r>
              <a:rPr lang="en-US"/>
              <a:t>.</a:t>
            </a:r>
          </a:p>
        </p:txBody>
      </p:sp>
      <p:sp>
        <p:nvSpPr>
          <p:cNvPr id="254993" name="Rectangle 17"/>
          <p:cNvSpPr>
            <a:spLocks noChangeArrowheads="1"/>
          </p:cNvSpPr>
          <p:nvPr/>
        </p:nvSpPr>
        <p:spPr bwMode="auto">
          <a:xfrm>
            <a:off x="5334000" y="5943600"/>
            <a:ext cx="1600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 P D</a:t>
            </a:r>
          </a:p>
        </p:txBody>
      </p:sp>
      <p:sp>
        <p:nvSpPr>
          <p:cNvPr id="254994" name="Rectangle 18"/>
          <p:cNvSpPr>
            <a:spLocks noChangeArrowheads="1"/>
          </p:cNvSpPr>
          <p:nvPr/>
        </p:nvSpPr>
        <p:spPr bwMode="auto">
          <a:xfrm>
            <a:off x="2971800" y="4572000"/>
            <a:ext cx="28194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BUPATI / WALIKOTA</a:t>
            </a:r>
          </a:p>
        </p:txBody>
      </p:sp>
      <p:sp>
        <p:nvSpPr>
          <p:cNvPr id="254995" name="Rectangle 19"/>
          <p:cNvSpPr>
            <a:spLocks noChangeArrowheads="1"/>
          </p:cNvSpPr>
          <p:nvPr/>
        </p:nvSpPr>
        <p:spPr bwMode="auto">
          <a:xfrm rot="-5400000">
            <a:off x="7048500" y="3086100"/>
            <a:ext cx="32766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DESENTRALISASI</a:t>
            </a:r>
          </a:p>
        </p:txBody>
      </p:sp>
      <p:sp>
        <p:nvSpPr>
          <p:cNvPr id="254996" name="Rectangle 20"/>
          <p:cNvSpPr>
            <a:spLocks noChangeArrowheads="1"/>
          </p:cNvSpPr>
          <p:nvPr/>
        </p:nvSpPr>
        <p:spPr bwMode="auto">
          <a:xfrm>
            <a:off x="4572000" y="6477000"/>
            <a:ext cx="2362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KEPALA DESA</a:t>
            </a:r>
          </a:p>
        </p:txBody>
      </p:sp>
      <p:sp>
        <p:nvSpPr>
          <p:cNvPr id="254997" name="Line 21"/>
          <p:cNvSpPr>
            <a:spLocks noChangeShapeType="1"/>
          </p:cNvSpPr>
          <p:nvPr/>
        </p:nvSpPr>
        <p:spPr bwMode="auto">
          <a:xfrm flipH="1">
            <a:off x="1752600" y="1600200"/>
            <a:ext cx="1066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4998" name="Line 22"/>
          <p:cNvSpPr>
            <a:spLocks noChangeShapeType="1"/>
          </p:cNvSpPr>
          <p:nvPr/>
        </p:nvSpPr>
        <p:spPr bwMode="auto">
          <a:xfrm>
            <a:off x="1752600" y="1600200"/>
            <a:ext cx="0" cy="533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4999" name="Line 23"/>
          <p:cNvSpPr>
            <a:spLocks noChangeShapeType="1"/>
          </p:cNvSpPr>
          <p:nvPr/>
        </p:nvSpPr>
        <p:spPr bwMode="auto">
          <a:xfrm>
            <a:off x="1752600" y="2590800"/>
            <a:ext cx="0" cy="762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0" name="Line 24"/>
          <p:cNvSpPr>
            <a:spLocks noChangeShapeType="1"/>
          </p:cNvSpPr>
          <p:nvPr/>
        </p:nvSpPr>
        <p:spPr bwMode="auto">
          <a:xfrm>
            <a:off x="1752600" y="4114800"/>
            <a:ext cx="0" cy="304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1" name="Line 25"/>
          <p:cNvSpPr>
            <a:spLocks noChangeShapeType="1"/>
          </p:cNvSpPr>
          <p:nvPr/>
        </p:nvSpPr>
        <p:spPr bwMode="auto">
          <a:xfrm>
            <a:off x="1752600" y="5181600"/>
            <a:ext cx="0" cy="457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2" name="Line 26"/>
          <p:cNvSpPr>
            <a:spLocks noChangeShapeType="1"/>
          </p:cNvSpPr>
          <p:nvPr/>
        </p:nvSpPr>
        <p:spPr bwMode="auto">
          <a:xfrm>
            <a:off x="3581400" y="1905000"/>
            <a:ext cx="0" cy="838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3" name="Line 27"/>
          <p:cNvSpPr>
            <a:spLocks noChangeShapeType="1"/>
          </p:cNvSpPr>
          <p:nvPr/>
        </p:nvSpPr>
        <p:spPr bwMode="auto">
          <a:xfrm>
            <a:off x="3581400" y="3124200"/>
            <a:ext cx="0" cy="685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4" name="Line 28"/>
          <p:cNvSpPr>
            <a:spLocks noChangeShapeType="1"/>
          </p:cNvSpPr>
          <p:nvPr/>
        </p:nvSpPr>
        <p:spPr bwMode="auto">
          <a:xfrm flipH="1">
            <a:off x="2514600" y="3810000"/>
            <a:ext cx="1066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5" name="Line 29"/>
          <p:cNvSpPr>
            <a:spLocks noChangeShapeType="1"/>
          </p:cNvSpPr>
          <p:nvPr/>
        </p:nvSpPr>
        <p:spPr bwMode="auto">
          <a:xfrm>
            <a:off x="3657600" y="1905000"/>
            <a:ext cx="0" cy="8382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6" name="Line 30"/>
          <p:cNvSpPr>
            <a:spLocks noChangeShapeType="1"/>
          </p:cNvSpPr>
          <p:nvPr/>
        </p:nvSpPr>
        <p:spPr bwMode="auto">
          <a:xfrm>
            <a:off x="3657600" y="3124200"/>
            <a:ext cx="0" cy="14478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7" name="Line 31"/>
          <p:cNvSpPr>
            <a:spLocks noChangeShapeType="1"/>
          </p:cNvSpPr>
          <p:nvPr/>
        </p:nvSpPr>
        <p:spPr bwMode="auto">
          <a:xfrm>
            <a:off x="5791200" y="2514600"/>
            <a:ext cx="0" cy="3810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8" name="Line 32"/>
          <p:cNvSpPr>
            <a:spLocks noChangeShapeType="1"/>
          </p:cNvSpPr>
          <p:nvPr/>
        </p:nvSpPr>
        <p:spPr bwMode="auto">
          <a:xfrm flipH="1">
            <a:off x="4419600" y="2895600"/>
            <a:ext cx="13716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09" name="Line 33"/>
          <p:cNvSpPr>
            <a:spLocks noChangeShapeType="1"/>
          </p:cNvSpPr>
          <p:nvPr/>
        </p:nvSpPr>
        <p:spPr bwMode="auto">
          <a:xfrm>
            <a:off x="3810000" y="2590800"/>
            <a:ext cx="1752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0" name="Line 34"/>
          <p:cNvSpPr>
            <a:spLocks noChangeShapeType="1"/>
          </p:cNvSpPr>
          <p:nvPr/>
        </p:nvSpPr>
        <p:spPr bwMode="auto">
          <a:xfrm>
            <a:off x="5562600" y="2514600"/>
            <a:ext cx="0" cy="762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1" name="Line 35"/>
          <p:cNvSpPr>
            <a:spLocks noChangeShapeType="1"/>
          </p:cNvSpPr>
          <p:nvPr/>
        </p:nvSpPr>
        <p:spPr bwMode="auto">
          <a:xfrm>
            <a:off x="4419600" y="29718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2" name="Line 36"/>
          <p:cNvSpPr>
            <a:spLocks noChangeShapeType="1"/>
          </p:cNvSpPr>
          <p:nvPr/>
        </p:nvSpPr>
        <p:spPr bwMode="auto">
          <a:xfrm>
            <a:off x="6096000" y="2971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3" name="Line 37"/>
          <p:cNvSpPr>
            <a:spLocks noChangeShapeType="1"/>
          </p:cNvSpPr>
          <p:nvPr/>
        </p:nvSpPr>
        <p:spPr bwMode="auto">
          <a:xfrm>
            <a:off x="3810000" y="2590800"/>
            <a:ext cx="0" cy="1524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4" name="Line 38"/>
          <p:cNvSpPr>
            <a:spLocks noChangeShapeType="1"/>
          </p:cNvSpPr>
          <p:nvPr/>
        </p:nvSpPr>
        <p:spPr bwMode="auto">
          <a:xfrm>
            <a:off x="4114800" y="4419600"/>
            <a:ext cx="17526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5" name="Line 39"/>
          <p:cNvSpPr>
            <a:spLocks noChangeShapeType="1"/>
          </p:cNvSpPr>
          <p:nvPr/>
        </p:nvSpPr>
        <p:spPr bwMode="auto">
          <a:xfrm>
            <a:off x="5867400" y="4267200"/>
            <a:ext cx="0" cy="152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6" name="Line 40"/>
          <p:cNvSpPr>
            <a:spLocks noChangeShapeType="1"/>
          </p:cNvSpPr>
          <p:nvPr/>
        </p:nvSpPr>
        <p:spPr bwMode="auto">
          <a:xfrm>
            <a:off x="4114800" y="4419600"/>
            <a:ext cx="0" cy="152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7" name="Line 41"/>
          <p:cNvSpPr>
            <a:spLocks noChangeShapeType="1"/>
          </p:cNvSpPr>
          <p:nvPr/>
        </p:nvSpPr>
        <p:spPr bwMode="auto">
          <a:xfrm>
            <a:off x="3962400" y="5029200"/>
            <a:ext cx="0" cy="914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8" name="Line 42"/>
          <p:cNvSpPr>
            <a:spLocks noChangeShapeType="1"/>
          </p:cNvSpPr>
          <p:nvPr/>
        </p:nvSpPr>
        <p:spPr bwMode="auto">
          <a:xfrm>
            <a:off x="3657600" y="6324600"/>
            <a:ext cx="0" cy="152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19" name="Line 43"/>
          <p:cNvSpPr>
            <a:spLocks noChangeShapeType="1"/>
          </p:cNvSpPr>
          <p:nvPr/>
        </p:nvSpPr>
        <p:spPr bwMode="auto">
          <a:xfrm>
            <a:off x="4114800" y="5105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20" name="Line 44"/>
          <p:cNvSpPr>
            <a:spLocks noChangeShapeType="1"/>
          </p:cNvSpPr>
          <p:nvPr/>
        </p:nvSpPr>
        <p:spPr bwMode="auto">
          <a:xfrm>
            <a:off x="6781800" y="5105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21" name="Line 45"/>
          <p:cNvSpPr>
            <a:spLocks noChangeShapeType="1"/>
          </p:cNvSpPr>
          <p:nvPr/>
        </p:nvSpPr>
        <p:spPr bwMode="auto">
          <a:xfrm>
            <a:off x="6172200" y="6324600"/>
            <a:ext cx="0" cy="152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22" name="Line 46"/>
          <p:cNvSpPr>
            <a:spLocks noChangeShapeType="1"/>
          </p:cNvSpPr>
          <p:nvPr/>
        </p:nvSpPr>
        <p:spPr bwMode="auto">
          <a:xfrm>
            <a:off x="4419600" y="6096000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23" name="Line 47"/>
          <p:cNvSpPr>
            <a:spLocks noChangeShapeType="1"/>
          </p:cNvSpPr>
          <p:nvPr/>
        </p:nvSpPr>
        <p:spPr bwMode="auto">
          <a:xfrm>
            <a:off x="4724400" y="6096000"/>
            <a:ext cx="0" cy="381000"/>
          </a:xfrm>
          <a:prstGeom prst="line">
            <a:avLst/>
          </a:prstGeom>
          <a:noFill/>
          <a:ln w="38100">
            <a:solidFill>
              <a:srgbClr val="FFFF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24" name="Line 48"/>
          <p:cNvSpPr>
            <a:spLocks noChangeShapeType="1"/>
          </p:cNvSpPr>
          <p:nvPr/>
        </p:nvSpPr>
        <p:spPr bwMode="auto">
          <a:xfrm flipV="1">
            <a:off x="4114800" y="50292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25" name="Line 29"/>
          <p:cNvSpPr>
            <a:spLocks noChangeShapeType="1"/>
          </p:cNvSpPr>
          <p:nvPr/>
        </p:nvSpPr>
        <p:spPr bwMode="auto">
          <a:xfrm>
            <a:off x="3657600" y="1905000"/>
            <a:ext cx="0" cy="8382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26" name="Line 30"/>
          <p:cNvSpPr>
            <a:spLocks noChangeShapeType="1"/>
          </p:cNvSpPr>
          <p:nvPr/>
        </p:nvSpPr>
        <p:spPr bwMode="auto">
          <a:xfrm>
            <a:off x="3657600" y="3124200"/>
            <a:ext cx="0" cy="14478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27" name="Rectangle 15"/>
          <p:cNvSpPr>
            <a:spLocks noChangeArrowheads="1"/>
          </p:cNvSpPr>
          <p:nvPr/>
        </p:nvSpPr>
        <p:spPr bwMode="auto">
          <a:xfrm>
            <a:off x="4800600" y="2057400"/>
            <a:ext cx="1600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DPRD PROV</a:t>
            </a:r>
            <a:r>
              <a:rPr lang="en-US"/>
              <a:t>.</a:t>
            </a:r>
          </a:p>
        </p:txBody>
      </p:sp>
      <p:sp>
        <p:nvSpPr>
          <p:cNvPr id="255028" name="Line 29"/>
          <p:cNvSpPr>
            <a:spLocks noChangeShapeType="1"/>
          </p:cNvSpPr>
          <p:nvPr/>
        </p:nvSpPr>
        <p:spPr bwMode="auto">
          <a:xfrm>
            <a:off x="3657600" y="1905000"/>
            <a:ext cx="0" cy="8382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29" name="Line 30"/>
          <p:cNvSpPr>
            <a:spLocks noChangeShapeType="1"/>
          </p:cNvSpPr>
          <p:nvPr/>
        </p:nvSpPr>
        <p:spPr bwMode="auto">
          <a:xfrm>
            <a:off x="3657600" y="3124200"/>
            <a:ext cx="0" cy="14478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30" name="Line 33"/>
          <p:cNvSpPr>
            <a:spLocks noChangeShapeType="1"/>
          </p:cNvSpPr>
          <p:nvPr/>
        </p:nvSpPr>
        <p:spPr bwMode="auto">
          <a:xfrm>
            <a:off x="3810000" y="2590800"/>
            <a:ext cx="1752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31" name="Rectangle 15"/>
          <p:cNvSpPr>
            <a:spLocks noChangeArrowheads="1"/>
          </p:cNvSpPr>
          <p:nvPr/>
        </p:nvSpPr>
        <p:spPr bwMode="auto">
          <a:xfrm>
            <a:off x="4800600" y="2057400"/>
            <a:ext cx="1600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DPRD PROV</a:t>
            </a:r>
            <a:r>
              <a:rPr lang="en-US"/>
              <a:t>.</a:t>
            </a:r>
          </a:p>
        </p:txBody>
      </p:sp>
      <p:sp>
        <p:nvSpPr>
          <p:cNvPr id="255032" name="Line 29"/>
          <p:cNvSpPr>
            <a:spLocks noChangeShapeType="1"/>
          </p:cNvSpPr>
          <p:nvPr/>
        </p:nvSpPr>
        <p:spPr bwMode="auto">
          <a:xfrm>
            <a:off x="3657600" y="1905000"/>
            <a:ext cx="0" cy="8382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33" name="Line 30"/>
          <p:cNvSpPr>
            <a:spLocks noChangeShapeType="1"/>
          </p:cNvSpPr>
          <p:nvPr/>
        </p:nvSpPr>
        <p:spPr bwMode="auto">
          <a:xfrm>
            <a:off x="3657600" y="3124200"/>
            <a:ext cx="0" cy="14478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34" name="Line 32"/>
          <p:cNvSpPr>
            <a:spLocks noChangeShapeType="1"/>
          </p:cNvSpPr>
          <p:nvPr/>
        </p:nvSpPr>
        <p:spPr bwMode="auto">
          <a:xfrm flipH="1">
            <a:off x="4419600" y="2895600"/>
            <a:ext cx="13716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35" name="Line 33"/>
          <p:cNvSpPr>
            <a:spLocks noChangeShapeType="1"/>
          </p:cNvSpPr>
          <p:nvPr/>
        </p:nvSpPr>
        <p:spPr bwMode="auto">
          <a:xfrm>
            <a:off x="3810000" y="2590800"/>
            <a:ext cx="1752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36" name="Rectangle 15"/>
          <p:cNvSpPr>
            <a:spLocks noChangeArrowheads="1"/>
          </p:cNvSpPr>
          <p:nvPr/>
        </p:nvSpPr>
        <p:spPr bwMode="auto">
          <a:xfrm>
            <a:off x="4800600" y="2057400"/>
            <a:ext cx="1600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DPRD PROV</a:t>
            </a:r>
            <a:r>
              <a:rPr lang="en-US"/>
              <a:t>.</a:t>
            </a:r>
          </a:p>
        </p:txBody>
      </p:sp>
      <p:sp>
        <p:nvSpPr>
          <p:cNvPr id="255037" name="Line 29"/>
          <p:cNvSpPr>
            <a:spLocks noChangeShapeType="1"/>
          </p:cNvSpPr>
          <p:nvPr/>
        </p:nvSpPr>
        <p:spPr bwMode="auto">
          <a:xfrm>
            <a:off x="3657600" y="1905000"/>
            <a:ext cx="0" cy="8382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38" name="Line 30"/>
          <p:cNvSpPr>
            <a:spLocks noChangeShapeType="1"/>
          </p:cNvSpPr>
          <p:nvPr/>
        </p:nvSpPr>
        <p:spPr bwMode="auto">
          <a:xfrm>
            <a:off x="3657600" y="3124200"/>
            <a:ext cx="0" cy="14478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39" name="Rectangle 9"/>
          <p:cNvSpPr>
            <a:spLocks noChangeArrowheads="1"/>
          </p:cNvSpPr>
          <p:nvPr/>
        </p:nvSpPr>
        <p:spPr bwMode="auto">
          <a:xfrm>
            <a:off x="3733800" y="3886200"/>
            <a:ext cx="3886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DPRD KABUPATEN / KOTA</a:t>
            </a:r>
          </a:p>
        </p:txBody>
      </p:sp>
      <p:sp>
        <p:nvSpPr>
          <p:cNvPr id="255040" name="Line 32"/>
          <p:cNvSpPr>
            <a:spLocks noChangeShapeType="1"/>
          </p:cNvSpPr>
          <p:nvPr/>
        </p:nvSpPr>
        <p:spPr bwMode="auto">
          <a:xfrm flipH="1">
            <a:off x="4419600" y="2895600"/>
            <a:ext cx="13716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41" name="Line 33"/>
          <p:cNvSpPr>
            <a:spLocks noChangeShapeType="1"/>
          </p:cNvSpPr>
          <p:nvPr/>
        </p:nvSpPr>
        <p:spPr bwMode="auto">
          <a:xfrm>
            <a:off x="3810000" y="2590800"/>
            <a:ext cx="1752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42" name="Rectangle 15"/>
          <p:cNvSpPr>
            <a:spLocks noChangeArrowheads="1"/>
          </p:cNvSpPr>
          <p:nvPr/>
        </p:nvSpPr>
        <p:spPr bwMode="auto">
          <a:xfrm>
            <a:off x="4800600" y="2057400"/>
            <a:ext cx="1600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DPRD PROV</a:t>
            </a:r>
            <a:r>
              <a:rPr lang="en-US"/>
              <a:t>.</a:t>
            </a:r>
          </a:p>
        </p:txBody>
      </p:sp>
      <p:sp>
        <p:nvSpPr>
          <p:cNvPr id="255043" name="Line 29"/>
          <p:cNvSpPr>
            <a:spLocks noChangeShapeType="1"/>
          </p:cNvSpPr>
          <p:nvPr/>
        </p:nvSpPr>
        <p:spPr bwMode="auto">
          <a:xfrm>
            <a:off x="3657600" y="1905000"/>
            <a:ext cx="0" cy="8382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44" name="Line 30"/>
          <p:cNvSpPr>
            <a:spLocks noChangeShapeType="1"/>
          </p:cNvSpPr>
          <p:nvPr/>
        </p:nvSpPr>
        <p:spPr bwMode="auto">
          <a:xfrm>
            <a:off x="3657600" y="3124200"/>
            <a:ext cx="0" cy="14478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45" name="Line 38"/>
          <p:cNvSpPr>
            <a:spLocks noChangeShapeType="1"/>
          </p:cNvSpPr>
          <p:nvPr/>
        </p:nvSpPr>
        <p:spPr bwMode="auto">
          <a:xfrm>
            <a:off x="4114800" y="4419600"/>
            <a:ext cx="17526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46" name="Rectangle 9"/>
          <p:cNvSpPr>
            <a:spLocks noChangeArrowheads="1"/>
          </p:cNvSpPr>
          <p:nvPr/>
        </p:nvSpPr>
        <p:spPr bwMode="auto">
          <a:xfrm>
            <a:off x="3733800" y="3886200"/>
            <a:ext cx="3886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DPRD KABUPATEN / KOTA</a:t>
            </a:r>
          </a:p>
        </p:txBody>
      </p:sp>
      <p:sp>
        <p:nvSpPr>
          <p:cNvPr id="255047" name="Line 32"/>
          <p:cNvSpPr>
            <a:spLocks noChangeShapeType="1"/>
          </p:cNvSpPr>
          <p:nvPr/>
        </p:nvSpPr>
        <p:spPr bwMode="auto">
          <a:xfrm flipH="1">
            <a:off x="4419600" y="2895600"/>
            <a:ext cx="13716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48" name="Line 33"/>
          <p:cNvSpPr>
            <a:spLocks noChangeShapeType="1"/>
          </p:cNvSpPr>
          <p:nvPr/>
        </p:nvSpPr>
        <p:spPr bwMode="auto">
          <a:xfrm>
            <a:off x="3810000" y="2590800"/>
            <a:ext cx="1752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49" name="Rectangle 15"/>
          <p:cNvSpPr>
            <a:spLocks noChangeArrowheads="1"/>
          </p:cNvSpPr>
          <p:nvPr/>
        </p:nvSpPr>
        <p:spPr bwMode="auto">
          <a:xfrm>
            <a:off x="4800600" y="2057400"/>
            <a:ext cx="1600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DPRD PROV</a:t>
            </a:r>
            <a:r>
              <a:rPr lang="en-US"/>
              <a:t>.</a:t>
            </a:r>
          </a:p>
        </p:txBody>
      </p:sp>
      <p:sp>
        <p:nvSpPr>
          <p:cNvPr id="255050" name="Line 29"/>
          <p:cNvSpPr>
            <a:spLocks noChangeShapeType="1"/>
          </p:cNvSpPr>
          <p:nvPr/>
        </p:nvSpPr>
        <p:spPr bwMode="auto">
          <a:xfrm>
            <a:off x="3657600" y="1905000"/>
            <a:ext cx="0" cy="8382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51" name="Line 30"/>
          <p:cNvSpPr>
            <a:spLocks noChangeShapeType="1"/>
          </p:cNvSpPr>
          <p:nvPr/>
        </p:nvSpPr>
        <p:spPr bwMode="auto">
          <a:xfrm>
            <a:off x="3657600" y="3124200"/>
            <a:ext cx="0" cy="14478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52" name="Line 41"/>
          <p:cNvSpPr>
            <a:spLocks noChangeShapeType="1"/>
          </p:cNvSpPr>
          <p:nvPr/>
        </p:nvSpPr>
        <p:spPr bwMode="auto">
          <a:xfrm>
            <a:off x="3962400" y="5029200"/>
            <a:ext cx="0" cy="914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53" name="Line 38"/>
          <p:cNvSpPr>
            <a:spLocks noChangeShapeType="1"/>
          </p:cNvSpPr>
          <p:nvPr/>
        </p:nvSpPr>
        <p:spPr bwMode="auto">
          <a:xfrm>
            <a:off x="4114800" y="4419600"/>
            <a:ext cx="17526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54" name="Rectangle 9"/>
          <p:cNvSpPr>
            <a:spLocks noChangeArrowheads="1"/>
          </p:cNvSpPr>
          <p:nvPr/>
        </p:nvSpPr>
        <p:spPr bwMode="auto">
          <a:xfrm>
            <a:off x="3733800" y="3886200"/>
            <a:ext cx="3886200" cy="38100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DPRD KABUPATEN / KOTA</a:t>
            </a:r>
          </a:p>
        </p:txBody>
      </p:sp>
      <p:sp>
        <p:nvSpPr>
          <p:cNvPr id="255055" name="Line 32"/>
          <p:cNvSpPr>
            <a:spLocks noChangeShapeType="1"/>
          </p:cNvSpPr>
          <p:nvPr/>
        </p:nvSpPr>
        <p:spPr bwMode="auto">
          <a:xfrm flipH="1">
            <a:off x="4419600" y="2895600"/>
            <a:ext cx="13716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56" name="Line 33"/>
          <p:cNvSpPr>
            <a:spLocks noChangeShapeType="1"/>
          </p:cNvSpPr>
          <p:nvPr/>
        </p:nvSpPr>
        <p:spPr bwMode="auto">
          <a:xfrm>
            <a:off x="3810000" y="2590800"/>
            <a:ext cx="1752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57" name="Rectangle 15"/>
          <p:cNvSpPr>
            <a:spLocks noChangeArrowheads="1"/>
          </p:cNvSpPr>
          <p:nvPr/>
        </p:nvSpPr>
        <p:spPr bwMode="auto">
          <a:xfrm>
            <a:off x="4800600" y="2057400"/>
            <a:ext cx="16002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DPRD PROV</a:t>
            </a:r>
            <a:r>
              <a:rPr lang="en-US"/>
              <a:t>.</a:t>
            </a:r>
          </a:p>
        </p:txBody>
      </p:sp>
      <p:sp>
        <p:nvSpPr>
          <p:cNvPr id="255058" name="Line 29"/>
          <p:cNvSpPr>
            <a:spLocks noChangeShapeType="1"/>
          </p:cNvSpPr>
          <p:nvPr/>
        </p:nvSpPr>
        <p:spPr bwMode="auto">
          <a:xfrm>
            <a:off x="3657600" y="1905000"/>
            <a:ext cx="0" cy="8382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5059" name="Line 30"/>
          <p:cNvSpPr>
            <a:spLocks noChangeShapeType="1"/>
          </p:cNvSpPr>
          <p:nvPr/>
        </p:nvSpPr>
        <p:spPr bwMode="auto">
          <a:xfrm>
            <a:off x="3657600" y="3124200"/>
            <a:ext cx="0" cy="1447800"/>
          </a:xfrm>
          <a:prstGeom prst="line">
            <a:avLst/>
          </a:prstGeom>
          <a:noFill/>
          <a:ln w="3810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Privatisasi (Desentralisasi Ekonomi)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AU" smtClean="0"/>
              <a:t>Desentralisasi ekonomi meliputi liberalisasi pasar, deregulasi, privatisasi BUMN, dan </a:t>
            </a:r>
            <a:r>
              <a:rPr lang="en-AU" i="1" smtClean="0"/>
              <a:t>public-private-partnership</a:t>
            </a:r>
            <a:r>
              <a:rPr lang="en-AU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AU" smtClean="0"/>
              <a:t>Privatisasi sebagai bentuk penyediaan layanan publik dalam kerangka mencapai efektivitas dan efisiensi barang atau jasa untuk publik dengan menimbang economic scale.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AU" smtClean="0"/>
              <a:t> </a:t>
            </a:r>
            <a:endParaRPr lang="en-US" altLang="en-US" sz="3000" smtClean="0">
              <a:sym typeface="Wingdings" pitchFamily="2" charset="2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Daftar Referensi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sz="1800" smtClean="0"/>
              <a:t>Cheema, G. Shabbir and A. Rondinelli(Eds.), </a:t>
            </a:r>
            <a:r>
              <a:rPr lang="id-ID" sz="1800" i="1" smtClean="0"/>
              <a:t>Decentralization and Development Policy Implementation in Developing Countries,</a:t>
            </a:r>
            <a:r>
              <a:rPr lang="id-ID" sz="1800" smtClean="0"/>
              <a:t> Sage Publication, 1983. (Chapter 1</a:t>
            </a:r>
            <a:r>
              <a:rPr lang="en-US" sz="1800" smtClean="0"/>
              <a:t> &amp; 2</a:t>
            </a:r>
            <a:r>
              <a:rPr lang="id-ID" sz="1800" smtClean="0"/>
              <a:t>)</a:t>
            </a:r>
            <a:endParaRPr lang="en-US" sz="1800" smtClean="0"/>
          </a:p>
          <a:p>
            <a:pPr>
              <a:lnSpc>
                <a:spcPct val="80000"/>
              </a:lnSpc>
            </a:pPr>
            <a:r>
              <a:rPr lang="id-ID" sz="1800" smtClean="0"/>
              <a:t>Karim, Abdul Gaffar (Ed.), </a:t>
            </a:r>
            <a:r>
              <a:rPr lang="id-ID" sz="1800" i="1" smtClean="0"/>
              <a:t>Kompleksitas Persoalan Otonomi Daerah di Indonesia, </a:t>
            </a:r>
            <a:r>
              <a:rPr lang="id-ID" sz="1800" smtClean="0"/>
              <a:t>Pustaka Pelajar, 2003.</a:t>
            </a:r>
            <a:endParaRPr lang="en-US" sz="1800" smtClean="0"/>
          </a:p>
          <a:p>
            <a:pPr>
              <a:lnSpc>
                <a:spcPct val="80000"/>
              </a:lnSpc>
            </a:pPr>
            <a:r>
              <a:rPr lang="id-ID" sz="1800" smtClean="0"/>
              <a:t>Riwo Kaho, Josef, </a:t>
            </a:r>
            <a:r>
              <a:rPr lang="id-ID" sz="1800" i="1" smtClean="0"/>
              <a:t>Prospek Otonomi Daerah di Negara Republik Indonesia, Identifikasi Beberapa Faktor yang Mempengaruhi Penyelenggaraannya, </a:t>
            </a:r>
            <a:r>
              <a:rPr lang="id-ID" sz="1800" smtClean="0"/>
              <a:t>Rajawali Press, Jakarta, 1988.</a:t>
            </a:r>
            <a:endParaRPr lang="en-US" sz="1800" smtClean="0"/>
          </a:p>
          <a:p>
            <a:pPr>
              <a:lnSpc>
                <a:spcPct val="80000"/>
              </a:lnSpc>
            </a:pPr>
            <a:r>
              <a:rPr lang="id-ID" sz="1800" smtClean="0"/>
              <a:t>Riwo Kaho, Josef, </a:t>
            </a:r>
            <a:r>
              <a:rPr lang="id-ID" sz="1800" i="1" smtClean="0"/>
              <a:t>Analisa Hubungan Pemerintah Pusat dan Daerah di Indonesia,</a:t>
            </a:r>
            <a:r>
              <a:rPr lang="en-US" sz="1800" i="1" smtClean="0"/>
              <a:t> POLGOV</a:t>
            </a:r>
            <a:r>
              <a:rPr lang="id-ID" sz="1800" smtClean="0"/>
              <a:t>,</a:t>
            </a:r>
            <a:r>
              <a:rPr lang="en-US" sz="1800" smtClean="0"/>
              <a:t> Yogyakarta</a:t>
            </a:r>
            <a:r>
              <a:rPr lang="id-ID" sz="1800" smtClean="0"/>
              <a:t>, </a:t>
            </a:r>
            <a:r>
              <a:rPr lang="en-US" sz="1800" smtClean="0"/>
              <a:t>2012</a:t>
            </a:r>
          </a:p>
          <a:p>
            <a:pPr>
              <a:lnSpc>
                <a:spcPct val="80000"/>
              </a:lnSpc>
            </a:pPr>
            <a:r>
              <a:rPr lang="id-ID" sz="1800" smtClean="0"/>
              <a:t>Ryaas Rasyid, Affan Gaffar, Syaukani, </a:t>
            </a:r>
            <a:r>
              <a:rPr lang="id-ID" sz="1800" i="1" smtClean="0"/>
              <a:t>Otonomi Daerah dalam Negara Kesatuan</a:t>
            </a:r>
            <a:r>
              <a:rPr lang="id-ID" sz="1800" smtClean="0"/>
              <a:t>, Pustaka Pelajar dan PUSKAP, Yogyakarta, 2002</a:t>
            </a:r>
            <a:endParaRPr lang="en-US" sz="1800" smtClean="0"/>
          </a:p>
          <a:p>
            <a:pPr>
              <a:lnSpc>
                <a:spcPct val="80000"/>
              </a:lnSpc>
            </a:pPr>
            <a:r>
              <a:rPr lang="id-ID" sz="1800" smtClean="0"/>
              <a:t>Smith, B.C.. </a:t>
            </a:r>
            <a:r>
              <a:rPr lang="id-ID" sz="1800" i="1" smtClean="0"/>
              <a:t>Decentralization: The Teritorial Dimension of The State</a:t>
            </a:r>
            <a:r>
              <a:rPr lang="id-ID" sz="1800" smtClean="0"/>
              <a:t>, chapter 1, 2.</a:t>
            </a:r>
          </a:p>
          <a:p>
            <a:pPr>
              <a:lnSpc>
                <a:spcPct val="80000"/>
              </a:lnSpc>
            </a:pPr>
            <a:r>
              <a:rPr lang="id-ID" sz="1800" smtClean="0"/>
              <a:t>Wignosubroto, Soetandyo, dkk., </a:t>
            </a:r>
            <a:r>
              <a:rPr lang="id-ID" sz="1800" i="1" smtClean="0"/>
              <a:t>Pasang Surut Otonomi Daerah, Sketsa Pengalaman 100 Tahun, </a:t>
            </a:r>
            <a:r>
              <a:rPr lang="id-ID" sz="1800" smtClean="0"/>
              <a:t>Institute for Local Development dan Yayasan TIFA, Jakarta, 2005.</a:t>
            </a:r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Pertanyaan Kunci</a:t>
            </a:r>
            <a:endParaRPr lang="en-US" smtClean="0">
              <a:effectLst/>
            </a:endParaRP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3600" b="1" smtClean="0">
                <a:effectLst/>
              </a:rPr>
              <a:t>”Apakah kekuasaan harus dipusatkan atau didistribusikan dan Mengapa demikian?”</a:t>
            </a:r>
          </a:p>
          <a:p>
            <a:pPr>
              <a:buFont typeface="Wingdings" pitchFamily="2" charset="2"/>
              <a:buNone/>
            </a:pPr>
            <a:r>
              <a:rPr lang="en-US" altLang="en-US" sz="3600" b="1" smtClean="0">
                <a:effectLst/>
              </a:rPr>
              <a:t> 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2800" b="1" smtClean="0">
                <a:effectLst/>
              </a:rPr>
              <a:t>(Pilihan terhadap salah satu opsi akan menentukan format pengaturan relasi pusat dan daerah)</a:t>
            </a:r>
          </a:p>
          <a:p>
            <a:endParaRPr lang="en-US" sz="280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The Answer is…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b="1" smtClean="0">
                <a:effectLst/>
              </a:rPr>
              <a:t>“Power Tends to Corrupt, absolute power, corrupts absolutely (Lord Acton)”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 b="1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smtClean="0">
                <a:effectLst/>
              </a:rPr>
              <a:t>Menghindari tabiat korup kekuasaan maka: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smtClean="0">
                <a:effectLst/>
              </a:rPr>
              <a:t>1. Kekuasaan harus disebarkan. Penyebaran dilakukan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smtClean="0">
                <a:effectLst/>
              </a:rPr>
              <a:t>     secara: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smtClean="0">
                <a:effectLst/>
              </a:rPr>
              <a:t>     - Teritorial Vertikal</a:t>
            </a:r>
            <a:r>
              <a:rPr lang="en-US" altLang="en-US" sz="2000" b="1" smtClean="0">
                <a:effectLst/>
                <a:sym typeface="Wingdings" pitchFamily="2" charset="2"/>
              </a:rPr>
              <a:t> Pusat–Daerah (Desen, Dekon, Federasi)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smtClean="0">
                <a:effectLst/>
                <a:sym typeface="Wingdings" pitchFamily="2" charset="2"/>
              </a:rPr>
              <a:t>     </a:t>
            </a:r>
            <a:r>
              <a:rPr lang="en-US" altLang="en-US" sz="2000" b="1" smtClean="0">
                <a:effectLst/>
              </a:rPr>
              <a:t>- Fungsional Horizontal</a:t>
            </a:r>
            <a:r>
              <a:rPr lang="en-US" altLang="en-US" sz="2000" b="1" smtClean="0">
                <a:effectLst/>
                <a:sym typeface="Wingdings" pitchFamily="2" charset="2"/>
              </a:rPr>
              <a:t>Trias Politik (Eks, Legs, Yudikatif)</a:t>
            </a:r>
            <a:endParaRPr lang="en-US" altLang="en-US" sz="2000" b="1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smtClean="0">
                <a:effectLst/>
              </a:rPr>
              <a:t>2. Kekuasaan harus dibatasi: waktu, teritori, kewenangan, sanksi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smtClean="0">
                <a:effectLst/>
              </a:rPr>
              <a:t>3. Kekuasaan harus di kontrol: politik, sosial, hukum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smtClean="0">
                <a:effectLst/>
              </a:rPr>
              <a:t>4. Kekuasaan harus dilembagakan: dgn standarisasi &amp; Prosedur</a:t>
            </a:r>
            <a:endParaRPr lang="en-US" altLang="en-US" sz="2400" b="1" smtClean="0">
              <a:effectLst/>
            </a:endParaRPr>
          </a:p>
          <a:p>
            <a:pPr>
              <a:lnSpc>
                <a:spcPct val="80000"/>
              </a:lnSpc>
            </a:pPr>
            <a:endParaRPr lang="en-US" sz="200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17"/>
          <p:cNvSpPr>
            <a:spLocks noChangeArrowheads="1"/>
          </p:cNvSpPr>
          <p:nvPr/>
        </p:nvSpPr>
        <p:spPr bwMode="auto">
          <a:xfrm>
            <a:off x="381000" y="533400"/>
            <a:ext cx="84582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SCR FILOSOFIS DESENTRALISASI BERTUJUAN:</a:t>
            </a:r>
          </a:p>
        </p:txBody>
      </p:sp>
      <p:sp>
        <p:nvSpPr>
          <p:cNvPr id="6149" name="Rectangle 17"/>
          <p:cNvSpPr>
            <a:spLocks noChangeArrowheads="1"/>
          </p:cNvSpPr>
          <p:nvPr/>
        </p:nvSpPr>
        <p:spPr bwMode="auto">
          <a:xfrm>
            <a:off x="457200" y="2112963"/>
            <a:ext cx="3429000" cy="5746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</a:p>
        </p:txBody>
      </p:sp>
      <p:sp>
        <p:nvSpPr>
          <p:cNvPr id="6150" name="Rectangle 17"/>
          <p:cNvSpPr>
            <a:spLocks noChangeArrowheads="1"/>
          </p:cNvSpPr>
          <p:nvPr/>
        </p:nvSpPr>
        <p:spPr bwMode="auto">
          <a:xfrm>
            <a:off x="5105400" y="2112963"/>
            <a:ext cx="3429000" cy="5746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KESEJAHTERAAN</a:t>
            </a:r>
          </a:p>
        </p:txBody>
      </p:sp>
      <p:sp>
        <p:nvSpPr>
          <p:cNvPr id="6151" name="AutoShape 9"/>
          <p:cNvSpPr>
            <a:spLocks noChangeArrowheads="1"/>
          </p:cNvSpPr>
          <p:nvPr/>
        </p:nvSpPr>
        <p:spPr bwMode="auto">
          <a:xfrm rot="2134633">
            <a:off x="2265363" y="1336675"/>
            <a:ext cx="609600" cy="744538"/>
          </a:xfrm>
          <a:prstGeom prst="downArrow">
            <a:avLst>
              <a:gd name="adj1" fmla="val 50000"/>
              <a:gd name="adj2" fmla="val 59456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eaLnBrk="0" hangingPunct="0"/>
            <a:endParaRPr lang="en-GB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334000" y="3581400"/>
            <a:ext cx="3429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73050" indent="-273050" algn="ctr" eaLnBrk="0" hangingPunct="0">
              <a:lnSpc>
                <a:spcPct val="80000"/>
              </a:lnSpc>
              <a:spcBef>
                <a:spcPct val="20000"/>
              </a:spcBef>
              <a:buClr>
                <a:srgbClr val="727CA3"/>
              </a:buClr>
              <a:buSzPct val="80000"/>
            </a:pPr>
            <a:r>
              <a:rPr lang="fi-FI" sz="2800" b="1">
                <a:solidFill>
                  <a:srgbClr val="000000"/>
                </a:solidFill>
                <a:latin typeface="Century Gothic" pitchFamily="34" charset="0"/>
              </a:rPr>
              <a:t>	.</a:t>
            </a:r>
            <a:endParaRPr lang="en-US" sz="2800" b="1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28600" y="3027121"/>
            <a:ext cx="4191000" cy="3041497"/>
          </a:xfrm>
          <a:prstGeom prst="ellipse">
            <a:avLst/>
          </a:prstGeom>
          <a:solidFill>
            <a:schemeClr val="tx1">
              <a:lumMod val="95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Menjadikan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pemda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sebagai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instrumen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pendidikan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politik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di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tingkat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lokal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untuk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mendukung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proses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demokratisasi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dg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penguatan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civil society</a:t>
            </a:r>
            <a:endParaRPr lang="fi-FI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800600" y="3047999"/>
            <a:ext cx="4038600" cy="2940487"/>
          </a:xfrm>
          <a:prstGeom prst="ellipse">
            <a:avLst/>
          </a:prstGeom>
          <a:solidFill>
            <a:schemeClr val="tx1">
              <a:lumMod val="95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Menjadikan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pemda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sebagai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instrumen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2000" b="1" dirty="0">
                <a:solidFill>
                  <a:schemeClr val="accent1">
                    <a:lumMod val="75000"/>
                  </a:schemeClr>
                </a:solidFill>
              </a:rPr>
              <a:t>meningkatkan kesejahteraan rakyat dg penyediaan layanan  publik scr efisien,efektif dan produktif)</a:t>
            </a:r>
            <a:r>
              <a:rPr lang="fi-FI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 rot="-2182012">
            <a:off x="6278563" y="1409700"/>
            <a:ext cx="609600" cy="744538"/>
          </a:xfrm>
          <a:prstGeom prst="downArrow">
            <a:avLst>
              <a:gd name="adj1" fmla="val 50000"/>
              <a:gd name="adj2" fmla="val 59456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eaLnBrk="0" hangingPunct="0"/>
            <a:endParaRPr lang="en-GB">
              <a:solidFill>
                <a:srgbClr val="FFFFFF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4184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898525" y="4175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endParaRPr lang="id-ID" alt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0419" name="Oval 3"/>
          <p:cNvSpPr>
            <a:spLocks noChangeArrowheads="1"/>
          </p:cNvSpPr>
          <p:nvPr/>
        </p:nvSpPr>
        <p:spPr bwMode="auto">
          <a:xfrm>
            <a:off x="990600" y="2819400"/>
            <a:ext cx="1600200" cy="1371600"/>
          </a:xfrm>
          <a:prstGeom prst="ellipse">
            <a:avLst/>
          </a:prstGeom>
          <a:solidFill>
            <a:schemeClr val="accent2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b="1">
                <a:latin typeface="Arial Narrow" pitchFamily="34" charset="0"/>
              </a:rPr>
              <a:t>PROSES</a:t>
            </a:r>
          </a:p>
          <a:p>
            <a:pPr algn="ctr"/>
            <a:r>
              <a:rPr lang="en-US" b="1">
                <a:latin typeface="Arial Narrow" pitchFamily="34" charset="0"/>
              </a:rPr>
              <a:t>DEMOKRASI</a:t>
            </a:r>
          </a:p>
          <a:p>
            <a:pPr algn="ctr"/>
            <a:r>
              <a:rPr lang="en-US" b="1">
                <a:latin typeface="Arial Narrow" pitchFamily="34" charset="0"/>
              </a:rPr>
              <a:t>LOKAL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73438" y="2139950"/>
            <a:ext cx="5181600" cy="45085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000" b="1" dirty="0" err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Pemilihan</a:t>
            </a:r>
            <a:r>
              <a:rPr lang="en-US" altLang="en-US" sz="20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anggota</a:t>
            </a:r>
            <a:r>
              <a:rPr lang="en-US" altLang="en-US" sz="20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legislatif</a:t>
            </a:r>
            <a:r>
              <a:rPr lang="en-US" altLang="en-US" sz="20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daerah</a:t>
            </a:r>
            <a:r>
              <a:rPr lang="en-US" altLang="en-US" sz="20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melalui</a:t>
            </a:r>
            <a:r>
              <a:rPr lang="en-US" altLang="en-US" sz="20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pemilu</a:t>
            </a:r>
            <a:endParaRPr lang="en-US" altLang="en-US" sz="2000" b="1" dirty="0" smtClean="0">
              <a:solidFill>
                <a:prstClr val="black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373438" y="2773363"/>
            <a:ext cx="5181600" cy="45085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000" b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Pilkada secara langsung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373438" y="3473450"/>
            <a:ext cx="5181600" cy="45085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000" b="1" dirty="0" err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Keleluasaan</a:t>
            </a:r>
            <a:r>
              <a:rPr lang="en-US" altLang="en-US" sz="20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altLang="en-US" sz="2000" b="1" dirty="0" err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penyusunan</a:t>
            </a:r>
            <a:r>
              <a:rPr lang="en-US" altLang="en-US" sz="20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APBD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373438" y="4173538"/>
            <a:ext cx="5181600" cy="45085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000" b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Perencanaan Pembangunan Daerah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3424238" y="4876800"/>
            <a:ext cx="51816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2000" b="1" dirty="0" err="1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Penyediaan</a:t>
            </a:r>
            <a:r>
              <a:rPr lang="en-US" sz="2000" b="1" dirty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ruang</a:t>
            </a:r>
            <a:r>
              <a:rPr lang="en-US" sz="2000" b="1" dirty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untuk</a:t>
            </a:r>
            <a:r>
              <a:rPr lang="en-US" sz="2000" b="1" dirty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partisipasi</a:t>
            </a:r>
            <a:r>
              <a:rPr lang="en-US" sz="2000" b="1" dirty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publik</a:t>
            </a:r>
            <a:r>
              <a:rPr lang="en-US" sz="2000" b="1" dirty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,   </a:t>
            </a:r>
          </a:p>
          <a:p>
            <a:pPr>
              <a:defRPr/>
            </a:pPr>
            <a:r>
              <a:rPr lang="en-US" sz="2000" b="1" dirty="0" err="1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transparansi</a:t>
            </a:r>
            <a:r>
              <a:rPr lang="en-US" sz="2000" b="1" dirty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dan</a:t>
            </a:r>
            <a:r>
              <a:rPr lang="en-US" sz="2000" b="1" dirty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akuntabilitas</a:t>
            </a:r>
            <a:endParaRPr lang="en-US" sz="2000" b="1" dirty="0">
              <a:solidFill>
                <a:prstClr val="black"/>
              </a:solidFill>
              <a:latin typeface="Arial Narrow" pitchFamily="34" charset="0"/>
              <a:cs typeface="Arial" pitchFamily="34" charset="0"/>
            </a:endParaRPr>
          </a:p>
        </p:txBody>
      </p:sp>
      <p:cxnSp>
        <p:nvCxnSpPr>
          <p:cNvPr id="60425" name="AutoShape 10"/>
          <p:cNvCxnSpPr>
            <a:cxnSpLocks noChangeShapeType="1"/>
            <a:stCxn id="60419" idx="6"/>
            <a:endCxn id="22533" idx="1"/>
          </p:cNvCxnSpPr>
          <p:nvPr/>
        </p:nvCxnSpPr>
        <p:spPr bwMode="auto">
          <a:xfrm flipV="1">
            <a:off x="2590800" y="2998788"/>
            <a:ext cx="782638" cy="506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26" name="AutoShape 11"/>
          <p:cNvCxnSpPr>
            <a:cxnSpLocks noChangeShapeType="1"/>
            <a:stCxn id="60419" idx="6"/>
            <a:endCxn id="22534" idx="1"/>
          </p:cNvCxnSpPr>
          <p:nvPr/>
        </p:nvCxnSpPr>
        <p:spPr bwMode="auto">
          <a:xfrm>
            <a:off x="2590800" y="3505200"/>
            <a:ext cx="782638" cy="193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27" name="AutoShape 12"/>
          <p:cNvCxnSpPr>
            <a:cxnSpLocks noChangeShapeType="1"/>
            <a:stCxn id="60419" idx="6"/>
            <a:endCxn id="22535" idx="1"/>
          </p:cNvCxnSpPr>
          <p:nvPr/>
        </p:nvCxnSpPr>
        <p:spPr bwMode="auto">
          <a:xfrm>
            <a:off x="2590800" y="3505200"/>
            <a:ext cx="782638" cy="893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28" name="AutoShape 13"/>
          <p:cNvCxnSpPr>
            <a:cxnSpLocks noChangeShapeType="1"/>
            <a:stCxn id="60419" idx="6"/>
            <a:endCxn id="22536" idx="1"/>
          </p:cNvCxnSpPr>
          <p:nvPr/>
        </p:nvCxnSpPr>
        <p:spPr bwMode="auto">
          <a:xfrm>
            <a:off x="2590800" y="3505200"/>
            <a:ext cx="833438" cy="171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3373438" y="1600200"/>
            <a:ext cx="5181600" cy="34607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1600" dirty="0" smtClean="0">
                <a:solidFill>
                  <a:schemeClr val="bg1">
                    <a:lumMod val="95000"/>
                  </a:schemeClr>
                </a:solidFill>
                <a:latin typeface="Arial Black" pitchFamily="34" charset="0"/>
                <a:cs typeface="Arial" pitchFamily="34" charset="0"/>
              </a:rPr>
              <a:t>DITANDAI DENGAN: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533400" y="409575"/>
            <a:ext cx="8021638" cy="457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400" dirty="0" smtClean="0">
                <a:cs typeface="Arial" pitchFamily="34" charset="0"/>
              </a:rPr>
              <a:t>BAGAIMANA PROSES DEMOKRATISASI  DI DAERAH ?</a:t>
            </a:r>
          </a:p>
        </p:txBody>
      </p:sp>
      <p:cxnSp>
        <p:nvCxnSpPr>
          <p:cNvPr id="60431" name="AutoShape 10"/>
          <p:cNvCxnSpPr>
            <a:cxnSpLocks noChangeShapeType="1"/>
            <a:endCxn id="22532" idx="1"/>
          </p:cNvCxnSpPr>
          <p:nvPr/>
        </p:nvCxnSpPr>
        <p:spPr bwMode="auto">
          <a:xfrm flipV="1">
            <a:off x="2611438" y="2365375"/>
            <a:ext cx="762000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69409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 animBg="1"/>
      <p:bldP spid="22534" grpId="0" animBg="1"/>
      <p:bldP spid="22535" grpId="0" animBg="1"/>
      <p:bldP spid="22536" grpId="0" animBg="1"/>
      <p:bldP spid="22542" grpId="0" animBg="1"/>
      <p:bldP spid="225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4"/>
          <p:cNvSpPr>
            <a:spLocks noChangeArrowheads="1"/>
          </p:cNvSpPr>
          <p:nvPr/>
        </p:nvSpPr>
        <p:spPr bwMode="auto">
          <a:xfrm>
            <a:off x="457200" y="228600"/>
            <a:ext cx="82296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600">
                <a:solidFill>
                  <a:srgbClr val="000099"/>
                </a:solidFill>
                <a:latin typeface="Showcard Gothic" pitchFamily="82" charset="0"/>
              </a:rPr>
              <a:t>Deepening democracy &amp; Effective </a:t>
            </a:r>
          </a:p>
          <a:p>
            <a:pPr algn="ctr" eaLnBrk="0" hangingPunct="0"/>
            <a:r>
              <a:rPr lang="en-US" sz="3600">
                <a:solidFill>
                  <a:srgbClr val="000099"/>
                </a:solidFill>
                <a:latin typeface="Showcard Gothic" pitchFamily="82" charset="0"/>
              </a:rPr>
              <a:t>Governance</a:t>
            </a:r>
          </a:p>
        </p:txBody>
      </p:sp>
      <p:sp>
        <p:nvSpPr>
          <p:cNvPr id="238595" name="Rectangle 5"/>
          <p:cNvSpPr>
            <a:spLocks noChangeArrowheads="1"/>
          </p:cNvSpPr>
          <p:nvPr/>
        </p:nvSpPr>
        <p:spPr bwMode="auto">
          <a:xfrm>
            <a:off x="533400" y="2057400"/>
            <a:ext cx="8229600" cy="434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buFontTx/>
              <a:buChar char="•"/>
            </a:pPr>
            <a:r>
              <a:rPr lang="en-US" sz="280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en-US" sz="2800">
                <a:solidFill>
                  <a:srgbClr val="990000"/>
                </a:solidFill>
                <a:latin typeface="Tahoma" pitchFamily="34" charset="0"/>
              </a:rPr>
              <a:t>Deepening :</a:t>
            </a:r>
          </a:p>
          <a:p>
            <a:pPr eaLnBrk="0" hangingPunct="0"/>
            <a:r>
              <a:rPr lang="en-US" sz="2800">
                <a:solidFill>
                  <a:srgbClr val="990000"/>
                </a:solidFill>
                <a:latin typeface="Tahoma" pitchFamily="34" charset="0"/>
              </a:rPr>
              <a:t>   - Penguatan</a:t>
            </a:r>
          </a:p>
          <a:p>
            <a:pPr eaLnBrk="0" hangingPunct="0"/>
            <a:r>
              <a:rPr lang="en-US" sz="2800">
                <a:solidFill>
                  <a:srgbClr val="990000"/>
                </a:solidFill>
                <a:latin typeface="Tahoma" pitchFamily="34" charset="0"/>
              </a:rPr>
              <a:t>   - Pengimplementasian menembus lapis bawah</a:t>
            </a:r>
          </a:p>
          <a:p>
            <a:pPr eaLnBrk="0" hangingPunct="0"/>
            <a:endParaRPr lang="en-US" sz="2800">
              <a:solidFill>
                <a:srgbClr val="990000"/>
              </a:solidFill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lang="en-US" sz="2800">
                <a:solidFill>
                  <a:srgbClr val="990000"/>
                </a:solidFill>
                <a:latin typeface="Tahoma" pitchFamily="34" charset="0"/>
              </a:rPr>
              <a:t> Democracy &amp; effective governance</a:t>
            </a:r>
          </a:p>
          <a:p>
            <a:pPr eaLnBrk="0" hangingPunct="0"/>
            <a:r>
              <a:rPr lang="en-US" sz="2800">
                <a:solidFill>
                  <a:srgbClr val="990000"/>
                </a:solidFill>
                <a:latin typeface="Tahoma" pitchFamily="34" charset="0"/>
              </a:rPr>
              <a:t>   - Representasi Politik</a:t>
            </a:r>
          </a:p>
          <a:p>
            <a:pPr eaLnBrk="0" hangingPunct="0"/>
            <a:r>
              <a:rPr lang="en-US" sz="2800">
                <a:solidFill>
                  <a:srgbClr val="990000"/>
                </a:solidFill>
                <a:latin typeface="Tahoma" pitchFamily="34" charset="0"/>
              </a:rPr>
              <a:t>   - Sinergi lintas pelaku</a:t>
            </a:r>
          </a:p>
          <a:p>
            <a:pPr eaLnBrk="0" hangingPunct="0"/>
            <a:r>
              <a:rPr lang="en-US" sz="2800">
                <a:solidFill>
                  <a:srgbClr val="990000"/>
                </a:solidFill>
                <a:latin typeface="Tahoma" pitchFamily="34" charset="0"/>
              </a:rPr>
              <a:t>   - Untuk kepentingan publik</a:t>
            </a:r>
          </a:p>
        </p:txBody>
      </p:sp>
    </p:spTree>
    <p:extLst>
      <p:ext uri="{BB962C8B-B14F-4D97-AF65-F5344CB8AC3E}">
        <p14:creationId xmlns:p14="http://schemas.microsoft.com/office/powerpoint/2010/main" val="53336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304800"/>
            <a:ext cx="7467600" cy="102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0"/>
          <a:lstStyle/>
          <a:p>
            <a:pPr eaLnBrk="1" hangingPunct="1"/>
            <a:r>
              <a:rPr lang="en-US" altLang="en-US" sz="3700" smtClean="0">
                <a:effectLst/>
              </a:rPr>
              <a:t>Model Pengelolaan Relasi Pusat-Daerah: Desentralisasi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447800"/>
            <a:ext cx="8610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200" smtClean="0">
                <a:effectLst/>
                <a:sym typeface="Wingdings" pitchFamily="2" charset="2"/>
              </a:rPr>
              <a:t>Desentralisasi muncul sebagai anti tesis atas kegagalan model sentralistik dalam pembangunan pada dasawarsa 70an. Kehadirannya diawali dengan kritik terhadap: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200" smtClean="0">
                <a:effectLst/>
                <a:sym typeface="Wingdings" pitchFamily="2" charset="2"/>
              </a:rPr>
              <a:t>    - Pembanguan ekonomi sentralistik memunculkan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200" smtClean="0">
                <a:effectLst/>
                <a:sym typeface="Wingdings" pitchFamily="2" charset="2"/>
              </a:rPr>
              <a:t>       ketimpangan, kemiskinan Pertumbuhan dengan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200" smtClean="0">
                <a:effectLst/>
                <a:sym typeface="Wingdings" pitchFamily="2" charset="2"/>
              </a:rPr>
              <a:t>       pemerataan, People centred Development (Korten,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200" smtClean="0">
                <a:effectLst/>
                <a:sym typeface="Wingdings" pitchFamily="2" charset="2"/>
              </a:rPr>
              <a:t>       1988).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200" smtClean="0">
                <a:effectLst/>
                <a:sym typeface="Wingdings" pitchFamily="2" charset="2"/>
              </a:rPr>
              <a:t>    -  Munculnya rejim-rejim Otoriter Birokratik di dunia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200" smtClean="0">
                <a:effectLst/>
                <a:sym typeface="Wingdings" pitchFamily="2" charset="2"/>
              </a:rPr>
              <a:t>       ketiga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smtClean="0">
                <a:effectLst/>
                <a:sym typeface="Wingdings" pitchFamily="2" charset="2"/>
              </a:rPr>
              <a:t>Desentralisasi menguat pada dasawarsa 90-an seiring dengan periode transisisi demokrasi di banyak belahan dunia</a:t>
            </a:r>
          </a:p>
          <a:p>
            <a:pPr eaLnBrk="1" hangingPunct="1">
              <a:lnSpc>
                <a:spcPct val="90000"/>
              </a:lnSpc>
            </a:pPr>
            <a:r>
              <a:rPr lang="en-AU" sz="2000" smtClean="0">
                <a:effectLst/>
              </a:rPr>
              <a:t>Dalam perkembangannya, desentralisasi mengalami perluasan makna dan cakupan seiring dengan diperkenalkannya gagasan </a:t>
            </a:r>
            <a:r>
              <a:rPr lang="en-AU" sz="2000" i="1" smtClean="0">
                <a:effectLst/>
              </a:rPr>
              <a:t>governance dan Deepening Democracy</a:t>
            </a:r>
            <a:endParaRPr lang="en-US" altLang="en-US" sz="2000" smtClean="0">
              <a:effectLst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000" smtClean="0">
              <a:effectLst/>
              <a:sym typeface="Wingdings" pitchFamily="2" charset="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274638"/>
            <a:ext cx="7467600" cy="1020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0"/>
          <a:lstStyle/>
          <a:p>
            <a:pPr eaLnBrk="1" hangingPunct="1"/>
            <a:r>
              <a:rPr lang="en-US" altLang="en-US" sz="3700" smtClean="0">
                <a:effectLst/>
              </a:rPr>
              <a:t>Model Pengelolaan Relasi Pusat-Daerah: Desentralisasi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447800"/>
            <a:ext cx="7924800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200" smtClean="0">
                <a:effectLst/>
                <a:sym typeface="Wingdings" pitchFamily="2" charset="2"/>
              </a:rPr>
              <a:t>Desentralisasi merupakan pembalikan konsentrasi secara administrasi dari pusat ke daerah dan pemeberian wewenang secara politik (Smith, 1985).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smtClean="0">
                <a:effectLst/>
                <a:sym typeface="Wingdings" pitchFamily="2" charset="2"/>
              </a:rPr>
              <a:t>Ciri penting desentralisasi adalah adanya kewenangan secara politik yang ditransfer dari unit pemerintahan pusat kepada unit pemerintahan daerah sehingga memiliki otonomi untuk mengatur rumah tangganya sendiri (Cheema&amp;Rondinelli, 1983).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200" smtClean="0">
                <a:effectLst/>
                <a:sym typeface="Wingdings" pitchFamily="2" charset="2"/>
              </a:rPr>
              <a:t>Desentralisasi bukan sekedar memindahkan “kantor cabang” pusat ke daerah, namun harus diikuti dengan pendistribusian kewenangan (bukan kewenangan) pada teritorial tertentu (daerah dengan batas-batas wilayah tertentu) yang menjadi basis penyerahan kewenangan tersebut.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274638"/>
            <a:ext cx="7467600" cy="1020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0"/>
          <a:lstStyle/>
          <a:p>
            <a:pPr eaLnBrk="1" hangingPunct="1"/>
            <a:r>
              <a:rPr lang="en-US" altLang="en-US" sz="3700" smtClean="0">
                <a:effectLst/>
              </a:rPr>
              <a:t>Mengapa Desentralisasi?</a:t>
            </a:r>
          </a:p>
        </p:txBody>
      </p:sp>
      <p:sp>
        <p:nvSpPr>
          <p:cNvPr id="247812" name="Rectangle 4"/>
          <p:cNvSpPr>
            <a:spLocks noChangeArrowheads="1"/>
          </p:cNvSpPr>
          <p:nvPr/>
        </p:nvSpPr>
        <p:spPr bwMode="auto">
          <a:xfrm>
            <a:off x="685800" y="1295400"/>
            <a:ext cx="8001000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US" altLang="en-US" sz="2400">
                <a:sym typeface="Wingdings" pitchFamily="2" charset="2"/>
              </a:rPr>
              <a:t>Terdapat sejumlah alasan,Rondinelli (1988), Smith (1985), Veld  menyatakan :</a:t>
            </a:r>
          </a:p>
          <a:p>
            <a:pPr marL="342900" indent="-342900">
              <a:buFontTx/>
              <a:buAutoNum type="arabicPeriod"/>
            </a:pPr>
            <a:r>
              <a:rPr lang="en-US" altLang="en-US" sz="2400">
                <a:sym typeface="Wingdings" pitchFamily="2" charset="2"/>
              </a:rPr>
              <a:t>Alat mengurangi kontrol perencanaan pembangunan </a:t>
            </a:r>
          </a:p>
          <a:p>
            <a:pPr marL="342900" indent="-342900"/>
            <a:r>
              <a:rPr lang="en-US" altLang="en-US" sz="2400">
                <a:sym typeface="Wingdings" pitchFamily="2" charset="2"/>
              </a:rPr>
              <a:t>    yang memusat oleh Pusat dengan distribusi wewenang pada daerah</a:t>
            </a:r>
          </a:p>
          <a:p>
            <a:pPr marL="342900" indent="-342900"/>
            <a:r>
              <a:rPr lang="en-US" altLang="en-US" sz="2400">
                <a:sym typeface="Wingdings" pitchFamily="2" charset="2"/>
              </a:rPr>
              <a:t>2. Desentralisasi lebih peka terhadap kebutuhan dan masalah yang dihadapi daerah.</a:t>
            </a:r>
          </a:p>
          <a:p>
            <a:pPr marL="342900" indent="-342900"/>
            <a:r>
              <a:rPr lang="en-US" altLang="en-US" sz="2400">
                <a:sym typeface="Wingdings" pitchFamily="2" charset="2"/>
              </a:rPr>
              <a:t>3. Mendorong responsifitas, inovasi, dan kreativitas daerah</a:t>
            </a:r>
          </a:p>
          <a:p>
            <a:pPr marL="342900" indent="-342900"/>
            <a:r>
              <a:rPr lang="en-US" altLang="en-US" sz="2400">
                <a:sym typeface="Wingdings" pitchFamily="2" charset="2"/>
              </a:rPr>
              <a:t>4. Meningkatkan akuntabilitas birokrasi dan wakil rakyat daerah</a:t>
            </a:r>
          </a:p>
          <a:p>
            <a:pPr marL="342900" indent="-342900"/>
            <a:r>
              <a:rPr lang="en-US" altLang="en-US" sz="2400">
                <a:sym typeface="Wingdings" pitchFamily="2" charset="2"/>
              </a:rPr>
              <a:t>5. Meningkatkan partisipasi masyarakat lokal</a:t>
            </a:r>
          </a:p>
          <a:p>
            <a:pPr marL="342900" indent="-342900"/>
            <a:r>
              <a:rPr lang="en-US" altLang="en-US" sz="2400">
                <a:sym typeface="Wingdings" pitchFamily="2" charset="2"/>
              </a:rPr>
              <a:t>6. Pelayanan publik lebih efektif dan efisien</a:t>
            </a:r>
          </a:p>
          <a:p>
            <a:pPr marL="342900" indent="-342900"/>
            <a:r>
              <a:rPr lang="en-US" altLang="en-US" sz="2400">
                <a:sym typeface="Wingdings" pitchFamily="2" charset="2"/>
              </a:rPr>
              <a:t>7. Meningkatkan stabilitas nasional dan kesatuan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1_Networ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riel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8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8_Networ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9_Networ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9_Oriel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9_Oriel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4_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4_Quadrant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0_Networ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1944</TotalTime>
  <Words>1388</Words>
  <Application>Microsoft Office PowerPoint</Application>
  <PresentationFormat>On-screen Show (4:3)</PresentationFormat>
  <Paragraphs>175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Quadrant</vt:lpstr>
      <vt:lpstr>Watermark</vt:lpstr>
      <vt:lpstr>Cliff</vt:lpstr>
      <vt:lpstr>1_Oriel</vt:lpstr>
      <vt:lpstr>8_Network</vt:lpstr>
      <vt:lpstr>9_Network</vt:lpstr>
      <vt:lpstr>9_Oriel</vt:lpstr>
      <vt:lpstr>4_Quadrant</vt:lpstr>
      <vt:lpstr>10_Network</vt:lpstr>
      <vt:lpstr>11_Network</vt:lpstr>
      <vt:lpstr>Konsep Kunci dan Format Relasi Pusat-Daerah</vt:lpstr>
      <vt:lpstr>Pertanyaan Kunci</vt:lpstr>
      <vt:lpstr>The Answer is…</vt:lpstr>
      <vt:lpstr>PowerPoint Presentation</vt:lpstr>
      <vt:lpstr>PowerPoint Presentation</vt:lpstr>
      <vt:lpstr>PowerPoint Presentation</vt:lpstr>
      <vt:lpstr>Model Pengelolaan Relasi Pusat-Daerah: Desentralisasi</vt:lpstr>
      <vt:lpstr>Model Pengelolaan Relasi Pusat-Daerah: Desentralisasi</vt:lpstr>
      <vt:lpstr>Mengapa Desentralisasi?</vt:lpstr>
      <vt:lpstr>Bentuk Desentralisasi</vt:lpstr>
      <vt:lpstr>DEVOLUSI (DESENTRALISASI POLITIK)</vt:lpstr>
      <vt:lpstr>Ciri-ciri Devolusi</vt:lpstr>
      <vt:lpstr>Upaya Mewujudkan Tujuan Devolusi</vt:lpstr>
      <vt:lpstr>Dekonsentrasi (Desentralisasi Administrasi)</vt:lpstr>
      <vt:lpstr>Bentuk Dekonsentrasi</vt:lpstr>
      <vt:lpstr>PowerPoint Presentation</vt:lpstr>
      <vt:lpstr>PowerPoint Presentation</vt:lpstr>
      <vt:lpstr>Privatisasi (Desentralisasi Ekonomi)</vt:lpstr>
      <vt:lpstr>Daftar Referensi</vt:lpstr>
    </vt:vector>
  </TitlesOfParts>
  <Company>Dosen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10 – Analisis Isi Media Massa (Kualitatif)</dc:title>
  <dc:creator>Ilham Prisgunanto</dc:creator>
  <cp:lastModifiedBy>user</cp:lastModifiedBy>
  <cp:revision>148</cp:revision>
  <dcterms:created xsi:type="dcterms:W3CDTF">2008-06-01T21:35:32Z</dcterms:created>
  <dcterms:modified xsi:type="dcterms:W3CDTF">2020-08-11T04:12:28Z</dcterms:modified>
</cp:coreProperties>
</file>