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8" d="100"/>
          <a:sy n="68" d="100"/>
        </p:scale>
        <p:origin x="-144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516624"/>
            <a:ext cx="7315200" cy="2595025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166530"/>
            <a:ext cx="7315200" cy="1144632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E5120-BA38-4DFC-AE34-DB2AF7FF269D}" type="datetimeFigureOut">
              <a:rPr lang="en-US" smtClean="0"/>
              <a:pPr/>
              <a:t>2/20/2019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0A74765-A775-4700-A147-E051F700555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E5120-BA38-4DFC-AE34-DB2AF7FF269D}" type="datetimeFigureOut">
              <a:rPr lang="en-US" smtClean="0"/>
              <a:pPr/>
              <a:t>2/20/2019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74765-A775-4700-A147-E051F70055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48400" y="1826709"/>
            <a:ext cx="1492499" cy="448445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4524" y="1826709"/>
            <a:ext cx="5241476" cy="448445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E5120-BA38-4DFC-AE34-DB2AF7FF269D}" type="datetimeFigureOut">
              <a:rPr lang="en-US" smtClean="0"/>
              <a:pPr/>
              <a:t>2/20/2019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74765-A775-4700-A147-E051F70055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E5120-BA38-4DFC-AE34-DB2AF7FF269D}" type="datetimeFigureOut">
              <a:rPr lang="en-US" smtClean="0"/>
              <a:pPr/>
              <a:t>2/20/2019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74765-A775-4700-A147-E051F70055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017572"/>
            <a:ext cx="7315200" cy="1293592"/>
          </a:xfrm>
        </p:spPr>
        <p:txBody>
          <a:bodyPr anchor="t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865097"/>
            <a:ext cx="7315200" cy="10984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E5120-BA38-4DFC-AE34-DB2AF7FF269D}" type="datetimeFigureOut">
              <a:rPr lang="en-US" smtClean="0"/>
              <a:pPr/>
              <a:t>2/20/2019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74765-A775-4700-A147-E051F70055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E5120-BA38-4DFC-AE34-DB2AF7FF269D}" type="datetimeFigureOut">
              <a:rPr lang="en-US" smtClean="0"/>
              <a:pPr/>
              <a:t>2/20/2019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74765-A775-4700-A147-E051F700555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914400" y="2743200"/>
            <a:ext cx="3566160" cy="35935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81728" y="2743200"/>
            <a:ext cx="3566160" cy="35956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6348" y="2743200"/>
            <a:ext cx="336499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5144" y="2743200"/>
            <a:ext cx="336206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E5120-BA38-4DFC-AE34-DB2AF7FF269D}" type="datetimeFigureOut">
              <a:rPr lang="en-US" smtClean="0"/>
              <a:pPr/>
              <a:t>2/20/2019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74765-A775-4700-A147-E051F700555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914400" y="3383280"/>
            <a:ext cx="3566160" cy="29535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81727" y="3383280"/>
            <a:ext cx="3566160" cy="29535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E5120-BA38-4DFC-AE34-DB2AF7FF269D}" type="datetimeFigureOut">
              <a:rPr lang="en-US" smtClean="0"/>
              <a:pPr/>
              <a:t>2/20/2019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74765-A775-4700-A147-E051F70055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E5120-BA38-4DFC-AE34-DB2AF7FF269D}" type="datetimeFigureOut">
              <a:rPr lang="en-US" smtClean="0"/>
              <a:pPr/>
              <a:t>2/20/2019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74765-A775-4700-A147-E051F70055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5362"/>
            <a:ext cx="2950936" cy="2173015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1752" y="1826709"/>
            <a:ext cx="4207848" cy="4476614"/>
          </a:xfrm>
        </p:spPr>
        <p:txBody>
          <a:bodyPr anchor="ctr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61095"/>
            <a:ext cx="2950936" cy="2245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E5120-BA38-4DFC-AE34-DB2AF7FF269D}" type="datetimeFigureOut">
              <a:rPr lang="en-US" smtClean="0"/>
              <a:pPr/>
              <a:t>2/20/2019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74765-A775-4700-A147-E051F70055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8800"/>
            <a:ext cx="2953512" cy="2176272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000" y="2286000"/>
            <a:ext cx="4038600" cy="3352800"/>
          </a:xfrm>
          <a:solidFill>
            <a:schemeClr val="accent2"/>
          </a:solidFill>
          <a:ln w="12700">
            <a:noFill/>
          </a:ln>
          <a:effectLst>
            <a:reflection blurRad="12700" stA="30000" endPos="30000" dist="31750" dir="5400000" sy="-100000" algn="bl" rotWithShape="0"/>
          </a:effectLst>
          <a:scene3d>
            <a:camera prst="perspectiveRight" fov="2700000">
              <a:rot lat="240000" lon="900000" rev="0"/>
            </a:camera>
            <a:lightRig rig="threePt" dir="t">
              <a:rot lat="0" lon="0" rev="2700000"/>
            </a:lightRig>
          </a:scene3d>
          <a:sp3d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59936"/>
            <a:ext cx="2953512" cy="22494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E5120-BA38-4DFC-AE34-DB2AF7FF269D}" type="datetimeFigureOut">
              <a:rPr lang="en-US" smtClean="0"/>
              <a:pPr/>
              <a:t>2/20/2019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74765-A775-4700-A147-E051F70055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435268" y="573807"/>
            <a:ext cx="86236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569419" y="573807"/>
            <a:ext cx="576072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769833"/>
            <a:ext cx="7315200" cy="3539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07690" y="548797"/>
            <a:ext cx="1189132" cy="2979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alpha val="50000"/>
                  </a:schemeClr>
                </a:solidFill>
              </a:defRPr>
            </a:lvl1pPr>
          </a:lstStyle>
          <a:p>
            <a:fld id="{BD9E5120-BA38-4DFC-AE34-DB2AF7FF269D}" type="datetimeFigureOut">
              <a:rPr lang="en-US" smtClean="0"/>
              <a:pPr/>
              <a:t>2/20/2019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14415" y="548797"/>
            <a:ext cx="941203" cy="301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60A74765-A775-4700-A147-E051F700555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08688" y="855956"/>
            <a:ext cx="2246489" cy="301227"/>
          </a:xfrm>
          <a:prstGeom prst="rect">
            <a:avLst/>
          </a:prstGeom>
        </p:spPr>
        <p:txBody>
          <a:bodyPr vert="horz" lIns="91440" tIns="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1"/>
            <a:ext cx="7772400" cy="1066799"/>
          </a:xfrm>
        </p:spPr>
        <p:txBody>
          <a:bodyPr>
            <a:normAutofit/>
          </a:bodyPr>
          <a:lstStyle/>
          <a:p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dirty="0" err="1" smtClean="0"/>
              <a:t>jurnalistik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1447800"/>
            <a:ext cx="7924800" cy="4724400"/>
          </a:xfrm>
        </p:spPr>
        <p:txBody>
          <a:bodyPr/>
          <a:lstStyle/>
          <a:p>
            <a:pPr algn="just"/>
            <a:r>
              <a:rPr lang="en-US" dirty="0" err="1" smtClean="0"/>
              <a:t>Jurnalistik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journalisme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etimologis</a:t>
            </a:r>
            <a:r>
              <a:rPr lang="en-US" dirty="0" smtClean="0"/>
              <a:t> (</a:t>
            </a:r>
            <a:r>
              <a:rPr lang="en-US" dirty="0" err="1" smtClean="0"/>
              <a:t>arti</a:t>
            </a:r>
            <a:r>
              <a:rPr lang="en-US" dirty="0" smtClean="0"/>
              <a:t> </a:t>
            </a:r>
            <a:r>
              <a:rPr lang="en-US" dirty="0" err="1" smtClean="0"/>
              <a:t>kata</a:t>
            </a:r>
            <a:r>
              <a:rPr lang="en-US" dirty="0" smtClean="0"/>
              <a:t>) </a:t>
            </a:r>
            <a:r>
              <a:rPr lang="en-US" dirty="0" err="1" smtClean="0"/>
              <a:t>artinya</a:t>
            </a:r>
            <a:r>
              <a:rPr lang="en-US" dirty="0" smtClean="0"/>
              <a:t>: </a:t>
            </a:r>
            <a:r>
              <a:rPr lang="en-US" dirty="0" err="1" smtClean="0"/>
              <a:t>catatan</a:t>
            </a:r>
            <a:r>
              <a:rPr lang="en-US" dirty="0" smtClean="0"/>
              <a:t> </a:t>
            </a:r>
            <a:r>
              <a:rPr lang="en-US" dirty="0" err="1" smtClean="0"/>
              <a:t>harian</a:t>
            </a:r>
            <a:r>
              <a:rPr lang="en-US" dirty="0" smtClean="0"/>
              <a:t>,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catatan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kejadian</a:t>
            </a:r>
            <a:r>
              <a:rPr lang="en-US" dirty="0" smtClean="0"/>
              <a:t> </a:t>
            </a:r>
            <a:r>
              <a:rPr lang="en-US" dirty="0" err="1" smtClean="0"/>
              <a:t>sehari-hari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MacDougall: </a:t>
            </a:r>
            <a:r>
              <a:rPr lang="en-US" dirty="0" err="1" smtClean="0"/>
              <a:t>jurnalisme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menghimpun</a:t>
            </a:r>
            <a:r>
              <a:rPr lang="en-US" dirty="0" smtClean="0"/>
              <a:t> </a:t>
            </a:r>
            <a:r>
              <a:rPr lang="en-US" dirty="0" err="1" smtClean="0"/>
              <a:t>berita</a:t>
            </a:r>
            <a:r>
              <a:rPr lang="en-US" dirty="0" smtClean="0"/>
              <a:t>, </a:t>
            </a:r>
            <a:r>
              <a:rPr lang="en-US" dirty="0" err="1" smtClean="0"/>
              <a:t>mencari</a:t>
            </a:r>
            <a:r>
              <a:rPr lang="en-US" dirty="0" smtClean="0"/>
              <a:t> </a:t>
            </a:r>
            <a:r>
              <a:rPr lang="en-US" dirty="0" err="1" smtClean="0"/>
              <a:t>fakta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melaporkan</a:t>
            </a:r>
            <a:r>
              <a:rPr lang="en-US" dirty="0" smtClean="0"/>
              <a:t> </a:t>
            </a:r>
            <a:r>
              <a:rPr lang="en-US" dirty="0" err="1" smtClean="0"/>
              <a:t>peristiwa</a:t>
            </a:r>
            <a:r>
              <a:rPr lang="en-US" dirty="0" smtClean="0"/>
              <a:t> .</a:t>
            </a:r>
          </a:p>
          <a:p>
            <a:pPr algn="just"/>
            <a:r>
              <a:rPr lang="en-US" dirty="0" err="1" smtClean="0"/>
              <a:t>Sejarah</a:t>
            </a:r>
            <a:r>
              <a:rPr lang="en-US" dirty="0" smtClean="0"/>
              <a:t> </a:t>
            </a:r>
            <a:r>
              <a:rPr lang="en-US" dirty="0" err="1" smtClean="0"/>
              <a:t>jurnalistik</a:t>
            </a:r>
            <a:r>
              <a:rPr lang="en-US" dirty="0" smtClean="0"/>
              <a:t> </a:t>
            </a:r>
            <a:r>
              <a:rPr lang="en-US" dirty="0" err="1" smtClean="0"/>
              <a:t>dimulai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media </a:t>
            </a:r>
            <a:r>
              <a:rPr lang="en-US" dirty="0" err="1" smtClean="0"/>
              <a:t>cetak</a:t>
            </a:r>
            <a:r>
              <a:rPr lang="en-US" dirty="0" smtClean="0"/>
              <a:t>.   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Sejarah</a:t>
            </a:r>
            <a:r>
              <a:rPr lang="en-US" dirty="0" smtClean="0"/>
              <a:t> </a:t>
            </a:r>
            <a:r>
              <a:rPr lang="en-US" dirty="0" err="1" smtClean="0"/>
              <a:t>jurnalisme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err="1" smtClean="0"/>
              <a:t>Dimulai</a:t>
            </a:r>
            <a:r>
              <a:rPr lang="en-US" dirty="0" smtClean="0"/>
              <a:t> 3000 </a:t>
            </a:r>
            <a:r>
              <a:rPr lang="en-US" dirty="0" err="1" smtClean="0"/>
              <a:t>tahun</a:t>
            </a:r>
            <a:r>
              <a:rPr lang="en-US" dirty="0" smtClean="0"/>
              <a:t> yang </a:t>
            </a:r>
            <a:r>
              <a:rPr lang="en-US" dirty="0" err="1" smtClean="0"/>
              <a:t>lalu</a:t>
            </a:r>
            <a:r>
              <a:rPr lang="en-US" dirty="0" smtClean="0"/>
              <a:t> </a:t>
            </a:r>
            <a:r>
              <a:rPr lang="en-US" dirty="0" err="1" smtClean="0"/>
              <a:t>zamannya</a:t>
            </a:r>
            <a:r>
              <a:rPr lang="en-US" dirty="0" smtClean="0"/>
              <a:t> </a:t>
            </a:r>
            <a:r>
              <a:rPr lang="en-US" dirty="0" err="1" smtClean="0"/>
              <a:t>Firaun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Mesir</a:t>
            </a:r>
            <a:r>
              <a:rPr lang="en-US" dirty="0" smtClean="0"/>
              <a:t>, </a:t>
            </a:r>
            <a:r>
              <a:rPr lang="en-US" dirty="0" err="1" smtClean="0"/>
              <a:t>Amenhotep</a:t>
            </a:r>
            <a:r>
              <a:rPr lang="en-US" dirty="0" smtClean="0"/>
              <a:t> III </a:t>
            </a:r>
            <a:r>
              <a:rPr lang="en-US" dirty="0" err="1" smtClean="0"/>
              <a:t>mengirimkan</a:t>
            </a:r>
            <a:r>
              <a:rPr lang="en-US" dirty="0" smtClean="0"/>
              <a:t> </a:t>
            </a:r>
            <a:r>
              <a:rPr lang="en-US" dirty="0" err="1" smtClean="0"/>
              <a:t>ratusan</a:t>
            </a:r>
            <a:r>
              <a:rPr lang="en-US" dirty="0" smtClean="0"/>
              <a:t> </a:t>
            </a:r>
            <a:r>
              <a:rPr lang="en-US" dirty="0" err="1" smtClean="0"/>
              <a:t>pesan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prajuritnya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provinsi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memberitahukan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ibukota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Di Roma 2000 </a:t>
            </a:r>
            <a:r>
              <a:rPr lang="en-US" dirty="0" err="1" smtClean="0"/>
              <a:t>tahun</a:t>
            </a:r>
            <a:r>
              <a:rPr lang="en-US" dirty="0" smtClean="0"/>
              <a:t> yang </a:t>
            </a:r>
            <a:r>
              <a:rPr lang="en-US" dirty="0" err="1" smtClean="0"/>
              <a:t>lalu</a:t>
            </a:r>
            <a:r>
              <a:rPr lang="en-US" dirty="0" smtClean="0"/>
              <a:t>, </a:t>
            </a:r>
            <a:r>
              <a:rPr lang="en-US" dirty="0" err="1" smtClean="0"/>
              <a:t>Acta</a:t>
            </a:r>
            <a:r>
              <a:rPr lang="en-US" dirty="0" smtClean="0"/>
              <a:t> </a:t>
            </a:r>
            <a:r>
              <a:rPr lang="en-US" dirty="0" err="1" smtClean="0"/>
              <a:t>Diurna</a:t>
            </a:r>
            <a:r>
              <a:rPr lang="en-US" dirty="0" smtClean="0"/>
              <a:t> (</a:t>
            </a:r>
            <a:r>
              <a:rPr lang="en-US" dirty="0" err="1" smtClean="0"/>
              <a:t>tindakan-tindakan</a:t>
            </a:r>
            <a:r>
              <a:rPr lang="en-US" dirty="0" smtClean="0"/>
              <a:t> </a:t>
            </a:r>
            <a:r>
              <a:rPr lang="en-US" dirty="0" err="1" smtClean="0"/>
              <a:t>harian</a:t>
            </a:r>
            <a:r>
              <a:rPr lang="en-US" dirty="0" smtClean="0"/>
              <a:t>) , </a:t>
            </a:r>
            <a:r>
              <a:rPr lang="en-US" dirty="0" err="1" smtClean="0"/>
              <a:t>tindakan</a:t>
            </a:r>
            <a:r>
              <a:rPr lang="en-US" dirty="0" smtClean="0"/>
              <a:t> </a:t>
            </a:r>
            <a:r>
              <a:rPr lang="en-US" dirty="0" err="1" smtClean="0"/>
              <a:t>senat</a:t>
            </a:r>
            <a:r>
              <a:rPr lang="en-US" dirty="0" smtClean="0"/>
              <a:t>,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, </a:t>
            </a:r>
            <a:r>
              <a:rPr lang="en-US" dirty="0" err="1" smtClean="0"/>
              <a:t>berita</a:t>
            </a:r>
            <a:r>
              <a:rPr lang="en-US" dirty="0" smtClean="0"/>
              <a:t> </a:t>
            </a:r>
            <a:r>
              <a:rPr lang="en-US" dirty="0" err="1" smtClean="0"/>
              <a:t>kelahiran</a:t>
            </a:r>
            <a:r>
              <a:rPr lang="en-US" dirty="0" smtClean="0"/>
              <a:t> &amp; </a:t>
            </a:r>
            <a:r>
              <a:rPr lang="en-US" dirty="0" err="1" smtClean="0"/>
              <a:t>kematian</a:t>
            </a:r>
            <a:r>
              <a:rPr lang="en-US" dirty="0" smtClean="0"/>
              <a:t> </a:t>
            </a:r>
            <a:r>
              <a:rPr lang="en-US" dirty="0" err="1" smtClean="0"/>
              <a:t>ditempelkan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–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.    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pPr algn="just"/>
            <a:r>
              <a:rPr lang="en-US" dirty="0" err="1" smtClean="0"/>
              <a:t>Surat</a:t>
            </a:r>
            <a:r>
              <a:rPr lang="en-US" dirty="0" smtClean="0"/>
              <a:t> </a:t>
            </a:r>
            <a:r>
              <a:rPr lang="en-US" dirty="0" err="1" smtClean="0"/>
              <a:t>kabar</a:t>
            </a:r>
            <a:r>
              <a:rPr lang="en-US" dirty="0" smtClean="0"/>
              <a:t> I yang </a:t>
            </a:r>
            <a:r>
              <a:rPr lang="en-US" dirty="0" err="1" smtClean="0"/>
              <a:t>terbit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Eropa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teratur</a:t>
            </a:r>
            <a:r>
              <a:rPr lang="en-US" dirty="0" smtClean="0"/>
              <a:t> </a:t>
            </a:r>
            <a:r>
              <a:rPr lang="en-US" dirty="0" err="1" smtClean="0"/>
              <a:t>dimulai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Jerman</a:t>
            </a:r>
            <a:r>
              <a:rPr lang="en-US" dirty="0" smtClean="0"/>
              <a:t> 1609: </a:t>
            </a:r>
            <a:r>
              <a:rPr lang="en-US" dirty="0" err="1" smtClean="0"/>
              <a:t>Aviso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Wolfenbuttel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Relation </a:t>
            </a:r>
            <a:r>
              <a:rPr lang="en-US" dirty="0" err="1" smtClean="0"/>
              <a:t>di</a:t>
            </a:r>
            <a:r>
              <a:rPr lang="en-US" dirty="0" smtClean="0"/>
              <a:t> Strasbourg.  </a:t>
            </a:r>
          </a:p>
          <a:p>
            <a:pPr algn="just"/>
            <a:r>
              <a:rPr lang="en-US" dirty="0" err="1" smtClean="0"/>
              <a:t>Tahun</a:t>
            </a:r>
            <a:r>
              <a:rPr lang="en-US" dirty="0" smtClean="0"/>
              <a:t> 1650 </a:t>
            </a:r>
            <a:r>
              <a:rPr lang="en-US" dirty="0" err="1" smtClean="0"/>
              <a:t>muncul</a:t>
            </a:r>
            <a:r>
              <a:rPr lang="en-US" dirty="0" smtClean="0"/>
              <a:t> </a:t>
            </a:r>
            <a:r>
              <a:rPr lang="en-US" dirty="0" err="1" smtClean="0"/>
              <a:t>surat</a:t>
            </a:r>
            <a:r>
              <a:rPr lang="en-US" dirty="0" smtClean="0"/>
              <a:t> </a:t>
            </a:r>
            <a:r>
              <a:rPr lang="en-US" dirty="0" err="1" smtClean="0"/>
              <a:t>kabar</a:t>
            </a:r>
            <a:r>
              <a:rPr lang="en-US" dirty="0" smtClean="0"/>
              <a:t> I yang </a:t>
            </a:r>
            <a:r>
              <a:rPr lang="en-US" dirty="0" err="1" smtClean="0"/>
              <a:t>terbit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harian</a:t>
            </a:r>
            <a:r>
              <a:rPr lang="en-US" dirty="0" smtClean="0"/>
              <a:t> </a:t>
            </a:r>
            <a:r>
              <a:rPr lang="en-US" dirty="0" err="1" smtClean="0"/>
              <a:t>yakni</a:t>
            </a:r>
            <a:r>
              <a:rPr lang="en-US" dirty="0" smtClean="0"/>
              <a:t> </a:t>
            </a:r>
            <a:r>
              <a:rPr lang="en-US" dirty="0" err="1" smtClean="0"/>
              <a:t>Einkommende</a:t>
            </a:r>
            <a:r>
              <a:rPr lang="en-US" dirty="0" smtClean="0"/>
              <a:t> </a:t>
            </a:r>
            <a:r>
              <a:rPr lang="en-US" dirty="0" err="1" smtClean="0"/>
              <a:t>Zeitung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Leipzig </a:t>
            </a:r>
            <a:r>
              <a:rPr lang="en-US" dirty="0" err="1" smtClean="0"/>
              <a:t>Jerman</a:t>
            </a:r>
            <a:r>
              <a:rPr lang="en-US" dirty="0" smtClean="0"/>
              <a:t>.  </a:t>
            </a:r>
            <a:r>
              <a:rPr lang="en-US" dirty="0" err="1" smtClean="0"/>
              <a:t>Tahun</a:t>
            </a:r>
            <a:r>
              <a:rPr lang="en-US" dirty="0" smtClean="0"/>
              <a:t> 1702 </a:t>
            </a:r>
            <a:r>
              <a:rPr lang="en-US" dirty="0" err="1" smtClean="0"/>
              <a:t>muncul</a:t>
            </a:r>
            <a:r>
              <a:rPr lang="en-US" dirty="0" smtClean="0"/>
              <a:t> Daily Courant </a:t>
            </a:r>
            <a:r>
              <a:rPr lang="en-US" dirty="0" err="1" smtClean="0"/>
              <a:t>di</a:t>
            </a:r>
            <a:r>
              <a:rPr lang="en-US" dirty="0" smtClean="0"/>
              <a:t> London yang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harian</a:t>
            </a:r>
            <a:r>
              <a:rPr lang="en-US" dirty="0" smtClean="0"/>
              <a:t> I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Inggris</a:t>
            </a:r>
            <a:r>
              <a:rPr lang="en-US" dirty="0" smtClean="0"/>
              <a:t>.  Pd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Inggris</a:t>
            </a:r>
            <a:r>
              <a:rPr lang="en-US" dirty="0" smtClean="0"/>
              <a:t> </a:t>
            </a:r>
            <a:r>
              <a:rPr lang="en-US" dirty="0" err="1" smtClean="0"/>
              <a:t>mulai</a:t>
            </a:r>
            <a:r>
              <a:rPr lang="en-US" dirty="0" smtClean="0"/>
              <a:t> </a:t>
            </a:r>
            <a:r>
              <a:rPr lang="en-US" dirty="0" err="1" smtClean="0"/>
              <a:t>muncul</a:t>
            </a:r>
            <a:r>
              <a:rPr lang="en-US" dirty="0" smtClean="0"/>
              <a:t> </a:t>
            </a:r>
            <a:r>
              <a:rPr lang="en-US" dirty="0" err="1" smtClean="0"/>
              <a:t>kelas</a:t>
            </a:r>
            <a:r>
              <a:rPr lang="en-US" dirty="0" smtClean="0"/>
              <a:t> </a:t>
            </a:r>
            <a:r>
              <a:rPr lang="en-US" dirty="0" err="1" smtClean="0"/>
              <a:t>menengah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pendapatan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membaca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semakin</a:t>
            </a:r>
            <a:r>
              <a:rPr lang="en-US" dirty="0" smtClean="0"/>
              <a:t> </a:t>
            </a:r>
            <a:r>
              <a:rPr lang="en-US" dirty="0" err="1" smtClean="0"/>
              <a:t>meningkat</a:t>
            </a:r>
            <a:r>
              <a:rPr lang="en-US" dirty="0" smtClean="0"/>
              <a:t>. 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/>
          <a:lstStyle/>
          <a:p>
            <a:pPr algn="just"/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1833 </a:t>
            </a:r>
            <a:r>
              <a:rPr lang="en-US" dirty="0" err="1" smtClean="0"/>
              <a:t>di</a:t>
            </a:r>
            <a:r>
              <a:rPr lang="en-US" dirty="0" smtClean="0"/>
              <a:t> New York City, Benjamin H. Day </a:t>
            </a:r>
            <a:r>
              <a:rPr lang="en-US" dirty="0" err="1" smtClean="0"/>
              <a:t>menerbitkan</a:t>
            </a:r>
            <a:r>
              <a:rPr lang="en-US" dirty="0" smtClean="0"/>
              <a:t> </a:t>
            </a:r>
            <a:r>
              <a:rPr lang="en-US" i="1" dirty="0" smtClean="0"/>
              <a:t>Penny Newspaper (</a:t>
            </a:r>
            <a:r>
              <a:rPr lang="en-US" dirty="0" err="1" smtClean="0"/>
              <a:t>surat</a:t>
            </a:r>
            <a:r>
              <a:rPr lang="en-US" dirty="0" smtClean="0"/>
              <a:t> </a:t>
            </a:r>
            <a:r>
              <a:rPr lang="en-US" dirty="0" err="1" smtClean="0"/>
              <a:t>kabar</a:t>
            </a:r>
            <a:r>
              <a:rPr lang="en-US" dirty="0" smtClean="0"/>
              <a:t> </a:t>
            </a:r>
            <a:r>
              <a:rPr lang="en-US" dirty="0" err="1" smtClean="0"/>
              <a:t>murah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1 Penny).  </a:t>
            </a:r>
            <a:r>
              <a:rPr lang="en-US" dirty="0" err="1" smtClean="0"/>
              <a:t>Mulai</a:t>
            </a:r>
            <a:r>
              <a:rPr lang="en-US" dirty="0" smtClean="0"/>
              <a:t> </a:t>
            </a:r>
            <a:r>
              <a:rPr lang="en-US" dirty="0" err="1" smtClean="0"/>
              <a:t>muncul</a:t>
            </a:r>
            <a:r>
              <a:rPr lang="en-US" dirty="0" smtClean="0"/>
              <a:t> </a:t>
            </a:r>
            <a:r>
              <a:rPr lang="en-US" dirty="0" err="1" smtClean="0"/>
              <a:t>penulisan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berita-berita</a:t>
            </a:r>
            <a:r>
              <a:rPr lang="en-US" dirty="0" smtClean="0"/>
              <a:t> human interest.</a:t>
            </a:r>
          </a:p>
          <a:p>
            <a:pPr algn="just"/>
            <a:r>
              <a:rPr lang="en-US" dirty="0" err="1" smtClean="0"/>
              <a:t>Tahun</a:t>
            </a:r>
            <a:r>
              <a:rPr lang="en-US" dirty="0" smtClean="0"/>
              <a:t> 1920 radio </a:t>
            </a:r>
            <a:r>
              <a:rPr lang="en-US" dirty="0" err="1" smtClean="0"/>
              <a:t>komersial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majalah</a:t>
            </a:r>
            <a:r>
              <a:rPr lang="en-US" dirty="0" smtClean="0"/>
              <a:t> </a:t>
            </a:r>
            <a:r>
              <a:rPr lang="en-US" dirty="0" err="1" smtClean="0"/>
              <a:t>berita</a:t>
            </a:r>
            <a:r>
              <a:rPr lang="en-US" dirty="0" smtClean="0"/>
              <a:t> </a:t>
            </a:r>
            <a:r>
              <a:rPr lang="en-US" dirty="0" err="1" smtClean="0"/>
              <a:t>muncul</a:t>
            </a:r>
            <a:endParaRPr lang="en-US" dirty="0" smtClean="0"/>
          </a:p>
          <a:p>
            <a:pPr algn="just"/>
            <a:r>
              <a:rPr lang="en-US" dirty="0" err="1" smtClean="0"/>
              <a:t>Setelah</a:t>
            </a:r>
            <a:r>
              <a:rPr lang="en-US" dirty="0" smtClean="0"/>
              <a:t> PD II </a:t>
            </a:r>
            <a:r>
              <a:rPr lang="en-US" dirty="0" err="1" smtClean="0"/>
              <a:t>televisi</a:t>
            </a:r>
            <a:r>
              <a:rPr lang="en-US" dirty="0" smtClean="0"/>
              <a:t> </a:t>
            </a:r>
            <a:r>
              <a:rPr lang="en-US" dirty="0" err="1" smtClean="0"/>
              <a:t>komersial</a:t>
            </a:r>
            <a:r>
              <a:rPr lang="en-US" dirty="0" smtClean="0"/>
              <a:t> </a:t>
            </a:r>
            <a:r>
              <a:rPr lang="en-US" dirty="0" err="1" smtClean="0"/>
              <a:t>merajai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Pers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/>
          </a:bodyPr>
          <a:lstStyle/>
          <a:p>
            <a:pPr algn="just"/>
            <a:r>
              <a:rPr lang="en-US" sz="2400" dirty="0" err="1" smtClean="0"/>
              <a:t>Pers</a:t>
            </a:r>
            <a:r>
              <a:rPr lang="en-US" sz="2400" dirty="0" smtClean="0"/>
              <a:t> </a:t>
            </a:r>
            <a:r>
              <a:rPr lang="en-US" sz="2400" dirty="0" err="1" smtClean="0"/>
              <a:t>berasal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bahasa</a:t>
            </a:r>
            <a:r>
              <a:rPr lang="en-US" sz="2400" dirty="0" smtClean="0"/>
              <a:t> </a:t>
            </a:r>
            <a:r>
              <a:rPr lang="en-US" sz="2400" dirty="0" err="1" smtClean="0"/>
              <a:t>Belanda</a:t>
            </a:r>
            <a:r>
              <a:rPr lang="en-US" sz="2400" dirty="0" smtClean="0"/>
              <a:t> </a:t>
            </a:r>
            <a:r>
              <a:rPr lang="en-US" sz="2400" i="1" dirty="0" err="1" smtClean="0"/>
              <a:t>pers</a:t>
            </a:r>
            <a:r>
              <a:rPr lang="en-US" sz="2400" dirty="0" smtClean="0"/>
              <a:t> yang </a:t>
            </a:r>
            <a:r>
              <a:rPr lang="en-US" sz="2400" dirty="0" err="1" smtClean="0"/>
              <a:t>artinya</a:t>
            </a:r>
            <a:r>
              <a:rPr lang="en-US" sz="2400" dirty="0" smtClean="0"/>
              <a:t> </a:t>
            </a:r>
            <a:r>
              <a:rPr lang="en-US" sz="2400" dirty="0" err="1" smtClean="0"/>
              <a:t>menekan</a:t>
            </a:r>
            <a:r>
              <a:rPr lang="en-US" sz="2400" dirty="0" smtClean="0"/>
              <a:t> </a:t>
            </a:r>
            <a:r>
              <a:rPr lang="en-US" sz="2400" dirty="0" err="1" smtClean="0"/>
              <a:t>atau</a:t>
            </a:r>
            <a:r>
              <a:rPr lang="en-US" sz="2400" dirty="0" smtClean="0"/>
              <a:t> </a:t>
            </a:r>
            <a:r>
              <a:rPr lang="en-US" sz="2400" dirty="0" err="1" smtClean="0"/>
              <a:t>mengepres</a:t>
            </a:r>
            <a:r>
              <a:rPr lang="en-US" sz="2400" dirty="0" smtClean="0"/>
              <a:t>.  </a:t>
            </a:r>
            <a:r>
              <a:rPr lang="en-US" sz="2400" dirty="0" err="1" smtClean="0"/>
              <a:t>Kata</a:t>
            </a:r>
            <a:r>
              <a:rPr lang="en-US" sz="2400" dirty="0" smtClean="0"/>
              <a:t> </a:t>
            </a:r>
            <a:r>
              <a:rPr lang="en-US" sz="2400" dirty="0" err="1" smtClean="0"/>
              <a:t>pers</a:t>
            </a:r>
            <a:r>
              <a:rPr lang="en-US" sz="2400" dirty="0" smtClean="0"/>
              <a:t> </a:t>
            </a:r>
            <a:r>
              <a:rPr lang="en-US" sz="2400" dirty="0" err="1" smtClean="0"/>
              <a:t>merupakan</a:t>
            </a:r>
            <a:r>
              <a:rPr lang="en-US" sz="2400" dirty="0" smtClean="0"/>
              <a:t> </a:t>
            </a:r>
            <a:r>
              <a:rPr lang="en-US" sz="2400" dirty="0" err="1" smtClean="0"/>
              <a:t>padanan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kata</a:t>
            </a:r>
            <a:r>
              <a:rPr lang="en-US" sz="2400" dirty="0" smtClean="0"/>
              <a:t> </a:t>
            </a:r>
            <a:r>
              <a:rPr lang="en-US" sz="2400" i="1" dirty="0" smtClean="0"/>
              <a:t>press</a:t>
            </a:r>
            <a:r>
              <a:rPr lang="en-US" sz="2400" dirty="0" smtClean="0"/>
              <a:t> </a:t>
            </a:r>
            <a:r>
              <a:rPr lang="en-US" sz="2400" dirty="0" err="1" smtClean="0"/>
              <a:t>mengacu</a:t>
            </a:r>
            <a:r>
              <a:rPr lang="en-US" sz="2400" dirty="0" smtClean="0"/>
              <a:t>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pengertian</a:t>
            </a:r>
            <a:r>
              <a:rPr lang="en-US" sz="2400" dirty="0" smtClean="0"/>
              <a:t> </a:t>
            </a:r>
            <a:r>
              <a:rPr lang="en-US" sz="2400" dirty="0" err="1" smtClean="0"/>
              <a:t>komunikasi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dilakukan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barang</a:t>
            </a:r>
            <a:r>
              <a:rPr lang="en-US" sz="2400" dirty="0" smtClean="0"/>
              <a:t> </a:t>
            </a:r>
            <a:r>
              <a:rPr lang="en-US" sz="2400" dirty="0" err="1" smtClean="0"/>
              <a:t>cetakan</a:t>
            </a:r>
            <a:r>
              <a:rPr lang="en-US" sz="2400" dirty="0" smtClean="0"/>
              <a:t>.</a:t>
            </a:r>
          </a:p>
          <a:p>
            <a:pPr algn="just"/>
            <a:r>
              <a:rPr lang="en-US" sz="2400" dirty="0" err="1" smtClean="0"/>
              <a:t>Pers</a:t>
            </a:r>
            <a:r>
              <a:rPr lang="en-US" sz="2400" dirty="0" smtClean="0"/>
              <a:t> </a:t>
            </a:r>
            <a:r>
              <a:rPr lang="en-US" sz="2400" dirty="0" err="1" smtClean="0"/>
              <a:t>ada</a:t>
            </a:r>
            <a:r>
              <a:rPr lang="en-US" sz="2400" dirty="0" smtClean="0"/>
              <a:t> </a:t>
            </a:r>
            <a:r>
              <a:rPr lang="en-US" sz="2400" dirty="0" err="1" smtClean="0"/>
              <a:t>pengertian</a:t>
            </a:r>
            <a:r>
              <a:rPr lang="en-US" sz="2400" dirty="0" smtClean="0"/>
              <a:t> </a:t>
            </a:r>
            <a:r>
              <a:rPr lang="en-US" sz="2400" dirty="0" err="1" smtClean="0"/>
              <a:t>sempit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luas</a:t>
            </a:r>
            <a:endParaRPr lang="en-US" sz="2400" dirty="0" smtClean="0"/>
          </a:p>
          <a:p>
            <a:pPr algn="just"/>
            <a:r>
              <a:rPr lang="en-US" sz="2400" dirty="0" err="1" smtClean="0"/>
              <a:t>Pers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pengertian</a:t>
            </a:r>
            <a:r>
              <a:rPr lang="en-US" sz="2400" dirty="0" smtClean="0"/>
              <a:t> </a:t>
            </a:r>
            <a:r>
              <a:rPr lang="en-US" sz="2400" dirty="0" err="1" smtClean="0"/>
              <a:t>sempit</a:t>
            </a:r>
            <a:r>
              <a:rPr lang="en-US" sz="2400" dirty="0" smtClean="0"/>
              <a:t>: </a:t>
            </a:r>
            <a:r>
              <a:rPr lang="en-US" sz="2400" dirty="0" err="1" smtClean="0"/>
              <a:t>menyangkut</a:t>
            </a:r>
            <a:r>
              <a:rPr lang="en-US" sz="2400" dirty="0" smtClean="0"/>
              <a:t> </a:t>
            </a:r>
            <a:r>
              <a:rPr lang="en-US" sz="2400" dirty="0" err="1" smtClean="0"/>
              <a:t>kegiatan</a:t>
            </a:r>
            <a:r>
              <a:rPr lang="en-US" sz="2400" dirty="0" smtClean="0"/>
              <a:t> </a:t>
            </a:r>
            <a:r>
              <a:rPr lang="en-US" sz="2400" dirty="0" err="1" smtClean="0"/>
              <a:t>komunikasi</a:t>
            </a:r>
            <a:r>
              <a:rPr lang="en-US" sz="2400" dirty="0" smtClean="0"/>
              <a:t> yang </a:t>
            </a:r>
            <a:r>
              <a:rPr lang="en-US" sz="2400" dirty="0" err="1" smtClean="0"/>
              <a:t>hanya</a:t>
            </a:r>
            <a:r>
              <a:rPr lang="en-US" sz="2400" dirty="0" smtClean="0"/>
              <a:t> </a:t>
            </a:r>
            <a:r>
              <a:rPr lang="en-US" sz="2400" dirty="0" err="1" smtClean="0"/>
              <a:t>dilakukan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media </a:t>
            </a:r>
            <a:r>
              <a:rPr lang="en-US" sz="2400" dirty="0" err="1" smtClean="0"/>
              <a:t>cetak</a:t>
            </a:r>
            <a:endParaRPr lang="en-US" sz="2400" dirty="0" smtClean="0"/>
          </a:p>
          <a:p>
            <a:pPr algn="just"/>
            <a:r>
              <a:rPr lang="en-US" sz="2400" dirty="0" err="1" smtClean="0"/>
              <a:t>Pers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arti</a:t>
            </a:r>
            <a:r>
              <a:rPr lang="en-US" sz="2400" dirty="0" smtClean="0"/>
              <a:t> </a:t>
            </a:r>
            <a:r>
              <a:rPr lang="en-US" sz="2400" dirty="0" err="1" smtClean="0"/>
              <a:t>luas</a:t>
            </a:r>
            <a:r>
              <a:rPr lang="en-US" sz="2400" dirty="0" smtClean="0"/>
              <a:t>: yang </a:t>
            </a:r>
            <a:r>
              <a:rPr lang="en-US" sz="2400" dirty="0" err="1" smtClean="0"/>
              <a:t>menyangkut</a:t>
            </a:r>
            <a:r>
              <a:rPr lang="en-US" sz="2400" dirty="0" smtClean="0"/>
              <a:t> </a:t>
            </a:r>
            <a:r>
              <a:rPr lang="en-US" sz="2400" dirty="0" err="1" smtClean="0"/>
              <a:t>kegiatan</a:t>
            </a:r>
            <a:r>
              <a:rPr lang="en-US" sz="2400" dirty="0" smtClean="0"/>
              <a:t> </a:t>
            </a:r>
            <a:r>
              <a:rPr lang="en-US" sz="2400" dirty="0" err="1" smtClean="0"/>
              <a:t>komunikasi</a:t>
            </a:r>
            <a:r>
              <a:rPr lang="en-US" sz="2400" dirty="0" smtClean="0"/>
              <a:t> </a:t>
            </a:r>
            <a:r>
              <a:rPr lang="en-US" sz="2400" dirty="0" err="1" smtClean="0"/>
              <a:t>baik</a:t>
            </a:r>
            <a:r>
              <a:rPr lang="en-US" sz="2400" dirty="0" smtClean="0"/>
              <a:t> </a:t>
            </a:r>
            <a:r>
              <a:rPr lang="en-US" sz="2400" dirty="0" err="1" smtClean="0"/>
              <a:t>melalui</a:t>
            </a:r>
            <a:r>
              <a:rPr lang="en-US" sz="2400" dirty="0" smtClean="0"/>
              <a:t> media </a:t>
            </a:r>
            <a:r>
              <a:rPr lang="en-US" sz="2400" dirty="0" err="1" smtClean="0"/>
              <a:t>cetak</a:t>
            </a:r>
            <a:r>
              <a:rPr lang="en-US" sz="2400" dirty="0" smtClean="0"/>
              <a:t> </a:t>
            </a:r>
            <a:r>
              <a:rPr lang="en-US" sz="2400" dirty="0" err="1" smtClean="0"/>
              <a:t>ataupun</a:t>
            </a:r>
            <a:r>
              <a:rPr lang="en-US" sz="2400" dirty="0" smtClean="0"/>
              <a:t> media </a:t>
            </a:r>
            <a:r>
              <a:rPr lang="en-US" sz="2400" dirty="0" err="1" smtClean="0"/>
              <a:t>elektronik</a:t>
            </a:r>
            <a:r>
              <a:rPr lang="en-US" sz="2400" dirty="0" smtClean="0"/>
              <a:t> </a:t>
            </a:r>
            <a:r>
              <a:rPr lang="en-US" sz="2400" dirty="0" err="1" smtClean="0"/>
              <a:t>bahkan</a:t>
            </a:r>
            <a:r>
              <a:rPr lang="en-US" sz="2400" dirty="0" smtClean="0"/>
              <a:t> </a:t>
            </a:r>
            <a:r>
              <a:rPr lang="en-US" sz="2400" dirty="0" err="1" smtClean="0"/>
              <a:t>sekarang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media </a:t>
            </a:r>
            <a:r>
              <a:rPr lang="en-US" sz="2400" dirty="0" err="1" smtClean="0"/>
              <a:t>sosial</a:t>
            </a:r>
            <a:r>
              <a:rPr lang="en-US" sz="2400" dirty="0" smtClean="0"/>
              <a:t>—internet--.</a:t>
            </a:r>
          </a:p>
          <a:p>
            <a:pPr algn="just"/>
            <a:endParaRPr lang="en-US" sz="2400" dirty="0" smtClean="0"/>
          </a:p>
          <a:p>
            <a:pPr algn="just"/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/>
          </a:bodyPr>
          <a:lstStyle/>
          <a:p>
            <a:pPr algn="just"/>
            <a:r>
              <a:rPr lang="en-US" sz="2400" dirty="0" smtClean="0"/>
              <a:t>Beda </a:t>
            </a:r>
            <a:r>
              <a:rPr lang="en-US" sz="2400" dirty="0" err="1" smtClean="0"/>
              <a:t>pers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jurnalistik</a:t>
            </a:r>
            <a:r>
              <a:rPr lang="en-US" sz="2400" dirty="0" smtClean="0"/>
              <a:t>:</a:t>
            </a:r>
          </a:p>
          <a:p>
            <a:pPr algn="just">
              <a:buNone/>
            </a:pPr>
            <a:r>
              <a:rPr lang="en-US" sz="2400" dirty="0" err="1" smtClean="0"/>
              <a:t>Pers</a:t>
            </a:r>
            <a:r>
              <a:rPr lang="en-US" sz="2400" dirty="0" smtClean="0"/>
              <a:t> </a:t>
            </a:r>
            <a:r>
              <a:rPr lang="en-US" sz="2400" dirty="0" err="1" smtClean="0"/>
              <a:t>diselenggarakan</a:t>
            </a:r>
            <a:r>
              <a:rPr lang="en-US" sz="2400" dirty="0" smtClean="0"/>
              <a:t> </a:t>
            </a:r>
            <a:r>
              <a:rPr lang="en-US" sz="2400" dirty="0" err="1" smtClean="0"/>
              <a:t>atas</a:t>
            </a:r>
            <a:r>
              <a:rPr lang="en-US" sz="2400" dirty="0" smtClean="0"/>
              <a:t> </a:t>
            </a:r>
            <a:r>
              <a:rPr lang="en-US" sz="2400" dirty="0" err="1" smtClean="0"/>
              <a:t>dasar</a:t>
            </a:r>
            <a:r>
              <a:rPr lang="en-US" sz="2400" dirty="0" smtClean="0"/>
              <a:t> </a:t>
            </a:r>
            <a:r>
              <a:rPr lang="en-US" sz="2400" dirty="0" err="1" smtClean="0"/>
              <a:t>jurnalistik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jurnalisme</a:t>
            </a:r>
            <a:r>
              <a:rPr lang="en-US" sz="2400" dirty="0" smtClean="0"/>
              <a:t>.  </a:t>
            </a:r>
            <a:r>
              <a:rPr lang="en-US" sz="2400" dirty="0" err="1" smtClean="0"/>
              <a:t>Jurnalistik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jurnalisme</a:t>
            </a:r>
            <a:r>
              <a:rPr lang="en-US" sz="2400" dirty="0" smtClean="0"/>
              <a:t> </a:t>
            </a:r>
            <a:r>
              <a:rPr lang="en-US" sz="2400" dirty="0" err="1" smtClean="0"/>
              <a:t>dibedakan</a:t>
            </a:r>
            <a:r>
              <a:rPr lang="en-US" sz="2400" dirty="0" smtClean="0"/>
              <a:t> </a:t>
            </a:r>
            <a:r>
              <a:rPr lang="en-US" sz="2400" dirty="0" err="1" smtClean="0"/>
              <a:t>sebagai</a:t>
            </a:r>
            <a:r>
              <a:rPr lang="en-US" sz="2400" dirty="0" smtClean="0"/>
              <a:t> </a:t>
            </a:r>
            <a:r>
              <a:rPr lang="en-US" sz="2400" dirty="0" err="1" smtClean="0"/>
              <a:t>berikut</a:t>
            </a:r>
            <a:r>
              <a:rPr lang="en-US" sz="2400" dirty="0" smtClean="0"/>
              <a:t> (</a:t>
            </a:r>
            <a:r>
              <a:rPr lang="en-US" sz="2400" dirty="0" err="1" smtClean="0"/>
              <a:t>Ashadi</a:t>
            </a:r>
            <a:r>
              <a:rPr lang="en-US" sz="2400" dirty="0" smtClean="0"/>
              <a:t> </a:t>
            </a:r>
            <a:r>
              <a:rPr lang="en-US" sz="2400" dirty="0" err="1" smtClean="0"/>
              <a:t>Siregar</a:t>
            </a:r>
            <a:r>
              <a:rPr lang="en-US" sz="2400" dirty="0" smtClean="0"/>
              <a:t> : 2009).</a:t>
            </a:r>
          </a:p>
          <a:p>
            <a:pPr algn="just">
              <a:buNone/>
            </a:pPr>
            <a:r>
              <a:rPr lang="en-US" sz="2400" dirty="0" err="1" smtClean="0"/>
              <a:t>Jurnalistik</a:t>
            </a:r>
            <a:r>
              <a:rPr lang="en-US" sz="2400" dirty="0" smtClean="0"/>
              <a:t>					</a:t>
            </a:r>
            <a:r>
              <a:rPr lang="en-US" sz="2400" dirty="0" err="1" smtClean="0"/>
              <a:t>jurnalisme</a:t>
            </a:r>
            <a:endParaRPr lang="en-US" sz="2400" dirty="0" smtClean="0"/>
          </a:p>
          <a:p>
            <a:pPr algn="just">
              <a:buNone/>
            </a:pPr>
            <a:endParaRPr lang="en-US" sz="2400" dirty="0"/>
          </a:p>
          <a:p>
            <a:pPr algn="just">
              <a:buNone/>
            </a:pPr>
            <a:endParaRPr lang="en-US" sz="2400" dirty="0" smtClean="0"/>
          </a:p>
          <a:p>
            <a:pPr algn="just">
              <a:buNone/>
            </a:pPr>
            <a:r>
              <a:rPr lang="en-US" sz="2400" dirty="0" err="1" smtClean="0"/>
              <a:t>Teknik</a:t>
            </a:r>
            <a:r>
              <a:rPr lang="en-US" sz="2400" dirty="0" smtClean="0"/>
              <a:t>						</a:t>
            </a:r>
            <a:r>
              <a:rPr lang="en-US" sz="2400" dirty="0" err="1" smtClean="0"/>
              <a:t>epistemologi</a:t>
            </a:r>
            <a:endParaRPr lang="en-US" sz="2400" dirty="0" smtClean="0"/>
          </a:p>
          <a:p>
            <a:pPr algn="just">
              <a:buNone/>
            </a:pPr>
            <a:endParaRPr lang="en-US" sz="2400" dirty="0"/>
          </a:p>
          <a:p>
            <a:pPr algn="just">
              <a:buNone/>
            </a:pPr>
            <a:r>
              <a:rPr lang="en-US" sz="2400" dirty="0" err="1" smtClean="0"/>
              <a:t>Menulis</a:t>
            </a:r>
            <a:r>
              <a:rPr lang="en-US" sz="2400" dirty="0" smtClean="0"/>
              <a:t>/</a:t>
            </a:r>
            <a:r>
              <a:rPr lang="en-US" sz="2400" dirty="0" err="1" smtClean="0"/>
              <a:t>membuat</a:t>
            </a:r>
            <a:r>
              <a:rPr lang="en-US" sz="2400" dirty="0" smtClean="0"/>
              <a:t> </a:t>
            </a:r>
            <a:r>
              <a:rPr lang="en-US" sz="2400" dirty="0" err="1" smtClean="0"/>
              <a:t>berita</a:t>
            </a:r>
            <a:r>
              <a:rPr lang="en-US" sz="2400" dirty="0" smtClean="0"/>
              <a:t>		</a:t>
            </a:r>
            <a:r>
              <a:rPr lang="en-US" sz="2400" dirty="0" err="1" smtClean="0"/>
              <a:t>proses</a:t>
            </a:r>
            <a:r>
              <a:rPr lang="en-US" sz="2400" dirty="0" smtClean="0"/>
              <a:t> </a:t>
            </a:r>
            <a:r>
              <a:rPr lang="en-US" sz="2400" dirty="0" err="1" smtClean="0"/>
              <a:t>fakta</a:t>
            </a:r>
            <a:r>
              <a:rPr lang="en-US" sz="2400" dirty="0" smtClean="0"/>
              <a:t> </a:t>
            </a:r>
            <a:r>
              <a:rPr lang="en-US" sz="2400" dirty="0" err="1" smtClean="0"/>
              <a:t>publik</a:t>
            </a:r>
            <a:r>
              <a:rPr lang="en-US" sz="2400" dirty="0" smtClean="0"/>
              <a:t> </a:t>
            </a:r>
            <a:r>
              <a:rPr lang="en-US" sz="2400" dirty="0" err="1" smtClean="0"/>
              <a:t>mjd</a:t>
            </a:r>
            <a:endParaRPr lang="en-US" sz="2400" dirty="0" smtClean="0"/>
          </a:p>
          <a:p>
            <a:pPr algn="just">
              <a:buNone/>
            </a:pPr>
            <a:r>
              <a:rPr lang="en-US" sz="2400" dirty="0"/>
              <a:t>	</a:t>
            </a:r>
            <a:r>
              <a:rPr lang="en-US" sz="2400" dirty="0" smtClean="0"/>
              <a:t>						</a:t>
            </a:r>
            <a:r>
              <a:rPr lang="en-US" sz="2400" dirty="0" err="1" smtClean="0"/>
              <a:t>informasi</a:t>
            </a:r>
            <a:r>
              <a:rPr lang="en-US" sz="2400" dirty="0" smtClean="0"/>
              <a:t> </a:t>
            </a:r>
            <a:r>
              <a:rPr lang="en-US" sz="2400" dirty="0" err="1" smtClean="0"/>
              <a:t>publik</a:t>
            </a:r>
            <a:endParaRPr lang="en-US" sz="2400" dirty="0" smtClean="0"/>
          </a:p>
          <a:p>
            <a:pPr algn="just">
              <a:buNone/>
            </a:pPr>
            <a:endParaRPr lang="en-US" sz="2400" dirty="0"/>
          </a:p>
          <a:p>
            <a:pPr algn="just">
              <a:buNone/>
            </a:pPr>
            <a:r>
              <a:rPr lang="en-US" sz="2400" dirty="0" err="1" smtClean="0"/>
              <a:t>Warga</a:t>
            </a:r>
            <a:r>
              <a:rPr lang="en-US" sz="2400" dirty="0" smtClean="0"/>
              <a:t>/</a:t>
            </a:r>
            <a:r>
              <a:rPr lang="en-US" sz="2400" dirty="0" err="1" smtClean="0"/>
              <a:t>khalayak</a:t>
            </a:r>
            <a:r>
              <a:rPr lang="en-US" sz="2400" dirty="0" smtClean="0"/>
              <a:t>				</a:t>
            </a:r>
            <a:r>
              <a:rPr lang="en-US" sz="2400" dirty="0" err="1" smtClean="0"/>
              <a:t>ruang</a:t>
            </a:r>
            <a:r>
              <a:rPr lang="en-US" sz="2400" dirty="0" smtClean="0"/>
              <a:t> </a:t>
            </a:r>
            <a:r>
              <a:rPr lang="en-US" sz="2400" dirty="0" err="1" smtClean="0"/>
              <a:t>publik</a:t>
            </a:r>
            <a:endParaRPr lang="en-US" sz="2400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2971800" y="2286000"/>
            <a:ext cx="12954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5400000">
            <a:off x="685800" y="2895600"/>
            <a:ext cx="762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rot="5400000">
            <a:off x="6324600" y="2895600"/>
            <a:ext cx="762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rot="5400000">
            <a:off x="800100" y="4076700"/>
            <a:ext cx="5334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rot="5400000">
            <a:off x="6362700" y="4076700"/>
            <a:ext cx="5334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rot="5400000">
            <a:off x="647700" y="5067300"/>
            <a:ext cx="838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rot="5400000">
            <a:off x="6591300" y="5448300"/>
            <a:ext cx="5334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2971800" y="5867400"/>
            <a:ext cx="2133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Jurnalistik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ketrampilan</a:t>
            </a:r>
            <a:r>
              <a:rPr lang="en-US" dirty="0" smtClean="0"/>
              <a:t> </a:t>
            </a:r>
            <a:r>
              <a:rPr lang="en-US" dirty="0" err="1" smtClean="0"/>
              <a:t>teknis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mulai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propaganda </a:t>
            </a:r>
            <a:r>
              <a:rPr lang="en-US" dirty="0" err="1" smtClean="0"/>
              <a:t>bahkan</a:t>
            </a:r>
            <a:r>
              <a:rPr lang="en-US" dirty="0" smtClean="0"/>
              <a:t> </a:t>
            </a:r>
            <a:r>
              <a:rPr lang="en-US" dirty="0" err="1" smtClean="0"/>
              <a:t>pornografi</a:t>
            </a:r>
            <a:r>
              <a:rPr lang="en-US" dirty="0" smtClean="0"/>
              <a:t>.  </a:t>
            </a:r>
            <a:r>
              <a:rPr lang="en-US" dirty="0" err="1" smtClean="0"/>
              <a:t>Teknik</a:t>
            </a:r>
            <a:r>
              <a:rPr lang="en-US" dirty="0" smtClean="0"/>
              <a:t> </a:t>
            </a:r>
            <a:r>
              <a:rPr lang="en-US" dirty="0" err="1" smtClean="0"/>
              <a:t>jurnalistik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pragmatis</a:t>
            </a:r>
            <a:r>
              <a:rPr lang="en-US" dirty="0" smtClean="0"/>
              <a:t>. </a:t>
            </a:r>
            <a:r>
              <a:rPr lang="en-US" dirty="0" err="1" smtClean="0"/>
              <a:t>Komodifikasi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pers</a:t>
            </a:r>
            <a:r>
              <a:rPr lang="en-US" dirty="0" smtClean="0"/>
              <a:t> </a:t>
            </a:r>
            <a:r>
              <a:rPr lang="en-US" dirty="0" err="1" smtClean="0"/>
              <a:t>mrpk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penggunaan</a:t>
            </a:r>
            <a:r>
              <a:rPr lang="en-US" dirty="0" smtClean="0"/>
              <a:t> </a:t>
            </a:r>
            <a:r>
              <a:rPr lang="en-US" dirty="0" err="1" smtClean="0"/>
              <a:t>teknik</a:t>
            </a:r>
            <a:r>
              <a:rPr lang="en-US" dirty="0" smtClean="0"/>
              <a:t> </a:t>
            </a:r>
            <a:r>
              <a:rPr lang="en-US" dirty="0" err="1" smtClean="0"/>
              <a:t>jurnalistik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Sedangkan</a:t>
            </a:r>
            <a:r>
              <a:rPr lang="en-US" dirty="0" smtClean="0"/>
              <a:t> </a:t>
            </a:r>
            <a:r>
              <a:rPr lang="en-US" dirty="0" err="1" smtClean="0"/>
              <a:t>jurnalisme</a:t>
            </a:r>
            <a:r>
              <a:rPr lang="en-US" dirty="0" smtClean="0"/>
              <a:t> </a:t>
            </a:r>
            <a:r>
              <a:rPr lang="en-US" dirty="0" err="1" smtClean="0"/>
              <a:t>bertolak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epistemologi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membawa</a:t>
            </a:r>
            <a:r>
              <a:rPr lang="en-US" dirty="0" smtClean="0"/>
              <a:t> </a:t>
            </a:r>
            <a:r>
              <a:rPr lang="en-US" dirty="0" err="1" smtClean="0"/>
              <a:t>konsekuensi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metodologi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konteks</a:t>
            </a:r>
            <a:r>
              <a:rPr lang="en-US" dirty="0" smtClean="0"/>
              <a:t> </a:t>
            </a:r>
            <a:r>
              <a:rPr lang="en-US" dirty="0" err="1" smtClean="0"/>
              <a:t>keberadaannya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memproses</a:t>
            </a:r>
            <a:r>
              <a:rPr lang="en-US" dirty="0" smtClean="0"/>
              <a:t> </a:t>
            </a:r>
            <a:r>
              <a:rPr lang="en-US" dirty="0" err="1" smtClean="0"/>
              <a:t>fakta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. </a:t>
            </a:r>
            <a:r>
              <a:rPr lang="en-US" dirty="0" err="1" smtClean="0"/>
              <a:t>Landasan</a:t>
            </a:r>
            <a:r>
              <a:rPr lang="en-US" dirty="0" smtClean="0"/>
              <a:t> </a:t>
            </a:r>
            <a:r>
              <a:rPr lang="en-US" dirty="0" err="1" smtClean="0"/>
              <a:t>operasi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epistemologi</a:t>
            </a:r>
            <a:r>
              <a:rPr lang="en-US" dirty="0" smtClean="0"/>
              <a:t> </a:t>
            </a:r>
            <a:r>
              <a:rPr lang="en-US" dirty="0" err="1" smtClean="0"/>
              <a:t>adlah</a:t>
            </a:r>
            <a:r>
              <a:rPr lang="en-US" dirty="0" smtClean="0"/>
              <a:t> </a:t>
            </a:r>
            <a:r>
              <a:rPr lang="en-US" dirty="0" err="1" smtClean="0"/>
              <a:t>fakta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kaitan</a:t>
            </a:r>
            <a:r>
              <a:rPr lang="en-US" dirty="0" smtClean="0"/>
              <a:t> </a:t>
            </a:r>
            <a:r>
              <a:rPr lang="en-US" dirty="0" err="1" smtClean="0"/>
              <a:t>dgn</a:t>
            </a:r>
            <a:r>
              <a:rPr lang="en-US" dirty="0" smtClean="0"/>
              <a:t> </a:t>
            </a:r>
            <a:r>
              <a:rPr lang="en-US" dirty="0" err="1" smtClean="0"/>
              <a:t>ruang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. 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Epistemologi</a:t>
            </a:r>
            <a:r>
              <a:rPr lang="en-US" sz="2800" dirty="0" smtClean="0"/>
              <a:t> </a:t>
            </a:r>
            <a:r>
              <a:rPr lang="en-US" sz="2800" dirty="0" err="1" smtClean="0"/>
              <a:t>jurnalisme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/>
          <a:lstStyle/>
          <a:p>
            <a:pPr algn="just">
              <a:buNone/>
            </a:pPr>
            <a:endParaRPr lang="en-US" dirty="0" smtClean="0"/>
          </a:p>
          <a:p>
            <a:pPr algn="just">
              <a:buNone/>
            </a:pPr>
            <a:endParaRPr lang="en-US" dirty="0"/>
          </a:p>
          <a:p>
            <a:pPr algn="just">
              <a:buNone/>
            </a:pPr>
            <a:r>
              <a:rPr lang="en-US" sz="2400" dirty="0" smtClean="0"/>
              <a:t>METODOLOGI (WILAYAH KEBENARAN)	ETIKA</a:t>
            </a:r>
          </a:p>
          <a:p>
            <a:pPr algn="just">
              <a:buNone/>
            </a:pPr>
            <a:r>
              <a:rPr lang="en-US" sz="2400" dirty="0"/>
              <a:t>	</a:t>
            </a:r>
            <a:r>
              <a:rPr lang="en-US" sz="2400" dirty="0" smtClean="0"/>
              <a:t>						WIL. KEHORMATAN</a:t>
            </a:r>
          </a:p>
          <a:p>
            <a:pPr algn="just">
              <a:buNone/>
            </a:pPr>
            <a:r>
              <a:rPr lang="en-US" sz="2400" dirty="0" err="1" smtClean="0"/>
              <a:t>Faktualitas</a:t>
            </a:r>
            <a:endParaRPr lang="en-US" sz="2400" dirty="0" smtClean="0"/>
          </a:p>
          <a:p>
            <a:pPr algn="just">
              <a:buNone/>
            </a:pPr>
            <a:r>
              <a:rPr lang="en-US" sz="2400" dirty="0" err="1" smtClean="0"/>
              <a:t>Obyektivitas</a:t>
            </a:r>
            <a:endParaRPr lang="en-US" sz="2400" dirty="0" smtClean="0"/>
          </a:p>
          <a:p>
            <a:pPr algn="just">
              <a:buNone/>
            </a:pPr>
            <a:r>
              <a:rPr lang="en-US" sz="2400" dirty="0" err="1" smtClean="0"/>
              <a:t>Keadilan</a:t>
            </a:r>
            <a:r>
              <a:rPr lang="en-US" sz="2400" dirty="0" smtClean="0"/>
              <a:t>/fairness					</a:t>
            </a:r>
            <a:r>
              <a:rPr lang="en-US" sz="2400" dirty="0" err="1" smtClean="0"/>
              <a:t>konteks</a:t>
            </a:r>
            <a:endParaRPr lang="en-US" sz="2400" dirty="0" smtClean="0"/>
          </a:p>
          <a:p>
            <a:pPr algn="just">
              <a:buNone/>
            </a:pPr>
            <a:r>
              <a:rPr lang="en-US" sz="2400" dirty="0" err="1" smtClean="0"/>
              <a:t>Ketidakberpihakan</a:t>
            </a:r>
            <a:r>
              <a:rPr lang="en-US" sz="2400" dirty="0" smtClean="0"/>
              <a:t>					</a:t>
            </a:r>
            <a:r>
              <a:rPr lang="en-US" sz="2400" dirty="0" err="1" smtClean="0"/>
              <a:t>perbuatan</a:t>
            </a:r>
            <a:endParaRPr lang="en-US" sz="2400" dirty="0" smtClean="0"/>
          </a:p>
          <a:p>
            <a:pPr algn="just">
              <a:buNone/>
            </a:pPr>
            <a:r>
              <a:rPr lang="en-US" sz="2400" dirty="0" err="1" smtClean="0"/>
              <a:t>Akurasi</a:t>
            </a:r>
            <a:endParaRPr lang="en-US" sz="2400" dirty="0" smtClean="0"/>
          </a:p>
          <a:p>
            <a:pPr algn="just">
              <a:buNone/>
            </a:pPr>
            <a:r>
              <a:rPr lang="en-US" sz="2400" dirty="0" err="1" smtClean="0"/>
              <a:t>Kelengkapan</a:t>
            </a:r>
            <a:r>
              <a:rPr lang="en-US" sz="2400" dirty="0" smtClean="0"/>
              <a:t> </a:t>
            </a:r>
            <a:r>
              <a:rPr lang="en-US" sz="2400" dirty="0" err="1" smtClean="0"/>
              <a:t>fakta</a:t>
            </a:r>
            <a:r>
              <a:rPr lang="en-US" sz="2400" dirty="0" smtClean="0"/>
              <a:t>				</a:t>
            </a:r>
            <a:r>
              <a:rPr lang="en-US" sz="2400" dirty="0" err="1" smtClean="0"/>
              <a:t>Konteks</a:t>
            </a:r>
            <a:r>
              <a:rPr lang="en-US" sz="2400" dirty="0" smtClean="0"/>
              <a:t> </a:t>
            </a:r>
            <a:r>
              <a:rPr lang="en-US" sz="2400" dirty="0" err="1" smtClean="0"/>
              <a:t>hasil</a:t>
            </a:r>
            <a:r>
              <a:rPr lang="en-US" sz="2400" dirty="0" smtClean="0"/>
              <a:t> </a:t>
            </a:r>
            <a:r>
              <a:rPr lang="en-US" sz="2400" dirty="0" err="1" smtClean="0"/>
              <a:t>kerja</a:t>
            </a:r>
            <a:endParaRPr lang="en-US" sz="2400" dirty="0"/>
          </a:p>
        </p:txBody>
      </p:sp>
      <p:sp>
        <p:nvSpPr>
          <p:cNvPr id="4" name="Oval 3"/>
          <p:cNvSpPr/>
          <p:nvPr/>
        </p:nvSpPr>
        <p:spPr>
          <a:xfrm>
            <a:off x="2667000" y="1066800"/>
            <a:ext cx="3124200" cy="838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Epistemologi</a:t>
            </a:r>
            <a:r>
              <a:rPr lang="en-US" dirty="0" smtClean="0"/>
              <a:t> </a:t>
            </a:r>
            <a:r>
              <a:rPr lang="en-US" dirty="0" err="1" smtClean="0"/>
              <a:t>jurnalisme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 rot="5400000">
            <a:off x="6858000" y="3429000"/>
            <a:ext cx="9144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5400000">
            <a:off x="5257800" y="3886200"/>
            <a:ext cx="1981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4572000" y="1981200"/>
            <a:ext cx="114300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rot="10800000" flipV="1">
            <a:off x="3276600" y="1981200"/>
            <a:ext cx="68580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Elbow Connector 17"/>
          <p:cNvCxnSpPr/>
          <p:nvPr/>
        </p:nvCxnSpPr>
        <p:spPr>
          <a:xfrm rot="10800000" flipV="1">
            <a:off x="2286000" y="2514600"/>
            <a:ext cx="762000" cy="6096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Elbow Connector 19"/>
          <p:cNvCxnSpPr/>
          <p:nvPr/>
        </p:nvCxnSpPr>
        <p:spPr>
          <a:xfrm rot="5400000">
            <a:off x="2247900" y="2628900"/>
            <a:ext cx="1143000" cy="914400"/>
          </a:xfrm>
          <a:prstGeom prst="bentConnector3">
            <a:avLst>
              <a:gd name="adj1" fmla="val 92581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Elbow Connector 22"/>
          <p:cNvCxnSpPr/>
          <p:nvPr/>
        </p:nvCxnSpPr>
        <p:spPr>
          <a:xfrm rot="5400000">
            <a:off x="2552700" y="2628900"/>
            <a:ext cx="1524000" cy="11430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Elbow Connector 24"/>
          <p:cNvCxnSpPr/>
          <p:nvPr/>
        </p:nvCxnSpPr>
        <p:spPr>
          <a:xfrm rot="5400000">
            <a:off x="2476500" y="2781300"/>
            <a:ext cx="1981200" cy="12954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Elbow Connector 26"/>
          <p:cNvCxnSpPr/>
          <p:nvPr/>
        </p:nvCxnSpPr>
        <p:spPr>
          <a:xfrm rot="5400000">
            <a:off x="1790700" y="2552700"/>
            <a:ext cx="2514600" cy="24384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Elbow Connector 28"/>
          <p:cNvCxnSpPr/>
          <p:nvPr/>
        </p:nvCxnSpPr>
        <p:spPr>
          <a:xfrm rot="5400000">
            <a:off x="2171700" y="2933700"/>
            <a:ext cx="2819400" cy="18288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8229600" cy="838200"/>
          </a:xfrm>
        </p:spPr>
        <p:txBody>
          <a:bodyPr>
            <a:normAutofit/>
          </a:bodyPr>
          <a:lstStyle/>
          <a:p>
            <a:r>
              <a:rPr lang="en-US" sz="2400" dirty="0" err="1" smtClean="0"/>
              <a:t>Pembedaan</a:t>
            </a:r>
            <a:r>
              <a:rPr lang="en-US" sz="2400" dirty="0" smtClean="0"/>
              <a:t> </a:t>
            </a:r>
            <a:r>
              <a:rPr lang="en-US" sz="2400" dirty="0" err="1" smtClean="0"/>
              <a:t>atas</a:t>
            </a:r>
            <a:r>
              <a:rPr lang="en-US" sz="2400" dirty="0" smtClean="0"/>
              <a:t> </a:t>
            </a:r>
            <a:r>
              <a:rPr lang="en-US" sz="2400" dirty="0" err="1" smtClean="0"/>
              <a:t>operasi</a:t>
            </a:r>
            <a:r>
              <a:rPr lang="en-US" sz="2400" dirty="0" smtClean="0"/>
              <a:t> </a:t>
            </a:r>
            <a:r>
              <a:rPr lang="en-US" sz="2400" dirty="0" err="1" smtClean="0"/>
              <a:t>pers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/>
          <a:lstStyle/>
          <a:p>
            <a:pPr algn="just"/>
            <a:r>
              <a:rPr lang="en-US" dirty="0" smtClean="0"/>
              <a:t>                   </a:t>
            </a:r>
          </a:p>
          <a:p>
            <a:pPr algn="just"/>
            <a:endParaRPr lang="en-US" dirty="0"/>
          </a:p>
          <a:p>
            <a:pPr algn="just"/>
            <a:endParaRPr lang="en-US" dirty="0" smtClean="0"/>
          </a:p>
          <a:p>
            <a:pPr algn="just">
              <a:buNone/>
            </a:pPr>
            <a:endParaRPr lang="en-US" dirty="0"/>
          </a:p>
          <a:p>
            <a:pPr algn="just">
              <a:buNone/>
            </a:pPr>
            <a:r>
              <a:rPr lang="en-US" sz="2400" dirty="0" smtClean="0"/>
              <a:t>				</a:t>
            </a:r>
          </a:p>
          <a:p>
            <a:pPr algn="just">
              <a:buNone/>
            </a:pPr>
            <a:endParaRPr lang="en-US" sz="2400" dirty="0"/>
          </a:p>
          <a:p>
            <a:pPr algn="just">
              <a:buNone/>
            </a:pPr>
            <a:endParaRPr lang="en-US" sz="2400" dirty="0" smtClean="0"/>
          </a:p>
          <a:p>
            <a:pPr algn="just">
              <a:buNone/>
            </a:pPr>
            <a:endParaRPr lang="en-US" sz="2400" dirty="0"/>
          </a:p>
          <a:p>
            <a:pPr algn="just">
              <a:buNone/>
            </a:pPr>
            <a:r>
              <a:rPr lang="en-US" sz="2400" dirty="0" smtClean="0"/>
              <a:t>		</a:t>
            </a:r>
            <a:endParaRPr lang="en-US" dirty="0" smtClean="0"/>
          </a:p>
        </p:txBody>
      </p:sp>
      <p:sp>
        <p:nvSpPr>
          <p:cNvPr id="4" name="Rectangle 3"/>
          <p:cNvSpPr/>
          <p:nvPr/>
        </p:nvSpPr>
        <p:spPr>
          <a:xfrm>
            <a:off x="609600" y="990600"/>
            <a:ext cx="1905000" cy="1295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Ruang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endParaRPr lang="en-US" dirty="0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2667000" y="1600200"/>
            <a:ext cx="762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3581400" y="1066800"/>
            <a:ext cx="1447800" cy="106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Fakta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    </a:t>
            </a:r>
            <a:endParaRPr lang="en-US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5105400" y="1600200"/>
            <a:ext cx="381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5638800" y="838200"/>
            <a:ext cx="19812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Berita</a:t>
            </a:r>
            <a:r>
              <a:rPr lang="en-US" dirty="0" smtClean="0"/>
              <a:t> </a:t>
            </a:r>
            <a:r>
              <a:rPr lang="en-US" dirty="0" err="1" smtClean="0"/>
              <a:t>jurnalisme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5715000" y="2895600"/>
            <a:ext cx="15240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Human </a:t>
            </a:r>
            <a:r>
              <a:rPr lang="en-US" dirty="0" err="1" smtClean="0"/>
              <a:t>interst</a:t>
            </a:r>
            <a:r>
              <a:rPr lang="en-US" dirty="0" smtClean="0"/>
              <a:t> </a:t>
            </a:r>
            <a:r>
              <a:rPr lang="en-US" dirty="0" err="1" smtClean="0"/>
              <a:t>jurnalisme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457200" y="4572000"/>
            <a:ext cx="1905000" cy="1600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Ruang</a:t>
            </a:r>
            <a:r>
              <a:rPr lang="en-US" dirty="0" smtClean="0"/>
              <a:t> </a:t>
            </a:r>
            <a:r>
              <a:rPr lang="en-US" dirty="0" err="1" smtClean="0"/>
              <a:t>privat</a:t>
            </a:r>
            <a:endParaRPr lang="en-US" dirty="0"/>
          </a:p>
        </p:txBody>
      </p:sp>
      <p:cxnSp>
        <p:nvCxnSpPr>
          <p:cNvPr id="16" name="Straight Arrow Connector 15"/>
          <p:cNvCxnSpPr>
            <a:stCxn id="14" idx="3"/>
          </p:cNvCxnSpPr>
          <p:nvPr/>
        </p:nvCxnSpPr>
        <p:spPr>
          <a:xfrm>
            <a:off x="2362200" y="5372100"/>
            <a:ext cx="762000" cy="381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3276600" y="4953000"/>
            <a:ext cx="13716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Fakta</a:t>
            </a:r>
            <a:r>
              <a:rPr lang="en-US" dirty="0" smtClean="0"/>
              <a:t> personal</a:t>
            </a:r>
            <a:endParaRPr lang="en-US" dirty="0"/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4724400" y="5334000"/>
            <a:ext cx="762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5562600" y="4419600"/>
            <a:ext cx="2514600" cy="1295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obyek</a:t>
            </a:r>
            <a:r>
              <a:rPr lang="en-US" dirty="0" smtClean="0"/>
              <a:t> </a:t>
            </a:r>
            <a:r>
              <a:rPr lang="en-US" dirty="0" err="1" smtClean="0"/>
              <a:t>jurnalisme</a:t>
            </a:r>
            <a:endParaRPr lang="en-US" dirty="0"/>
          </a:p>
        </p:txBody>
      </p:sp>
      <p:cxnSp>
        <p:nvCxnSpPr>
          <p:cNvPr id="22" name="Straight Arrow Connector 21"/>
          <p:cNvCxnSpPr/>
          <p:nvPr/>
        </p:nvCxnSpPr>
        <p:spPr>
          <a:xfrm rot="16200000" flipH="1">
            <a:off x="1752600" y="2819400"/>
            <a:ext cx="2362200" cy="1600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V="1">
            <a:off x="4038600" y="3429000"/>
            <a:ext cx="1752600" cy="1447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erspective">
  <a:themeElements>
    <a:clrScheme name="Perspective">
      <a:dk1>
        <a:sysClr val="windowText" lastClr="000000"/>
      </a:dk1>
      <a:lt1>
        <a:sysClr val="window" lastClr="FFFFFF"/>
      </a:lt1>
      <a:dk2>
        <a:srgbClr val="283138"/>
      </a:dk2>
      <a:lt2>
        <a:srgbClr val="FF8600"/>
      </a:lt2>
      <a:accent1>
        <a:srgbClr val="838D9B"/>
      </a:accent1>
      <a:accent2>
        <a:srgbClr val="D2610C"/>
      </a:accent2>
      <a:accent3>
        <a:srgbClr val="80716A"/>
      </a:accent3>
      <a:accent4>
        <a:srgbClr val="94147C"/>
      </a:accent4>
      <a:accent5>
        <a:srgbClr val="5D5AD2"/>
      </a:accent5>
      <a:accent6>
        <a:srgbClr val="6F6C7D"/>
      </a:accent6>
      <a:hlink>
        <a:srgbClr val="6187E3"/>
      </a:hlink>
      <a:folHlink>
        <a:srgbClr val="7B8EB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erspec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60000"/>
                <a:lumMod val="105000"/>
              </a:schemeClr>
            </a:gs>
            <a:gs pos="41000">
              <a:schemeClr val="phClr">
                <a:tint val="57000"/>
                <a:satMod val="180000"/>
                <a:lumMod val="99000"/>
              </a:schemeClr>
            </a:gs>
            <a:gs pos="100000">
              <a:schemeClr val="phClr">
                <a:tint val="80000"/>
                <a:satMod val="20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atMod val="130000"/>
                <a:lumMod val="114000"/>
              </a:schemeClr>
            </a:gs>
            <a:gs pos="60000">
              <a:schemeClr val="phClr">
                <a:tint val="100000"/>
                <a:satMod val="106000"/>
                <a:lumMod val="110000"/>
              </a:schemeClr>
            </a:gs>
            <a:gs pos="100000">
              <a:schemeClr val="phClr"/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47625" dist="38100" dir="5400000" sy="98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woPt" dir="br">
              <a:rot lat="0" lon="0" rev="8700000"/>
            </a:lightRig>
          </a:scene3d>
          <a:sp3d prstMaterial="matte">
            <a:bevelT w="25400" h="53975"/>
          </a:sp3d>
        </a:effectStyle>
        <a:effectStyle>
          <a:effectLst>
            <a:reflection blurRad="12700" stA="24000" endPos="28000" dist="50800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6985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  <a:lumMod val="100000"/>
              </a:schemeClr>
            </a:gs>
            <a:gs pos="65000">
              <a:schemeClr val="phClr">
                <a:tint val="100000"/>
                <a:shade val="95000"/>
                <a:satMod val="100000"/>
                <a:lumMod val="100000"/>
              </a:schemeClr>
            </a:gs>
            <a:gs pos="100000">
              <a:schemeClr val="phClr">
                <a:tint val="88000"/>
                <a:shade val="100000"/>
                <a:satMod val="400000"/>
                <a:lumMod val="1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  <a:satMod val="90000"/>
              </a:schemeClr>
              <a:schemeClr val="phClr">
                <a:shade val="92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Perspective</Template>
  <TotalTime>93</TotalTime>
  <Words>418</Words>
  <Application>Microsoft Office PowerPoint</Application>
  <PresentationFormat>On-screen Show (4:3)</PresentationFormat>
  <Paragraphs>59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Perspective</vt:lpstr>
      <vt:lpstr>Pengertian jurnalistik</vt:lpstr>
      <vt:lpstr>Sejarah jurnalisme</vt:lpstr>
      <vt:lpstr>PowerPoint Presentation</vt:lpstr>
      <vt:lpstr>PowerPoint Presentation</vt:lpstr>
      <vt:lpstr>Konsep Pers</vt:lpstr>
      <vt:lpstr>PowerPoint Presentation</vt:lpstr>
      <vt:lpstr>PowerPoint Presentation</vt:lpstr>
      <vt:lpstr>Epistemologi jurnalisme</vt:lpstr>
      <vt:lpstr>Pembedaan atas operasi pers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Pengertian jurnalistik</dc:title>
  <dc:creator>FADJARINI</dc:creator>
  <cp:lastModifiedBy>BU FAJAR</cp:lastModifiedBy>
  <cp:revision>13</cp:revision>
  <dcterms:created xsi:type="dcterms:W3CDTF">2011-09-26T19:08:03Z</dcterms:created>
  <dcterms:modified xsi:type="dcterms:W3CDTF">2019-02-19T20:13:36Z</dcterms:modified>
</cp:coreProperties>
</file>