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88" r:id="rId2"/>
    <p:sldId id="290" r:id="rId3"/>
    <p:sldId id="320" r:id="rId4"/>
    <p:sldId id="328" r:id="rId5"/>
    <p:sldId id="294" r:id="rId6"/>
    <p:sldId id="260" r:id="rId7"/>
    <p:sldId id="307" r:id="rId8"/>
    <p:sldId id="308" r:id="rId9"/>
    <p:sldId id="309" r:id="rId10"/>
    <p:sldId id="310" r:id="rId11"/>
    <p:sldId id="315" r:id="rId12"/>
    <p:sldId id="316" r:id="rId13"/>
    <p:sldId id="329" r:id="rId14"/>
    <p:sldId id="311" r:id="rId15"/>
    <p:sldId id="318" r:id="rId16"/>
    <p:sldId id="312" r:id="rId17"/>
    <p:sldId id="313" r:id="rId18"/>
    <p:sldId id="325" r:id="rId19"/>
    <p:sldId id="326" r:id="rId20"/>
    <p:sldId id="327" r:id="rId21"/>
    <p:sldId id="272" r:id="rId22"/>
    <p:sldId id="305" r:id="rId23"/>
    <p:sldId id="306" r:id="rId24"/>
    <p:sldId id="282" r:id="rId25"/>
    <p:sldId id="273" r:id="rId26"/>
    <p:sldId id="274" r:id="rId27"/>
    <p:sldId id="284" r:id="rId28"/>
    <p:sldId id="298" r:id="rId29"/>
    <p:sldId id="300" r:id="rId30"/>
    <p:sldId id="29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46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F8859-684B-4A40-AB09-1345E9FE1392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016A0-0D84-4317-9DBA-D4B4370AA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811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016A0-0D84-4317-9DBA-D4B4370AA18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00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xmanroe.com/pengertian-struktur-organisasi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1"/>
            <a:ext cx="7696200" cy="1066799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Manajemen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Pemda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Dra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Herawati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MPA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219200"/>
            <a:ext cx="8153400" cy="5257800"/>
          </a:xfrm>
        </p:spPr>
        <p:txBody>
          <a:bodyPr>
            <a:noAutofit/>
          </a:bodyPr>
          <a:lstStyle/>
          <a:p>
            <a:pPr algn="l"/>
            <a:r>
              <a:rPr lang="id-ID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Kesepakatan pelaksanaan proses belajar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mengajar. 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Toleransi kehadiran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15  </a:t>
            </a:r>
            <a:r>
              <a:rPr lang="id-ID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menit</a:t>
            </a:r>
          </a:p>
          <a:p>
            <a:pPr marL="514350" indent="-514350" algn="l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Mahasiswa wajib hadir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id-ID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5 %</a:t>
            </a:r>
          </a:p>
          <a:p>
            <a:pPr marL="514350" indent="-514350" algn="l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Tugas individu/kelompok (diskusi)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Evaluasi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Tengah SM</a:t>
            </a:r>
          </a:p>
          <a:p>
            <a:pPr marL="514350" indent="-514350" algn="l">
              <a:buFont typeface="+mj-lt"/>
              <a:buAutoNum type="arabicPeriod"/>
            </a:pPr>
            <a:r>
              <a:rPr lang="id-ID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Ujian Akhir Semester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Komponen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Presensi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diskusi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makalah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evaluasi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tengah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SM, UAS )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(A+-,B+-,C+-,D+-,E ) 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l"/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Tata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Tertib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Perkuliahan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Etika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Pakaian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rapi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baju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berkerah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celana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standar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wajib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santun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bertutur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kata,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,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saling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menghormati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menjaga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kenyamanan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selama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berlangsung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/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HP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non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aktif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selama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berlangsung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058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6. Menurut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Max Weber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kerangka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terstruktur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didalamnya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trdpt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pembagian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sesuatu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fontAlgn="base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7.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Liang Gie dalam Kaho:1985)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O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rganisasi merupakan sistem kerjasama sekelompok orang untuk mencapai tujuan bersama. Sedangkan ditinjau dari segi strukturnya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rganisasi dapat dirumuskan sebagai susunan yg terdiri dari satuan-satuan organisasi beserta segenap pejabat, kekuasaan, tugas,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hubungan-hubungan satu sama lain dalam rangka pencapaian tujuan tertentu.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r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esialisasi dalam melaksanakan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643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8. Menurut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Hasibuan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(1996)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gambar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menggambarkan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tipe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pendepartemenan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kedudukan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jenis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pejabat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garis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rentang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kendali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prinsipnya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pembagian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prosedur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standar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tanggung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awab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otoritas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Wujud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pengelompokkan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diamati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hirarki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”.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O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tertutup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melainkan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selalu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tanggapan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lingkungannya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internal: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SD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tenaga,dana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lokasi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integritas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karyawan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integritas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kepemimpinan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eksternal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-bud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teknologi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0410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b="1" dirty="0"/>
              <a:t>Asas-asas 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135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: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latin typeface="Arial" pitchFamily="34" charset="0"/>
                <a:cs typeface="Arial" pitchFamily="34" charset="0"/>
              </a:rPr>
              <a:t>penempatan 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karyawan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latin typeface="Arial" pitchFamily="34" charset="0"/>
                <a:cs typeface="Arial" pitchFamily="34" charset="0"/>
              </a:rPr>
              <a:t>menggunakan prinsip </a:t>
            </a:r>
            <a:r>
              <a:rPr lang="id-ID" b="1" i="1" dirty="0">
                <a:latin typeface="Arial" pitchFamily="34" charset="0"/>
                <a:cs typeface="Arial" pitchFamily="34" charset="0"/>
              </a:rPr>
              <a:t>the right man in the right place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Pelimpahan</a:t>
            </a:r>
            <a:r>
              <a:rPr lang="en-US" dirty="0" smtClean="0"/>
              <a:t>/</a:t>
            </a:r>
            <a:r>
              <a:rPr lang="en-US" dirty="0" err="1" smtClean="0"/>
              <a:t>pendelegasian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/ </a:t>
            </a:r>
            <a:r>
              <a:rPr lang="en-US" dirty="0" err="1" smtClean="0"/>
              <a:t>diskresi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Koordinasi</a:t>
            </a:r>
            <a:r>
              <a:rPr lang="en-US" dirty="0" smtClean="0"/>
              <a:t> /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Kesatuan </a:t>
            </a:r>
            <a:r>
              <a:rPr lang="id-ID" dirty="0">
                <a:latin typeface="Arial" pitchFamily="34" charset="0"/>
                <a:cs typeface="Arial" pitchFamily="34" charset="0"/>
              </a:rPr>
              <a:t>pengarahan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Rentangan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/>
              <a:t> </a:t>
            </a:r>
            <a:r>
              <a:rPr lang="en-US" dirty="0" err="1"/>
              <a:t>Rentang</a:t>
            </a:r>
            <a:r>
              <a:rPr lang="en-US" dirty="0"/>
              <a:t> </a:t>
            </a:r>
            <a:r>
              <a:rPr lang="en-US" dirty="0" err="1" smtClean="0"/>
              <a:t>Kendali</a:t>
            </a:r>
            <a:r>
              <a:rPr lang="en-US" dirty="0" smtClean="0"/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komando</a:t>
            </a: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Kesatuan </a:t>
            </a:r>
            <a:r>
              <a:rPr lang="id-ID" dirty="0">
                <a:latin typeface="Arial" pitchFamily="34" charset="0"/>
                <a:cs typeface="Arial" pitchFamily="34" charset="0"/>
              </a:rPr>
              <a:t>pengarahan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>
                <a:latin typeface="Arial" pitchFamily="34" charset="0"/>
                <a:cs typeface="Arial" pitchFamily="34" charset="0"/>
              </a:rPr>
              <a:t>Penggajian pegawai</a:t>
            </a:r>
            <a:r>
              <a:rPr lang="en-US" dirty="0">
                <a:latin typeface="Arial" pitchFamily="34" charset="0"/>
                <a:cs typeface="Arial" pitchFamily="34" charset="0"/>
              </a:rPr>
              <a:t> (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Renumeration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04453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11162"/>
          </a:xfrm>
        </p:spPr>
        <p:txBody>
          <a:bodyPr>
            <a:noAutofit/>
          </a:bodyPr>
          <a:lstStyle/>
          <a:p>
            <a:r>
              <a:rPr lang="en-US" sz="3600" b="1" dirty="0" err="1"/>
              <a:t>Struktur</a:t>
            </a:r>
            <a:r>
              <a:rPr lang="en-US" sz="3600" b="1" dirty="0"/>
              <a:t> </a:t>
            </a:r>
            <a:r>
              <a:rPr lang="en-US" sz="3600" b="1" dirty="0" err="1"/>
              <a:t>Organisasi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382000" cy="6019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Menurut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Hasibuan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(1996) </a:t>
            </a:r>
          </a:p>
          <a:p>
            <a:r>
              <a:rPr lang="en-US" sz="2400" b="1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gambar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menggambarkan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tipe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pendepartemenan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org,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kedudukan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jenis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wwenang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pejabat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garis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&amp;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rentang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kendali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prinsipnya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pembagian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prosedur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standar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otoritas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Wujud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pengelompokkan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diamati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hirarki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”.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tertutup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melainkan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selalu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tanggapan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lingkungannya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internal: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tenaga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lokasi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integritas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karyawan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integritas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kpmmpnan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eksternal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-bud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teknologi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134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r>
              <a:rPr lang="en-US" sz="4000" dirty="0" err="1" smtClean="0"/>
              <a:t>Lanjutan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6388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Bentuk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dpt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mmbantu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mempersatukan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megatur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mengendalikan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keanekaragaman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menghasikan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evektivitas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mengintegrasikan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memotivasi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fungsi2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anggotanya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membawa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formal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biasanya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Ketua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pimpinan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bendahara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sekretaris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anggota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Bila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wakil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presidium,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misalnya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wakil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ketua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wakil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bendahara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dst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002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305800" cy="56388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Daerah (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OPD)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faktor-faktor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berpedoman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Pemerintah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tiap-tiap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pasti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berbeda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lainnya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Namun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fungsi-fungsi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manajerial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direktur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komisaris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direktur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manajer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supervisor,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konsultan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anggota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lainnya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>
                <a:latin typeface="Arial" pitchFamily="34" charset="0"/>
                <a:cs typeface="Arial" pitchFamily="34" charset="0"/>
                <a:hlinkClick r:id="rId3"/>
              </a:rPr>
              <a:t> 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pula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hlinkClick r:id="rId3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  <a:hlinkClick r:id="rId3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hlinkClick r:id="rId3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budaya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63266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id-ID" b="1" dirty="0"/>
              <a:t>Bentuk-Bentuk Organisasi: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fontScale="25000" lnSpcReduction="20000"/>
          </a:bodyPr>
          <a:lstStyle/>
          <a:p>
            <a:pPr marL="0" lvl="0" indent="0" fontAlgn="base">
              <a:buNone/>
            </a:pPr>
            <a:r>
              <a:rPr lang="en-US" sz="80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id-ID" sz="9600" b="1" dirty="0" smtClean="0">
                <a:latin typeface="Arial" pitchFamily="34" charset="0"/>
                <a:cs typeface="Arial" pitchFamily="34" charset="0"/>
              </a:rPr>
              <a:t>Organisasi </a:t>
            </a:r>
            <a:r>
              <a:rPr lang="id-ID" sz="9600" b="1" dirty="0">
                <a:latin typeface="Arial" pitchFamily="34" charset="0"/>
                <a:cs typeface="Arial" pitchFamily="34" charset="0"/>
              </a:rPr>
              <a:t>Garis </a:t>
            </a:r>
            <a:endParaRPr lang="en-US" sz="9600" b="1" dirty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id-ID" sz="96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Dlm 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Organisasi ini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tugas-2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pengendalian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fontAlgn="base">
              <a:buNone/>
            </a:pP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   &amp;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berada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di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komando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garis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fontAlgn="base">
              <a:buNone/>
            </a:pP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wenang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an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 langsung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 p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mpin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an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 k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pd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bawahan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9600" b="1" dirty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2.   </a:t>
            </a:r>
            <a:r>
              <a:rPr lang="id-ID" sz="9600" b="1" dirty="0" smtClean="0">
                <a:latin typeface="Arial" pitchFamily="34" charset="0"/>
                <a:cs typeface="Arial" pitchFamily="34" charset="0"/>
              </a:rPr>
              <a:t>Organisasi </a:t>
            </a:r>
            <a:r>
              <a:rPr lang="id-ID" sz="9600" b="1" dirty="0">
                <a:latin typeface="Arial" pitchFamily="34" charset="0"/>
                <a:cs typeface="Arial" pitchFamily="34" charset="0"/>
              </a:rPr>
              <a:t>Garis dan Staf </a:t>
            </a:r>
            <a:endParaRPr lang="en-US" sz="96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umumnya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lvl="0" indent="0" fontAlgn="base">
              <a:buNone/>
            </a:pP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kerjanya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bidang-bidang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fontAlgn="base">
              <a:buNone/>
            </a:pP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 yang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beraneka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ragam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rumit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fontAlgn="base">
              <a:buNone/>
            </a:pP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3.  </a:t>
            </a:r>
            <a:r>
              <a:rPr lang="id-ID" sz="9600" b="1" dirty="0" smtClean="0">
                <a:latin typeface="Arial" pitchFamily="34" charset="0"/>
                <a:cs typeface="Arial" pitchFamily="34" charset="0"/>
              </a:rPr>
              <a:t>Organisasi </a:t>
            </a:r>
            <a:r>
              <a:rPr lang="id-ID" sz="9600" b="1" dirty="0">
                <a:latin typeface="Arial" pitchFamily="34" charset="0"/>
                <a:cs typeface="Arial" pitchFamily="34" charset="0"/>
              </a:rPr>
              <a:t>Fungsional </a:t>
            </a:r>
            <a:endParaRPr lang="en-US" sz="9600" b="1" dirty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organisasi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disusun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sifat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dan</a:t>
            </a: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macam-macam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 fontAlgn="base">
              <a:buNone/>
            </a:pP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id-ID" sz="9600" b="1" dirty="0" smtClean="0">
                <a:latin typeface="Arial" pitchFamily="34" charset="0"/>
                <a:cs typeface="Arial" pitchFamily="34" charset="0"/>
              </a:rPr>
              <a:t> Organisasi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panitia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lvl="0" indent="0" fontAlgn="base">
              <a:buNone/>
            </a:pP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umumnya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dibentuk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terbatas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0" lvl="0" indent="0" fontAlgn="base">
              <a:buNone/>
            </a:pP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tugas-tugas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tertentu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lvl="0" indent="-514350" fontAlgn="base">
              <a:buFont typeface="+mj-lt"/>
              <a:buAutoNum type="arabicPeriod"/>
            </a:pP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9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133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Unsur-Unsur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8674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 smtClean="0">
                <a:cs typeface="Arial" pitchFamily="34" charset="0"/>
              </a:rPr>
              <a:t>1.</a:t>
            </a:r>
            <a:r>
              <a:rPr lang="en-US" sz="9600" b="1" dirty="0" smtClean="0">
                <a:cs typeface="Arial" pitchFamily="34" charset="0"/>
              </a:rPr>
              <a:t>Personil</a:t>
            </a:r>
            <a:r>
              <a:rPr lang="en-US" sz="9600" dirty="0">
                <a:cs typeface="Arial" pitchFamily="34" charset="0"/>
              </a:rPr>
              <a:t> </a:t>
            </a:r>
            <a:r>
              <a:rPr lang="en-US" sz="9600" i="1" dirty="0">
                <a:cs typeface="Arial" pitchFamily="34" charset="0"/>
              </a:rPr>
              <a:t>(</a:t>
            </a:r>
            <a:r>
              <a:rPr lang="en-US" sz="9600" b="1" i="1" dirty="0" smtClean="0">
                <a:cs typeface="Arial" pitchFamily="34" charset="0"/>
              </a:rPr>
              <a:t>Man): </a:t>
            </a:r>
            <a:r>
              <a:rPr lang="en-US" sz="9600" b="1" dirty="0" smtClean="0">
                <a:cs typeface="Arial" pitchFamily="34" charset="0"/>
              </a:rPr>
              <a:t>SDM</a:t>
            </a:r>
          </a:p>
          <a:p>
            <a:pPr marL="0" indent="0">
              <a:buNone/>
            </a:pPr>
            <a:r>
              <a:rPr lang="en-US" sz="9600" dirty="0" smtClean="0">
                <a:cs typeface="Arial" pitchFamily="34" charset="0"/>
              </a:rPr>
              <a:t>   </a:t>
            </a:r>
            <a:r>
              <a:rPr lang="en-US" sz="9600" dirty="0" err="1" smtClean="0">
                <a:cs typeface="Arial" pitchFamily="34" charset="0"/>
              </a:rPr>
              <a:t>personil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memiliki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 smtClean="0">
                <a:cs typeface="Arial" pitchFamily="34" charset="0"/>
              </a:rPr>
              <a:t>tingkatan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>
                <a:cs typeface="Arial" pitchFamily="34" charset="0"/>
              </a:rPr>
              <a:t>&amp;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fungsi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trsendiri</a:t>
            </a:r>
            <a:r>
              <a:rPr lang="en-US" sz="9600" dirty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9600" dirty="0">
                <a:cs typeface="Arial" pitchFamily="34" charset="0"/>
              </a:rPr>
              <a:t>2. </a:t>
            </a:r>
            <a:r>
              <a:rPr lang="en-US" sz="9600" b="1" dirty="0">
                <a:cs typeface="Arial" pitchFamily="34" charset="0"/>
              </a:rPr>
              <a:t>Kerjasama</a:t>
            </a:r>
            <a:r>
              <a:rPr lang="en-US" sz="9600" dirty="0">
                <a:cs typeface="Arial" pitchFamily="34" charset="0"/>
              </a:rPr>
              <a:t> </a:t>
            </a:r>
            <a:r>
              <a:rPr lang="en-US" sz="9600" i="1" dirty="0">
                <a:cs typeface="Arial" pitchFamily="34" charset="0"/>
              </a:rPr>
              <a:t>(Team </a:t>
            </a:r>
            <a:r>
              <a:rPr lang="en-US" sz="9600" i="1" dirty="0" smtClean="0">
                <a:cs typeface="Arial" pitchFamily="34" charset="0"/>
              </a:rPr>
              <a:t>Work)</a:t>
            </a:r>
            <a:r>
              <a:rPr lang="en-US" sz="9600" dirty="0" smtClean="0">
                <a:cs typeface="Arial" pitchFamily="34" charset="0"/>
              </a:rPr>
              <a:t> : </a:t>
            </a:r>
          </a:p>
          <a:p>
            <a:pPr marL="0" indent="0">
              <a:buNone/>
            </a:pP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  </a:t>
            </a:r>
            <a:r>
              <a:rPr lang="en-US" sz="9600" dirty="0" err="1" smtClean="0">
                <a:cs typeface="Arial" pitchFamily="34" charset="0"/>
              </a:rPr>
              <a:t>tujuan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bersama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tercapai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bila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para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 smtClean="0">
                <a:cs typeface="Arial" pitchFamily="34" charset="0"/>
              </a:rPr>
              <a:t>anggotanya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melakukan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 </a:t>
            </a:r>
          </a:p>
          <a:p>
            <a:pPr marL="0" indent="0">
              <a:buNone/>
            </a:pP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  </a:t>
            </a:r>
            <a:r>
              <a:rPr lang="en-US" sz="9600" dirty="0" err="1" smtClean="0">
                <a:cs typeface="Arial" pitchFamily="34" charset="0"/>
              </a:rPr>
              <a:t>tugas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tanggungjawab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bersama-sama</a:t>
            </a:r>
            <a:r>
              <a:rPr lang="en-US" sz="9600" dirty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9600" dirty="0">
                <a:cs typeface="Arial" pitchFamily="34" charset="0"/>
              </a:rPr>
              <a:t>3. </a:t>
            </a:r>
            <a:r>
              <a:rPr lang="en-US" sz="9600" b="1" dirty="0">
                <a:cs typeface="Arial" pitchFamily="34" charset="0"/>
              </a:rPr>
              <a:t>Tujuan </a:t>
            </a:r>
            <a:r>
              <a:rPr lang="en-US" sz="9600" b="1" dirty="0" err="1" smtClean="0">
                <a:cs typeface="Arial" pitchFamily="34" charset="0"/>
              </a:rPr>
              <a:t>Bersama</a:t>
            </a:r>
            <a:r>
              <a:rPr lang="en-US" sz="9600" dirty="0" smtClean="0">
                <a:cs typeface="Arial" pitchFamily="34" charset="0"/>
              </a:rPr>
              <a:t>: </a:t>
            </a:r>
          </a:p>
          <a:p>
            <a:pPr marL="0" indent="0">
              <a:buNone/>
            </a:pP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   </a:t>
            </a:r>
            <a:r>
              <a:rPr lang="en-US" sz="9600" dirty="0" err="1" smtClean="0">
                <a:cs typeface="Arial" pitchFamily="34" charset="0"/>
              </a:rPr>
              <a:t>sasaran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yg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ingin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dicapai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organisasi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baik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dr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sisi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 smtClean="0">
                <a:cs typeface="Arial" pitchFamily="34" charset="0"/>
              </a:rPr>
              <a:t>prosedur</a:t>
            </a:r>
            <a:r>
              <a:rPr lang="en-US" sz="9600" dirty="0" smtClean="0">
                <a:cs typeface="Arial" pitchFamily="34" charset="0"/>
              </a:rPr>
              <a:t>, </a:t>
            </a:r>
          </a:p>
          <a:p>
            <a:pPr marL="0" indent="0">
              <a:buNone/>
            </a:pP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   program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pola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hingga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hasil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akhir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dr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 smtClean="0">
                <a:cs typeface="Arial" pitchFamily="34" charset="0"/>
              </a:rPr>
              <a:t>pekerjaan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organisasi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tsb</a:t>
            </a:r>
            <a:r>
              <a:rPr lang="en-US" sz="9600" dirty="0" smtClean="0">
                <a:cs typeface="Arial" pitchFamily="34" charset="0"/>
              </a:rPr>
              <a:t> </a:t>
            </a:r>
            <a:endParaRPr lang="en-US" sz="9600" dirty="0">
              <a:cs typeface="Arial" pitchFamily="34" charset="0"/>
            </a:endParaRPr>
          </a:p>
          <a:p>
            <a:pPr marL="0" indent="0">
              <a:buNone/>
            </a:pPr>
            <a:r>
              <a:rPr lang="en-US" sz="9600" dirty="0" smtClean="0">
                <a:cs typeface="Arial" pitchFamily="34" charset="0"/>
              </a:rPr>
              <a:t>4</a:t>
            </a:r>
            <a:r>
              <a:rPr lang="en-US" sz="9600" b="1" dirty="0" smtClean="0">
                <a:cs typeface="Arial" pitchFamily="34" charset="0"/>
              </a:rPr>
              <a:t>. </a:t>
            </a:r>
            <a:r>
              <a:rPr lang="en-US" sz="9600" b="1" dirty="0" err="1" smtClean="0">
                <a:cs typeface="Arial" pitchFamily="34" charset="0"/>
              </a:rPr>
              <a:t>Peralatan</a:t>
            </a:r>
            <a:r>
              <a:rPr lang="en-US" sz="9600" dirty="0">
                <a:cs typeface="Arial" pitchFamily="34" charset="0"/>
              </a:rPr>
              <a:t> </a:t>
            </a:r>
            <a:r>
              <a:rPr lang="en-US" sz="9600" b="1" dirty="0">
                <a:cs typeface="Arial" pitchFamily="34" charset="0"/>
              </a:rPr>
              <a:t> </a:t>
            </a:r>
            <a:r>
              <a:rPr lang="en-US" sz="9600" b="1" dirty="0" err="1" smtClean="0">
                <a:cs typeface="Arial" pitchFamily="34" charset="0"/>
              </a:rPr>
              <a:t>Sarana</a:t>
            </a:r>
            <a:r>
              <a:rPr lang="en-US" sz="9600" b="1" dirty="0" smtClean="0">
                <a:cs typeface="Arial" pitchFamily="34" charset="0"/>
              </a:rPr>
              <a:t> </a:t>
            </a:r>
            <a:r>
              <a:rPr lang="en-US" sz="9600" b="1" dirty="0" err="1">
                <a:cs typeface="Arial" pitchFamily="34" charset="0"/>
              </a:rPr>
              <a:t>dan</a:t>
            </a:r>
            <a:r>
              <a:rPr lang="en-US" sz="9600" b="1" dirty="0">
                <a:cs typeface="Arial" pitchFamily="34" charset="0"/>
              </a:rPr>
              <a:t> </a:t>
            </a:r>
            <a:r>
              <a:rPr lang="en-US" sz="9600" b="1" dirty="0" err="1">
                <a:cs typeface="Arial" pitchFamily="34" charset="0"/>
              </a:rPr>
              <a:t>prasarana</a:t>
            </a:r>
            <a:r>
              <a:rPr lang="en-US" sz="9600" b="1" dirty="0">
                <a:cs typeface="Arial" pitchFamily="34" charset="0"/>
              </a:rPr>
              <a:t> </a:t>
            </a:r>
            <a:r>
              <a:rPr lang="en-US" sz="9600" i="1" dirty="0" smtClean="0">
                <a:cs typeface="Arial" pitchFamily="34" charset="0"/>
              </a:rPr>
              <a:t>(</a:t>
            </a:r>
            <a:r>
              <a:rPr lang="en-US" sz="9600" i="1" dirty="0">
                <a:cs typeface="Arial" pitchFamily="34" charset="0"/>
              </a:rPr>
              <a:t>Equipment) </a:t>
            </a:r>
            <a:endParaRPr lang="en-US" sz="9600" i="1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9600" dirty="0" smtClean="0">
                <a:cs typeface="Arial" pitchFamily="34" charset="0"/>
              </a:rPr>
              <a:t>     </a:t>
            </a:r>
            <a:r>
              <a:rPr lang="en-US" sz="9600" dirty="0" err="1" smtClean="0">
                <a:cs typeface="Arial" pitchFamily="34" charset="0"/>
              </a:rPr>
              <a:t>seperti</a:t>
            </a:r>
            <a:r>
              <a:rPr lang="en-US" sz="9600" dirty="0">
                <a:cs typeface="Arial" pitchFamily="34" charset="0"/>
              </a:rPr>
              <a:t>; </a:t>
            </a:r>
            <a:r>
              <a:rPr lang="en-US" sz="9600" dirty="0" err="1">
                <a:cs typeface="Arial" pitchFamily="34" charset="0"/>
              </a:rPr>
              <a:t>kantor</a:t>
            </a:r>
            <a:r>
              <a:rPr lang="en-US" sz="9600" dirty="0">
                <a:cs typeface="Arial" pitchFamily="34" charset="0"/>
              </a:rPr>
              <a:t>/ </a:t>
            </a:r>
            <a:r>
              <a:rPr lang="en-US" sz="9600" dirty="0" err="1" smtClean="0">
                <a:cs typeface="Arial" pitchFamily="34" charset="0"/>
              </a:rPr>
              <a:t>gedung,material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uang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metode</a:t>
            </a:r>
            <a:r>
              <a:rPr lang="en-US" sz="9600" dirty="0" smtClean="0">
                <a:cs typeface="Arial" pitchFamily="34" charset="0"/>
              </a:rPr>
              <a:t> ,data  </a:t>
            </a:r>
            <a:r>
              <a:rPr lang="en-US" sz="9600" dirty="0" err="1" smtClean="0">
                <a:cs typeface="Arial" pitchFamily="34" charset="0"/>
              </a:rPr>
              <a:t>dll</a:t>
            </a:r>
            <a:endParaRPr lang="en-US" sz="9600" dirty="0">
              <a:cs typeface="Arial" pitchFamily="34" charset="0"/>
            </a:endParaRPr>
          </a:p>
          <a:p>
            <a:pPr marL="0" indent="0">
              <a:buNone/>
            </a:pPr>
            <a:r>
              <a:rPr lang="en-US" sz="9600" dirty="0">
                <a:cs typeface="Arial" pitchFamily="34" charset="0"/>
              </a:rPr>
              <a:t>5 </a:t>
            </a:r>
            <a:r>
              <a:rPr lang="en-US" sz="9600" b="1" dirty="0">
                <a:cs typeface="Arial" pitchFamily="34" charset="0"/>
              </a:rPr>
              <a:t>. </a:t>
            </a:r>
            <a:r>
              <a:rPr lang="en-US" sz="9600" b="1" dirty="0" err="1">
                <a:cs typeface="Arial" pitchFamily="34" charset="0"/>
              </a:rPr>
              <a:t>Lingkungan</a:t>
            </a:r>
            <a:r>
              <a:rPr lang="en-US" sz="9600" b="1" dirty="0">
                <a:cs typeface="Arial" pitchFamily="34" charset="0"/>
              </a:rPr>
              <a:t> </a:t>
            </a:r>
            <a:r>
              <a:rPr lang="en-US" sz="9600" b="1" i="1" dirty="0">
                <a:cs typeface="Arial" pitchFamily="34" charset="0"/>
              </a:rPr>
              <a:t>(</a:t>
            </a:r>
            <a:r>
              <a:rPr lang="en-US" sz="9600" b="1" i="1" dirty="0" smtClean="0">
                <a:cs typeface="Arial" pitchFamily="34" charset="0"/>
              </a:rPr>
              <a:t>Environment</a:t>
            </a:r>
            <a:r>
              <a:rPr lang="en-US" sz="9600" i="1" dirty="0" smtClean="0">
                <a:cs typeface="Arial" pitchFamily="34" charset="0"/>
              </a:rPr>
              <a:t>)</a:t>
            </a:r>
            <a:r>
              <a:rPr lang="en-US" sz="9600" dirty="0" smtClean="0">
                <a:cs typeface="Arial" pitchFamily="34" charset="0"/>
              </a:rPr>
              <a:t>: </a:t>
            </a:r>
          </a:p>
          <a:p>
            <a:pPr marL="0" indent="0">
              <a:buNone/>
            </a:pP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   internal :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kebijakan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anggaran</a:t>
            </a:r>
            <a:r>
              <a:rPr lang="en-US" sz="9600" dirty="0">
                <a:cs typeface="Arial" pitchFamily="34" charset="0"/>
              </a:rPr>
              <a:t>,  </a:t>
            </a:r>
            <a:r>
              <a:rPr lang="en-US" sz="9600" dirty="0" err="1">
                <a:cs typeface="Arial" pitchFamily="34" charset="0"/>
              </a:rPr>
              <a:t>peraturan</a:t>
            </a:r>
            <a:r>
              <a:rPr lang="en-US" sz="9600" dirty="0">
                <a:cs typeface="Arial" pitchFamily="34" charset="0"/>
              </a:rPr>
              <a:t> </a:t>
            </a:r>
            <a:endParaRPr lang="en-US" sz="96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    </a:t>
            </a:r>
            <a:r>
              <a:rPr lang="en-US" sz="9600" dirty="0" err="1" smtClean="0">
                <a:cs typeface="Arial" pitchFamily="34" charset="0"/>
              </a:rPr>
              <a:t>ekstenal</a:t>
            </a:r>
            <a:r>
              <a:rPr lang="en-US" sz="9600" dirty="0" smtClean="0">
                <a:cs typeface="Arial" pitchFamily="34" charset="0"/>
              </a:rPr>
              <a:t> : </a:t>
            </a:r>
            <a:r>
              <a:rPr lang="en-US" sz="9600" dirty="0" err="1" smtClean="0">
                <a:cs typeface="Arial" pitchFamily="34" charset="0"/>
              </a:rPr>
              <a:t>sosial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budaya</a:t>
            </a:r>
            <a:r>
              <a:rPr lang="en-US" sz="9600" dirty="0" smtClean="0">
                <a:cs typeface="Arial" pitchFamily="34" charset="0"/>
              </a:rPr>
              <a:t>, 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kondisi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ekonomi</a:t>
            </a:r>
            <a:r>
              <a:rPr lang="en-US" sz="9600" dirty="0" smtClean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kondisi</a:t>
            </a:r>
            <a:r>
              <a:rPr lang="en-US" sz="9600" dirty="0" smtClean="0">
                <a:cs typeface="Arial" pitchFamily="34" charset="0"/>
              </a:rPr>
              <a:t> global.</a:t>
            </a:r>
            <a:endParaRPr lang="en-US" sz="9600" dirty="0">
              <a:cs typeface="Arial" pitchFamily="34" charset="0"/>
            </a:endParaRPr>
          </a:p>
          <a:p>
            <a:pPr marL="0" indent="0">
              <a:buNone/>
            </a:pPr>
            <a:r>
              <a:rPr lang="en-US" sz="9600" dirty="0">
                <a:cs typeface="Arial" pitchFamily="34" charset="0"/>
              </a:rPr>
              <a:t>6</a:t>
            </a:r>
            <a:r>
              <a:rPr lang="en-US" sz="9600" b="1" dirty="0">
                <a:cs typeface="Arial" pitchFamily="34" charset="0"/>
              </a:rPr>
              <a:t>. </a:t>
            </a:r>
            <a:r>
              <a:rPr lang="en-US" sz="9600" b="1" dirty="0" err="1">
                <a:cs typeface="Arial" pitchFamily="34" charset="0"/>
              </a:rPr>
              <a:t>Sumber</a:t>
            </a:r>
            <a:r>
              <a:rPr lang="en-US" sz="9600" b="1" dirty="0">
                <a:cs typeface="Arial" pitchFamily="34" charset="0"/>
              </a:rPr>
              <a:t> </a:t>
            </a:r>
            <a:r>
              <a:rPr lang="en-US" sz="9600" b="1" dirty="0" err="1">
                <a:cs typeface="Arial" pitchFamily="34" charset="0"/>
              </a:rPr>
              <a:t>Daya</a:t>
            </a:r>
            <a:r>
              <a:rPr lang="en-US" sz="9600" b="1" dirty="0">
                <a:cs typeface="Arial" pitchFamily="34" charset="0"/>
              </a:rPr>
              <a:t> </a:t>
            </a:r>
            <a:r>
              <a:rPr lang="en-US" sz="9600" b="1" dirty="0" err="1" smtClean="0">
                <a:cs typeface="Arial" pitchFamily="34" charset="0"/>
              </a:rPr>
              <a:t>Alam</a:t>
            </a:r>
            <a:r>
              <a:rPr lang="en-US" sz="9600" b="1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: </a:t>
            </a:r>
          </a:p>
          <a:p>
            <a:pPr marL="0" indent="0">
              <a:buNone/>
            </a:pPr>
            <a:r>
              <a:rPr lang="en-US" sz="9600" dirty="0" err="1" smtClean="0">
                <a:cs typeface="Arial" pitchFamily="34" charset="0"/>
              </a:rPr>
              <a:t>unsur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penting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agar </a:t>
            </a:r>
            <a:r>
              <a:rPr lang="en-US" sz="9600" dirty="0" err="1" smtClean="0">
                <a:cs typeface="Arial" pitchFamily="34" charset="0"/>
              </a:rPr>
              <a:t>organisasi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 smtClean="0">
                <a:cs typeface="Arial" pitchFamily="34" charset="0"/>
              </a:rPr>
              <a:t>berjalan</a:t>
            </a:r>
            <a:r>
              <a:rPr lang="en-US" sz="9600" dirty="0" smtClean="0">
                <a:cs typeface="Arial" pitchFamily="34" charset="0"/>
              </a:rPr>
              <a:t> dg </a:t>
            </a:r>
            <a:r>
              <a:rPr lang="en-US" sz="9600" dirty="0" err="1" smtClean="0">
                <a:cs typeface="Arial" pitchFamily="34" charset="0"/>
              </a:rPr>
              <a:t>baik</a:t>
            </a:r>
            <a:r>
              <a:rPr lang="en-US" sz="9600" dirty="0" smtClean="0">
                <a:cs typeface="Arial" pitchFamily="34" charset="0"/>
              </a:rPr>
              <a:t> adalah </a:t>
            </a:r>
            <a:r>
              <a:rPr lang="en-US" sz="9600" dirty="0" err="1" smtClean="0">
                <a:cs typeface="Arial" pitchFamily="34" charset="0"/>
              </a:rPr>
              <a:t>keadaan</a:t>
            </a:r>
            <a:r>
              <a:rPr lang="en-US" sz="9600" dirty="0" smtClean="0"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  </a:t>
            </a:r>
            <a:r>
              <a:rPr lang="en-US" sz="9600" dirty="0" err="1" smtClean="0">
                <a:cs typeface="Arial" pitchFamily="34" charset="0"/>
              </a:rPr>
              <a:t>iklim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kondisi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tanah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cuaca</a:t>
            </a:r>
            <a:r>
              <a:rPr lang="en-US" sz="9600" dirty="0">
                <a:cs typeface="Arial" pitchFamily="34" charset="0"/>
              </a:rPr>
              <a:t>, flora </a:t>
            </a:r>
            <a:r>
              <a:rPr lang="en-US" sz="9600" dirty="0" err="1">
                <a:cs typeface="Arial" pitchFamily="34" charset="0"/>
              </a:rPr>
              <a:t>dan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fauna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8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539607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5635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Lingkungan </a:t>
            </a:r>
            <a:r>
              <a:rPr lang="en-US" sz="3200" b="1" dirty="0" err="1" smtClean="0"/>
              <a:t>yg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dpt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mempengaruhi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organisasi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Menurut Kats </a:t>
            </a:r>
            <a:r>
              <a:rPr lang="en-US" b="1" dirty="0" err="1" smtClean="0"/>
              <a:t>dan</a:t>
            </a:r>
            <a:r>
              <a:rPr lang="en-US" b="1" dirty="0" smtClean="0"/>
              <a:t> Kahn </a:t>
            </a:r>
            <a:r>
              <a:rPr lang="en-US" dirty="0" smtClean="0"/>
              <a:t>: 1978  </a:t>
            </a:r>
          </a:p>
          <a:p>
            <a:r>
              <a:rPr lang="en-US" dirty="0" err="1" smtClean="0"/>
              <a:t>Lingkungan</a:t>
            </a:r>
            <a:r>
              <a:rPr lang="en-US" dirty="0" smtClean="0"/>
              <a:t> meliputi : </a:t>
            </a:r>
            <a:r>
              <a:rPr lang="en-US" dirty="0" err="1" smtClean="0">
                <a:sym typeface="Wingdings" pitchFamily="2" charset="2"/>
              </a:rPr>
              <a:t>politik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ekonomi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sosial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teknologi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PEST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5 </a:t>
            </a:r>
            <a:r>
              <a:rPr lang="en-US" dirty="0" err="1" smtClean="0">
                <a:sym typeface="Wingdings" pitchFamily="2" charset="2"/>
              </a:rPr>
              <a:t>aspek</a:t>
            </a:r>
            <a:r>
              <a:rPr lang="en-US" dirty="0" smtClean="0">
                <a:sym typeface="Wingdings" pitchFamily="2" charset="2"/>
              </a:rPr>
              <a:t> Lingkungan </a:t>
            </a:r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selelu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dimonitor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direspon</a:t>
            </a:r>
            <a:r>
              <a:rPr lang="en-US" dirty="0" smtClean="0">
                <a:sym typeface="Wingdings" pitchFamily="2" charset="2"/>
              </a:rPr>
              <a:t> agar </a:t>
            </a:r>
            <a:r>
              <a:rPr lang="en-US" dirty="0" err="1" smtClean="0">
                <a:sym typeface="Wingdings" pitchFamily="2" charset="2"/>
              </a:rPr>
              <a:t>selalu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efektif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yaitu</a:t>
            </a:r>
            <a:r>
              <a:rPr lang="en-US" dirty="0" smtClean="0">
                <a:sym typeface="Wingdings" pitchFamily="2" charset="2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sym typeface="Wingdings" pitchFamily="2" charset="2"/>
              </a:rPr>
              <a:t>nilai-nilai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r>
              <a:rPr lang="en-US" dirty="0" smtClean="0">
                <a:sym typeface="Wingdings" pitchFamily="2" charset="2"/>
              </a:rPr>
              <a:t> ( </a:t>
            </a:r>
            <a:r>
              <a:rPr lang="en-US" i="1" dirty="0" smtClean="0">
                <a:sym typeface="Wingdings" pitchFamily="2" charset="2"/>
              </a:rPr>
              <a:t>societal values),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Lingkungan </a:t>
            </a:r>
            <a:r>
              <a:rPr lang="en-US" dirty="0" err="1" smtClean="0"/>
              <a:t>politik</a:t>
            </a:r>
            <a:r>
              <a:rPr lang="en-US" dirty="0" smtClean="0"/>
              <a:t> / legal,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Lingkungan </a:t>
            </a:r>
            <a:r>
              <a:rPr lang="en-US" dirty="0" err="1" smtClean="0"/>
              <a:t>ekonomi</a:t>
            </a:r>
            <a:r>
              <a:rPr lang="en-US" dirty="0" smtClean="0"/>
              <a:t> /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Lingkungan </a:t>
            </a:r>
            <a:r>
              <a:rPr lang="en-US" dirty="0" err="1" smtClean="0"/>
              <a:t>informasi</a:t>
            </a:r>
            <a:r>
              <a:rPr lang="en-US" dirty="0" smtClean="0"/>
              <a:t> / </a:t>
            </a:r>
            <a:r>
              <a:rPr lang="en-US" dirty="0" err="1" smtClean="0"/>
              <a:t>teknologi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Lingkungan </a:t>
            </a:r>
            <a:r>
              <a:rPr lang="en-US" dirty="0" err="1" smtClean="0"/>
              <a:t>fisik</a:t>
            </a:r>
            <a:r>
              <a:rPr lang="en-US" dirty="0" smtClean="0"/>
              <a:t> / </a:t>
            </a:r>
            <a:r>
              <a:rPr lang="en-US" dirty="0" err="1" smtClean="0"/>
              <a:t>geografis</a:t>
            </a:r>
            <a:r>
              <a:rPr lang="en-US" dirty="0" smtClean="0"/>
              <a:t>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67604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Mnurut</a:t>
            </a:r>
            <a:r>
              <a:rPr lang="en-US" b="1" dirty="0" smtClean="0"/>
              <a:t> Igor  </a:t>
            </a:r>
            <a:r>
              <a:rPr lang="en-US" b="1" dirty="0" err="1" smtClean="0"/>
              <a:t>Anshoff</a:t>
            </a:r>
            <a:r>
              <a:rPr lang="en-US" b="1" dirty="0" smtClean="0"/>
              <a:t>   (</a:t>
            </a:r>
            <a:r>
              <a:rPr lang="en-US" b="1" dirty="0" err="1" smtClean="0"/>
              <a:t>Certo</a:t>
            </a:r>
            <a:r>
              <a:rPr lang="en-US" b="1" dirty="0" smtClean="0"/>
              <a:t> &amp; Peter, 1991:49)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adalah : </a:t>
            </a:r>
          </a:p>
          <a:p>
            <a:r>
              <a:rPr lang="en-US" sz="2900" b="1" dirty="0" smtClean="0">
                <a:latin typeface="Arial" pitchFamily="34" charset="0"/>
                <a:cs typeface="Arial" pitchFamily="34" charset="0"/>
              </a:rPr>
              <a:t>kecenderungan global,</a:t>
            </a:r>
          </a:p>
          <a:p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moneter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inflasi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lain,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pasar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munculnya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endParaRPr lang="en-US" sz="29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industri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baru</a:t>
            </a:r>
            <a:endParaRPr lang="en-US" sz="29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900" b="1" dirty="0" err="1" smtClean="0">
                <a:latin typeface="Arial" pitchFamily="34" charset="0"/>
                <a:cs typeface="Arial" pitchFamily="34" charset="0"/>
              </a:rPr>
              <a:t>teknologi</a:t>
            </a:r>
            <a:r>
              <a:rPr lang="en-US" sz="2900" b="1" dirty="0" smtClean="0">
                <a:latin typeface="Arial" pitchFamily="34" charset="0"/>
                <a:cs typeface="Arial" pitchFamily="34" charset="0"/>
              </a:rPr>
              <a:t> : E – </a:t>
            </a:r>
            <a:r>
              <a:rPr lang="en-US" sz="2900" b="1" dirty="0" err="1" smtClean="0">
                <a:latin typeface="Arial" pitchFamily="34" charset="0"/>
                <a:cs typeface="Arial" pitchFamily="34" charset="0"/>
              </a:rPr>
              <a:t>Gov</a:t>
            </a:r>
            <a:r>
              <a:rPr lang="en-US" sz="2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Dilan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/ Digital Pelayanan </a:t>
            </a:r>
          </a:p>
          <a:p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meningkatnya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kesejahteraan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/ 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konsumen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kontrol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tekanan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serikat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29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krisis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alam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fisik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kepercayaan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kompetisi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diantara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berkembang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kekurangan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strategis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900" b="1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>
                <a:latin typeface="Arial" pitchFamily="34" charset="0"/>
                <a:cs typeface="Arial" pitchFamily="34" charset="0"/>
              </a:rPr>
              <a:t>sikap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trhdp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pkerjaan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dsb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229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manajemen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manajemen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/>
              <a:t>mengimplementasikan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smtClean="0"/>
              <a:t>Pembangunan Daerah.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kondusif</a:t>
            </a:r>
            <a:r>
              <a:rPr lang="en-US" dirty="0" smtClean="0"/>
              <a:t> yang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berbuat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Disini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diupayakan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yang </a:t>
            </a:r>
            <a:r>
              <a:rPr lang="en-US" dirty="0" err="1" smtClean="0"/>
              <a:t>kondusif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terjamin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seoptimal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902638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87362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Pengertian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867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Mary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Parker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Follet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pencapaian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lain. 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Definisi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elemen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   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proses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mengandalkan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sinergisme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Font typeface="+mj-lt"/>
              <a:buAutoNum type="arabicPeriod" startAt="2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proses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orang-orang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dipimpin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seorang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manajer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pemimpin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Font typeface="+mj-lt"/>
              <a:buAutoNum type="arabicPeriod" startAt="3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kerjasama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dituntun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ttt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teruji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keterandalannya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endParaRPr lang="en-US" sz="2400" dirty="0"/>
          </a:p>
          <a:p>
            <a:pPr algn="just"/>
            <a:r>
              <a:rPr lang="en-US" sz="2400" b="1" dirty="0" err="1">
                <a:latin typeface="Arial" pitchFamily="34" charset="0"/>
                <a:cs typeface="Arial" pitchFamily="34" charset="0"/>
              </a:rPr>
              <a:t>Hasibuan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seni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pemanfaatan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sumber-sumber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lainnya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efektif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efisien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Tujuan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ttt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5943600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>
                <a:latin typeface="Arial" pitchFamily="34" charset="0"/>
                <a:cs typeface="Arial" pitchFamily="34" charset="0"/>
              </a:rPr>
              <a:t>Manajemen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lain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Manullang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(1985: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17)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seni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pengorganisasian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pengarahan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pengontrolan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barang-barang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Gibson,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Donelly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Ivancevich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(1996:4)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seni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”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proses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individu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mengoordinasikan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lain 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pengorganisasian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pengarahan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”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hasil-hasil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apabila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individu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bertindak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sendiri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.”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dirty="0" smtClean="0"/>
              <a:t>Manajemen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manajemen,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pengorganisasian</a:t>
            </a:r>
            <a:r>
              <a:rPr lang="en-US" dirty="0" smtClean="0"/>
              <a:t>, </a:t>
            </a:r>
            <a:r>
              <a:rPr lang="en-US" b="1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533400"/>
          </a:xfrm>
        </p:spPr>
        <p:txBody>
          <a:bodyPr>
            <a:noAutofit/>
          </a:bodyPr>
          <a:lstStyle/>
          <a:p>
            <a:r>
              <a:rPr lang="id-ID" sz="3200" b="1" dirty="0" smtClean="0">
                <a:latin typeface="Arial" pitchFamily="34" charset="0"/>
                <a:cs typeface="Arial" pitchFamily="34" charset="0"/>
              </a:rPr>
              <a:t>Fungsi Manajemen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001000" cy="6019800"/>
          </a:xfrm>
        </p:spPr>
        <p:txBody>
          <a:bodyPr>
            <a:normAutofit fontScale="25000" lnSpcReduction="20000"/>
          </a:bodyPr>
          <a:lstStyle/>
          <a:p>
            <a:pPr fontAlgn="base"/>
            <a:r>
              <a:rPr lang="id-ID" sz="9600" b="1" dirty="0" smtClean="0">
                <a:latin typeface="Arial" pitchFamily="34" charset="0"/>
                <a:cs typeface="Arial" pitchFamily="34" charset="0"/>
              </a:rPr>
              <a:t>Fungsi manajemen 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adalah elemen-elemen dasar yang selalu ada dan melekat dalam proses manajemen yang akan dijadiakan acuan oleh manajer d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l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m melaksanakan kegiatan untuk mencapai tujuan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>
              <a:buNone/>
            </a:pPr>
            <a:r>
              <a:rPr lang="id-ID" sz="9600" b="1" dirty="0" smtClean="0">
                <a:latin typeface="Arial" pitchFamily="34" charset="0"/>
                <a:cs typeface="Arial" pitchFamily="34" charset="0"/>
              </a:rPr>
              <a:t>1.  George R. Terry</a:t>
            </a: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Fungsi manajemen: </a:t>
            </a:r>
            <a:r>
              <a:rPr lang="id-ID" sz="9600" i="1" dirty="0" smtClean="0">
                <a:latin typeface="Arial" pitchFamily="34" charset="0"/>
                <a:cs typeface="Arial" pitchFamily="34" charset="0"/>
              </a:rPr>
              <a:t>planning,organizing, actuating, dan</a:t>
            </a:r>
            <a:r>
              <a:rPr lang="en-US" sz="9600" i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9600" i="1" dirty="0" smtClean="0">
                <a:latin typeface="Arial" pitchFamily="34" charset="0"/>
                <a:cs typeface="Arial" pitchFamily="34" charset="0"/>
              </a:rPr>
              <a:t>controlling.</a:t>
            </a: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id-ID" sz="9600" b="1" dirty="0" smtClean="0">
                <a:latin typeface="Arial" pitchFamily="34" charset="0"/>
                <a:cs typeface="Arial" pitchFamily="34" charset="0"/>
              </a:rPr>
              <a:t>2.  Harold Kontz dan Cyrill O’Donnel</a:t>
            </a: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Fungsi manajemen: </a:t>
            </a:r>
            <a:r>
              <a:rPr lang="id-ID" sz="9600" i="1" dirty="0" smtClean="0">
                <a:latin typeface="Arial" pitchFamily="34" charset="0"/>
                <a:cs typeface="Arial" pitchFamily="34" charset="0"/>
              </a:rPr>
              <a:t>planning, organizing, staffing, directing,</a:t>
            </a:r>
            <a:r>
              <a:rPr lang="en-US" sz="9600" i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9600" i="1" dirty="0" smtClean="0">
                <a:latin typeface="Arial" pitchFamily="34" charset="0"/>
                <a:cs typeface="Arial" pitchFamily="34" charset="0"/>
              </a:rPr>
              <a:t> dan</a:t>
            </a:r>
            <a:r>
              <a:rPr lang="en-US" sz="9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9600" i="1" dirty="0" smtClean="0">
                <a:latin typeface="Arial" pitchFamily="34" charset="0"/>
                <a:cs typeface="Arial" pitchFamily="34" charset="0"/>
              </a:rPr>
              <a:t>conrtolling</a:t>
            </a:r>
            <a:endParaRPr lang="en-US" sz="9600" i="1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id-ID" sz="9600" b="1" dirty="0" smtClean="0">
                <a:latin typeface="Arial" pitchFamily="34" charset="0"/>
                <a:cs typeface="Arial" pitchFamily="34" charset="0"/>
              </a:rPr>
              <a:t> 3.  Henry Fayol</a:t>
            </a: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Fungsi manajemen: planning, organizing,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9600" dirty="0" smtClean="0">
                <a:latin typeface="Arial" pitchFamily="34" charset="0"/>
                <a:cs typeface="Arial" pitchFamily="34" charset="0"/>
              </a:rPr>
              <a:t>commanding, coordinating dan controlling</a:t>
            </a: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buNone/>
            </a:pP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4.  Nanang </a:t>
            </a:r>
            <a:r>
              <a:rPr lang="en-US" sz="9600" b="1" dirty="0">
                <a:latin typeface="Arial" pitchFamily="34" charset="0"/>
                <a:cs typeface="Arial" pitchFamily="34" charset="0"/>
              </a:rPr>
              <a:t>Fattah: </a:t>
            </a:r>
            <a:endParaRPr lang="en-US" sz="9600" b="1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proses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mrencanakan,mngorganisasikan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memimpin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mengendalikan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upaya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segala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aspeknya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tercapai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efektif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efisien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. </a:t>
            </a:r>
            <a:br>
              <a:rPr lang="en-US" sz="9600" dirty="0">
                <a:latin typeface="Arial" pitchFamily="34" charset="0"/>
                <a:cs typeface="Arial" pitchFamily="34" charset="0"/>
              </a:rPr>
            </a:br>
            <a:endParaRPr lang="en-US" sz="9600" i="1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buNone/>
            </a:pP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5440363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Gullick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457200" indent="-457200"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POSDCORB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Planning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mengembangkan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garis-garis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pelaksanaannya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adalah data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prakiraan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forcasting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unsur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dijawab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, </a:t>
            </a:r>
          </a:p>
          <a:p>
            <a:pPr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siapa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dimana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kapan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berapa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yang   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semuamya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dijabarkan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457200" indent="-457200">
              <a:buFont typeface="+mj-lt"/>
              <a:buAutoNum type="alphaLcPeriod" startAt="2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Organizing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mengembangkan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formal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pengelompokan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lphaLcPeriod" startAt="3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Staffing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merekrut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melatih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staf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memelihara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menyenangkan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lphaLcPeriod" startAt="4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Directing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memimpin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Ing</a:t>
            </a:r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Ngarsa</a:t>
            </a:r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Sung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Tulada</a:t>
            </a:r>
            <a:endParaRPr lang="en-US" sz="2400" b="1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Ing</a:t>
            </a:r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Madya</a:t>
            </a:r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Mangun</a:t>
            </a:r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Karsa</a:t>
            </a:r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Tut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Wuri</a:t>
            </a:r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Handayani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LcPeriod" startAt="5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Coordinating: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mengintegrasikan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menyelaraskan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unit yang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saling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berkaitan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LcPeriod" startAt="5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Reporting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 (proses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teknik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dilaksanakan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LcPeriod" startAt="5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Budgeting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fiscal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accounting) </a:t>
            </a:r>
          </a:p>
          <a:p>
            <a:pPr marL="0" inden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Dari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keseluruhan teori di atas kita dapat menyimpulkan tiga fungsi manajemen yang umum digunakan yaitu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perencanaan, pengorganisasian, dan pengontrolan.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Pokok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manajemen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pokok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instansinya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2.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dlm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al:  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a.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penugasan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bawahannya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b.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pengarahan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c.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bimbingan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petunjuk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d.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mngkoordinasikn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unit agar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e.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mengambil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memecahkan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f.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motivasi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3.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pngawasan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dlm</a:t>
            </a:r>
          </a:p>
          <a:p>
            <a:pPr marL="514350" indent="-514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target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Tingkatan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Ketrampilan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tingkatan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Pucuk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(</a:t>
            </a:r>
            <a:r>
              <a:rPr lang="en-US" b="1" dirty="0" smtClean="0"/>
              <a:t>Top Management</a:t>
            </a:r>
            <a:r>
              <a:rPr lang="en-US" dirty="0" smtClean="0"/>
              <a:t>)</a:t>
            </a:r>
          </a:p>
          <a:p>
            <a:pPr marL="514350" indent="-51435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dg </a:t>
            </a:r>
            <a:r>
              <a:rPr lang="en-US" dirty="0" err="1" smtClean="0"/>
              <a:t>lingkupnya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, </a:t>
            </a:r>
            <a:r>
              <a:rPr lang="en-US" dirty="0" err="1" smtClean="0"/>
              <a:t>misal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Pimpinan</a:t>
            </a:r>
            <a:r>
              <a:rPr lang="en-US" dirty="0" smtClean="0"/>
              <a:t> Tingkat </a:t>
            </a:r>
            <a:r>
              <a:rPr lang="en-US" dirty="0" err="1" smtClean="0"/>
              <a:t>Menengah</a:t>
            </a:r>
            <a:r>
              <a:rPr lang="en-US" dirty="0" smtClean="0"/>
              <a:t> (</a:t>
            </a:r>
            <a:r>
              <a:rPr lang="en-US" b="1" dirty="0" err="1" smtClean="0"/>
              <a:t>Midle</a:t>
            </a:r>
            <a:r>
              <a:rPr lang="en-US" b="1" dirty="0" smtClean="0"/>
              <a:t> </a:t>
            </a:r>
            <a:r>
              <a:rPr lang="en-US" b="1" dirty="0" err="1" smtClean="0"/>
              <a:t>Mnagement</a:t>
            </a:r>
            <a:endParaRPr lang="en-US" b="1" dirty="0" smtClean="0"/>
          </a:p>
          <a:p>
            <a:pPr marL="514350" indent="-514350">
              <a:buNone/>
            </a:pPr>
            <a:r>
              <a:rPr lang="en-US" dirty="0" smtClean="0"/>
              <a:t>      Kebijakan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taktis</a:t>
            </a:r>
            <a:r>
              <a:rPr lang="en-US" dirty="0" smtClean="0"/>
              <a:t> dg </a:t>
            </a:r>
            <a:r>
              <a:rPr lang="en-US" dirty="0" err="1" smtClean="0"/>
              <a:t>lingkupnya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r>
              <a:rPr lang="en-US" dirty="0" smtClean="0"/>
              <a:t>/intern </a:t>
            </a:r>
            <a:r>
              <a:rPr lang="en-US" dirty="0" err="1" smtClean="0"/>
              <a:t>organisasinya.kebijakan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penjabaran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pucuk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, </a:t>
            </a:r>
            <a:r>
              <a:rPr lang="en-US" dirty="0" err="1" smtClean="0"/>
              <a:t>misal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biro.</a:t>
            </a:r>
          </a:p>
          <a:p>
            <a:pPr marL="514350" indent="-514350">
              <a:buAutoNum type="arabicPeriod" startAt="3"/>
            </a:pPr>
            <a:r>
              <a:rPr lang="en-US" dirty="0" err="1" smtClean="0"/>
              <a:t>Pimpinan</a:t>
            </a:r>
            <a:r>
              <a:rPr lang="en-US" dirty="0" smtClean="0"/>
              <a:t> Tingkat ( </a:t>
            </a:r>
            <a:r>
              <a:rPr lang="en-US" b="1" dirty="0" smtClean="0"/>
              <a:t>Lower Management)</a:t>
            </a:r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Menjabarkan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taktis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Tingkat </a:t>
            </a:r>
            <a:r>
              <a:rPr lang="en-US" dirty="0" err="1" smtClean="0"/>
              <a:t>Menengah</a:t>
            </a:r>
            <a:r>
              <a:rPr lang="en-US" dirty="0" smtClean="0"/>
              <a:t> 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operasionalnya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 </a:t>
            </a:r>
            <a:r>
              <a:rPr lang="en-US" dirty="0" err="1" smtClean="0"/>
              <a:t>sebutan</a:t>
            </a:r>
            <a:r>
              <a:rPr lang="en-US" dirty="0" smtClean="0"/>
              <a:t> Top Management, </a:t>
            </a:r>
            <a:r>
              <a:rPr lang="en-US" dirty="0" err="1" smtClean="0"/>
              <a:t>Midle</a:t>
            </a:r>
            <a:r>
              <a:rPr lang="en-US" dirty="0" smtClean="0"/>
              <a:t> </a:t>
            </a:r>
            <a:r>
              <a:rPr lang="en-US" dirty="0" err="1" smtClean="0"/>
              <a:t>Mnagement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Lower Management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kecilnya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Misal</a:t>
            </a:r>
            <a:r>
              <a:rPr lang="en-US" dirty="0" smtClean="0"/>
              <a:t> : </a:t>
            </a:r>
            <a:r>
              <a:rPr lang="en-US" dirty="0" err="1" smtClean="0"/>
              <a:t>Rektor</a:t>
            </a:r>
            <a:r>
              <a:rPr lang="en-US" dirty="0" smtClean="0"/>
              <a:t>, </a:t>
            </a:r>
            <a:r>
              <a:rPr lang="en-US" dirty="0" err="1" smtClean="0"/>
              <a:t>Pembantu</a:t>
            </a:r>
            <a:r>
              <a:rPr lang="en-US" dirty="0" smtClean="0"/>
              <a:t> </a:t>
            </a:r>
            <a:r>
              <a:rPr lang="en-US" dirty="0" err="1" smtClean="0"/>
              <a:t>Rektor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Divisi</a:t>
            </a:r>
            <a:r>
              <a:rPr lang="en-US" dirty="0" smtClean="0"/>
              <a:t>, </a:t>
            </a:r>
            <a:r>
              <a:rPr lang="en-US" dirty="0" err="1" smtClean="0"/>
              <a:t>Kepala</a:t>
            </a:r>
            <a:r>
              <a:rPr lang="en-US" dirty="0" smtClean="0"/>
              <a:t> Biro.</a:t>
            </a:r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, </a:t>
            </a:r>
            <a:r>
              <a:rPr lang="en-US" dirty="0" err="1" smtClean="0"/>
              <a:t>Kepala</a:t>
            </a:r>
            <a:r>
              <a:rPr lang="en-US" dirty="0" smtClean="0"/>
              <a:t> Sub </a:t>
            </a:r>
            <a:r>
              <a:rPr lang="en-US" dirty="0" err="1" smtClean="0"/>
              <a:t>Bagian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6096000"/>
          </a:xfrm>
        </p:spPr>
        <p:txBody>
          <a:bodyPr>
            <a:noAutofit/>
          </a:bodyPr>
          <a:lstStyle/>
          <a:p>
            <a:r>
              <a:rPr lang="en-AU" sz="2400" dirty="0" smtClean="0">
                <a:latin typeface="Arial" pitchFamily="34" charset="0"/>
                <a:cs typeface="Arial" pitchFamily="34" charset="0"/>
              </a:rPr>
              <a:t>David 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Osborn &amp; Ted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Gaebler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, 1996,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Mewirausahakan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Pustaka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Binaman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Presindo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, Jakarta,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bab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smtClean="0">
                <a:latin typeface="Arial" pitchFamily="34" charset="0"/>
                <a:cs typeface="Arial" pitchFamily="34" charset="0"/>
              </a:rPr>
              <a:t>2-3</a:t>
            </a:r>
          </a:p>
          <a:p>
            <a:r>
              <a:rPr lang="en-AU" sz="2400" dirty="0">
                <a:latin typeface="Arial" pitchFamily="34" charset="0"/>
                <a:cs typeface="Arial" pitchFamily="34" charset="0"/>
              </a:rPr>
              <a:t>David Osborn &amp; Peter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Plastric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, 2000,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Memangkas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: lima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Strategi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Menuju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Wirausaha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terj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), PPM, Jakarta</a:t>
            </a:r>
            <a:endParaRPr lang="en-A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AU" sz="2400" dirty="0" err="1"/>
              <a:t>Malayu</a:t>
            </a:r>
            <a:r>
              <a:rPr lang="en-AU" sz="2400" dirty="0"/>
              <a:t> </a:t>
            </a:r>
            <a:r>
              <a:rPr lang="en-AU" sz="2400" dirty="0" err="1"/>
              <a:t>Hasibuan</a:t>
            </a:r>
            <a:r>
              <a:rPr lang="en-AU" sz="2400" dirty="0"/>
              <a:t> S.P, 2013, </a:t>
            </a:r>
            <a:r>
              <a:rPr lang="en-AU" sz="2400" dirty="0" err="1"/>
              <a:t>Organisasi</a:t>
            </a:r>
            <a:r>
              <a:rPr lang="en-AU" sz="2400" dirty="0"/>
              <a:t> </a:t>
            </a:r>
            <a:r>
              <a:rPr lang="en-AU" sz="2400" dirty="0" err="1"/>
              <a:t>dan</a:t>
            </a:r>
            <a:r>
              <a:rPr lang="en-AU" sz="2400" dirty="0"/>
              <a:t> Manajemen SDM, </a:t>
            </a:r>
            <a:r>
              <a:rPr lang="en-AU" sz="2400" dirty="0" err="1"/>
              <a:t>Rineka</a:t>
            </a:r>
            <a:r>
              <a:rPr lang="en-AU" sz="2400" dirty="0"/>
              <a:t> </a:t>
            </a:r>
            <a:r>
              <a:rPr lang="en-AU" sz="2400" dirty="0" err="1"/>
              <a:t>Cipta</a:t>
            </a:r>
            <a:r>
              <a:rPr lang="en-AU" sz="2400" dirty="0"/>
              <a:t>, Jakarta</a:t>
            </a:r>
            <a:r>
              <a:rPr lang="en-AU" sz="2400" dirty="0" smtClean="0"/>
              <a:t>.</a:t>
            </a:r>
            <a:endParaRPr lang="en-A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AU" sz="2400" dirty="0" smtClean="0">
                <a:latin typeface="Arial" pitchFamily="34" charset="0"/>
                <a:cs typeface="Arial" pitchFamily="34" charset="0"/>
              </a:rPr>
              <a:t>Muhammad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Nur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, 2017,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manajemen,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Deepublish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, Yogyakarta</a:t>
            </a:r>
          </a:p>
          <a:p>
            <a:pPr lvl="0"/>
            <a:r>
              <a:rPr lang="en-AU" sz="2400" dirty="0" err="1">
                <a:latin typeface="Arial" pitchFamily="34" charset="0"/>
                <a:cs typeface="Arial" pitchFamily="34" charset="0"/>
              </a:rPr>
              <a:t>Nursini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, 2016,  Perencanaan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penganggaran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Daerah (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modul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), Bab 5</a:t>
            </a:r>
          </a:p>
          <a:p>
            <a:pPr lvl="0"/>
            <a:r>
              <a:rPr lang="en-AU" sz="2400" dirty="0" err="1"/>
              <a:t>Poltak</a:t>
            </a:r>
            <a:r>
              <a:rPr lang="en-AU" sz="2400" dirty="0"/>
              <a:t> </a:t>
            </a:r>
            <a:r>
              <a:rPr lang="en-AU" sz="2400" dirty="0" err="1"/>
              <a:t>Sinambela</a:t>
            </a:r>
            <a:r>
              <a:rPr lang="en-AU" sz="2400" dirty="0"/>
              <a:t>, 2008, </a:t>
            </a:r>
            <a:r>
              <a:rPr lang="en-AU" sz="2400" dirty="0" err="1"/>
              <a:t>Reformasi</a:t>
            </a:r>
            <a:r>
              <a:rPr lang="en-AU" sz="2400" dirty="0"/>
              <a:t> Pelayanan </a:t>
            </a:r>
            <a:r>
              <a:rPr lang="en-AU" sz="2400" dirty="0" err="1"/>
              <a:t>Publik</a:t>
            </a:r>
            <a:r>
              <a:rPr lang="en-AU" sz="2400" dirty="0"/>
              <a:t>: </a:t>
            </a:r>
            <a:r>
              <a:rPr lang="en-AU" sz="2400" dirty="0" err="1"/>
              <a:t>Teori</a:t>
            </a:r>
            <a:r>
              <a:rPr lang="en-AU" sz="2400" dirty="0"/>
              <a:t>, Kebijakan, </a:t>
            </a:r>
            <a:r>
              <a:rPr lang="en-AU" sz="2400" dirty="0" err="1"/>
              <a:t>dan</a:t>
            </a:r>
            <a:r>
              <a:rPr lang="en-AU" sz="2400" dirty="0"/>
              <a:t> </a:t>
            </a:r>
            <a:r>
              <a:rPr lang="en-AU" sz="2400" dirty="0" err="1"/>
              <a:t>Implementasi</a:t>
            </a:r>
            <a:r>
              <a:rPr lang="en-AU" sz="2400" dirty="0"/>
              <a:t>, </a:t>
            </a:r>
            <a:r>
              <a:rPr lang="en-AU" sz="2400" dirty="0" err="1"/>
              <a:t>Bumi</a:t>
            </a:r>
            <a:r>
              <a:rPr lang="en-AU" sz="2400" dirty="0"/>
              <a:t> </a:t>
            </a:r>
            <a:r>
              <a:rPr lang="en-AU" sz="2400" dirty="0" err="1"/>
              <a:t>Aksara</a:t>
            </a:r>
            <a:r>
              <a:rPr lang="en-AU" sz="2400" dirty="0"/>
              <a:t>, Jakarta, </a:t>
            </a:r>
            <a:r>
              <a:rPr lang="en-AU" sz="2400" dirty="0" err="1" smtClean="0"/>
              <a:t>bab</a:t>
            </a:r>
            <a:r>
              <a:rPr lang="en-AU" sz="2400" dirty="0" smtClean="0"/>
              <a:t> 2-3</a:t>
            </a:r>
          </a:p>
          <a:p>
            <a:pPr lvl="0"/>
            <a:r>
              <a:rPr lang="en-AU" sz="2400" dirty="0" err="1" smtClean="0">
                <a:latin typeface="Arial" pitchFamily="34" charset="0"/>
                <a:cs typeface="Arial" pitchFamily="34" charset="0"/>
              </a:rPr>
              <a:t>Permenpan</a:t>
            </a:r>
            <a:r>
              <a:rPr lang="en-A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RB No. 11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2015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Roadmap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Reformasi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smtClean="0">
                <a:latin typeface="Arial" pitchFamily="34" charset="0"/>
                <a:cs typeface="Arial" pitchFamily="34" charset="0"/>
              </a:rPr>
              <a:t>2015-2019</a:t>
            </a:r>
          </a:p>
        </p:txBody>
      </p:sp>
    </p:spTree>
    <p:extLst>
      <p:ext uri="{BB962C8B-B14F-4D97-AF65-F5344CB8AC3E}">
        <p14:creationId xmlns:p14="http://schemas.microsoft.com/office/powerpoint/2010/main" val="23081555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381000"/>
          </a:xfrm>
        </p:spPr>
        <p:txBody>
          <a:bodyPr>
            <a:normAutofit fontScale="90000"/>
          </a:bodyPr>
          <a:lstStyle/>
          <a:p>
            <a:r>
              <a:rPr lang="en-US" sz="2400" b="1" dirty="0" err="1" smtClean="0"/>
              <a:t>Organisasi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sbg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Manifestasi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Dinamika</a:t>
            </a:r>
            <a:r>
              <a:rPr lang="en-US" sz="2400" b="1" dirty="0" smtClean="0"/>
              <a:t> Proses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Manajemen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8282446"/>
              </p:ext>
            </p:extLst>
          </p:nvPr>
        </p:nvGraphicFramePr>
        <p:xfrm>
          <a:off x="228600" y="457199"/>
          <a:ext cx="8686800" cy="6680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4646"/>
                <a:gridCol w="3638062"/>
                <a:gridCol w="3044092"/>
              </a:tblGrid>
              <a:tr h="39808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             FUNGSI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             TINDAKAN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                  EFEK 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98158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PLANING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>
                          <a:solidFill>
                            <a:srgbClr val="FF0000"/>
                          </a:solidFill>
                        </a:rPr>
                        <a:t>berbagai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FF0000"/>
                          </a:solidFill>
                        </a:rPr>
                        <a:t>tujuan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strategi</a:t>
                      </a:r>
                      <a:r>
                        <a:rPr lang="en-US" baseline="0" dirty="0" smtClean="0"/>
                        <a:t>, &amp; </a:t>
                      </a:r>
                      <a:r>
                        <a:rPr lang="en-US" baseline="0" dirty="0" err="1" smtClean="0"/>
                        <a:t>arah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ingin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dicapai</a:t>
                      </a:r>
                      <a:r>
                        <a:rPr lang="en-US" baseline="0" dirty="0" smtClean="0"/>
                        <a:t>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Dasar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organisasi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274842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ORGANIZING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Menentukan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akitivitas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2 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pokok</a:t>
                      </a:r>
                      <a:endParaRPr lang="en-US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mngelompokkan</a:t>
                      </a:r>
                      <a:r>
                        <a:rPr lang="en-US" dirty="0" smtClean="0"/>
                        <a:t> aktivitas2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menjadi</a:t>
                      </a:r>
                      <a:r>
                        <a:rPr lang="en-US" dirty="0" smtClean="0"/>
                        <a:t> jabatan2 (jobs)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mngelompokkan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 &amp;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mntkn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tanggung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jawab</a:t>
                      </a:r>
                      <a:endParaRPr lang="en-US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Mengisi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 dg orang2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 yang </a:t>
                      </a:r>
                      <a:r>
                        <a:rPr lang="en-US" dirty="0" err="1" smtClean="0"/>
                        <a:t>sesuai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kerja</a:t>
                      </a:r>
                      <a:r>
                        <a:rPr lang="en-US" dirty="0" smtClean="0"/>
                        <a:t> formal dg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mengidentifikas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,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pelaporan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koordinasi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departemen2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aseline="0" dirty="0" smtClean="0"/>
                        <a:t>   </a:t>
                      </a:r>
                      <a:r>
                        <a:rPr lang="en-US" baseline="0" dirty="0" err="1" smtClean="0"/>
                        <a:t>serta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prosedur</a:t>
                      </a:r>
                      <a:r>
                        <a:rPr lang="en-US" baseline="0" dirty="0" smtClean="0"/>
                        <a:t> yang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aseline="0" dirty="0" smtClean="0"/>
                        <a:t>   </a:t>
                      </a:r>
                      <a:r>
                        <a:rPr lang="en-US" baseline="0" dirty="0" err="1" smtClean="0"/>
                        <a:t>dibutuhkn</a:t>
                      </a:r>
                      <a:r>
                        <a:rPr lang="en-US" baseline="0" dirty="0" smtClean="0"/>
                        <a:t>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mnciptakan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situasi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aseline="0" dirty="0" smtClean="0"/>
                        <a:t>    </a:t>
                      </a:r>
                      <a:r>
                        <a:rPr lang="en-US" baseline="0" dirty="0" err="1" smtClean="0"/>
                        <a:t>mmungkinkn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mnculnya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aseline="0" dirty="0" smtClean="0"/>
                        <a:t>    </a:t>
                      </a:r>
                      <a:r>
                        <a:rPr lang="en-US" baseline="0" dirty="0" err="1" smtClean="0"/>
                        <a:t>struktur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kerja</a:t>
                      </a:r>
                      <a:r>
                        <a:rPr lang="en-US" baseline="0" dirty="0" smtClean="0"/>
                        <a:t> informal. </a:t>
                      </a:r>
                    </a:p>
                  </a:txBody>
                  <a:tcPr/>
                </a:tc>
              </a:tr>
              <a:tr h="127605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DIRECTING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Memprakasai</a:t>
                      </a:r>
                      <a:r>
                        <a:rPr lang="en-US" dirty="0" smtClean="0"/>
                        <a:t> &amp;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memfokuskan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tindakan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/>
                        <a:t>para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bawahan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menuju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tujuan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Aliran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komunikasi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kebawah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aktifkan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rencana</a:t>
                      </a:r>
                      <a:r>
                        <a:rPr lang="en-US" dirty="0" smtClean="0"/>
                        <a:t> formal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mendukung</a:t>
                      </a:r>
                      <a:r>
                        <a:rPr lang="en-US" dirty="0" smtClean="0"/>
                        <a:t> prioritasnya2</a:t>
                      </a:r>
                      <a:endParaRPr lang="en-US" dirty="0"/>
                    </a:p>
                  </a:txBody>
                  <a:tcPr/>
                </a:tc>
              </a:tr>
              <a:tr h="127605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CONTROLING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Memonitor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Kinerja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mengarahkan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upaya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menuju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sdh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direncanakan</a:t>
                      </a:r>
                      <a:r>
                        <a:rPr lang="en-US" baseline="0" dirty="0" smtClean="0"/>
                        <a:t>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0" dirty="0" err="1" smtClean="0"/>
                        <a:t>tandar</a:t>
                      </a:r>
                      <a:r>
                        <a:rPr lang="en-US" baseline="0" dirty="0" smtClean="0"/>
                        <a:t>- </a:t>
                      </a:r>
                      <a:r>
                        <a:rPr lang="en-US" baseline="0" dirty="0" err="1" smtClean="0"/>
                        <a:t>st</a:t>
                      </a:r>
                      <a:r>
                        <a:rPr lang="en-US" dirty="0" err="1" smtClean="0"/>
                        <a:t>andar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kerja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 media </a:t>
                      </a:r>
                      <a:r>
                        <a:rPr lang="en-US" dirty="0" err="1" smtClean="0"/>
                        <a:t>pelaporan</a:t>
                      </a:r>
                      <a:r>
                        <a:rPr lang="en-US" dirty="0" smtClean="0"/>
                        <a:t>, &amp;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metode-2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standar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mrpkn</a:t>
                      </a:r>
                      <a:r>
                        <a:rPr lang="en-US" baseline="0" dirty="0" smtClean="0"/>
                        <a:t> bag </a:t>
                      </a:r>
                      <a:r>
                        <a:rPr lang="en-US" baseline="0" dirty="0" err="1" smtClean="0"/>
                        <a:t>dr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struktur</a:t>
                      </a:r>
                      <a:r>
                        <a:rPr lang="en-US" baseline="0" dirty="0" smtClean="0"/>
                        <a:t>. 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Autofit/>
          </a:bodyPr>
          <a:lstStyle/>
          <a:p>
            <a:pPr lvl="0"/>
            <a:r>
              <a:rPr lang="en-AU" sz="2400" dirty="0">
                <a:latin typeface="Arial" pitchFamily="34" charset="0"/>
                <a:cs typeface="Arial" pitchFamily="34" charset="0"/>
              </a:rPr>
              <a:t>UU No. 23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2014 </a:t>
            </a:r>
            <a:r>
              <a:rPr lang="en-AU" sz="2400" dirty="0" err="1" smtClean="0">
                <a:latin typeface="Arial" pitchFamily="34" charset="0"/>
                <a:cs typeface="Arial" pitchFamily="34" charset="0"/>
              </a:rPr>
              <a:t>tntang</a:t>
            </a:r>
            <a:r>
              <a:rPr lang="en-A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AU" sz="2400" dirty="0" smtClean="0">
                <a:latin typeface="Arial" pitchFamily="34" charset="0"/>
                <a:cs typeface="Arial" pitchFamily="34" charset="0"/>
              </a:rPr>
              <a:t> Daerah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AU" sz="2400" dirty="0">
                <a:latin typeface="Arial" pitchFamily="34" charset="0"/>
                <a:cs typeface="Arial" pitchFamily="34" charset="0"/>
              </a:rPr>
              <a:t>PP No. 18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2016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Daerah</a:t>
            </a:r>
          </a:p>
          <a:p>
            <a:pPr lvl="0"/>
            <a:r>
              <a:rPr lang="en-AU" sz="2400" dirty="0" err="1">
                <a:latin typeface="Arial" pitchFamily="34" charset="0"/>
                <a:cs typeface="Arial" pitchFamily="34" charset="0"/>
              </a:rPr>
              <a:t>Permendagri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5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2017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Nomenklatur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Daerah Yang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Fungsi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Penunjang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Urusan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endParaRPr lang="en-AU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AU" sz="2400" dirty="0" err="1" smtClean="0">
                <a:latin typeface="Arial" pitchFamily="34" charset="0"/>
                <a:cs typeface="Arial" pitchFamily="34" charset="0"/>
              </a:rPr>
              <a:t>Perda</a:t>
            </a:r>
            <a:r>
              <a:rPr lang="en-A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Daerah.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A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Perbub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/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wal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pembentukan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smtClean="0">
                <a:latin typeface="Arial" pitchFamily="34" charset="0"/>
                <a:cs typeface="Arial" pitchFamily="34" charset="0"/>
              </a:rPr>
              <a:t>OPD</a:t>
            </a:r>
            <a:endParaRPr lang="en-AU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AU" sz="2400" dirty="0">
                <a:latin typeface="Arial" pitchFamily="34" charset="0"/>
                <a:cs typeface="Arial" pitchFamily="34" charset="0"/>
              </a:rPr>
              <a:t>UU No. 14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2005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ASN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AU" sz="2400" dirty="0">
                <a:latin typeface="Arial" pitchFamily="34" charset="0"/>
                <a:cs typeface="Arial" pitchFamily="34" charset="0"/>
              </a:rPr>
              <a:t>PP No. 11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2017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Manajemen PNS</a:t>
            </a:r>
          </a:p>
          <a:p>
            <a:pPr lvl="0"/>
            <a:r>
              <a:rPr lang="en-AU" sz="2400" dirty="0" smtClean="0">
                <a:latin typeface="Arial" pitchFamily="34" charset="0"/>
                <a:cs typeface="Arial" pitchFamily="34" charset="0"/>
              </a:rPr>
              <a:t>UU 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No. 25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2009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Pelayanan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AU" sz="2400" dirty="0" err="1">
                <a:latin typeface="Arial" pitchFamily="34" charset="0"/>
                <a:cs typeface="Arial" pitchFamily="34" charset="0"/>
              </a:rPr>
              <a:t>Permendagri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138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2017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PTSP Daerah.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AU" sz="2400" dirty="0" err="1">
                <a:latin typeface="Arial" pitchFamily="34" charset="0"/>
                <a:cs typeface="Arial" pitchFamily="34" charset="0"/>
              </a:rPr>
              <a:t>Permendagri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4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2010 </a:t>
            </a:r>
            <a:r>
              <a:rPr lang="en-AU" sz="2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AU" sz="2400" dirty="0">
                <a:latin typeface="Arial" pitchFamily="34" charset="0"/>
                <a:cs typeface="Arial" pitchFamily="34" charset="0"/>
              </a:rPr>
              <a:t> PATEN.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348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Autofit/>
          </a:bodyPr>
          <a:lstStyle/>
          <a:p>
            <a:r>
              <a:rPr lang="en-US" sz="3200" b="1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Manajemen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Pemda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Organisasi</a:t>
            </a:r>
            <a:r>
              <a:rPr lang="en-US" b="1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Birokrasi</a:t>
            </a:r>
            <a:r>
              <a:rPr lang="en-US" b="1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Pemda</a:t>
            </a:r>
            <a:r>
              <a:rPr lang="en-US" b="1" dirty="0" smtClean="0"/>
              <a:t> UU 23/ 2014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Reformasi</a:t>
            </a:r>
            <a:r>
              <a:rPr lang="en-US" b="1" dirty="0" smtClean="0"/>
              <a:t> </a:t>
            </a:r>
          </a:p>
          <a:p>
            <a:pPr marL="514350" indent="-514350">
              <a:buNone/>
            </a:pPr>
            <a:r>
              <a:rPr lang="en-US" b="1" dirty="0" smtClean="0"/>
              <a:t>      a. </a:t>
            </a:r>
            <a:r>
              <a:rPr lang="en-US" b="1" dirty="0" err="1"/>
              <a:t>Birokrasi</a:t>
            </a: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b="1" dirty="0" err="1" smtClean="0"/>
              <a:t>Kelembagaan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      b.   SDM</a:t>
            </a:r>
          </a:p>
          <a:p>
            <a:pPr>
              <a:buNone/>
            </a:pPr>
            <a:r>
              <a:rPr lang="en-US" b="1" dirty="0" smtClean="0"/>
              <a:t>      c.   </a:t>
            </a:r>
            <a:r>
              <a:rPr lang="en-US" b="1" dirty="0" err="1" smtClean="0"/>
              <a:t>Penganggaran</a:t>
            </a:r>
            <a:r>
              <a:rPr lang="en-US" b="1" dirty="0" smtClean="0"/>
              <a:t> -</a:t>
            </a:r>
            <a:r>
              <a:rPr lang="en-US" b="1" dirty="0" smtClean="0">
                <a:sym typeface="Wingdings" pitchFamily="2" charset="2"/>
              </a:rPr>
              <a:t>  PP 18/26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    d. 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r>
              <a:rPr lang="en-US" b="1" dirty="0" smtClean="0"/>
              <a:t>: </a:t>
            </a:r>
          </a:p>
          <a:p>
            <a:pPr>
              <a:buNone/>
            </a:pPr>
            <a:r>
              <a:rPr lang="en-US" b="1" dirty="0" smtClean="0"/>
              <a:t>            Citizen Charter ; SPM -  </a:t>
            </a:r>
            <a:r>
              <a:rPr lang="en-US" b="1" dirty="0" smtClean="0">
                <a:solidFill>
                  <a:srgbClr val="FF0000"/>
                </a:solidFill>
              </a:rPr>
              <a:t>Pelayanan Prima 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 </a:t>
            </a:r>
            <a:r>
              <a:rPr lang="en-US" sz="3600" dirty="0"/>
              <a:t> </a:t>
            </a:r>
            <a:r>
              <a:rPr lang="en-US" sz="3600" b="1" dirty="0" err="1"/>
              <a:t>Apakah</a:t>
            </a:r>
            <a:r>
              <a:rPr lang="id-ID" sz="4000" b="1" dirty="0" smtClean="0"/>
              <a:t> </a:t>
            </a:r>
            <a:r>
              <a:rPr lang="en-US" sz="4000" b="1" dirty="0"/>
              <a:t>O</a:t>
            </a:r>
            <a:r>
              <a:rPr lang="id-ID" sz="4000" b="1" dirty="0" smtClean="0"/>
              <a:t>rganisasi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berasal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Yunani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organon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berarti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 (tool) 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8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bhs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Latin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organizatio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 </a:t>
            </a:r>
            <a:r>
              <a:rPr lang="en-US" sz="28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abad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14 </a:t>
            </a:r>
            <a:r>
              <a:rPr lang="en-US" sz="28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bhs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Perancis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organisation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.\</a:t>
            </a:r>
          </a:p>
          <a:p>
            <a:pPr marL="0" indent="0"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himpunan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sekelompok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orang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tertib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tearah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tertentu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menjelaskan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prinsipnya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pembagian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prosedure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standart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tanggung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otoritas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tertentu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r>
              <a:rPr lang="id-ID" sz="2600" dirty="0">
                <a:latin typeface="Arial" pitchFamily="34" charset="0"/>
                <a:cs typeface="Arial" pitchFamily="34" charset="0"/>
              </a:rPr>
              <a:t>Organisasi pada dasarnya digunakan sebagai tempat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id-ID" sz="2600" dirty="0" smtClean="0">
                <a:latin typeface="Arial" pitchFamily="34" charset="0"/>
                <a:cs typeface="Arial" pitchFamily="34" charset="0"/>
              </a:rPr>
              <a:t>wadah 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dimana orang-orang berkumpul, bekerja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sama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secara rasional dan sistematis, terencana, terorganisasi, terpimpin dan terkendali, </a:t>
            </a:r>
            <a:r>
              <a:rPr lang="id-ID" sz="26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600" dirty="0" smtClean="0">
                <a:latin typeface="Arial" pitchFamily="34" charset="0"/>
                <a:cs typeface="Arial" pitchFamily="34" charset="0"/>
              </a:rPr>
              <a:t>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600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memanfaatkan </a:t>
            </a:r>
            <a:r>
              <a:rPr lang="id-ID" sz="2600" dirty="0" smtClean="0">
                <a:latin typeface="Arial" pitchFamily="34" charset="0"/>
                <a:cs typeface="Arial" pitchFamily="34" charset="0"/>
              </a:rPr>
              <a:t>sumber daya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uang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material,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mesin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sarana-prasarana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data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sebagainya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id-ID" sz="2600" dirty="0">
                <a:latin typeface="Arial" pitchFamily="34" charset="0"/>
                <a:cs typeface="Arial" pitchFamily="34" charset="0"/>
              </a:rPr>
              <a:t>yang digunakan secara efisien dan efektif untuk mencapai tujuan </a:t>
            </a:r>
            <a:r>
              <a:rPr lang="id-ID" sz="2600" dirty="0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600" dirty="0" err="1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dunia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bisnis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sekelompok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grup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berkolaborasi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demi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komersil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Layaknya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non-profit,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dunia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binis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istilah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struktur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250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Menurut Para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Ahli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 Robbins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, 1990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4 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dikoordinasikan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sadar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batasan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relatif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relatif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teratur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batasan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relatif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teratur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2. 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Menurut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Siagian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persekutuan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dua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orang /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saling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bekerjasama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terikat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formal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rangka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pencapaian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ikatan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seseorang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dikenal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seorang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dikenal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bawahan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073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382000" cy="6096000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3. Menurut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Drs. H.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Malayu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SP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fontAlgn="base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penentuan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pengelompokan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pengaturan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bermacam-macam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diperlukan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bersama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Prof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. Dr. Mr Pradjudi Armosudiro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organisasi adalah 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struktur pembagian kerja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&amp;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 struktur tata hubungan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kerja antara sekelompok orang pemegang posisi yg bekerjasama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untuk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bersama-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mencapai tujuan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tt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fontAlgn="base"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5. Menurut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Stoner 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sebuah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hubungan-hubungan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orang-2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bawah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pengarahan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atasan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bersama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607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2340</TotalTime>
  <Words>2210</Words>
  <Application>Microsoft Office PowerPoint</Application>
  <PresentationFormat>On-screen Show (4:3)</PresentationFormat>
  <Paragraphs>272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Organisasi dan Manajemen Pemda Dra. Herawati, MPA</vt:lpstr>
      <vt:lpstr>Kompetensi mata kuliah</vt:lpstr>
      <vt:lpstr> </vt:lpstr>
      <vt:lpstr>PowerPoint Presentation</vt:lpstr>
      <vt:lpstr>Organisasi dan Manajemen Pemda</vt:lpstr>
      <vt:lpstr>  Apakah Organisasi</vt:lpstr>
      <vt:lpstr>PowerPoint Presentation</vt:lpstr>
      <vt:lpstr> Pengertian Organisasi Menurut Para Ahli </vt:lpstr>
      <vt:lpstr>PowerPoint Presentation</vt:lpstr>
      <vt:lpstr>PowerPoint Presentation</vt:lpstr>
      <vt:lpstr>PowerPoint Presentation</vt:lpstr>
      <vt:lpstr>Asas-asas organisasi</vt:lpstr>
      <vt:lpstr>Struktur Organisasi</vt:lpstr>
      <vt:lpstr>Lanjutan </vt:lpstr>
      <vt:lpstr>PowerPoint Presentation</vt:lpstr>
      <vt:lpstr>Bentuk-Bentuk Organisasi:</vt:lpstr>
      <vt:lpstr>Unsur-Unsur Organisasi</vt:lpstr>
      <vt:lpstr>Lingkungan yg dpt mempengaruhi organisasi</vt:lpstr>
      <vt:lpstr>PowerPoint Presentation</vt:lpstr>
      <vt:lpstr>PowerPoint Presentation</vt:lpstr>
      <vt:lpstr>Pengertian Management</vt:lpstr>
      <vt:lpstr>PowerPoint Presentation</vt:lpstr>
      <vt:lpstr>PowerPoint Presentation</vt:lpstr>
      <vt:lpstr>Fungsi Manajemen</vt:lpstr>
      <vt:lpstr>PowerPoint Presentation</vt:lpstr>
      <vt:lpstr>PowerPoint Presentation</vt:lpstr>
      <vt:lpstr>Tugas Pokok Pimpinan  </vt:lpstr>
      <vt:lpstr>Tingkatan Pimpinan, Kebijakan &amp; Ketrampilan</vt:lpstr>
      <vt:lpstr>PowerPoint Presentation</vt:lpstr>
      <vt:lpstr>Organisasi sbg Manifestasi Dinamika Proses dan Manajemen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Organisasi dan Manajemen Pemda Dra. Herawati, MPA</dc:title>
  <dc:creator>HERAWATI</dc:creator>
  <cp:lastModifiedBy>asus</cp:lastModifiedBy>
  <cp:revision>216</cp:revision>
  <dcterms:created xsi:type="dcterms:W3CDTF">2006-08-16T00:00:00Z</dcterms:created>
  <dcterms:modified xsi:type="dcterms:W3CDTF">2020-04-06T05:58:31Z</dcterms:modified>
</cp:coreProperties>
</file>