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77" r:id="rId3"/>
    <p:sldId id="285" r:id="rId4"/>
    <p:sldId id="279" r:id="rId5"/>
    <p:sldId id="286" r:id="rId6"/>
    <p:sldId id="287" r:id="rId7"/>
    <p:sldId id="288"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a:t>4/1/2021</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a:t>4/1/2021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a:t>4/1/2021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a:pPr/>
              <a:t>4/1/2021</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6CA77-ECB8-49F8-AB7F-84632B17C335}"/>
              </a:ext>
            </a:extLst>
          </p:cNvPr>
          <p:cNvSpPr>
            <a:spLocks noGrp="1"/>
          </p:cNvSpPr>
          <p:nvPr>
            <p:ph type="ctrTitle"/>
          </p:nvPr>
        </p:nvSpPr>
        <p:spPr>
          <a:xfrm>
            <a:off x="1322015" y="828261"/>
            <a:ext cx="9966960" cy="1510748"/>
          </a:xfrm>
        </p:spPr>
        <p:txBody>
          <a:bodyPr>
            <a:normAutofit/>
          </a:bodyPr>
          <a:lstStyle/>
          <a:p>
            <a:r>
              <a:rPr lang="en-US" sz="4000" b="0" smtClean="0">
                <a:latin typeface="Berlin Sans FB" panose="020E0602020502020306" pitchFamily="34" charset="0"/>
              </a:rPr>
              <a:t>ETIKA PENELITIAN</a:t>
            </a:r>
            <a:endParaRPr lang="en-ID" sz="4000" b="0">
              <a:latin typeface="Berlin Sans FB" panose="020E0602020502020306" pitchFamily="34" charset="0"/>
            </a:endParaRPr>
          </a:p>
        </p:txBody>
      </p:sp>
      <p:sp>
        <p:nvSpPr>
          <p:cNvPr id="3" name="Subtitle 2">
            <a:extLst>
              <a:ext uri="{FF2B5EF4-FFF2-40B4-BE49-F238E27FC236}">
                <a16:creationId xmlns:a16="http://schemas.microsoft.com/office/drawing/2014/main" id="{26CED7BF-A657-4833-88FE-3910D88DA308}"/>
              </a:ext>
            </a:extLst>
          </p:cNvPr>
          <p:cNvSpPr>
            <a:spLocks noGrp="1"/>
          </p:cNvSpPr>
          <p:nvPr>
            <p:ph type="subTitle" idx="1"/>
          </p:nvPr>
        </p:nvSpPr>
        <p:spPr>
          <a:xfrm>
            <a:off x="1709530" y="4518991"/>
            <a:ext cx="8767860" cy="1510748"/>
          </a:xfrm>
        </p:spPr>
        <p:txBody>
          <a:bodyPr/>
          <a:lstStyle/>
          <a:p>
            <a:r>
              <a:rPr lang="en-ID" err="1" smtClean="0">
                <a:latin typeface="Berlin Sans FB" panose="020E0602020502020306" pitchFamily="34" charset="0"/>
              </a:rPr>
              <a:t>Dr.</a:t>
            </a:r>
            <a:r>
              <a:rPr lang="en-ID" smtClean="0">
                <a:latin typeface="Berlin Sans FB" panose="020E0602020502020306" pitchFamily="34" charset="0"/>
              </a:rPr>
              <a:t> Sri </a:t>
            </a:r>
            <a:r>
              <a:rPr lang="en-ID" err="1" smtClean="0">
                <a:latin typeface="Berlin Sans FB" panose="020E0602020502020306" pitchFamily="34" charset="0"/>
              </a:rPr>
              <a:t>Widayanti</a:t>
            </a:r>
            <a:r>
              <a:rPr lang="en-ID" smtClean="0">
                <a:latin typeface="Berlin Sans FB" panose="020E0602020502020306" pitchFamily="34" charset="0"/>
              </a:rPr>
              <a:t>, </a:t>
            </a:r>
            <a:r>
              <a:rPr lang="en-ID" err="1" smtClean="0">
                <a:latin typeface="Berlin Sans FB" panose="020E0602020502020306" pitchFamily="34" charset="0"/>
              </a:rPr>
              <a:t>S.Pd.I</a:t>
            </a:r>
            <a:r>
              <a:rPr lang="en-ID" smtClean="0">
                <a:latin typeface="Berlin Sans FB" panose="020E0602020502020306" pitchFamily="34" charset="0"/>
              </a:rPr>
              <a:t>., M.A</a:t>
            </a:r>
            <a:r>
              <a:rPr lang="en-ID" smtClean="0"/>
              <a:t>.</a:t>
            </a:r>
            <a:endParaRPr lang="en-ID"/>
          </a:p>
        </p:txBody>
      </p:sp>
    </p:spTree>
    <p:extLst>
      <p:ext uri="{BB962C8B-B14F-4D97-AF65-F5344CB8AC3E}">
        <p14:creationId xmlns:p14="http://schemas.microsoft.com/office/powerpoint/2010/main" val="827046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5704" y="600502"/>
            <a:ext cx="10266529" cy="5618330"/>
          </a:xfrm>
        </p:spPr>
        <p:txBody>
          <a:bodyPr>
            <a:normAutofit/>
          </a:bodyPr>
          <a:lstStyle/>
          <a:p>
            <a:pPr marL="46038" indent="0" algn="just">
              <a:lnSpc>
                <a:spcPct val="100000"/>
              </a:lnSpc>
              <a:spcBef>
                <a:spcPts val="0"/>
              </a:spcBef>
              <a:spcAft>
                <a:spcPts val="600"/>
              </a:spcAft>
              <a:buNone/>
            </a:pPr>
            <a:r>
              <a:rPr lang="en-US" sz="2400" u="sng" smtClean="0">
                <a:solidFill>
                  <a:schemeClr val="tx1"/>
                </a:solidFill>
                <a:latin typeface="Berlin Sans FB" panose="020E0602020502020306" pitchFamily="34" charset="0"/>
              </a:rPr>
              <a:t>Etika dalam Penelitian</a:t>
            </a:r>
            <a:endParaRPr lang="en-US" sz="2400" u="sng" smtClean="0">
              <a:solidFill>
                <a:schemeClr val="tx1"/>
              </a:solidFill>
              <a:latin typeface="Berlin Sans FB" panose="020E0602020502020306" pitchFamily="34" charset="0"/>
            </a:endParaRPr>
          </a:p>
          <a:p>
            <a:pPr marL="46037" indent="0" algn="just">
              <a:lnSpc>
                <a:spcPct val="100000"/>
              </a:lnSpc>
              <a:spcBef>
                <a:spcPts val="0"/>
              </a:spcBef>
              <a:buNone/>
            </a:pPr>
            <a:endParaRPr lang="en-US" smtClean="0">
              <a:solidFill>
                <a:schemeClr val="tx1"/>
              </a:solidFill>
              <a:latin typeface="Berlin Sans FB" panose="020E0602020502020306" pitchFamily="34" charset="0"/>
            </a:endParaRPr>
          </a:p>
          <a:p>
            <a:pPr marL="46037" indent="0" algn="just">
              <a:lnSpc>
                <a:spcPct val="100000"/>
              </a:lnSpc>
              <a:spcBef>
                <a:spcPts val="0"/>
              </a:spcBef>
              <a:buNone/>
            </a:pPr>
            <a:r>
              <a:rPr lang="en-US">
                <a:solidFill>
                  <a:schemeClr val="tx1"/>
                </a:solidFill>
                <a:latin typeface="Berlin Sans FB" panose="020E0602020502020306" pitchFamily="34" charset="0"/>
              </a:rPr>
              <a:t>Dalam setiap sisi kehidupan manusia selalu ada peraturan, baik tertulis maupun tidak tertulis. Salah satu bentuk aturan tersebut adalah etika.</a:t>
            </a:r>
          </a:p>
          <a:p>
            <a:pPr marL="46037" indent="0" algn="just">
              <a:lnSpc>
                <a:spcPct val="100000"/>
              </a:lnSpc>
              <a:spcBef>
                <a:spcPts val="0"/>
              </a:spcBef>
              <a:buNone/>
            </a:pPr>
            <a:endParaRPr lang="en-US" smtClean="0">
              <a:solidFill>
                <a:schemeClr val="tx1"/>
              </a:solidFill>
              <a:latin typeface="Berlin Sans FB" panose="020E0602020502020306" pitchFamily="34" charset="0"/>
            </a:endParaRPr>
          </a:p>
          <a:p>
            <a:pPr marL="46037" indent="0" algn="just">
              <a:lnSpc>
                <a:spcPct val="100000"/>
              </a:lnSpc>
              <a:spcBef>
                <a:spcPts val="0"/>
              </a:spcBef>
              <a:buNone/>
            </a:pPr>
            <a:r>
              <a:rPr lang="en-US" smtClean="0">
                <a:solidFill>
                  <a:schemeClr val="tx1"/>
                </a:solidFill>
                <a:latin typeface="Berlin Sans FB" panose="020E0602020502020306" pitchFamily="34" charset="0"/>
              </a:rPr>
              <a:t>Pembahasan </a:t>
            </a:r>
            <a:r>
              <a:rPr lang="en-US" smtClean="0">
                <a:solidFill>
                  <a:schemeClr val="tx1"/>
                </a:solidFill>
                <a:latin typeface="Berlin Sans FB" panose="020E0602020502020306" pitchFamily="34" charset="0"/>
              </a:rPr>
              <a:t>mencakup:</a:t>
            </a:r>
          </a:p>
          <a:p>
            <a:pPr marL="463550" indent="-419100" algn="just">
              <a:lnSpc>
                <a:spcPct val="100000"/>
              </a:lnSpc>
              <a:spcBef>
                <a:spcPts val="0"/>
              </a:spcBef>
              <a:buFont typeface="Wingdings" panose="05000000000000000000" pitchFamily="2" charset="2"/>
              <a:buChar char="§"/>
            </a:pPr>
            <a:r>
              <a:rPr lang="en-US" smtClean="0">
                <a:solidFill>
                  <a:schemeClr val="tx1"/>
                </a:solidFill>
                <a:latin typeface="Berlin Sans FB" panose="020E0602020502020306" pitchFamily="34" charset="0"/>
              </a:rPr>
              <a:t>Aspek-aspek yang ada di dalam etika penelitian</a:t>
            </a:r>
          </a:p>
          <a:p>
            <a:pPr marL="463550" indent="-419100" algn="just">
              <a:lnSpc>
                <a:spcPct val="100000"/>
              </a:lnSpc>
              <a:spcBef>
                <a:spcPts val="0"/>
              </a:spcBef>
              <a:buFont typeface="Wingdings" panose="05000000000000000000" pitchFamily="2" charset="2"/>
              <a:buChar char="§"/>
            </a:pPr>
            <a:r>
              <a:rPr lang="en-US" smtClean="0">
                <a:solidFill>
                  <a:schemeClr val="tx1"/>
                </a:solidFill>
                <a:latin typeface="Berlin Sans FB" panose="020E0602020502020306" pitchFamily="34" charset="0"/>
              </a:rPr>
              <a:t>Dilema yang ada dalam menerapkan etika penelitian</a:t>
            </a:r>
            <a:endParaRPr lang="en-US" smtClean="0">
              <a:solidFill>
                <a:schemeClr val="tx1"/>
              </a:solidFill>
              <a:latin typeface="Berlin Sans FB" panose="020E0602020502020306" pitchFamily="34" charset="0"/>
            </a:endParaRPr>
          </a:p>
          <a:p>
            <a:pPr marL="463550" indent="-419100" algn="just">
              <a:lnSpc>
                <a:spcPct val="100000"/>
              </a:lnSpc>
              <a:spcBef>
                <a:spcPts val="0"/>
              </a:spcBef>
              <a:buFont typeface="Wingdings" panose="05000000000000000000" pitchFamily="2" charset="2"/>
              <a:buChar char="§"/>
            </a:pPr>
            <a:endParaRPr lang="en-US" smtClean="0">
              <a:solidFill>
                <a:schemeClr val="tx1"/>
              </a:solidFill>
              <a:latin typeface="Berlin Sans FB" panose="020E0602020502020306" pitchFamily="34" charset="0"/>
            </a:endParaRPr>
          </a:p>
        </p:txBody>
      </p:sp>
    </p:spTree>
    <p:extLst>
      <p:ext uri="{BB962C8B-B14F-4D97-AF65-F5344CB8AC3E}">
        <p14:creationId xmlns:p14="http://schemas.microsoft.com/office/powerpoint/2010/main" val="14420610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73457"/>
            <a:ext cx="10143699" cy="5222544"/>
          </a:xfrm>
        </p:spPr>
        <p:txBody>
          <a:bodyPr/>
          <a:lstStyle/>
          <a:p>
            <a:pPr marL="44450" indent="0" algn="just">
              <a:buNone/>
            </a:pPr>
            <a:r>
              <a:rPr lang="en-US" u="sng">
                <a:solidFill>
                  <a:schemeClr val="tx1"/>
                </a:solidFill>
                <a:latin typeface="Berlin Sans FB" panose="020E0602020502020306" pitchFamily="34" charset="0"/>
              </a:rPr>
              <a:t>Aspek-aspek </a:t>
            </a:r>
            <a:r>
              <a:rPr lang="en-US" u="sng">
                <a:solidFill>
                  <a:schemeClr val="tx1"/>
                </a:solidFill>
                <a:latin typeface="Berlin Sans FB" panose="020E0602020502020306" pitchFamily="34" charset="0"/>
              </a:rPr>
              <a:t>dalam </a:t>
            </a:r>
            <a:r>
              <a:rPr lang="en-US" u="sng" smtClean="0">
                <a:solidFill>
                  <a:schemeClr val="tx1"/>
                </a:solidFill>
                <a:latin typeface="Berlin Sans FB" panose="020E0602020502020306" pitchFamily="34" charset="0"/>
              </a:rPr>
              <a:t>Etika Penelitian</a:t>
            </a:r>
            <a:r>
              <a:rPr lang="en-US" smtClean="0">
                <a:solidFill>
                  <a:schemeClr val="tx1"/>
                </a:solidFill>
                <a:latin typeface="Berlin Sans FB" panose="020E0602020502020306" pitchFamily="34" charset="0"/>
              </a:rPr>
              <a:t>: </a:t>
            </a:r>
          </a:p>
          <a:p>
            <a:pPr marL="341313" indent="-296863" algn="just">
              <a:buFont typeface="+mj-lt"/>
              <a:buAutoNum type="arabicPeriod"/>
            </a:pPr>
            <a:r>
              <a:rPr lang="en-US" smtClean="0">
                <a:solidFill>
                  <a:schemeClr val="tx1"/>
                </a:solidFill>
                <a:latin typeface="Berlin Sans FB" panose="020E0602020502020306" pitchFamily="34" charset="0"/>
              </a:rPr>
              <a:t>Peneliti</a:t>
            </a:r>
          </a:p>
          <a:p>
            <a:pPr marL="682625" indent="-341313" algn="just">
              <a:buFont typeface="Wingdings" panose="05000000000000000000" pitchFamily="2" charset="2"/>
              <a:buChar char="§"/>
            </a:pPr>
            <a:r>
              <a:rPr lang="en-US" smtClean="0">
                <a:solidFill>
                  <a:schemeClr val="tx1"/>
                </a:solidFill>
                <a:latin typeface="Berlin Sans FB" panose="020E0602020502020306" pitchFamily="34" charset="0"/>
              </a:rPr>
              <a:t>Dalam etika penelitian, ada beberapa aturan yang berkaitan dengan peneliti. Dalam hal ini, akan dibahas hal-hal apa saja yang tidak boleh dilakukan peneliti dalam menjalankan suatu penelitian.</a:t>
            </a:r>
          </a:p>
          <a:p>
            <a:pPr marL="682625" indent="-341313" algn="just">
              <a:buFont typeface="Wingdings" panose="05000000000000000000" pitchFamily="2" charset="2"/>
              <a:buChar char="§"/>
            </a:pPr>
            <a:r>
              <a:rPr lang="en-US" smtClean="0">
                <a:solidFill>
                  <a:schemeClr val="tx1"/>
                </a:solidFill>
                <a:latin typeface="Berlin Sans FB" panose="020E0602020502020306" pitchFamily="34" charset="0"/>
              </a:rPr>
              <a:t>Pertama, </a:t>
            </a:r>
            <a:r>
              <a:rPr lang="en-US" i="1" smtClean="0">
                <a:solidFill>
                  <a:schemeClr val="tx1"/>
                </a:solidFill>
                <a:latin typeface="Berlin Sans FB" panose="020E0602020502020306" pitchFamily="34" charset="0"/>
              </a:rPr>
              <a:t>misconduct</a:t>
            </a:r>
            <a:r>
              <a:rPr lang="en-US" smtClean="0">
                <a:solidFill>
                  <a:schemeClr val="tx1"/>
                </a:solidFill>
                <a:latin typeface="Berlin Sans FB" panose="020E0602020502020306" pitchFamily="34" charset="0"/>
              </a:rPr>
              <a:t>; seorang peneliti tidak boleh melakukan penipuan dalam menjalankan proses penelitian. Contohnya: seorang peneliti yang dikejar deadline, kemudian mengambil keputusan untuk menghilangkan beberapa tahap penelitian yang seharusnya dilakukan.</a:t>
            </a:r>
          </a:p>
          <a:p>
            <a:pPr marL="682625" indent="-341313" algn="just">
              <a:buFont typeface="Wingdings" panose="05000000000000000000" pitchFamily="2" charset="2"/>
              <a:buChar char="§"/>
            </a:pPr>
            <a:r>
              <a:rPr lang="en-US" smtClean="0">
                <a:solidFill>
                  <a:schemeClr val="tx1"/>
                </a:solidFill>
                <a:latin typeface="Berlin Sans FB" panose="020E0602020502020306" pitchFamily="34" charset="0"/>
              </a:rPr>
              <a:t>Kedua, </a:t>
            </a:r>
            <a:r>
              <a:rPr lang="en-US" i="1" smtClean="0">
                <a:solidFill>
                  <a:schemeClr val="tx1"/>
                </a:solidFill>
                <a:latin typeface="Berlin Sans FB" panose="020E0602020502020306" pitchFamily="34" charset="0"/>
              </a:rPr>
              <a:t>research fraud</a:t>
            </a:r>
            <a:r>
              <a:rPr lang="en-US" smtClean="0">
                <a:solidFill>
                  <a:schemeClr val="tx1"/>
                </a:solidFill>
                <a:latin typeface="Berlin Sans FB" panose="020E0602020502020306" pitchFamily="34" charset="0"/>
              </a:rPr>
              <a:t>; yaitu pemalsuan data. Misalnya, wawancara yang dilakukan terhadap 3 informan dikatakan 10 informan.</a:t>
            </a:r>
          </a:p>
          <a:p>
            <a:pPr marL="682625" indent="-341313" algn="just">
              <a:buFont typeface="Wingdings" panose="05000000000000000000" pitchFamily="2" charset="2"/>
              <a:buChar char="§"/>
            </a:pPr>
            <a:r>
              <a:rPr lang="en-US" smtClean="0">
                <a:solidFill>
                  <a:schemeClr val="tx1"/>
                </a:solidFill>
                <a:latin typeface="Berlin Sans FB" panose="020E0602020502020306" pitchFamily="34" charset="0"/>
              </a:rPr>
              <a:t>Ketiga, </a:t>
            </a:r>
            <a:r>
              <a:rPr lang="en-US" i="1" smtClean="0">
                <a:solidFill>
                  <a:schemeClr val="tx1"/>
                </a:solidFill>
                <a:latin typeface="Berlin Sans FB" panose="020E0602020502020306" pitchFamily="34" charset="0"/>
              </a:rPr>
              <a:t>plagiarism</a:t>
            </a:r>
            <a:r>
              <a:rPr lang="en-US" smtClean="0">
                <a:solidFill>
                  <a:schemeClr val="tx1"/>
                </a:solidFill>
                <a:latin typeface="Berlin Sans FB" panose="020E0602020502020306" pitchFamily="34" charset="0"/>
              </a:rPr>
              <a:t>, yaitu memalsukan hasil penelitian. Hasil penelitian orang lain, diambil sebagain atau keseluruhan, kemudian dikatakan sebagai penelitian anda.</a:t>
            </a:r>
          </a:p>
          <a:p>
            <a:pPr marL="463550" indent="-419100" algn="just">
              <a:buFont typeface="Wingdings" panose="05000000000000000000" pitchFamily="2" charset="2"/>
              <a:buChar char="§"/>
            </a:pPr>
            <a:endParaRPr lang="en-US" smtClean="0">
              <a:solidFill>
                <a:schemeClr val="tx1"/>
              </a:solidFill>
              <a:latin typeface="Berlin Sans FB" panose="020E0602020502020306" pitchFamily="34" charset="0"/>
            </a:endParaRPr>
          </a:p>
          <a:p>
            <a:pPr marL="46037" indent="0" algn="just">
              <a:buNone/>
            </a:pPr>
            <a:endParaRPr lang="en-US">
              <a:solidFill>
                <a:schemeClr val="tx1"/>
              </a:solidFill>
              <a:latin typeface="Berlin Sans FB" panose="020E0602020502020306" pitchFamily="34" charset="0"/>
            </a:endParaRPr>
          </a:p>
          <a:p>
            <a:pPr marL="463550" indent="-417513" algn="just">
              <a:buFont typeface="Wingdings" panose="05000000000000000000" pitchFamily="2" charset="2"/>
              <a:buChar char="§"/>
            </a:pPr>
            <a:endParaRPr lang="en-US" smtClean="0">
              <a:solidFill>
                <a:schemeClr val="tx1"/>
              </a:solidFill>
              <a:latin typeface="Berlin Sans FB" panose="020E0602020502020306" pitchFamily="34" charset="0"/>
            </a:endParaRPr>
          </a:p>
        </p:txBody>
      </p:sp>
    </p:spTree>
    <p:extLst>
      <p:ext uri="{BB962C8B-B14F-4D97-AF65-F5344CB8AC3E}">
        <p14:creationId xmlns:p14="http://schemas.microsoft.com/office/powerpoint/2010/main" val="9797095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01004" y="1023582"/>
            <a:ext cx="9921922" cy="5072417"/>
          </a:xfrm>
        </p:spPr>
        <p:txBody>
          <a:bodyPr>
            <a:normAutofit lnSpcReduction="10000"/>
          </a:bodyPr>
          <a:lstStyle/>
          <a:p>
            <a:pPr marL="341313" indent="-287338" algn="just">
              <a:buFont typeface="+mj-lt"/>
              <a:buAutoNum type="arabicPeriod" startAt="2"/>
            </a:pPr>
            <a:r>
              <a:rPr lang="en-US" smtClean="0">
                <a:solidFill>
                  <a:schemeClr val="tx1"/>
                </a:solidFill>
                <a:latin typeface="Berlin Sans FB" panose="020E0602020502020306" pitchFamily="34" charset="0"/>
              </a:rPr>
              <a:t>Subjek Penelitian</a:t>
            </a:r>
            <a:endParaRPr lang="en-US" smtClean="0">
              <a:solidFill>
                <a:schemeClr val="tx1"/>
              </a:solidFill>
              <a:latin typeface="Berlin Sans FB" panose="020E0602020502020306" pitchFamily="34" charset="0"/>
            </a:endParaRPr>
          </a:p>
          <a:p>
            <a:pPr marL="804863" indent="-463550" algn="just">
              <a:buFont typeface="Wingdings" panose="05000000000000000000" pitchFamily="2" charset="2"/>
              <a:buChar char="§"/>
            </a:pPr>
            <a:r>
              <a:rPr lang="en-US" smtClean="0">
                <a:solidFill>
                  <a:schemeClr val="tx1"/>
                </a:solidFill>
                <a:latin typeface="Berlin Sans FB" panose="020E0602020502020306" pitchFamily="34" charset="0"/>
              </a:rPr>
              <a:t>Etika terhadap subjek penelitian mencakup dua hal: perlindungan partisipan dan informed consent.</a:t>
            </a:r>
          </a:p>
          <a:p>
            <a:pPr marL="804863" indent="-463550" algn="just">
              <a:buFont typeface="Wingdings" panose="05000000000000000000" pitchFamily="2" charset="2"/>
              <a:buChar char="§"/>
            </a:pPr>
            <a:r>
              <a:rPr lang="en-US" smtClean="0">
                <a:solidFill>
                  <a:schemeClr val="tx1"/>
                </a:solidFill>
                <a:latin typeface="Berlin Sans FB" panose="020E0602020502020306" pitchFamily="34" charset="0"/>
              </a:rPr>
              <a:t>Pertama, perlindingan partisipan. Etika penelitian mengatur agar dalam melakukan penelitian tidak merugikan partisipan, dari segi material maupun fisik dan psikologis. Hal ini terkait dengan inferred identity, yaitu adanya data yang cenderung mengarah pada identitas tertentu.</a:t>
            </a:r>
          </a:p>
          <a:p>
            <a:pPr marL="804863" indent="-463550" algn="just">
              <a:buFont typeface="Wingdings" panose="05000000000000000000" pitchFamily="2" charset="2"/>
              <a:buChar char="§"/>
            </a:pPr>
            <a:r>
              <a:rPr lang="en-US" smtClean="0">
                <a:solidFill>
                  <a:schemeClr val="tx1"/>
                </a:solidFill>
                <a:latin typeface="Berlin Sans FB" panose="020E0602020502020306" pitchFamily="34" charset="0"/>
              </a:rPr>
              <a:t>Kedua, </a:t>
            </a:r>
            <a:r>
              <a:rPr lang="en-US" i="1" smtClean="0">
                <a:solidFill>
                  <a:schemeClr val="tx1"/>
                </a:solidFill>
                <a:latin typeface="Berlin Sans FB" panose="020E0602020502020306" pitchFamily="34" charset="0"/>
              </a:rPr>
              <a:t>informed consent</a:t>
            </a:r>
            <a:r>
              <a:rPr lang="en-US" smtClean="0">
                <a:solidFill>
                  <a:schemeClr val="tx1"/>
                </a:solidFill>
                <a:latin typeface="Berlin Sans FB" panose="020E0602020502020306" pitchFamily="34" charset="0"/>
              </a:rPr>
              <a:t>/kesediaan yang disadari. Etika penelitian mensyaratkan adanya kesediaan subjek penelitian untuk diteliti. Alasan </a:t>
            </a:r>
            <a:r>
              <a:rPr lang="en-US" i="1" smtClean="0">
                <a:solidFill>
                  <a:schemeClr val="tx1"/>
                </a:solidFill>
                <a:latin typeface="Berlin Sans FB" panose="020E0602020502020306" pitchFamily="34" charset="0"/>
              </a:rPr>
              <a:t>consent formed</a:t>
            </a:r>
            <a:r>
              <a:rPr lang="en-US" smtClean="0">
                <a:solidFill>
                  <a:schemeClr val="tx1"/>
                </a:solidFill>
                <a:latin typeface="Berlin Sans FB" panose="020E0602020502020306" pitchFamily="34" charset="0"/>
              </a:rPr>
              <a:t>. Pertama, subjek penelitian tidak minta untuk diteliti, pihak penelitilah yang menginginkan subjek diteliti, sehingga harus ada kesediaan subjek penelitian. Kedua, subjek penelitian memilki hak untuk menolak, tidak boleh ada pemaksaan. Ketiga, subjek penelitian akan memberikan informasi tentang pengalamannya kepada peneliti, yang mungki  saja baru dikenalnya.</a:t>
            </a:r>
            <a:endParaRPr lang="en-US" smtClean="0">
              <a:solidFill>
                <a:schemeClr val="tx1"/>
              </a:solidFill>
              <a:latin typeface="Berlin Sans FB" panose="020E0602020502020306" pitchFamily="34" charset="0"/>
            </a:endParaRPr>
          </a:p>
        </p:txBody>
      </p:sp>
    </p:spTree>
    <p:extLst>
      <p:ext uri="{BB962C8B-B14F-4D97-AF65-F5344CB8AC3E}">
        <p14:creationId xmlns:p14="http://schemas.microsoft.com/office/powerpoint/2010/main" val="15290650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68991"/>
            <a:ext cx="10007221" cy="5127009"/>
          </a:xfrm>
        </p:spPr>
        <p:txBody>
          <a:bodyPr>
            <a:normAutofit/>
          </a:bodyPr>
          <a:lstStyle/>
          <a:p>
            <a:pPr marL="804863" indent="-463550" algn="just">
              <a:buFont typeface="Wingdings" panose="05000000000000000000" pitchFamily="2" charset="2"/>
              <a:buChar char="§"/>
            </a:pPr>
            <a:r>
              <a:rPr lang="en-US" smtClean="0">
                <a:solidFill>
                  <a:schemeClr val="tx1"/>
                </a:solidFill>
                <a:latin typeface="Berlin Sans FB" panose="020E0602020502020306" pitchFamily="34" charset="0"/>
              </a:rPr>
              <a:t>Dalam konteks ini peneliti harus memberikan penjelasan mengenai tujuan dan proses penelitian. </a:t>
            </a:r>
          </a:p>
          <a:p>
            <a:pPr marL="804863" indent="-463550" algn="just">
              <a:buFont typeface="Wingdings" panose="05000000000000000000" pitchFamily="2" charset="2"/>
              <a:buChar char="§"/>
            </a:pPr>
            <a:r>
              <a:rPr lang="en-US" smtClean="0">
                <a:solidFill>
                  <a:schemeClr val="tx1"/>
                </a:solidFill>
                <a:latin typeface="Berlin Sans FB" panose="020E0602020502020306" pitchFamily="34" charset="0"/>
              </a:rPr>
              <a:t>Ketiga, A</a:t>
            </a:r>
            <a:r>
              <a:rPr lang="en-US" smtClean="0">
                <a:solidFill>
                  <a:schemeClr val="tx1"/>
                </a:solidFill>
                <a:latin typeface="Berlin Sans FB" panose="020E0602020502020306" pitchFamily="34" charset="0"/>
              </a:rPr>
              <a:t>nonimitas dan kerahasiaan; yaitu perlindungan yang muncul secara langsung. Tidak ada data yang menunjukkan identitas subjek penelitian, termasuk juga informed consent. Sedangkan kerahasiaan (confidentiality) menunjuk pada perlindungan yang muncul karena ada kesepakatan sebelumnya. Dalam hal ini, informasi mengenai identitas subjek peneliti ada, tetapi karena kesepakatan maka data tersebut tidak akan dipublikasikan. Tujuannya adalah untuk melindungi kepentingan informan/partisipan. </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10472486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14400"/>
            <a:ext cx="10198290" cy="5181600"/>
          </a:xfrm>
        </p:spPr>
        <p:txBody>
          <a:bodyPr>
            <a:normAutofit/>
          </a:bodyPr>
          <a:lstStyle/>
          <a:p>
            <a:pPr marL="341313" indent="-296863" algn="just">
              <a:buFont typeface="+mj-lt"/>
              <a:buAutoNum type="arabicPeriod" startAt="3"/>
            </a:pPr>
            <a:r>
              <a:rPr lang="en-US" smtClean="0">
                <a:solidFill>
                  <a:schemeClr val="tx1"/>
                </a:solidFill>
                <a:latin typeface="Berlin Sans FB" panose="020E0602020502020306" pitchFamily="34" charset="0"/>
              </a:rPr>
              <a:t>Dilema penelitian</a:t>
            </a:r>
          </a:p>
          <a:p>
            <a:pPr marL="804863" indent="-463550" algn="just">
              <a:buFont typeface="Wingdings" panose="05000000000000000000" pitchFamily="2" charset="2"/>
              <a:buChar char="§"/>
            </a:pPr>
            <a:r>
              <a:rPr lang="en-US" smtClean="0">
                <a:solidFill>
                  <a:schemeClr val="tx1"/>
                </a:solidFill>
                <a:latin typeface="Berlin Sans FB" panose="020E0602020502020306" pitchFamily="34" charset="0"/>
              </a:rPr>
              <a:t>Umumnya dilema terjadi ketika ada pertentangan antara etika penelitian dengan kepentingan-kepentingan, apakah kepentingan subjek penelitian, kepentingan peneliti atau kepentingan komunitas.</a:t>
            </a:r>
          </a:p>
          <a:p>
            <a:pPr marL="804863" indent="-463550" algn="just">
              <a:buFont typeface="Wingdings" panose="05000000000000000000" pitchFamily="2" charset="2"/>
              <a:buChar char="§"/>
            </a:pPr>
            <a:r>
              <a:rPr lang="en-US" smtClean="0">
                <a:solidFill>
                  <a:schemeClr val="tx1"/>
                </a:solidFill>
                <a:latin typeface="Berlin Sans FB" panose="020E0602020502020306" pitchFamily="34" charset="0"/>
              </a:rPr>
              <a:t>Pertama, kepentingan gate keepers, yaitu orang yang memiliki akses terhadap subjek penelitian. Contohnya adalah kepala penjara, dimana dia akan menentukan siapa saja yang bisa dipilih sebagai subjek penelitian. Disini ada kepentingan kepala penjara sebagai gate keepers untuk menjaga nama baiknya. </a:t>
            </a:r>
          </a:p>
          <a:p>
            <a:pPr marL="804863" indent="-463550" algn="just">
              <a:buFont typeface="Wingdings" panose="05000000000000000000" pitchFamily="2" charset="2"/>
              <a:buChar char="§"/>
            </a:pPr>
            <a:r>
              <a:rPr lang="en-US">
                <a:solidFill>
                  <a:schemeClr val="tx1"/>
                </a:solidFill>
                <a:latin typeface="Berlin Sans FB" panose="020E0602020502020306" pitchFamily="34" charset="0"/>
              </a:rPr>
              <a:t>Kedua, berkaitan dengan politik. Dalam dunia politik, kepentingan politik bisa mengalahkan kebenaran. Adanya control yang kuat terhadap kritik, secara tidak langsung menghambat perkembangan ilmu pengetahuan</a:t>
            </a:r>
            <a:r>
              <a:rPr lang="en-US">
                <a:solidFill>
                  <a:schemeClr val="tx1"/>
                </a:solidFill>
                <a:latin typeface="Berlin Sans FB" panose="020E0602020502020306" pitchFamily="34" charset="0"/>
              </a:rPr>
              <a:t>. </a:t>
            </a:r>
            <a:r>
              <a:rPr lang="en-US" smtClean="0">
                <a:solidFill>
                  <a:schemeClr val="tx1"/>
                </a:solidFill>
                <a:latin typeface="Berlin Sans FB" panose="020E0602020502020306" pitchFamily="34" charset="0"/>
              </a:rPr>
              <a:t>Termasuk apabila peneliti berbenturan dengan faktor keamanan, maka seringkali peneliti harus melanggar etika penelitian. </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25621061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146412"/>
            <a:ext cx="9872871" cy="4949588"/>
          </a:xfrm>
        </p:spPr>
        <p:txBody>
          <a:bodyPr/>
          <a:lstStyle/>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Ketiga, </a:t>
            </a:r>
            <a:r>
              <a:rPr lang="en-US" smtClean="0">
                <a:solidFill>
                  <a:schemeClr val="tx1"/>
                </a:solidFill>
                <a:latin typeface="Berlin Sans FB" panose="020E0602020502020306" pitchFamily="34" charset="0"/>
              </a:rPr>
              <a:t>berkaitan dengan masalah dana. Penelitian selalu membutuhkan dana yang besar. Dilema muncul ketika ada benturan antara peneliti dengan etika penelitiannya dan pemberi dana dengan kepentingan-kepentingannya. </a:t>
            </a:r>
          </a:p>
          <a:p>
            <a:pPr marL="463550" indent="-417513" algn="just">
              <a:buFont typeface="Wingdings" panose="05000000000000000000" pitchFamily="2" charset="2"/>
              <a:buChar char="§"/>
            </a:pPr>
            <a:r>
              <a:rPr lang="en-US" smtClean="0">
                <a:solidFill>
                  <a:schemeClr val="tx1"/>
                </a:solidFill>
                <a:latin typeface="Berlin Sans FB" panose="020E0602020502020306" pitchFamily="34" charset="0"/>
              </a:rPr>
              <a:t>Pembahasan tentang etika penelitian ini berperan untuk menjembatani apa yang harus dilakukan oleh seorang peneliti, mengatur bagaimana seorang peneliti harus bertindak, dan membantu peneliti untuk mengambil keputusan. </a:t>
            </a:r>
            <a:endParaRPr lang="en-US" smtClean="0">
              <a:solidFill>
                <a:schemeClr val="tx1"/>
              </a:solidFill>
              <a:latin typeface="Berlin Sans FB" panose="020E0602020502020306" pitchFamily="34" charset="0"/>
            </a:endParaRPr>
          </a:p>
          <a:p>
            <a:pPr marL="463550" indent="-417513" algn="just">
              <a:buFont typeface="Wingdings" panose="05000000000000000000" pitchFamily="2" charset="2"/>
              <a:buChar char="§"/>
            </a:pP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8302941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4C92FDFC-8A3D-4E43-819B-B9D3A8DFF203}"/>
              </a:ext>
            </a:extLst>
          </p:cNvPr>
          <p:cNvSpPr/>
          <p:nvPr/>
        </p:nvSpPr>
        <p:spPr>
          <a:xfrm>
            <a:off x="3777057" y="2769704"/>
            <a:ext cx="3540319" cy="3352800"/>
          </a:xfrm>
          <a:prstGeom prst="smileyFac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ID"/>
          </a:p>
        </p:txBody>
      </p:sp>
      <p:sp>
        <p:nvSpPr>
          <p:cNvPr id="5" name="Speech Bubble: Oval 4">
            <a:extLst>
              <a:ext uri="{FF2B5EF4-FFF2-40B4-BE49-F238E27FC236}">
                <a16:creationId xmlns:a16="http://schemas.microsoft.com/office/drawing/2014/main" id="{01EAF35B-2475-4B60-BD2D-BA9921919071}"/>
              </a:ext>
            </a:extLst>
          </p:cNvPr>
          <p:cNvSpPr/>
          <p:nvPr/>
        </p:nvSpPr>
        <p:spPr>
          <a:xfrm>
            <a:off x="5936974" y="569844"/>
            <a:ext cx="3875766" cy="219986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latin typeface="Georgia" panose="02040502050405020303" pitchFamily="18" charset="0"/>
              </a:rPr>
              <a:t>See u next week…</a:t>
            </a:r>
            <a:endParaRPr lang="en-ID" sz="2400">
              <a:latin typeface="Georgia" panose="02040502050405020303" pitchFamily="18" charset="0"/>
            </a:endParaRPr>
          </a:p>
        </p:txBody>
      </p:sp>
    </p:spTree>
    <p:extLst>
      <p:ext uri="{BB962C8B-B14F-4D97-AF65-F5344CB8AC3E}">
        <p14:creationId xmlns:p14="http://schemas.microsoft.com/office/powerpoint/2010/main" val="2931796315"/>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1538</TotalTime>
  <Words>571</Words>
  <Application>Microsoft Office PowerPoint</Application>
  <PresentationFormat>Widescreen</PresentationFormat>
  <Paragraphs>29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Berlin Sans FB</vt:lpstr>
      <vt:lpstr>Corbel</vt:lpstr>
      <vt:lpstr>Georgia</vt:lpstr>
      <vt:lpstr>Wingdings</vt:lpstr>
      <vt:lpstr>Basis</vt:lpstr>
      <vt:lpstr>ETIKA PENELITIAN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Praktek Kerja Sosial Anti-Opresi di Tingkat Pribadi dan Budaya</dc:title>
  <dc:creator>acer</dc:creator>
  <cp:lastModifiedBy>Widi</cp:lastModifiedBy>
  <cp:revision>161</cp:revision>
  <dcterms:created xsi:type="dcterms:W3CDTF">2020-04-20T04:37:06Z</dcterms:created>
  <dcterms:modified xsi:type="dcterms:W3CDTF">2021-04-01T04:04:44Z</dcterms:modified>
</cp:coreProperties>
</file>