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57" r:id="rId4"/>
    <p:sldId id="258" r:id="rId5"/>
    <p:sldId id="259" r:id="rId6"/>
    <p:sldId id="265" r:id="rId7"/>
    <p:sldId id="260" r:id="rId8"/>
    <p:sldId id="261" r:id="rId9"/>
    <p:sldId id="266" r:id="rId10"/>
    <p:sldId id="262"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702" y="4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D0A3A64-4E8B-4CB8-9895-13340FC2A6BA}" type="datetimeFigureOut">
              <a:rPr lang="en-US" smtClean="0"/>
              <a:t>6/10/2020</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2B7BC452-EDB7-47AA-9EEB-DEB95CA50E07}"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D0A3A64-4E8B-4CB8-9895-13340FC2A6BA}"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7BC452-EDB7-47AA-9EEB-DEB95CA50E0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D0A3A64-4E8B-4CB8-9895-13340FC2A6BA}"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7BC452-EDB7-47AA-9EEB-DEB95CA50E07}"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D0A3A64-4E8B-4CB8-9895-13340FC2A6BA}"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7BC452-EDB7-47AA-9EEB-DEB95CA50E07}"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AD0A3A64-4E8B-4CB8-9895-13340FC2A6BA}" type="datetimeFigureOut">
              <a:rPr lang="en-US" smtClean="0"/>
              <a:t>6/10/2020</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2B7BC452-EDB7-47AA-9EEB-DEB95CA50E07}"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D0A3A64-4E8B-4CB8-9895-13340FC2A6BA}"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7BC452-EDB7-47AA-9EEB-DEB95CA50E07}"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D0A3A64-4E8B-4CB8-9895-13340FC2A6BA}" type="datetimeFigureOut">
              <a:rPr lang="en-US" smtClean="0"/>
              <a:t>6/10/2020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7BC452-EDB7-47AA-9EEB-DEB95CA50E07}"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D0A3A64-4E8B-4CB8-9895-13340FC2A6BA}" type="datetimeFigureOut">
              <a:rPr lang="en-US" smtClean="0"/>
              <a:t>6/10/2020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7BC452-EDB7-47AA-9EEB-DEB95CA50E07}"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0A3A64-4E8B-4CB8-9895-13340FC2A6BA}" type="datetimeFigureOut">
              <a:rPr lang="en-US" smtClean="0"/>
              <a:t>6/10/2020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7BC452-EDB7-47AA-9EEB-DEB95CA50E07}"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D0A3A64-4E8B-4CB8-9895-13340FC2A6BA}"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7BC452-EDB7-47AA-9EEB-DEB95CA50E07}"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D0A3A64-4E8B-4CB8-9895-13340FC2A6BA}"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7BC452-EDB7-47AA-9EEB-DEB95CA50E07}"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AD0A3A64-4E8B-4CB8-9895-13340FC2A6BA}" type="datetimeFigureOut">
              <a:rPr lang="en-US" smtClean="0"/>
              <a:t>6/10/2020</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2B7BC452-EDB7-47AA-9EEB-DEB95CA50E07}"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Kebijakan</a:t>
            </a:r>
            <a:r>
              <a:rPr lang="en-US" dirty="0" smtClean="0"/>
              <a:t> </a:t>
            </a:r>
            <a:r>
              <a:rPr lang="en-US" dirty="0" err="1" smtClean="0"/>
              <a:t>Sebagai</a:t>
            </a:r>
            <a:r>
              <a:rPr lang="en-US" dirty="0" smtClean="0"/>
              <a:t> Model</a:t>
            </a:r>
            <a:endParaRPr lang="en-US" dirty="0"/>
          </a:p>
        </p:txBody>
      </p:sp>
      <p:sp>
        <p:nvSpPr>
          <p:cNvPr id="3" name="Subtitle 2"/>
          <p:cNvSpPr>
            <a:spLocks noGrp="1"/>
          </p:cNvSpPr>
          <p:nvPr>
            <p:ph type="subTitle" idx="1"/>
          </p:nvPr>
        </p:nvSpPr>
        <p:spPr/>
        <p:txBody>
          <a:bodyPr/>
          <a:lstStyle/>
          <a:p>
            <a:r>
              <a:rPr lang="en-US" dirty="0" err="1" smtClean="0"/>
              <a:t>Hery</a:t>
            </a:r>
            <a:r>
              <a:rPr lang="en-US" dirty="0" smtClean="0"/>
              <a:t> </a:t>
            </a:r>
            <a:r>
              <a:rPr lang="en-US" dirty="0" err="1" smtClean="0"/>
              <a:t>Purnomo</a:t>
            </a:r>
            <a:r>
              <a:rPr lang="en-US" dirty="0" smtClean="0"/>
              <a:t>, </a:t>
            </a:r>
            <a:r>
              <a:rPr lang="en-US" dirty="0" err="1" smtClean="0"/>
              <a:t>S.Sos</a:t>
            </a:r>
            <a:r>
              <a:rPr lang="en-US" dirty="0" smtClean="0"/>
              <a:t> MPA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0"/>
            <a:ext cx="7772400" cy="5016758"/>
          </a:xfrm>
          <a:prstGeom prst="rect">
            <a:avLst/>
          </a:prstGeom>
        </p:spPr>
        <p:txBody>
          <a:bodyPr wrap="square">
            <a:spAutoFit/>
          </a:bodyPr>
          <a:lstStyle/>
          <a:p>
            <a:r>
              <a:rPr lang="en-US" sz="3200" dirty="0" smtClean="0">
                <a:solidFill>
                  <a:srgbClr val="FF9900"/>
                </a:solidFill>
              </a:rPr>
              <a:t>Model </a:t>
            </a:r>
            <a:r>
              <a:rPr lang="en-US" sz="3200" dirty="0" err="1" smtClean="0">
                <a:solidFill>
                  <a:srgbClr val="FF9900"/>
                </a:solidFill>
              </a:rPr>
              <a:t>Sistem</a:t>
            </a:r>
            <a:r>
              <a:rPr lang="en-US" sz="3200" dirty="0" smtClean="0">
                <a:solidFill>
                  <a:srgbClr val="FF9900"/>
                </a:solidFill>
              </a:rPr>
              <a:t>: </a:t>
            </a:r>
            <a:r>
              <a:rPr lang="en-US" sz="3200" dirty="0" err="1" smtClean="0">
                <a:solidFill>
                  <a:srgbClr val="FF9900"/>
                </a:solidFill>
              </a:rPr>
              <a:t>Kebijakan</a:t>
            </a:r>
            <a:r>
              <a:rPr lang="en-US" sz="3200" dirty="0" smtClean="0">
                <a:solidFill>
                  <a:srgbClr val="FF9900"/>
                </a:solidFill>
              </a:rPr>
              <a:t> </a:t>
            </a:r>
            <a:r>
              <a:rPr lang="en-US" sz="3200" dirty="0" err="1" smtClean="0">
                <a:solidFill>
                  <a:srgbClr val="FF9900"/>
                </a:solidFill>
              </a:rPr>
              <a:t>dipandang</a:t>
            </a:r>
            <a:r>
              <a:rPr lang="en-US" sz="3200" dirty="0" smtClean="0">
                <a:solidFill>
                  <a:srgbClr val="FF9900"/>
                </a:solidFill>
              </a:rPr>
              <a:t> </a:t>
            </a:r>
            <a:r>
              <a:rPr lang="en-US" sz="3200" dirty="0" err="1" smtClean="0">
                <a:solidFill>
                  <a:srgbClr val="FF9900"/>
                </a:solidFill>
              </a:rPr>
              <a:t>sebagai</a:t>
            </a:r>
            <a:r>
              <a:rPr lang="en-US" sz="3200" dirty="0" smtClean="0">
                <a:solidFill>
                  <a:srgbClr val="FF9900"/>
                </a:solidFill>
              </a:rPr>
              <a:t> output </a:t>
            </a:r>
            <a:r>
              <a:rPr lang="en-US" sz="3200" dirty="0" err="1" smtClean="0">
                <a:solidFill>
                  <a:srgbClr val="FF9900"/>
                </a:solidFill>
              </a:rPr>
              <a:t>dari</a:t>
            </a:r>
            <a:r>
              <a:rPr lang="en-US" sz="3200" dirty="0" smtClean="0">
                <a:solidFill>
                  <a:srgbClr val="FF9900"/>
                </a:solidFill>
              </a:rPr>
              <a:t> </a:t>
            </a:r>
            <a:r>
              <a:rPr lang="en-US" sz="3200" dirty="0" err="1" smtClean="0">
                <a:solidFill>
                  <a:srgbClr val="FF9900"/>
                </a:solidFill>
              </a:rPr>
              <a:t>sistem</a:t>
            </a:r>
            <a:r>
              <a:rPr lang="en-US" sz="3200" dirty="0" smtClean="0"/>
              <a:t>.</a:t>
            </a:r>
          </a:p>
          <a:p>
            <a:endParaRPr lang="en-US" sz="3200" dirty="0" smtClean="0"/>
          </a:p>
          <a:p>
            <a:r>
              <a:rPr lang="en-US" sz="3200" dirty="0" err="1" smtClean="0"/>
              <a:t>Menurut</a:t>
            </a:r>
            <a:r>
              <a:rPr lang="en-US" sz="3200" dirty="0" smtClean="0"/>
              <a:t> </a:t>
            </a:r>
            <a:r>
              <a:rPr lang="en-US" sz="3200" dirty="0" err="1" smtClean="0"/>
              <a:t>logika</a:t>
            </a:r>
            <a:r>
              <a:rPr lang="en-US" sz="3200" dirty="0" smtClean="0"/>
              <a:t> </a:t>
            </a:r>
            <a:r>
              <a:rPr lang="en-US" sz="3200" dirty="0" err="1" smtClean="0"/>
              <a:t>ini</a:t>
            </a:r>
            <a:r>
              <a:rPr lang="en-US" sz="3200" dirty="0" smtClean="0"/>
              <a:t> ( yang </a:t>
            </a:r>
            <a:r>
              <a:rPr lang="en-US" sz="3200" dirty="0" err="1" smtClean="0"/>
              <a:t>banyak</a:t>
            </a:r>
            <a:r>
              <a:rPr lang="en-US" sz="3200" dirty="0" smtClean="0"/>
              <a:t> </a:t>
            </a:r>
            <a:r>
              <a:rPr lang="en-US" sz="3200" dirty="0" err="1" smtClean="0"/>
              <a:t>dipengaruhi</a:t>
            </a:r>
            <a:r>
              <a:rPr lang="en-US" sz="3200" dirty="0" smtClean="0"/>
              <a:t> </a:t>
            </a:r>
            <a:r>
              <a:rPr lang="en-US" sz="3200" dirty="0" err="1" smtClean="0"/>
              <a:t>oleh</a:t>
            </a:r>
            <a:r>
              <a:rPr lang="en-US" sz="3200" dirty="0" smtClean="0"/>
              <a:t> </a:t>
            </a:r>
            <a:r>
              <a:rPr lang="en-US" sz="3200" dirty="0" err="1" smtClean="0"/>
              <a:t>pandagan</a:t>
            </a:r>
            <a:r>
              <a:rPr lang="en-US" sz="3200" dirty="0" smtClean="0"/>
              <a:t> David Easton) </a:t>
            </a:r>
            <a:r>
              <a:rPr lang="en-US" sz="3200" dirty="0" err="1" smtClean="0"/>
              <a:t>kebijakan</a:t>
            </a:r>
            <a:r>
              <a:rPr lang="en-US" sz="3200" dirty="0" smtClean="0"/>
              <a:t> </a:t>
            </a:r>
            <a:r>
              <a:rPr lang="en-US" sz="3200" dirty="0" err="1" smtClean="0"/>
              <a:t>merupakan</a:t>
            </a:r>
            <a:r>
              <a:rPr lang="en-US" sz="3200" dirty="0" smtClean="0"/>
              <a:t> </a:t>
            </a:r>
            <a:r>
              <a:rPr lang="en-US" sz="3200" dirty="0" err="1" smtClean="0"/>
              <a:t>produk</a:t>
            </a:r>
            <a:r>
              <a:rPr lang="en-US" sz="3200" dirty="0" smtClean="0"/>
              <a:t> </a:t>
            </a:r>
            <a:r>
              <a:rPr lang="en-US" sz="3200" dirty="0" err="1" smtClean="0"/>
              <a:t>bekerjanya</a:t>
            </a:r>
            <a:r>
              <a:rPr lang="en-US" sz="3200" dirty="0" smtClean="0"/>
              <a:t> </a:t>
            </a:r>
            <a:r>
              <a:rPr lang="en-US" sz="3200" dirty="0" err="1" smtClean="0"/>
              <a:t>sebuah</a:t>
            </a:r>
            <a:r>
              <a:rPr lang="en-US" sz="3200" dirty="0" smtClean="0"/>
              <a:t> </a:t>
            </a:r>
            <a:r>
              <a:rPr lang="en-US" sz="3200" dirty="0" err="1" smtClean="0"/>
              <a:t>sistem</a:t>
            </a:r>
            <a:r>
              <a:rPr lang="en-US" sz="3200" dirty="0" smtClean="0"/>
              <a:t> </a:t>
            </a:r>
            <a:r>
              <a:rPr lang="en-US" sz="3200" dirty="0" err="1" smtClean="0"/>
              <a:t>politik</a:t>
            </a:r>
            <a:r>
              <a:rPr lang="en-US" sz="3200" dirty="0" smtClean="0"/>
              <a:t> yang </a:t>
            </a:r>
            <a:r>
              <a:rPr lang="en-US" sz="3200" dirty="0" err="1" smtClean="0"/>
              <a:t>dilakukan</a:t>
            </a:r>
            <a:r>
              <a:rPr lang="en-US" sz="3200" dirty="0" smtClean="0"/>
              <a:t> </a:t>
            </a:r>
            <a:r>
              <a:rPr lang="en-US" sz="3200" dirty="0" err="1" smtClean="0"/>
              <a:t>melalui</a:t>
            </a:r>
            <a:r>
              <a:rPr lang="en-US" sz="3200" dirty="0" smtClean="0"/>
              <a:t> </a:t>
            </a:r>
            <a:r>
              <a:rPr lang="en-US" sz="3200" dirty="0" err="1" smtClean="0"/>
              <a:t>proses</a:t>
            </a:r>
            <a:r>
              <a:rPr lang="en-US" sz="3200" dirty="0" smtClean="0"/>
              <a:t>: </a:t>
            </a:r>
          </a:p>
          <a:p>
            <a:pPr lvl="1"/>
            <a:r>
              <a:rPr lang="en-US" sz="3200" dirty="0" err="1" smtClean="0"/>
              <a:t>Pemberian</a:t>
            </a:r>
            <a:r>
              <a:rPr lang="en-US" sz="3200" dirty="0" smtClean="0"/>
              <a:t> input (tuntutan2 </a:t>
            </a:r>
            <a:r>
              <a:rPr lang="en-US" sz="3200" dirty="0" err="1" smtClean="0"/>
              <a:t>kebijakan</a:t>
            </a:r>
            <a:r>
              <a:rPr lang="en-US" sz="3200" dirty="0" smtClean="0"/>
              <a:t>)</a:t>
            </a:r>
          </a:p>
          <a:p>
            <a:pPr lvl="1"/>
            <a:r>
              <a:rPr lang="en-US" sz="3200" dirty="0" err="1" smtClean="0"/>
              <a:t>Konversi</a:t>
            </a:r>
            <a:r>
              <a:rPr lang="en-US" sz="3200" dirty="0" smtClean="0"/>
              <a:t> (</a:t>
            </a:r>
            <a:r>
              <a:rPr lang="en-US" sz="3200" dirty="0" err="1" smtClean="0"/>
              <a:t>formulasi</a:t>
            </a:r>
            <a:r>
              <a:rPr lang="en-US" sz="3200" dirty="0" smtClean="0"/>
              <a:t> </a:t>
            </a:r>
            <a:r>
              <a:rPr lang="en-US" sz="3200" dirty="0" err="1" smtClean="0"/>
              <a:t>kebijakan</a:t>
            </a:r>
            <a:r>
              <a:rPr lang="en-US" sz="3200" dirty="0" smtClean="0"/>
              <a:t>)</a:t>
            </a:r>
          </a:p>
          <a:p>
            <a:pPr lvl="1"/>
            <a:r>
              <a:rPr lang="en-US" sz="3200" dirty="0" smtClean="0"/>
              <a:t>Output (hasil2 </a:t>
            </a:r>
            <a:r>
              <a:rPr lang="en-US" sz="3200" dirty="0" err="1" smtClean="0"/>
              <a:t>atau</a:t>
            </a:r>
            <a:r>
              <a:rPr lang="en-US" sz="3200" dirty="0" smtClean="0"/>
              <a:t> outcome </a:t>
            </a:r>
            <a:r>
              <a:rPr lang="en-US" sz="3200" dirty="0" err="1" smtClean="0"/>
              <a:t>kebijakan</a:t>
            </a:r>
            <a:r>
              <a:rPr lang="en-US" sz="3200" dirty="0" smtClean="0"/>
              <a:t>)</a:t>
            </a:r>
            <a:endParaRPr lang="en-US" sz="32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TUGAS SELANJUTNYA</a:t>
            </a:r>
            <a:endParaRPr lang="en-US" dirty="0">
              <a:solidFill>
                <a:srgbClr val="FF0000"/>
              </a:solidFill>
            </a:endParaRPr>
          </a:p>
        </p:txBody>
      </p:sp>
      <p:sp>
        <p:nvSpPr>
          <p:cNvPr id="3" name="Content Placeholder 2"/>
          <p:cNvSpPr>
            <a:spLocks noGrp="1"/>
          </p:cNvSpPr>
          <p:nvPr>
            <p:ph sz="quarter" idx="1"/>
          </p:nvPr>
        </p:nvSpPr>
        <p:spPr/>
        <p:txBody>
          <a:bodyPr>
            <a:normAutofit lnSpcReduction="10000"/>
          </a:bodyPr>
          <a:lstStyle/>
          <a:p>
            <a:pPr marL="514350" indent="-514350">
              <a:buFont typeface="+mj-lt"/>
              <a:buAutoNum type="arabicPeriod"/>
            </a:pPr>
            <a:r>
              <a:rPr lang="en-US" sz="2800" dirty="0" err="1" smtClean="0">
                <a:solidFill>
                  <a:srgbClr val="FF0000"/>
                </a:solidFill>
              </a:rPr>
              <a:t>Setelah</a:t>
            </a:r>
            <a:r>
              <a:rPr lang="en-US" sz="2800" dirty="0" smtClean="0">
                <a:solidFill>
                  <a:srgbClr val="FF0000"/>
                </a:solidFill>
              </a:rPr>
              <a:t> </a:t>
            </a:r>
            <a:r>
              <a:rPr lang="en-US" sz="2800" dirty="0" err="1" smtClean="0">
                <a:solidFill>
                  <a:srgbClr val="FF0000"/>
                </a:solidFill>
              </a:rPr>
              <a:t>membaca</a:t>
            </a:r>
            <a:r>
              <a:rPr lang="en-US" sz="2800" dirty="0" smtClean="0">
                <a:solidFill>
                  <a:srgbClr val="FF0000"/>
                </a:solidFill>
              </a:rPr>
              <a:t> </a:t>
            </a:r>
            <a:r>
              <a:rPr lang="en-US" sz="2800" dirty="0" err="1" smtClean="0">
                <a:solidFill>
                  <a:srgbClr val="FF0000"/>
                </a:solidFill>
              </a:rPr>
              <a:t>materi</a:t>
            </a:r>
            <a:r>
              <a:rPr lang="en-US" sz="2800" dirty="0" smtClean="0">
                <a:solidFill>
                  <a:srgbClr val="FF0000"/>
                </a:solidFill>
              </a:rPr>
              <a:t> </a:t>
            </a:r>
            <a:r>
              <a:rPr lang="en-US" sz="2800" dirty="0" err="1" smtClean="0">
                <a:solidFill>
                  <a:srgbClr val="FF0000"/>
                </a:solidFill>
              </a:rPr>
              <a:t>ini</a:t>
            </a:r>
            <a:r>
              <a:rPr lang="en-US" sz="2800" dirty="0" smtClean="0">
                <a:solidFill>
                  <a:srgbClr val="FF0000"/>
                </a:solidFill>
              </a:rPr>
              <a:t>, </a:t>
            </a:r>
            <a:r>
              <a:rPr lang="en-US" sz="2800" dirty="0" err="1" smtClean="0">
                <a:solidFill>
                  <a:srgbClr val="FF0000"/>
                </a:solidFill>
              </a:rPr>
              <a:t>pemimpin</a:t>
            </a:r>
            <a:r>
              <a:rPr lang="en-US" sz="2800" dirty="0" smtClean="0">
                <a:solidFill>
                  <a:srgbClr val="FF0000"/>
                </a:solidFill>
              </a:rPr>
              <a:t> </a:t>
            </a:r>
            <a:r>
              <a:rPr lang="en-US" sz="2800" dirty="0" err="1" smtClean="0">
                <a:solidFill>
                  <a:srgbClr val="FF0000"/>
                </a:solidFill>
              </a:rPr>
              <a:t>daerah</a:t>
            </a:r>
            <a:r>
              <a:rPr lang="en-US" sz="2800" dirty="0" smtClean="0">
                <a:solidFill>
                  <a:srgbClr val="FF0000"/>
                </a:solidFill>
              </a:rPr>
              <a:t> </a:t>
            </a:r>
            <a:r>
              <a:rPr lang="en-US" sz="2800" dirty="0" err="1" smtClean="0">
                <a:solidFill>
                  <a:srgbClr val="FF0000"/>
                </a:solidFill>
              </a:rPr>
              <a:t>di</a:t>
            </a:r>
            <a:r>
              <a:rPr lang="en-US" sz="2800" dirty="0" smtClean="0">
                <a:solidFill>
                  <a:srgbClr val="FF0000"/>
                </a:solidFill>
              </a:rPr>
              <a:t> </a:t>
            </a:r>
            <a:r>
              <a:rPr lang="en-US" sz="2800" dirty="0" err="1" smtClean="0">
                <a:solidFill>
                  <a:srgbClr val="FF0000"/>
                </a:solidFill>
              </a:rPr>
              <a:t>wilayahmu</a:t>
            </a:r>
            <a:r>
              <a:rPr lang="en-US" sz="2800" dirty="0" smtClean="0">
                <a:solidFill>
                  <a:srgbClr val="FF0000"/>
                </a:solidFill>
              </a:rPr>
              <a:t> </a:t>
            </a:r>
            <a:r>
              <a:rPr lang="en-US" sz="2800" dirty="0" err="1" smtClean="0">
                <a:solidFill>
                  <a:srgbClr val="FF0000"/>
                </a:solidFill>
              </a:rPr>
              <a:t>dalam</a:t>
            </a:r>
            <a:r>
              <a:rPr lang="en-US" sz="2800" dirty="0" smtClean="0">
                <a:solidFill>
                  <a:srgbClr val="FF0000"/>
                </a:solidFill>
              </a:rPr>
              <a:t> :</a:t>
            </a:r>
          </a:p>
          <a:p>
            <a:pPr marL="788670" lvl="1" indent="-514350">
              <a:buFont typeface="+mj-lt"/>
              <a:buAutoNum type="alphaLcPeriod"/>
            </a:pPr>
            <a:r>
              <a:rPr lang="en-US" sz="2800" dirty="0" err="1" smtClean="0">
                <a:solidFill>
                  <a:srgbClr val="FF0000"/>
                </a:solidFill>
              </a:rPr>
              <a:t>penanganan</a:t>
            </a:r>
            <a:r>
              <a:rPr lang="en-US" sz="2800" dirty="0" smtClean="0">
                <a:solidFill>
                  <a:srgbClr val="FF0000"/>
                </a:solidFill>
              </a:rPr>
              <a:t> COVID 19</a:t>
            </a:r>
          </a:p>
          <a:p>
            <a:pPr marL="788670" lvl="1" indent="-514350">
              <a:buFont typeface="+mj-lt"/>
              <a:buAutoNum type="alphaLcPeriod"/>
            </a:pPr>
            <a:r>
              <a:rPr lang="en-US" sz="2800" dirty="0" err="1" smtClean="0">
                <a:solidFill>
                  <a:srgbClr val="FF0000"/>
                </a:solidFill>
              </a:rPr>
              <a:t>Pengambilan</a:t>
            </a:r>
            <a:r>
              <a:rPr lang="en-US" sz="2800" dirty="0" smtClean="0">
                <a:solidFill>
                  <a:srgbClr val="FF0000"/>
                </a:solidFill>
              </a:rPr>
              <a:t> </a:t>
            </a:r>
            <a:r>
              <a:rPr lang="en-US" sz="2800" dirty="0" err="1" smtClean="0">
                <a:solidFill>
                  <a:srgbClr val="FF0000"/>
                </a:solidFill>
              </a:rPr>
              <a:t>kebijakan</a:t>
            </a:r>
            <a:r>
              <a:rPr lang="en-US" sz="2800" dirty="0" smtClean="0">
                <a:solidFill>
                  <a:srgbClr val="FF0000"/>
                </a:solidFill>
              </a:rPr>
              <a:t> </a:t>
            </a:r>
            <a:r>
              <a:rPr lang="en-US" sz="2800" dirty="0" err="1" smtClean="0">
                <a:solidFill>
                  <a:srgbClr val="FF0000"/>
                </a:solidFill>
              </a:rPr>
              <a:t>di</a:t>
            </a:r>
            <a:r>
              <a:rPr lang="en-US" sz="2800" dirty="0" smtClean="0">
                <a:solidFill>
                  <a:srgbClr val="FF0000"/>
                </a:solidFill>
              </a:rPr>
              <a:t> </a:t>
            </a:r>
            <a:r>
              <a:rPr lang="en-US" sz="2800" dirty="0" err="1" smtClean="0">
                <a:solidFill>
                  <a:srgbClr val="FF0000"/>
                </a:solidFill>
              </a:rPr>
              <a:t>daerah</a:t>
            </a:r>
            <a:r>
              <a:rPr lang="en-US" sz="2800" dirty="0" smtClean="0">
                <a:solidFill>
                  <a:srgbClr val="FF0000"/>
                </a:solidFill>
              </a:rPr>
              <a:t> </a:t>
            </a:r>
            <a:r>
              <a:rPr lang="en-US" sz="2800" dirty="0" err="1" smtClean="0">
                <a:solidFill>
                  <a:srgbClr val="FF0000"/>
                </a:solidFill>
              </a:rPr>
              <a:t>terkait</a:t>
            </a:r>
            <a:r>
              <a:rPr lang="en-US" sz="2800" dirty="0" smtClean="0">
                <a:solidFill>
                  <a:srgbClr val="FF0000"/>
                </a:solidFill>
              </a:rPr>
              <a:t> </a:t>
            </a:r>
            <a:r>
              <a:rPr lang="en-US" sz="2800" dirty="0" err="1" smtClean="0">
                <a:solidFill>
                  <a:srgbClr val="FF0000"/>
                </a:solidFill>
              </a:rPr>
              <a:t>bidang</a:t>
            </a:r>
            <a:r>
              <a:rPr lang="en-US" sz="2800" dirty="0" smtClean="0">
                <a:solidFill>
                  <a:srgbClr val="FF0000"/>
                </a:solidFill>
              </a:rPr>
              <a:t> </a:t>
            </a:r>
            <a:r>
              <a:rPr lang="en-US" sz="2800" dirty="0" err="1" smtClean="0">
                <a:solidFill>
                  <a:srgbClr val="FF0000"/>
                </a:solidFill>
              </a:rPr>
              <a:t>ekonomi</a:t>
            </a:r>
            <a:r>
              <a:rPr lang="en-US" sz="2800" dirty="0" smtClean="0">
                <a:solidFill>
                  <a:srgbClr val="FF0000"/>
                </a:solidFill>
              </a:rPr>
              <a:t> </a:t>
            </a:r>
            <a:r>
              <a:rPr lang="en-US" sz="2800" dirty="0" err="1" smtClean="0">
                <a:solidFill>
                  <a:srgbClr val="FF0000"/>
                </a:solidFill>
              </a:rPr>
              <a:t>dan</a:t>
            </a:r>
            <a:r>
              <a:rPr lang="en-US" sz="2800" dirty="0" smtClean="0">
                <a:solidFill>
                  <a:srgbClr val="FF0000"/>
                </a:solidFill>
              </a:rPr>
              <a:t> </a:t>
            </a:r>
            <a:r>
              <a:rPr lang="en-US" sz="2800" dirty="0" err="1" smtClean="0">
                <a:solidFill>
                  <a:srgbClr val="FF0000"/>
                </a:solidFill>
              </a:rPr>
              <a:t>sosial</a:t>
            </a:r>
            <a:endParaRPr lang="en-US" sz="2800" dirty="0" smtClean="0">
              <a:solidFill>
                <a:srgbClr val="FF0000"/>
              </a:solidFill>
            </a:endParaRPr>
          </a:p>
          <a:p>
            <a:pPr marL="520700" lvl="1" indent="-247650">
              <a:buNone/>
            </a:pPr>
            <a:r>
              <a:rPr lang="en-US" sz="2800" dirty="0" smtClean="0">
                <a:solidFill>
                  <a:srgbClr val="FF0000"/>
                </a:solidFill>
              </a:rPr>
              <a:t> </a:t>
            </a:r>
            <a:r>
              <a:rPr lang="en-US" sz="2800" dirty="0" smtClean="0">
                <a:solidFill>
                  <a:srgbClr val="FF0000"/>
                </a:solidFill>
              </a:rPr>
              <a:t>  model yang </a:t>
            </a:r>
            <a:r>
              <a:rPr lang="en-US" sz="2800" dirty="0" err="1" smtClean="0">
                <a:solidFill>
                  <a:srgbClr val="FF0000"/>
                </a:solidFill>
              </a:rPr>
              <a:t>digunakan</a:t>
            </a:r>
            <a:r>
              <a:rPr lang="en-US" sz="2800" dirty="0" smtClean="0">
                <a:solidFill>
                  <a:srgbClr val="FF0000"/>
                </a:solidFill>
              </a:rPr>
              <a:t> </a:t>
            </a:r>
            <a:r>
              <a:rPr lang="en-US" sz="2800" dirty="0" err="1" smtClean="0">
                <a:solidFill>
                  <a:srgbClr val="FF0000"/>
                </a:solidFill>
              </a:rPr>
              <a:t>termasuk</a:t>
            </a:r>
            <a:r>
              <a:rPr lang="en-US" sz="2800" dirty="0" smtClean="0">
                <a:solidFill>
                  <a:srgbClr val="FF0000"/>
                </a:solidFill>
              </a:rPr>
              <a:t> yang </a:t>
            </a:r>
            <a:r>
              <a:rPr lang="en-US" sz="2800" dirty="0" err="1" smtClean="0">
                <a:solidFill>
                  <a:srgbClr val="FF0000"/>
                </a:solidFill>
              </a:rPr>
              <a:t>mana?Berikan</a:t>
            </a:r>
            <a:r>
              <a:rPr lang="en-US" sz="2800" dirty="0" smtClean="0">
                <a:solidFill>
                  <a:srgbClr val="FF0000"/>
                </a:solidFill>
              </a:rPr>
              <a:t> </a:t>
            </a:r>
            <a:r>
              <a:rPr lang="en-US" sz="2800" dirty="0" err="1" smtClean="0">
                <a:solidFill>
                  <a:srgbClr val="FF0000"/>
                </a:solidFill>
              </a:rPr>
              <a:t>penjelasannya</a:t>
            </a:r>
            <a:endParaRPr lang="en-US" sz="2800" dirty="0" smtClean="0">
              <a:solidFill>
                <a:srgbClr val="FF0000"/>
              </a:solidFill>
            </a:endParaRPr>
          </a:p>
          <a:p>
            <a:pPr>
              <a:buNone/>
            </a:pPr>
            <a:r>
              <a:rPr lang="en-US" b="1" i="1" dirty="0" smtClean="0">
                <a:solidFill>
                  <a:srgbClr val="FF0000"/>
                </a:solidFill>
              </a:rPr>
              <a:t>(</a:t>
            </a:r>
            <a:r>
              <a:rPr lang="en-US" b="1" i="1" dirty="0" err="1" smtClean="0">
                <a:solidFill>
                  <a:srgbClr val="FF0000"/>
                </a:solidFill>
              </a:rPr>
              <a:t>Tulislah</a:t>
            </a:r>
            <a:r>
              <a:rPr lang="en-US" b="1" i="1" dirty="0" smtClean="0">
                <a:solidFill>
                  <a:srgbClr val="FF0000"/>
                </a:solidFill>
              </a:rPr>
              <a:t> </a:t>
            </a:r>
            <a:r>
              <a:rPr lang="en-US" b="1" i="1" dirty="0" err="1" smtClean="0">
                <a:solidFill>
                  <a:srgbClr val="FF0000"/>
                </a:solidFill>
              </a:rPr>
              <a:t>argumenmu</a:t>
            </a:r>
            <a:r>
              <a:rPr lang="en-US" b="1" i="1" dirty="0" smtClean="0">
                <a:solidFill>
                  <a:srgbClr val="FF0000"/>
                </a:solidFill>
              </a:rPr>
              <a:t> 1 </a:t>
            </a:r>
            <a:r>
              <a:rPr lang="en-US" b="1" i="1" dirty="0" err="1" smtClean="0">
                <a:solidFill>
                  <a:srgbClr val="FF0000"/>
                </a:solidFill>
              </a:rPr>
              <a:t>halaman</a:t>
            </a:r>
            <a:r>
              <a:rPr lang="en-US" b="1" i="1" dirty="0" smtClean="0">
                <a:solidFill>
                  <a:srgbClr val="FF0000"/>
                </a:solidFill>
              </a:rPr>
              <a:t> </a:t>
            </a:r>
            <a:r>
              <a:rPr lang="en-US" b="1" i="1" dirty="0" err="1" smtClean="0">
                <a:solidFill>
                  <a:srgbClr val="FF0000"/>
                </a:solidFill>
              </a:rPr>
              <a:t>saja</a:t>
            </a:r>
            <a:r>
              <a:rPr lang="en-US" b="1" i="1" dirty="0" smtClean="0">
                <a:solidFill>
                  <a:srgbClr val="FF0000"/>
                </a:solidFill>
              </a:rPr>
              <a:t>)</a:t>
            </a:r>
          </a:p>
          <a:p>
            <a:pPr>
              <a:buNone/>
            </a:pPr>
            <a:endParaRPr lang="en-US" b="1" i="1" dirty="0" smtClean="0">
              <a:solidFill>
                <a:srgbClr val="FF0000"/>
              </a:solidFill>
            </a:endParaRPr>
          </a:p>
          <a:p>
            <a:pPr algn="ctr">
              <a:buNone/>
            </a:pPr>
            <a:r>
              <a:rPr lang="en-US" dirty="0" err="1" smtClean="0">
                <a:solidFill>
                  <a:srgbClr val="FF0000"/>
                </a:solidFill>
              </a:rPr>
              <a:t>Tugas</a:t>
            </a:r>
            <a:r>
              <a:rPr lang="en-US" dirty="0" smtClean="0">
                <a:solidFill>
                  <a:srgbClr val="FF0000"/>
                </a:solidFill>
              </a:rPr>
              <a:t> </a:t>
            </a:r>
            <a:r>
              <a:rPr lang="en-US" dirty="0" err="1" smtClean="0">
                <a:solidFill>
                  <a:srgbClr val="FF0000"/>
                </a:solidFill>
              </a:rPr>
              <a:t>dikirim</a:t>
            </a:r>
            <a:r>
              <a:rPr lang="en-US" dirty="0" smtClean="0">
                <a:solidFill>
                  <a:srgbClr val="FF0000"/>
                </a:solidFill>
              </a:rPr>
              <a:t> </a:t>
            </a:r>
            <a:r>
              <a:rPr lang="en-US" dirty="0" err="1" smtClean="0">
                <a:solidFill>
                  <a:srgbClr val="FF0000"/>
                </a:solidFill>
              </a:rPr>
              <a:t>ke</a:t>
            </a:r>
            <a:r>
              <a:rPr lang="en-US" dirty="0" smtClean="0">
                <a:solidFill>
                  <a:srgbClr val="FF0000"/>
                </a:solidFill>
              </a:rPr>
              <a:t> portal </a:t>
            </a:r>
            <a:r>
              <a:rPr lang="en-US" dirty="0" err="1" smtClean="0">
                <a:solidFill>
                  <a:srgbClr val="FF0000"/>
                </a:solidFill>
              </a:rPr>
              <a:t>akademik</a:t>
            </a:r>
            <a:r>
              <a:rPr lang="en-US" dirty="0" smtClean="0">
                <a:solidFill>
                  <a:srgbClr val="FF0000"/>
                </a:solidFill>
              </a:rPr>
              <a:t> </a:t>
            </a:r>
            <a:r>
              <a:rPr lang="en-US" dirty="0" err="1" smtClean="0">
                <a:solidFill>
                  <a:srgbClr val="FF0000"/>
                </a:solidFill>
              </a:rPr>
              <a:t>njih</a:t>
            </a:r>
            <a:r>
              <a:rPr lang="en-US" dirty="0" smtClean="0">
                <a:solidFill>
                  <a:srgbClr val="FF0000"/>
                </a:solidFill>
              </a:rPr>
              <a:t>. </a:t>
            </a:r>
            <a:r>
              <a:rPr lang="en-US" dirty="0" err="1" smtClean="0">
                <a:solidFill>
                  <a:srgbClr val="FF0000"/>
                </a:solidFill>
              </a:rPr>
              <a:t>Mulai</a:t>
            </a:r>
            <a:r>
              <a:rPr lang="en-US" dirty="0" smtClean="0">
                <a:solidFill>
                  <a:srgbClr val="FF0000"/>
                </a:solidFill>
              </a:rPr>
              <a:t> </a:t>
            </a:r>
            <a:r>
              <a:rPr lang="en-US" dirty="0" err="1" smtClean="0">
                <a:solidFill>
                  <a:srgbClr val="FF0000"/>
                </a:solidFill>
              </a:rPr>
              <a:t>tanggal</a:t>
            </a:r>
            <a:r>
              <a:rPr lang="en-US" smtClean="0">
                <a:solidFill>
                  <a:srgbClr val="FF0000"/>
                </a:solidFill>
              </a:rPr>
              <a:t> 12 </a:t>
            </a:r>
            <a:r>
              <a:rPr lang="en-US" dirty="0" err="1" smtClean="0">
                <a:solidFill>
                  <a:srgbClr val="FF0000"/>
                </a:solidFill>
              </a:rPr>
              <a:t>Juni</a:t>
            </a:r>
            <a:r>
              <a:rPr lang="en-US" dirty="0" smtClean="0">
                <a:solidFill>
                  <a:srgbClr val="FF0000"/>
                </a:solidFill>
              </a:rPr>
              <a:t> </a:t>
            </a:r>
            <a:r>
              <a:rPr lang="en-US" dirty="0" err="1" smtClean="0">
                <a:solidFill>
                  <a:srgbClr val="FF0000"/>
                </a:solidFill>
              </a:rPr>
              <a:t>hingga</a:t>
            </a:r>
            <a:r>
              <a:rPr lang="en-US" dirty="0" smtClean="0">
                <a:solidFill>
                  <a:srgbClr val="FF0000"/>
                </a:solidFill>
              </a:rPr>
              <a:t> 18 </a:t>
            </a:r>
            <a:r>
              <a:rPr lang="en-US" dirty="0" err="1" smtClean="0">
                <a:solidFill>
                  <a:srgbClr val="FF0000"/>
                </a:solidFill>
              </a:rPr>
              <a:t>Juni</a:t>
            </a:r>
            <a:r>
              <a:rPr lang="en-US" dirty="0" smtClean="0">
                <a:solidFill>
                  <a:srgbClr val="FF0000"/>
                </a:solidFill>
              </a:rPr>
              <a:t> 2020.</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57200" y="1600201"/>
            <a:ext cx="8229600" cy="2667000"/>
          </a:xfrm>
        </p:spPr>
        <p:txBody>
          <a:bodyPr/>
          <a:lstStyle/>
          <a:p>
            <a:r>
              <a:rPr lang="en-US" dirty="0" err="1" smtClean="0">
                <a:solidFill>
                  <a:srgbClr val="FF0000"/>
                </a:solidFill>
              </a:rPr>
              <a:t>Setelah</a:t>
            </a:r>
            <a:r>
              <a:rPr lang="en-US" dirty="0" smtClean="0">
                <a:solidFill>
                  <a:srgbClr val="FF0000"/>
                </a:solidFill>
              </a:rPr>
              <a:t> </a:t>
            </a:r>
            <a:r>
              <a:rPr lang="en-US" dirty="0" err="1" smtClean="0">
                <a:solidFill>
                  <a:srgbClr val="FF0000"/>
                </a:solidFill>
              </a:rPr>
              <a:t>teman-teman</a:t>
            </a:r>
            <a:r>
              <a:rPr lang="en-US" dirty="0" smtClean="0">
                <a:solidFill>
                  <a:srgbClr val="FF0000"/>
                </a:solidFill>
              </a:rPr>
              <a:t> </a:t>
            </a:r>
            <a:r>
              <a:rPr lang="en-US" dirty="0" err="1" smtClean="0">
                <a:solidFill>
                  <a:srgbClr val="FF0000"/>
                </a:solidFill>
              </a:rPr>
              <a:t>mengidentifikasi</a:t>
            </a:r>
            <a:r>
              <a:rPr lang="en-US" dirty="0" smtClean="0">
                <a:solidFill>
                  <a:srgbClr val="FF0000"/>
                </a:solidFill>
              </a:rPr>
              <a:t> </a:t>
            </a:r>
            <a:r>
              <a:rPr lang="en-US" dirty="0" err="1" smtClean="0">
                <a:solidFill>
                  <a:srgbClr val="FF0000"/>
                </a:solidFill>
              </a:rPr>
              <a:t>Kebijakan</a:t>
            </a:r>
            <a:r>
              <a:rPr lang="en-US" dirty="0" smtClean="0">
                <a:solidFill>
                  <a:srgbClr val="FF0000"/>
                </a:solidFill>
              </a:rPr>
              <a:t> </a:t>
            </a:r>
            <a:r>
              <a:rPr lang="en-US" dirty="0" err="1" smtClean="0">
                <a:solidFill>
                  <a:srgbClr val="FF0000"/>
                </a:solidFill>
              </a:rPr>
              <a:t>Pemerintah</a:t>
            </a:r>
            <a:r>
              <a:rPr lang="en-US" dirty="0" smtClean="0">
                <a:solidFill>
                  <a:srgbClr val="FF0000"/>
                </a:solidFill>
              </a:rPr>
              <a:t> Daerah </a:t>
            </a:r>
            <a:r>
              <a:rPr lang="en-US" dirty="0" err="1" smtClean="0">
                <a:solidFill>
                  <a:srgbClr val="FF0000"/>
                </a:solidFill>
              </a:rPr>
              <a:t>dalam</a:t>
            </a:r>
            <a:r>
              <a:rPr lang="en-US" dirty="0" smtClean="0">
                <a:solidFill>
                  <a:srgbClr val="FF0000"/>
                </a:solidFill>
              </a:rPr>
              <a:t> </a:t>
            </a:r>
            <a:r>
              <a:rPr lang="en-US" dirty="0" err="1" smtClean="0">
                <a:solidFill>
                  <a:srgbClr val="FF0000"/>
                </a:solidFill>
              </a:rPr>
              <a:t>penanganan</a:t>
            </a:r>
            <a:r>
              <a:rPr lang="en-US" dirty="0" smtClean="0">
                <a:solidFill>
                  <a:srgbClr val="FF0000"/>
                </a:solidFill>
              </a:rPr>
              <a:t> </a:t>
            </a:r>
            <a:r>
              <a:rPr lang="en-US" dirty="0" err="1" smtClean="0">
                <a:solidFill>
                  <a:srgbClr val="FF0000"/>
                </a:solidFill>
              </a:rPr>
              <a:t>Covid</a:t>
            </a:r>
            <a:r>
              <a:rPr lang="en-US" dirty="0" smtClean="0">
                <a:solidFill>
                  <a:srgbClr val="FF0000"/>
                </a:solidFill>
              </a:rPr>
              <a:t> 19 </a:t>
            </a:r>
            <a:r>
              <a:rPr lang="en-US" dirty="0" err="1" smtClean="0">
                <a:solidFill>
                  <a:srgbClr val="FF0000"/>
                </a:solidFill>
              </a:rPr>
              <a:t>di</a:t>
            </a:r>
            <a:r>
              <a:rPr lang="en-US" dirty="0" smtClean="0">
                <a:solidFill>
                  <a:srgbClr val="FF0000"/>
                </a:solidFill>
              </a:rPr>
              <a:t> </a:t>
            </a:r>
            <a:r>
              <a:rPr lang="en-US" dirty="0" err="1" smtClean="0">
                <a:solidFill>
                  <a:srgbClr val="FF0000"/>
                </a:solidFill>
              </a:rPr>
              <a:t>daerah</a:t>
            </a:r>
            <a:r>
              <a:rPr lang="en-US" dirty="0" smtClean="0">
                <a:solidFill>
                  <a:srgbClr val="FF0000"/>
                </a:solidFill>
              </a:rPr>
              <a:t> </a:t>
            </a:r>
            <a:r>
              <a:rPr lang="en-US" dirty="0" err="1" smtClean="0">
                <a:solidFill>
                  <a:srgbClr val="FF0000"/>
                </a:solidFill>
              </a:rPr>
              <a:t>masing-masing</a:t>
            </a:r>
            <a:r>
              <a:rPr lang="en-US" dirty="0" smtClean="0">
                <a:solidFill>
                  <a:srgbClr val="FF0000"/>
                </a:solidFill>
              </a:rPr>
              <a:t> , </a:t>
            </a:r>
            <a:r>
              <a:rPr lang="en-US" dirty="0" err="1" smtClean="0">
                <a:solidFill>
                  <a:srgbClr val="FF0000"/>
                </a:solidFill>
              </a:rPr>
              <a:t>berikut</a:t>
            </a:r>
            <a:r>
              <a:rPr lang="en-US" dirty="0" smtClean="0">
                <a:solidFill>
                  <a:srgbClr val="FF0000"/>
                </a:solidFill>
              </a:rPr>
              <a:t> </a:t>
            </a:r>
            <a:r>
              <a:rPr lang="en-US" dirty="0" err="1" smtClean="0">
                <a:solidFill>
                  <a:srgbClr val="FF0000"/>
                </a:solidFill>
              </a:rPr>
              <a:t>saya</a:t>
            </a:r>
            <a:r>
              <a:rPr lang="en-US" dirty="0" smtClean="0">
                <a:solidFill>
                  <a:srgbClr val="FF0000"/>
                </a:solidFill>
              </a:rPr>
              <a:t> </a:t>
            </a:r>
            <a:r>
              <a:rPr lang="en-US" dirty="0" err="1" smtClean="0">
                <a:solidFill>
                  <a:srgbClr val="FF0000"/>
                </a:solidFill>
              </a:rPr>
              <a:t>berikan</a:t>
            </a:r>
            <a:r>
              <a:rPr lang="en-US" dirty="0" smtClean="0">
                <a:solidFill>
                  <a:srgbClr val="FF0000"/>
                </a:solidFill>
              </a:rPr>
              <a:t> </a:t>
            </a:r>
            <a:r>
              <a:rPr lang="en-US" dirty="0" err="1" smtClean="0">
                <a:solidFill>
                  <a:srgbClr val="FF0000"/>
                </a:solidFill>
              </a:rPr>
              <a:t>materi</a:t>
            </a:r>
            <a:r>
              <a:rPr lang="en-US" dirty="0" smtClean="0">
                <a:solidFill>
                  <a:srgbClr val="FF0000"/>
                </a:solidFill>
              </a:rPr>
              <a:t> </a:t>
            </a:r>
            <a:r>
              <a:rPr lang="en-US" dirty="0" err="1" smtClean="0">
                <a:solidFill>
                  <a:srgbClr val="FF0000"/>
                </a:solidFill>
              </a:rPr>
              <a:t>tentang</a:t>
            </a:r>
            <a:r>
              <a:rPr lang="en-US" dirty="0" smtClean="0">
                <a:solidFill>
                  <a:srgbClr val="FF0000"/>
                </a:solidFill>
              </a:rPr>
              <a:t> Model </a:t>
            </a:r>
            <a:r>
              <a:rPr lang="en-US" dirty="0" err="1" smtClean="0">
                <a:solidFill>
                  <a:srgbClr val="FF0000"/>
                </a:solidFill>
              </a:rPr>
              <a:t>Kebijakan</a:t>
            </a:r>
            <a:endParaRPr lang="en-US" dirty="0" smtClean="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1676400"/>
            <a:ext cx="7772400" cy="4745915"/>
          </a:xfrm>
          <a:prstGeom prst="rect">
            <a:avLst/>
          </a:prstGeom>
        </p:spPr>
        <p:txBody>
          <a:bodyPr wrap="square">
            <a:spAutoFit/>
          </a:bodyPr>
          <a:lstStyle/>
          <a:p>
            <a:pPr fontAlgn="auto">
              <a:lnSpc>
                <a:spcPct val="90000"/>
              </a:lnSpc>
              <a:spcAft>
                <a:spcPts val="0"/>
              </a:spcAft>
              <a:buFont typeface="Arial" pitchFamily="34" charset="0"/>
              <a:buChar char="•"/>
              <a:defRPr/>
            </a:pPr>
            <a:r>
              <a:rPr lang="en-US" sz="2800" dirty="0">
                <a:solidFill>
                  <a:srgbClr val="FF9900"/>
                </a:solidFill>
              </a:rPr>
              <a:t>Model </a:t>
            </a:r>
            <a:r>
              <a:rPr lang="en-US" sz="2800" dirty="0" err="1">
                <a:solidFill>
                  <a:srgbClr val="FF9900"/>
                </a:solidFill>
              </a:rPr>
              <a:t>kelompok</a:t>
            </a:r>
            <a:r>
              <a:rPr lang="en-US" sz="2800" dirty="0">
                <a:solidFill>
                  <a:srgbClr val="FF9900"/>
                </a:solidFill>
              </a:rPr>
              <a:t>: </a:t>
            </a:r>
            <a:r>
              <a:rPr lang="en-US" sz="2800" dirty="0" err="1">
                <a:solidFill>
                  <a:srgbClr val="FF9900"/>
                </a:solidFill>
              </a:rPr>
              <a:t>Kebijakan</a:t>
            </a:r>
            <a:r>
              <a:rPr lang="en-US" sz="2800" dirty="0">
                <a:solidFill>
                  <a:srgbClr val="FF9900"/>
                </a:solidFill>
              </a:rPr>
              <a:t> </a:t>
            </a:r>
            <a:r>
              <a:rPr lang="en-US" sz="2800" dirty="0" err="1">
                <a:solidFill>
                  <a:srgbClr val="FF9900"/>
                </a:solidFill>
              </a:rPr>
              <a:t>dipandang</a:t>
            </a:r>
            <a:r>
              <a:rPr lang="en-US" sz="2800" dirty="0">
                <a:solidFill>
                  <a:srgbClr val="FF9900"/>
                </a:solidFill>
              </a:rPr>
              <a:t> </a:t>
            </a:r>
            <a:r>
              <a:rPr lang="en-US" sz="2800" dirty="0" err="1">
                <a:solidFill>
                  <a:srgbClr val="FF9900"/>
                </a:solidFill>
              </a:rPr>
              <a:t>sebagai</a:t>
            </a:r>
            <a:r>
              <a:rPr lang="en-US" sz="2800" dirty="0">
                <a:solidFill>
                  <a:srgbClr val="FF9900"/>
                </a:solidFill>
              </a:rPr>
              <a:t> </a:t>
            </a:r>
            <a:r>
              <a:rPr lang="en-US" sz="2800" dirty="0" err="1">
                <a:solidFill>
                  <a:srgbClr val="FF9900"/>
                </a:solidFill>
              </a:rPr>
              <a:t>hasil</a:t>
            </a:r>
            <a:r>
              <a:rPr lang="en-US" sz="2800" dirty="0">
                <a:solidFill>
                  <a:srgbClr val="FF9900"/>
                </a:solidFill>
              </a:rPr>
              <a:t> </a:t>
            </a:r>
            <a:r>
              <a:rPr lang="en-US" sz="2800" dirty="0" err="1">
                <a:solidFill>
                  <a:srgbClr val="FF9900"/>
                </a:solidFill>
              </a:rPr>
              <a:t>keseimbangan</a:t>
            </a:r>
            <a:r>
              <a:rPr lang="en-US" sz="2800" dirty="0">
                <a:solidFill>
                  <a:srgbClr val="FF9900"/>
                </a:solidFill>
              </a:rPr>
              <a:t> </a:t>
            </a:r>
            <a:r>
              <a:rPr lang="en-US" sz="2800" dirty="0" err="1">
                <a:solidFill>
                  <a:srgbClr val="FF9900"/>
                </a:solidFill>
              </a:rPr>
              <a:t>kelompok</a:t>
            </a:r>
            <a:r>
              <a:rPr lang="en-US" sz="2800" dirty="0"/>
              <a:t>. </a:t>
            </a:r>
            <a:endParaRPr lang="en-US" sz="2800" dirty="0" smtClean="0"/>
          </a:p>
          <a:p>
            <a:pPr fontAlgn="auto">
              <a:lnSpc>
                <a:spcPct val="90000"/>
              </a:lnSpc>
              <a:spcAft>
                <a:spcPts val="0"/>
              </a:spcAft>
              <a:buFont typeface="Arial" pitchFamily="34" charset="0"/>
              <a:buChar char="•"/>
              <a:defRPr/>
            </a:pPr>
            <a:endParaRPr lang="en-US" sz="2800" i="1" dirty="0"/>
          </a:p>
          <a:p>
            <a:pPr fontAlgn="auto">
              <a:lnSpc>
                <a:spcPct val="90000"/>
              </a:lnSpc>
              <a:spcAft>
                <a:spcPts val="0"/>
              </a:spcAft>
              <a:defRPr/>
            </a:pPr>
            <a:r>
              <a:rPr lang="en-US" sz="2800" i="1" dirty="0" smtClean="0"/>
              <a:t>“</a:t>
            </a:r>
            <a:r>
              <a:rPr lang="en-US" sz="2800" i="1" dirty="0"/>
              <a:t>what may be called public policy is actually the equilibrium reached in the group struggle at any given moment, and it represents a balance which the contending factions or group constantly strive to tip in their favor…The legislature referees the group struggle, ratifies the victories  of the successful coalition, and records the terms of the surrenders, compromises, and conquest in the form of statutes”</a:t>
            </a:r>
            <a:r>
              <a:rPr lang="en-US" sz="2800" dirty="0"/>
              <a:t> (Dye, 1978). </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371600"/>
            <a:ext cx="8229600" cy="4967514"/>
          </a:xfrm>
          <a:prstGeom prst="rect">
            <a:avLst/>
          </a:prstGeom>
        </p:spPr>
        <p:txBody>
          <a:bodyPr wrap="square">
            <a:spAutoFit/>
          </a:bodyPr>
          <a:lstStyle/>
          <a:p>
            <a:pPr>
              <a:lnSpc>
                <a:spcPct val="80000"/>
              </a:lnSpc>
            </a:pPr>
            <a:r>
              <a:rPr lang="en-US" sz="3600" dirty="0" smtClean="0">
                <a:solidFill>
                  <a:srgbClr val="FF9900"/>
                </a:solidFill>
              </a:rPr>
              <a:t>Model Elite: </a:t>
            </a:r>
            <a:r>
              <a:rPr lang="en-US" sz="3600" dirty="0" err="1" smtClean="0">
                <a:solidFill>
                  <a:srgbClr val="FF9900"/>
                </a:solidFill>
              </a:rPr>
              <a:t>Kebijakan</a:t>
            </a:r>
            <a:r>
              <a:rPr lang="en-US" sz="3600" dirty="0" smtClean="0">
                <a:solidFill>
                  <a:srgbClr val="FF9900"/>
                </a:solidFill>
              </a:rPr>
              <a:t> </a:t>
            </a:r>
            <a:r>
              <a:rPr lang="en-US" sz="3600" dirty="0" err="1" smtClean="0">
                <a:solidFill>
                  <a:srgbClr val="FF9900"/>
                </a:solidFill>
              </a:rPr>
              <a:t>dipandang</a:t>
            </a:r>
            <a:r>
              <a:rPr lang="en-US" sz="3600" dirty="0" smtClean="0">
                <a:solidFill>
                  <a:srgbClr val="FF9900"/>
                </a:solidFill>
              </a:rPr>
              <a:t> </a:t>
            </a:r>
            <a:r>
              <a:rPr lang="en-US" sz="3600" dirty="0" err="1" smtClean="0">
                <a:solidFill>
                  <a:srgbClr val="FF9900"/>
                </a:solidFill>
              </a:rPr>
              <a:t>sebagai</a:t>
            </a:r>
            <a:r>
              <a:rPr lang="en-US" sz="3600" dirty="0" smtClean="0">
                <a:solidFill>
                  <a:srgbClr val="FF9900"/>
                </a:solidFill>
              </a:rPr>
              <a:t> </a:t>
            </a:r>
            <a:r>
              <a:rPr lang="en-US" sz="3600" dirty="0" err="1" smtClean="0">
                <a:solidFill>
                  <a:srgbClr val="FF9900"/>
                </a:solidFill>
              </a:rPr>
              <a:t>preferensi</a:t>
            </a:r>
            <a:r>
              <a:rPr lang="en-US" sz="3600" dirty="0" smtClean="0">
                <a:solidFill>
                  <a:srgbClr val="FF9900"/>
                </a:solidFill>
              </a:rPr>
              <a:t> elite.</a:t>
            </a:r>
            <a:r>
              <a:rPr lang="en-US" sz="3600" dirty="0" smtClean="0"/>
              <a:t> </a:t>
            </a:r>
          </a:p>
          <a:p>
            <a:pPr>
              <a:lnSpc>
                <a:spcPct val="80000"/>
              </a:lnSpc>
            </a:pPr>
            <a:endParaRPr lang="en-US" sz="3600" dirty="0" smtClean="0"/>
          </a:p>
          <a:p>
            <a:pPr>
              <a:lnSpc>
                <a:spcPct val="80000"/>
              </a:lnSpc>
            </a:pPr>
            <a:r>
              <a:rPr lang="en-US" sz="3600" dirty="0" err="1" smtClean="0"/>
              <a:t>Pendekatan</a:t>
            </a:r>
            <a:r>
              <a:rPr lang="en-US" sz="3600" dirty="0" smtClean="0"/>
              <a:t> </a:t>
            </a:r>
            <a:r>
              <a:rPr lang="en-US" sz="3600" dirty="0" err="1" smtClean="0"/>
              <a:t>ini</a:t>
            </a:r>
            <a:r>
              <a:rPr lang="en-US" sz="3600" dirty="0" smtClean="0"/>
              <a:t> </a:t>
            </a:r>
            <a:r>
              <a:rPr lang="en-US" sz="3600" dirty="0" err="1" smtClean="0"/>
              <a:t>berasumsi</a:t>
            </a:r>
            <a:r>
              <a:rPr lang="en-US" sz="3600" dirty="0" smtClean="0"/>
              <a:t> </a:t>
            </a:r>
            <a:r>
              <a:rPr lang="en-US" sz="3600" dirty="0" err="1" smtClean="0"/>
              <a:t>bahwa</a:t>
            </a:r>
            <a:r>
              <a:rPr lang="en-US" sz="3600" dirty="0" smtClean="0"/>
              <a:t> </a:t>
            </a:r>
            <a:r>
              <a:rPr lang="en-US" sz="3600" dirty="0" err="1" smtClean="0"/>
              <a:t>dalam</a:t>
            </a:r>
            <a:r>
              <a:rPr lang="en-US" sz="3600" dirty="0" smtClean="0"/>
              <a:t> </a:t>
            </a:r>
            <a:r>
              <a:rPr lang="en-US" sz="3600" dirty="0" err="1" smtClean="0"/>
              <a:t>masyarakat</a:t>
            </a:r>
            <a:r>
              <a:rPr lang="en-US" sz="3600" dirty="0" smtClean="0"/>
              <a:t> </a:t>
            </a:r>
            <a:r>
              <a:rPr lang="en-US" sz="3600" dirty="0" err="1" smtClean="0"/>
              <a:t>kekuasaan</a:t>
            </a:r>
            <a:r>
              <a:rPr lang="en-US" sz="3600" dirty="0" smtClean="0"/>
              <a:t> </a:t>
            </a:r>
            <a:r>
              <a:rPr lang="en-US" sz="3600" dirty="0" err="1" smtClean="0"/>
              <a:t>tidak</a:t>
            </a:r>
            <a:r>
              <a:rPr lang="en-US" sz="3600" dirty="0" smtClean="0"/>
              <a:t> </a:t>
            </a:r>
            <a:r>
              <a:rPr lang="en-US" sz="3600" dirty="0" err="1" smtClean="0"/>
              <a:t>terdistribusi</a:t>
            </a:r>
            <a:r>
              <a:rPr lang="en-US" sz="3600" dirty="0" smtClean="0"/>
              <a:t> </a:t>
            </a:r>
            <a:r>
              <a:rPr lang="en-US" sz="3600" dirty="0" err="1" smtClean="0"/>
              <a:t>secara</a:t>
            </a:r>
            <a:r>
              <a:rPr lang="en-US" sz="3600" dirty="0" smtClean="0"/>
              <a:t> </a:t>
            </a:r>
            <a:r>
              <a:rPr lang="en-US" sz="3600" dirty="0" err="1" smtClean="0"/>
              <a:t>merata</a:t>
            </a:r>
            <a:r>
              <a:rPr lang="en-US" sz="3600" dirty="0" smtClean="0"/>
              <a:t> </a:t>
            </a:r>
            <a:r>
              <a:rPr lang="en-US" sz="3600" dirty="0" err="1" smtClean="0"/>
              <a:t>di</a:t>
            </a:r>
            <a:r>
              <a:rPr lang="en-US" sz="3600" dirty="0" smtClean="0"/>
              <a:t> </a:t>
            </a:r>
            <a:r>
              <a:rPr lang="en-US" sz="3600" dirty="0" err="1" smtClean="0"/>
              <a:t>mana</a:t>
            </a:r>
            <a:r>
              <a:rPr lang="en-US" sz="3600" dirty="0" smtClean="0"/>
              <a:t> </a:t>
            </a:r>
            <a:r>
              <a:rPr lang="en-US" sz="3600" dirty="0" err="1" smtClean="0"/>
              <a:t>ada</a:t>
            </a:r>
            <a:r>
              <a:rPr lang="en-US" sz="3600" dirty="0" smtClean="0"/>
              <a:t> </a:t>
            </a:r>
            <a:r>
              <a:rPr lang="en-US" sz="3600" dirty="0" err="1" smtClean="0"/>
              <a:t>kecenderungan</a:t>
            </a:r>
            <a:r>
              <a:rPr lang="en-US" sz="3600" dirty="0" smtClean="0"/>
              <a:t> </a:t>
            </a:r>
            <a:r>
              <a:rPr lang="en-US" sz="3600" dirty="0" err="1" smtClean="0"/>
              <a:t>kekuasaan</a:t>
            </a:r>
            <a:r>
              <a:rPr lang="en-US" sz="3600" dirty="0" smtClean="0"/>
              <a:t> </a:t>
            </a:r>
            <a:r>
              <a:rPr lang="en-US" sz="3600" dirty="0" err="1" smtClean="0"/>
              <a:t>politik</a:t>
            </a:r>
            <a:r>
              <a:rPr lang="en-US" sz="3600" dirty="0" smtClean="0"/>
              <a:t> </a:t>
            </a:r>
            <a:r>
              <a:rPr lang="en-US" sz="3600" dirty="0" err="1" smtClean="0"/>
              <a:t>terkonsentrasi</a:t>
            </a:r>
            <a:r>
              <a:rPr lang="en-US" sz="3600" dirty="0" smtClean="0"/>
              <a:t> </a:t>
            </a:r>
            <a:r>
              <a:rPr lang="en-US" sz="3600" dirty="0" err="1" smtClean="0"/>
              <a:t>di</a:t>
            </a:r>
            <a:r>
              <a:rPr lang="en-US" sz="3600" dirty="0" smtClean="0"/>
              <a:t> </a:t>
            </a:r>
            <a:r>
              <a:rPr lang="en-US" sz="3600" dirty="0" err="1" smtClean="0"/>
              <a:t>tangan</a:t>
            </a:r>
            <a:r>
              <a:rPr lang="en-US" sz="3600" dirty="0" smtClean="0"/>
              <a:t> </a:t>
            </a:r>
            <a:r>
              <a:rPr lang="en-US" sz="3600" dirty="0" err="1" smtClean="0"/>
              <a:t>sekelompok</a:t>
            </a:r>
            <a:r>
              <a:rPr lang="en-US" sz="3600" dirty="0" smtClean="0"/>
              <a:t> </a:t>
            </a:r>
            <a:r>
              <a:rPr lang="en-US" sz="3600" dirty="0" err="1" smtClean="0"/>
              <a:t>kecil</a:t>
            </a:r>
            <a:r>
              <a:rPr lang="en-US" sz="3600" dirty="0" smtClean="0"/>
              <a:t> </a:t>
            </a:r>
            <a:r>
              <a:rPr lang="en-US" sz="3600" dirty="0" err="1" smtClean="0"/>
              <a:t>warga</a:t>
            </a:r>
            <a:r>
              <a:rPr lang="en-US" sz="3600" dirty="0" smtClean="0"/>
              <a:t> </a:t>
            </a:r>
            <a:r>
              <a:rPr lang="en-US" sz="3600" dirty="0" err="1" smtClean="0"/>
              <a:t>masyarakat</a:t>
            </a:r>
            <a:r>
              <a:rPr lang="en-US" sz="3600" dirty="0" smtClean="0"/>
              <a:t> </a:t>
            </a:r>
            <a:r>
              <a:rPr lang="en-US" sz="3600" dirty="0" err="1" smtClean="0"/>
              <a:t>sehingga</a:t>
            </a:r>
            <a:r>
              <a:rPr lang="en-US" sz="3600" dirty="0" smtClean="0"/>
              <a:t> </a:t>
            </a:r>
            <a:r>
              <a:rPr lang="en-US" sz="3600" dirty="0" err="1" smtClean="0"/>
              <a:t>menimbulkan</a:t>
            </a:r>
            <a:r>
              <a:rPr lang="en-US" sz="3600" dirty="0" smtClean="0"/>
              <a:t> </a:t>
            </a:r>
            <a:r>
              <a:rPr lang="en-US" sz="3600" dirty="0" err="1" smtClean="0"/>
              <a:t>kelompok</a:t>
            </a:r>
            <a:r>
              <a:rPr lang="en-US" sz="3600" dirty="0" smtClean="0"/>
              <a:t> </a:t>
            </a:r>
            <a:r>
              <a:rPr lang="en-US" sz="3600" dirty="0" err="1" smtClean="0"/>
              <a:t>penguasa</a:t>
            </a:r>
            <a:r>
              <a:rPr lang="en-US" sz="3600" dirty="0" smtClean="0"/>
              <a:t> </a:t>
            </a:r>
            <a:r>
              <a:rPr lang="en-US" sz="3600" dirty="0" err="1" smtClean="0"/>
              <a:t>dan</a:t>
            </a:r>
            <a:r>
              <a:rPr lang="en-US" sz="3600" dirty="0" smtClean="0"/>
              <a:t> yang </a:t>
            </a:r>
            <a:r>
              <a:rPr lang="en-US" sz="3600" dirty="0" err="1" smtClean="0"/>
              <a:t>dikuasai</a:t>
            </a:r>
            <a:r>
              <a:rPr lang="en-US" sz="3600" dirty="0" smtClean="0"/>
              <a:t> </a:t>
            </a:r>
            <a:r>
              <a:rPr lang="en-US" sz="3600" i="1" dirty="0" smtClean="0"/>
              <a:t>( a class that rules and a class that is ruled).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143000"/>
            <a:ext cx="8763000" cy="3884140"/>
          </a:xfrm>
          <a:prstGeom prst="rect">
            <a:avLst/>
          </a:prstGeom>
        </p:spPr>
        <p:txBody>
          <a:bodyPr wrap="square">
            <a:spAutoFit/>
          </a:bodyPr>
          <a:lstStyle/>
          <a:p>
            <a:pPr>
              <a:lnSpc>
                <a:spcPct val="80000"/>
              </a:lnSpc>
            </a:pPr>
            <a:r>
              <a:rPr lang="en-US" sz="2800" dirty="0" err="1" smtClean="0"/>
              <a:t>Asumsi-asumsi</a:t>
            </a:r>
            <a:r>
              <a:rPr lang="en-US" sz="2800" dirty="0" smtClean="0"/>
              <a:t> yang </a:t>
            </a:r>
            <a:r>
              <a:rPr lang="en-US" sz="2800" dirty="0" err="1" smtClean="0"/>
              <a:t>dipakai</a:t>
            </a:r>
            <a:r>
              <a:rPr lang="en-US" sz="2800" dirty="0" smtClean="0"/>
              <a:t>:</a:t>
            </a:r>
          </a:p>
          <a:p>
            <a:pPr lvl="1">
              <a:lnSpc>
                <a:spcPct val="80000"/>
              </a:lnSpc>
            </a:pPr>
            <a:r>
              <a:rPr lang="en-US" sz="2800" dirty="0" err="1" smtClean="0"/>
              <a:t>Masyarakat</a:t>
            </a:r>
            <a:r>
              <a:rPr lang="en-US" sz="2800" dirty="0" smtClean="0"/>
              <a:t> </a:t>
            </a:r>
            <a:r>
              <a:rPr lang="en-US" sz="2800" dirty="0" err="1" smtClean="0"/>
              <a:t>terbagi</a:t>
            </a:r>
            <a:r>
              <a:rPr lang="en-US" sz="2800" dirty="0" smtClean="0"/>
              <a:t> </a:t>
            </a:r>
            <a:r>
              <a:rPr lang="en-US" sz="2800" dirty="0" err="1" smtClean="0"/>
              <a:t>dalam</a:t>
            </a:r>
            <a:r>
              <a:rPr lang="en-US" sz="2800" dirty="0" smtClean="0"/>
              <a:t> </a:t>
            </a:r>
            <a:r>
              <a:rPr lang="en-US" sz="2800" dirty="0" err="1" smtClean="0"/>
              <a:t>dua</a:t>
            </a:r>
            <a:r>
              <a:rPr lang="en-US" sz="2800" dirty="0" smtClean="0"/>
              <a:t> </a:t>
            </a:r>
            <a:r>
              <a:rPr lang="en-US" sz="2800" dirty="0" err="1" smtClean="0"/>
              <a:t>klas</a:t>
            </a:r>
            <a:r>
              <a:rPr lang="en-US" sz="2800" dirty="0" smtClean="0"/>
              <a:t>: </a:t>
            </a:r>
            <a:r>
              <a:rPr lang="en-US" sz="2800" dirty="0" err="1" smtClean="0"/>
              <a:t>klas</a:t>
            </a:r>
            <a:r>
              <a:rPr lang="en-US" sz="2800" dirty="0" smtClean="0"/>
              <a:t> </a:t>
            </a:r>
            <a:r>
              <a:rPr lang="en-US" sz="2800" dirty="0" err="1" smtClean="0"/>
              <a:t>penguasa</a:t>
            </a:r>
            <a:r>
              <a:rPr lang="en-US" sz="2800" dirty="0" smtClean="0"/>
              <a:t> </a:t>
            </a:r>
            <a:r>
              <a:rPr lang="en-US" sz="2800" dirty="0" err="1" smtClean="0"/>
              <a:t>jumlahnya</a:t>
            </a:r>
            <a:r>
              <a:rPr lang="en-US" sz="2800" dirty="0" smtClean="0"/>
              <a:t> </a:t>
            </a:r>
            <a:r>
              <a:rPr lang="en-US" sz="2800" dirty="0" err="1" smtClean="0"/>
              <a:t>sedikit</a:t>
            </a:r>
            <a:r>
              <a:rPr lang="en-US" sz="2800" dirty="0" smtClean="0"/>
              <a:t> </a:t>
            </a:r>
            <a:r>
              <a:rPr lang="en-US" sz="2800" dirty="0" err="1" smtClean="0"/>
              <a:t>dan</a:t>
            </a:r>
            <a:r>
              <a:rPr lang="en-US" sz="2800" dirty="0" smtClean="0"/>
              <a:t> </a:t>
            </a:r>
            <a:r>
              <a:rPr lang="en-US" sz="2800" dirty="0" err="1" smtClean="0"/>
              <a:t>menjalankan</a:t>
            </a:r>
            <a:r>
              <a:rPr lang="en-US" sz="2800" dirty="0" smtClean="0"/>
              <a:t> fungsi2 </a:t>
            </a:r>
            <a:r>
              <a:rPr lang="en-US" sz="2800" dirty="0" err="1" smtClean="0"/>
              <a:t>politik</a:t>
            </a:r>
            <a:r>
              <a:rPr lang="en-US" sz="2800" dirty="0" smtClean="0"/>
              <a:t>, </a:t>
            </a:r>
            <a:r>
              <a:rPr lang="en-US" sz="2800" dirty="0" err="1" smtClean="0"/>
              <a:t>memonopoli</a:t>
            </a:r>
            <a:r>
              <a:rPr lang="en-US" sz="2800" dirty="0" smtClean="0"/>
              <a:t> </a:t>
            </a:r>
            <a:r>
              <a:rPr lang="en-US" sz="2800" dirty="0" err="1" smtClean="0"/>
              <a:t>kekuasaan</a:t>
            </a:r>
            <a:r>
              <a:rPr lang="en-US" sz="2800" dirty="0" smtClean="0"/>
              <a:t> </a:t>
            </a:r>
            <a:r>
              <a:rPr lang="en-US" sz="2800" dirty="0" err="1" smtClean="0"/>
              <a:t>dan</a:t>
            </a:r>
            <a:r>
              <a:rPr lang="en-US" sz="2800" dirty="0" smtClean="0"/>
              <a:t> </a:t>
            </a:r>
            <a:r>
              <a:rPr lang="en-US" sz="2800" dirty="0" err="1" smtClean="0"/>
              <a:t>menikmati</a:t>
            </a:r>
            <a:r>
              <a:rPr lang="en-US" sz="2800" dirty="0" smtClean="0"/>
              <a:t> keuntungan2 </a:t>
            </a:r>
            <a:r>
              <a:rPr lang="en-US" sz="2800" dirty="0" err="1" smtClean="0"/>
              <a:t>dari</a:t>
            </a:r>
            <a:r>
              <a:rPr lang="en-US" sz="2800" dirty="0" smtClean="0"/>
              <a:t> </a:t>
            </a:r>
            <a:r>
              <a:rPr lang="en-US" sz="2800" dirty="0" err="1" smtClean="0"/>
              <a:t>kekuasaan</a:t>
            </a:r>
            <a:r>
              <a:rPr lang="en-US" sz="2800" dirty="0" smtClean="0"/>
              <a:t> </a:t>
            </a:r>
            <a:r>
              <a:rPr lang="en-US" sz="2800" dirty="0" err="1" smtClean="0"/>
              <a:t>tersebut</a:t>
            </a:r>
            <a:r>
              <a:rPr lang="en-US" sz="2800" dirty="0" smtClean="0"/>
              <a:t>.</a:t>
            </a:r>
          </a:p>
          <a:p>
            <a:pPr lvl="1">
              <a:lnSpc>
                <a:spcPct val="80000"/>
              </a:lnSpc>
            </a:pPr>
            <a:endParaRPr lang="en-US" sz="2800" dirty="0" smtClean="0"/>
          </a:p>
          <a:p>
            <a:pPr lvl="1">
              <a:lnSpc>
                <a:spcPct val="80000"/>
              </a:lnSpc>
            </a:pPr>
            <a:r>
              <a:rPr lang="en-US" sz="2800" dirty="0" smtClean="0"/>
              <a:t> </a:t>
            </a:r>
            <a:r>
              <a:rPr lang="en-US" sz="2800" dirty="0" err="1" smtClean="0"/>
              <a:t>Klas</a:t>
            </a:r>
            <a:r>
              <a:rPr lang="en-US" sz="2800" dirty="0" smtClean="0"/>
              <a:t> yang </a:t>
            </a:r>
            <a:r>
              <a:rPr lang="en-US" sz="2800" dirty="0" err="1" smtClean="0"/>
              <a:t>kedua</a:t>
            </a:r>
            <a:r>
              <a:rPr lang="en-US" sz="2800" dirty="0" smtClean="0"/>
              <a:t> </a:t>
            </a:r>
            <a:r>
              <a:rPr lang="en-US" sz="2800" dirty="0" err="1" smtClean="0"/>
              <a:t>jumlahnya</a:t>
            </a:r>
            <a:r>
              <a:rPr lang="en-US" sz="2800" dirty="0" smtClean="0"/>
              <a:t> </a:t>
            </a:r>
            <a:r>
              <a:rPr lang="en-US" sz="2800" dirty="0" err="1" smtClean="0"/>
              <a:t>banyak</a:t>
            </a:r>
            <a:r>
              <a:rPr lang="en-US" sz="2800" dirty="0" smtClean="0"/>
              <a:t>, </a:t>
            </a:r>
            <a:r>
              <a:rPr lang="en-US" sz="2800" dirty="0" err="1" smtClean="0"/>
              <a:t>merupakan</a:t>
            </a:r>
            <a:r>
              <a:rPr lang="en-US" sz="2800" dirty="0" smtClean="0"/>
              <a:t> </a:t>
            </a:r>
            <a:r>
              <a:rPr lang="en-US" sz="2800" dirty="0" err="1" smtClean="0"/>
              <a:t>pihak</a:t>
            </a:r>
            <a:r>
              <a:rPr lang="en-US" sz="2800" dirty="0" smtClean="0"/>
              <a:t> yang </a:t>
            </a:r>
            <a:r>
              <a:rPr lang="en-US" sz="2800" dirty="0" err="1" smtClean="0"/>
              <a:t>diarahkan</a:t>
            </a:r>
            <a:r>
              <a:rPr lang="en-US" sz="2800" dirty="0" smtClean="0"/>
              <a:t> </a:t>
            </a:r>
            <a:r>
              <a:rPr lang="en-US" sz="2800" dirty="0" err="1" smtClean="0"/>
              <a:t>dan</a:t>
            </a:r>
            <a:r>
              <a:rPr lang="en-US" sz="2800" dirty="0" smtClean="0"/>
              <a:t> </a:t>
            </a:r>
            <a:r>
              <a:rPr lang="en-US" sz="2800" dirty="0" err="1" smtClean="0"/>
              <a:t>dikontrol</a:t>
            </a:r>
            <a:r>
              <a:rPr lang="en-US" sz="2800" dirty="0" smtClean="0"/>
              <a:t>.</a:t>
            </a:r>
          </a:p>
          <a:p>
            <a:pPr lvl="1">
              <a:lnSpc>
                <a:spcPct val="80000"/>
              </a:lnSpc>
            </a:pPr>
            <a:r>
              <a:rPr lang="en-US" sz="2800" dirty="0" err="1" smtClean="0"/>
              <a:t>Pergeseran</a:t>
            </a:r>
            <a:r>
              <a:rPr lang="en-US" sz="2800" dirty="0" smtClean="0"/>
              <a:t> </a:t>
            </a:r>
            <a:r>
              <a:rPr lang="en-US" sz="2800" dirty="0" err="1" smtClean="0"/>
              <a:t>posisi</a:t>
            </a:r>
            <a:r>
              <a:rPr lang="en-US" sz="2800" dirty="0" smtClean="0"/>
              <a:t> </a:t>
            </a:r>
            <a:r>
              <a:rPr lang="en-US" sz="2800" dirty="0" err="1" smtClean="0"/>
              <a:t>dari</a:t>
            </a:r>
            <a:r>
              <a:rPr lang="en-US" sz="2800" dirty="0" smtClean="0"/>
              <a:t> </a:t>
            </a:r>
            <a:r>
              <a:rPr lang="en-US" sz="2800" dirty="0" err="1" smtClean="0"/>
              <a:t>bukan</a:t>
            </a:r>
            <a:r>
              <a:rPr lang="en-US" sz="2800" dirty="0" smtClean="0"/>
              <a:t> elite </a:t>
            </a:r>
            <a:r>
              <a:rPr lang="en-US" sz="2800" dirty="0" err="1" smtClean="0"/>
              <a:t>ke</a:t>
            </a:r>
            <a:r>
              <a:rPr lang="en-US" sz="2800" dirty="0" smtClean="0"/>
              <a:t> </a:t>
            </a:r>
            <a:r>
              <a:rPr lang="en-US" sz="2800" dirty="0" err="1" smtClean="0"/>
              <a:t>klas</a:t>
            </a:r>
            <a:r>
              <a:rPr lang="en-US" sz="2800" dirty="0" smtClean="0"/>
              <a:t> </a:t>
            </a:r>
            <a:r>
              <a:rPr lang="en-US" sz="2800" dirty="0" err="1" smtClean="0"/>
              <a:t>elit</a:t>
            </a:r>
            <a:r>
              <a:rPr lang="en-US" sz="2800" dirty="0" smtClean="0"/>
              <a:t> </a:t>
            </a:r>
            <a:r>
              <a:rPr lang="en-US" sz="2800" dirty="0" err="1" smtClean="0"/>
              <a:t>akan</a:t>
            </a:r>
            <a:r>
              <a:rPr lang="en-US" sz="2800" dirty="0" smtClean="0"/>
              <a:t> </a:t>
            </a:r>
            <a:r>
              <a:rPr lang="en-US" sz="2800" dirty="0" err="1" smtClean="0"/>
              <a:t>berlangsung</a:t>
            </a:r>
            <a:r>
              <a:rPr lang="en-US" sz="2800" dirty="0" smtClean="0"/>
              <a:t> </a:t>
            </a:r>
            <a:r>
              <a:rPr lang="en-US" sz="2800" dirty="0" err="1" smtClean="0"/>
              <a:t>lamban</a:t>
            </a:r>
            <a:r>
              <a:rPr lang="en-US" sz="2800" dirty="0" smtClean="0"/>
              <a:t> </a:t>
            </a:r>
            <a:r>
              <a:rPr lang="en-US" sz="2800" dirty="0" err="1" smtClean="0"/>
              <a:t>dan</a:t>
            </a:r>
            <a:r>
              <a:rPr lang="en-US" sz="2800" dirty="0" smtClean="0"/>
              <a:t> lama. </a:t>
            </a:r>
          </a:p>
          <a:p>
            <a:pPr lvl="1">
              <a:lnSpc>
                <a:spcPct val="80000"/>
              </a:lnSpc>
            </a:pPr>
            <a:endParaRPr lang="en-US" sz="2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1219200" y="1659285"/>
            <a:ext cx="6858000" cy="3637919"/>
          </a:xfrm>
          <a:prstGeom prst="rect">
            <a:avLst/>
          </a:prstGeom>
        </p:spPr>
        <p:txBody>
          <a:bodyPr wrap="square">
            <a:spAutoFit/>
          </a:bodyPr>
          <a:lstStyle/>
          <a:p>
            <a:pPr lvl="1">
              <a:lnSpc>
                <a:spcPct val="80000"/>
              </a:lnSpc>
            </a:pPr>
            <a:r>
              <a:rPr lang="en-US" sz="3600" dirty="0" err="1" smtClean="0"/>
              <a:t>Golongan</a:t>
            </a:r>
            <a:r>
              <a:rPr lang="en-US" sz="3600" dirty="0" smtClean="0"/>
              <a:t> elite </a:t>
            </a:r>
            <a:r>
              <a:rPr lang="en-US" sz="3600" dirty="0" err="1" smtClean="0"/>
              <a:t>memiliki</a:t>
            </a:r>
            <a:r>
              <a:rPr lang="en-US" sz="3600" dirty="0" smtClean="0"/>
              <a:t> </a:t>
            </a:r>
            <a:r>
              <a:rPr lang="en-US" sz="3600" dirty="0" err="1" smtClean="0"/>
              <a:t>persamaan</a:t>
            </a:r>
            <a:r>
              <a:rPr lang="en-US" sz="3600" dirty="0" smtClean="0"/>
              <a:t> </a:t>
            </a:r>
            <a:r>
              <a:rPr lang="en-US" sz="3600" dirty="0" err="1" smtClean="0"/>
              <a:t>nilai</a:t>
            </a:r>
            <a:endParaRPr lang="en-US" sz="3600" dirty="0" smtClean="0"/>
          </a:p>
          <a:p>
            <a:pPr lvl="1">
              <a:lnSpc>
                <a:spcPct val="80000"/>
              </a:lnSpc>
            </a:pPr>
            <a:r>
              <a:rPr lang="en-US" sz="3600" dirty="0" err="1" smtClean="0"/>
              <a:t>Kebijakan</a:t>
            </a:r>
            <a:r>
              <a:rPr lang="en-US" sz="3600" dirty="0" smtClean="0"/>
              <a:t> </a:t>
            </a:r>
            <a:r>
              <a:rPr lang="en-US" sz="3600" dirty="0" err="1" smtClean="0"/>
              <a:t>negara</a:t>
            </a:r>
            <a:r>
              <a:rPr lang="en-US" sz="3600" dirty="0" smtClean="0"/>
              <a:t> </a:t>
            </a:r>
            <a:r>
              <a:rPr lang="en-US" sz="3600" dirty="0" err="1" smtClean="0"/>
              <a:t>tidak</a:t>
            </a:r>
            <a:r>
              <a:rPr lang="en-US" sz="3600" dirty="0" smtClean="0"/>
              <a:t> </a:t>
            </a:r>
            <a:r>
              <a:rPr lang="en-US" sz="3600" dirty="0" err="1" smtClean="0"/>
              <a:t>mencerminkan</a:t>
            </a:r>
            <a:r>
              <a:rPr lang="en-US" sz="3600" dirty="0" smtClean="0"/>
              <a:t> </a:t>
            </a:r>
            <a:r>
              <a:rPr lang="en-US" sz="3600" dirty="0" err="1" smtClean="0"/>
              <a:t>tuntutan</a:t>
            </a:r>
            <a:r>
              <a:rPr lang="en-US" sz="3600" dirty="0" smtClean="0"/>
              <a:t> </a:t>
            </a:r>
            <a:r>
              <a:rPr lang="en-US" sz="3600" dirty="0" err="1" smtClean="0"/>
              <a:t>masyarakat</a:t>
            </a:r>
            <a:r>
              <a:rPr lang="en-US" sz="3600" dirty="0" smtClean="0"/>
              <a:t>, </a:t>
            </a:r>
            <a:r>
              <a:rPr lang="en-US" sz="3600" dirty="0" err="1" smtClean="0"/>
              <a:t>tetapi</a:t>
            </a:r>
            <a:r>
              <a:rPr lang="en-US" sz="3600" dirty="0" smtClean="0"/>
              <a:t> </a:t>
            </a:r>
            <a:r>
              <a:rPr lang="en-US" sz="3600" dirty="0" err="1" smtClean="0"/>
              <a:t>golongan</a:t>
            </a:r>
            <a:r>
              <a:rPr lang="en-US" sz="3600" dirty="0" smtClean="0"/>
              <a:t> elite</a:t>
            </a:r>
          </a:p>
          <a:p>
            <a:pPr lvl="1">
              <a:lnSpc>
                <a:spcPct val="80000"/>
              </a:lnSpc>
            </a:pPr>
            <a:r>
              <a:rPr lang="en-US" sz="3600" dirty="0" smtClean="0"/>
              <a:t>Rakyat </a:t>
            </a:r>
            <a:r>
              <a:rPr lang="en-US" sz="3600" dirty="0" err="1" smtClean="0"/>
              <a:t>secara</a:t>
            </a:r>
            <a:r>
              <a:rPr lang="en-US" sz="3600" dirty="0" smtClean="0"/>
              <a:t> </a:t>
            </a:r>
            <a:r>
              <a:rPr lang="en-US" sz="3600" dirty="0" err="1" smtClean="0"/>
              <a:t>umum</a:t>
            </a:r>
            <a:r>
              <a:rPr lang="en-US" sz="3600" dirty="0" smtClean="0"/>
              <a:t> </a:t>
            </a:r>
            <a:r>
              <a:rPr lang="en-US" sz="3600" dirty="0" err="1" smtClean="0"/>
              <a:t>bersikap</a:t>
            </a:r>
            <a:r>
              <a:rPr lang="en-US" sz="3600" dirty="0" smtClean="0"/>
              <a:t> </a:t>
            </a:r>
            <a:r>
              <a:rPr lang="en-US" sz="3600" dirty="0" err="1" smtClean="0"/>
              <a:t>pasif</a:t>
            </a:r>
            <a:r>
              <a:rPr lang="en-US" sz="3600" dirty="0" smtClean="0"/>
              <a:t>, </a:t>
            </a:r>
            <a:r>
              <a:rPr lang="en-US" sz="3600" dirty="0" err="1" smtClean="0"/>
              <a:t>golongan</a:t>
            </a:r>
            <a:r>
              <a:rPr lang="en-US" sz="3600" dirty="0" smtClean="0"/>
              <a:t> elite yang </a:t>
            </a:r>
            <a:r>
              <a:rPr lang="en-US" sz="3600" dirty="0" err="1" smtClean="0"/>
              <a:t>lebih</a:t>
            </a:r>
            <a:r>
              <a:rPr lang="en-US" sz="3600" dirty="0" smtClean="0"/>
              <a:t> </a:t>
            </a:r>
            <a:r>
              <a:rPr lang="en-US" sz="3600" dirty="0" err="1" smtClean="0"/>
              <a:t>aktif</a:t>
            </a:r>
            <a:r>
              <a:rPr lang="en-US" sz="3600" dirty="0" smtClean="0"/>
              <a:t> </a:t>
            </a:r>
            <a:r>
              <a:rPr lang="en-US" sz="3600" dirty="0" err="1" smtClean="0"/>
              <a:t>mempengaruhi</a:t>
            </a:r>
            <a:r>
              <a:rPr lang="en-US" sz="3600" dirty="0" smtClean="0"/>
              <a:t> </a:t>
            </a:r>
            <a:r>
              <a:rPr lang="en-US" sz="3600" dirty="0" err="1" smtClean="0"/>
              <a:t>negara</a:t>
            </a:r>
            <a:endParaRPr 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457200"/>
            <a:ext cx="8001000" cy="6001643"/>
          </a:xfrm>
          <a:prstGeom prst="rect">
            <a:avLst/>
          </a:prstGeom>
        </p:spPr>
        <p:txBody>
          <a:bodyPr wrap="square">
            <a:spAutoFit/>
          </a:bodyPr>
          <a:lstStyle/>
          <a:p>
            <a:pPr>
              <a:lnSpc>
                <a:spcPct val="80000"/>
              </a:lnSpc>
            </a:pPr>
            <a:r>
              <a:rPr lang="en-US" sz="2400" dirty="0" smtClean="0">
                <a:solidFill>
                  <a:srgbClr val="FF9900"/>
                </a:solidFill>
              </a:rPr>
              <a:t>Model </a:t>
            </a:r>
            <a:r>
              <a:rPr lang="en-US" sz="2400" dirty="0" err="1" smtClean="0">
                <a:solidFill>
                  <a:srgbClr val="FF9900"/>
                </a:solidFill>
              </a:rPr>
              <a:t>Rasional</a:t>
            </a:r>
            <a:r>
              <a:rPr lang="en-US" sz="2400" dirty="0" smtClean="0">
                <a:solidFill>
                  <a:srgbClr val="FF9900"/>
                </a:solidFill>
              </a:rPr>
              <a:t>: </a:t>
            </a:r>
            <a:r>
              <a:rPr lang="en-US" sz="2400" dirty="0" err="1" smtClean="0">
                <a:solidFill>
                  <a:srgbClr val="FF9900"/>
                </a:solidFill>
              </a:rPr>
              <a:t>Kebijakan</a:t>
            </a:r>
            <a:r>
              <a:rPr lang="en-US" sz="2400" dirty="0" smtClean="0">
                <a:solidFill>
                  <a:srgbClr val="FF9900"/>
                </a:solidFill>
              </a:rPr>
              <a:t> </a:t>
            </a:r>
            <a:r>
              <a:rPr lang="en-US" sz="2400" dirty="0" err="1" smtClean="0">
                <a:solidFill>
                  <a:srgbClr val="FF9900"/>
                </a:solidFill>
              </a:rPr>
              <a:t>Dipandang</a:t>
            </a:r>
            <a:r>
              <a:rPr lang="en-US" sz="2400" dirty="0" smtClean="0">
                <a:solidFill>
                  <a:srgbClr val="FF9900"/>
                </a:solidFill>
              </a:rPr>
              <a:t> </a:t>
            </a:r>
            <a:r>
              <a:rPr lang="en-US" sz="2400" dirty="0" err="1" smtClean="0">
                <a:solidFill>
                  <a:srgbClr val="FF9900"/>
                </a:solidFill>
              </a:rPr>
              <a:t>Sebagai</a:t>
            </a:r>
            <a:r>
              <a:rPr lang="en-US" sz="2400" dirty="0" smtClean="0">
                <a:solidFill>
                  <a:srgbClr val="FF9900"/>
                </a:solidFill>
              </a:rPr>
              <a:t> </a:t>
            </a:r>
            <a:r>
              <a:rPr lang="en-US" sz="2400" dirty="0" err="1" smtClean="0">
                <a:solidFill>
                  <a:srgbClr val="FF9900"/>
                </a:solidFill>
              </a:rPr>
              <a:t>Pencapaian</a:t>
            </a:r>
            <a:r>
              <a:rPr lang="en-US" sz="2400" dirty="0" smtClean="0">
                <a:solidFill>
                  <a:srgbClr val="FF9900"/>
                </a:solidFill>
              </a:rPr>
              <a:t> </a:t>
            </a:r>
            <a:r>
              <a:rPr lang="en-US" sz="2400" dirty="0" err="1" smtClean="0">
                <a:solidFill>
                  <a:srgbClr val="FF9900"/>
                </a:solidFill>
              </a:rPr>
              <a:t>Tujuan</a:t>
            </a:r>
            <a:r>
              <a:rPr lang="en-US" sz="2400" dirty="0" smtClean="0">
                <a:solidFill>
                  <a:srgbClr val="FF9900"/>
                </a:solidFill>
              </a:rPr>
              <a:t> </a:t>
            </a:r>
            <a:r>
              <a:rPr lang="en-US" sz="2400" dirty="0" err="1" smtClean="0">
                <a:solidFill>
                  <a:srgbClr val="FF9900"/>
                </a:solidFill>
              </a:rPr>
              <a:t>Secara</a:t>
            </a:r>
            <a:r>
              <a:rPr lang="en-US" sz="2400" dirty="0" smtClean="0">
                <a:solidFill>
                  <a:srgbClr val="FF9900"/>
                </a:solidFill>
              </a:rPr>
              <a:t> </a:t>
            </a:r>
            <a:r>
              <a:rPr lang="en-US" sz="2400" dirty="0" err="1" smtClean="0">
                <a:solidFill>
                  <a:srgbClr val="FF9900"/>
                </a:solidFill>
              </a:rPr>
              <a:t>Efisien</a:t>
            </a:r>
            <a:r>
              <a:rPr lang="en-US" sz="2400" dirty="0" smtClean="0"/>
              <a:t>.</a:t>
            </a:r>
          </a:p>
          <a:p>
            <a:pPr>
              <a:lnSpc>
                <a:spcPct val="80000"/>
              </a:lnSpc>
            </a:pPr>
            <a:endParaRPr lang="en-US" sz="2400" dirty="0" smtClean="0"/>
          </a:p>
          <a:p>
            <a:pPr>
              <a:lnSpc>
                <a:spcPct val="80000"/>
              </a:lnSpc>
            </a:pPr>
            <a:r>
              <a:rPr lang="en-US" sz="2400" dirty="0" err="1" smtClean="0"/>
              <a:t>Kebijakan</a:t>
            </a:r>
            <a:r>
              <a:rPr lang="en-US" sz="2400" dirty="0" smtClean="0"/>
              <a:t> </a:t>
            </a:r>
            <a:r>
              <a:rPr lang="en-US" sz="2400" dirty="0" err="1" smtClean="0"/>
              <a:t>dipandang</a:t>
            </a:r>
            <a:r>
              <a:rPr lang="en-US" sz="2400" dirty="0" smtClean="0"/>
              <a:t> </a:t>
            </a:r>
            <a:r>
              <a:rPr lang="en-US" sz="2400" dirty="0" err="1" smtClean="0"/>
              <a:t>sebagai</a:t>
            </a:r>
            <a:r>
              <a:rPr lang="en-US" sz="2400" dirty="0" smtClean="0"/>
              <a:t> </a:t>
            </a:r>
            <a:r>
              <a:rPr lang="en-US" sz="2400" dirty="0" err="1" smtClean="0"/>
              <a:t>pilihan</a:t>
            </a:r>
            <a:r>
              <a:rPr lang="en-US" sz="2400" dirty="0" smtClean="0"/>
              <a:t> </a:t>
            </a:r>
            <a:r>
              <a:rPr lang="en-US" sz="2400" dirty="0" err="1" smtClean="0"/>
              <a:t>rasional</a:t>
            </a:r>
            <a:r>
              <a:rPr lang="en-US" sz="2400" dirty="0" smtClean="0"/>
              <a:t> </a:t>
            </a:r>
            <a:r>
              <a:rPr lang="en-US" sz="2400" dirty="0" err="1" smtClean="0"/>
              <a:t>dari</a:t>
            </a:r>
            <a:r>
              <a:rPr lang="en-US" sz="2400" dirty="0" smtClean="0"/>
              <a:t> </a:t>
            </a:r>
            <a:r>
              <a:rPr lang="en-US" sz="2400" dirty="0" err="1" smtClean="0"/>
              <a:t>serangkaian</a:t>
            </a:r>
            <a:r>
              <a:rPr lang="en-US" sz="2400" dirty="0" smtClean="0"/>
              <a:t> </a:t>
            </a:r>
            <a:r>
              <a:rPr lang="en-US" sz="2400" dirty="0" err="1" smtClean="0"/>
              <a:t>alternatif</a:t>
            </a:r>
            <a:r>
              <a:rPr lang="en-US" sz="2400" dirty="0" smtClean="0"/>
              <a:t> yang </a:t>
            </a:r>
            <a:r>
              <a:rPr lang="en-US" sz="2400" dirty="0" err="1" smtClean="0"/>
              <a:t>ada</a:t>
            </a:r>
            <a:r>
              <a:rPr lang="en-US" sz="2400" dirty="0" smtClean="0"/>
              <a:t> </a:t>
            </a:r>
            <a:r>
              <a:rPr lang="en-US" sz="2400" dirty="0" err="1" smtClean="0"/>
              <a:t>untuk</a:t>
            </a:r>
            <a:r>
              <a:rPr lang="en-US" sz="2400" dirty="0" smtClean="0"/>
              <a:t> </a:t>
            </a:r>
            <a:r>
              <a:rPr lang="en-US" sz="2400" dirty="0" err="1" smtClean="0"/>
              <a:t>memecahkan</a:t>
            </a:r>
            <a:r>
              <a:rPr lang="en-US" sz="2400" dirty="0" smtClean="0"/>
              <a:t> </a:t>
            </a:r>
            <a:r>
              <a:rPr lang="en-US" sz="2400" dirty="0" err="1" smtClean="0"/>
              <a:t>masalah</a:t>
            </a:r>
            <a:r>
              <a:rPr lang="en-US" sz="2400" dirty="0" smtClean="0"/>
              <a:t> </a:t>
            </a:r>
            <a:r>
              <a:rPr lang="en-US" sz="2400" dirty="0" err="1" smtClean="0"/>
              <a:t>publik</a:t>
            </a:r>
            <a:endParaRPr lang="en-US" sz="2400" dirty="0" smtClean="0"/>
          </a:p>
          <a:p>
            <a:pPr>
              <a:lnSpc>
                <a:spcPct val="80000"/>
              </a:lnSpc>
            </a:pPr>
            <a:r>
              <a:rPr lang="en-US" sz="2400" dirty="0" err="1" smtClean="0"/>
              <a:t>Tahap-tahap</a:t>
            </a:r>
            <a:r>
              <a:rPr lang="en-US" sz="2400" dirty="0" smtClean="0"/>
              <a:t> yang </a:t>
            </a:r>
            <a:r>
              <a:rPr lang="en-US" sz="2400" dirty="0" err="1" smtClean="0"/>
              <a:t>dilakukan</a:t>
            </a:r>
            <a:r>
              <a:rPr lang="en-US" sz="2400" dirty="0" smtClean="0"/>
              <a:t>:</a:t>
            </a:r>
          </a:p>
          <a:p>
            <a:pPr>
              <a:lnSpc>
                <a:spcPct val="80000"/>
              </a:lnSpc>
            </a:pPr>
            <a:endParaRPr lang="en-US" sz="2400" dirty="0" smtClean="0"/>
          </a:p>
          <a:p>
            <a:pPr lvl="1">
              <a:lnSpc>
                <a:spcPct val="80000"/>
              </a:lnSpc>
            </a:pPr>
            <a:r>
              <a:rPr lang="en-US" sz="2400" dirty="0" err="1" smtClean="0"/>
              <a:t>Mengetahui</a:t>
            </a:r>
            <a:r>
              <a:rPr lang="en-US" sz="2400" dirty="0" smtClean="0"/>
              <a:t> </a:t>
            </a:r>
            <a:r>
              <a:rPr lang="en-US" sz="2400" dirty="0" err="1" smtClean="0"/>
              <a:t>seluruh</a:t>
            </a:r>
            <a:r>
              <a:rPr lang="en-US" sz="2400" dirty="0" smtClean="0"/>
              <a:t> nilai2 </a:t>
            </a:r>
            <a:r>
              <a:rPr lang="en-US" sz="2400" dirty="0" err="1" smtClean="0"/>
              <a:t>masyakat</a:t>
            </a:r>
            <a:r>
              <a:rPr lang="en-US" sz="2400" dirty="0" smtClean="0"/>
              <a:t> </a:t>
            </a:r>
            <a:r>
              <a:rPr lang="en-US" sz="2400" dirty="0" err="1" smtClean="0"/>
              <a:t>dan</a:t>
            </a:r>
            <a:r>
              <a:rPr lang="en-US" sz="2400" dirty="0" smtClean="0"/>
              <a:t> </a:t>
            </a:r>
            <a:r>
              <a:rPr lang="en-US" sz="2400" dirty="0" err="1" smtClean="0"/>
              <a:t>memberi</a:t>
            </a:r>
            <a:r>
              <a:rPr lang="en-US" sz="2400" dirty="0" smtClean="0"/>
              <a:t> </a:t>
            </a:r>
            <a:r>
              <a:rPr lang="en-US" sz="2400" dirty="0" err="1" smtClean="0"/>
              <a:t>bobot</a:t>
            </a:r>
            <a:endParaRPr lang="en-US" sz="2400" dirty="0" smtClean="0"/>
          </a:p>
          <a:p>
            <a:pPr lvl="1">
              <a:lnSpc>
                <a:spcPct val="80000"/>
              </a:lnSpc>
            </a:pPr>
            <a:r>
              <a:rPr lang="en-US" sz="2400" dirty="0" err="1" smtClean="0"/>
              <a:t>Mengetahui</a:t>
            </a:r>
            <a:r>
              <a:rPr lang="en-US" sz="2400" dirty="0" smtClean="0"/>
              <a:t> </a:t>
            </a:r>
            <a:r>
              <a:rPr lang="en-US" sz="2400" dirty="0" err="1" smtClean="0"/>
              <a:t>secara</a:t>
            </a:r>
            <a:r>
              <a:rPr lang="en-US" sz="2400" dirty="0" smtClean="0"/>
              <a:t> </a:t>
            </a:r>
            <a:r>
              <a:rPr lang="en-US" sz="2400" dirty="0" err="1" smtClean="0"/>
              <a:t>tepat</a:t>
            </a:r>
            <a:r>
              <a:rPr lang="en-US" sz="2400" dirty="0" smtClean="0"/>
              <a:t> alternatif2 </a:t>
            </a:r>
            <a:r>
              <a:rPr lang="en-US" sz="2400" dirty="0" err="1" smtClean="0"/>
              <a:t>kebijakan</a:t>
            </a:r>
            <a:r>
              <a:rPr lang="en-US" sz="2400" dirty="0" smtClean="0"/>
              <a:t> yang </a:t>
            </a:r>
            <a:r>
              <a:rPr lang="en-US" sz="2400" dirty="0" err="1" smtClean="0"/>
              <a:t>tersedia</a:t>
            </a:r>
            <a:endParaRPr lang="en-US" sz="2400" dirty="0" smtClean="0"/>
          </a:p>
          <a:p>
            <a:pPr lvl="1">
              <a:lnSpc>
                <a:spcPct val="80000"/>
              </a:lnSpc>
            </a:pPr>
            <a:r>
              <a:rPr lang="en-US" sz="2400" dirty="0" err="1" smtClean="0"/>
              <a:t>Mengetahui</a:t>
            </a:r>
            <a:r>
              <a:rPr lang="en-US" sz="2400" dirty="0" smtClean="0"/>
              <a:t> </a:t>
            </a:r>
            <a:r>
              <a:rPr lang="en-US" sz="2400" dirty="0" err="1" smtClean="0"/>
              <a:t>semua</a:t>
            </a:r>
            <a:r>
              <a:rPr lang="en-US" sz="2400" dirty="0" smtClean="0"/>
              <a:t> </a:t>
            </a:r>
            <a:r>
              <a:rPr lang="en-US" sz="2400" dirty="0" err="1" smtClean="0"/>
              <a:t>akibat</a:t>
            </a:r>
            <a:r>
              <a:rPr lang="en-US" sz="2400" dirty="0" smtClean="0"/>
              <a:t> yang </a:t>
            </a:r>
            <a:r>
              <a:rPr lang="en-US" sz="2400" dirty="0" err="1" smtClean="0"/>
              <a:t>mungkin</a:t>
            </a:r>
            <a:r>
              <a:rPr lang="en-US" sz="2400" dirty="0" smtClean="0"/>
              <a:t> </a:t>
            </a:r>
            <a:r>
              <a:rPr lang="en-US" sz="2400" dirty="0" err="1" smtClean="0"/>
              <a:t>terjadi</a:t>
            </a:r>
            <a:r>
              <a:rPr lang="en-US" sz="2400" dirty="0" smtClean="0"/>
              <a:t> </a:t>
            </a:r>
            <a:r>
              <a:rPr lang="en-US" sz="2400" dirty="0" err="1" smtClean="0"/>
              <a:t>dari</a:t>
            </a:r>
            <a:r>
              <a:rPr lang="en-US" sz="2400" dirty="0" smtClean="0"/>
              <a:t> </a:t>
            </a:r>
            <a:r>
              <a:rPr lang="en-US" sz="2400" dirty="0" err="1" smtClean="0"/>
              <a:t>setiap</a:t>
            </a:r>
            <a:r>
              <a:rPr lang="en-US" sz="2400" dirty="0" smtClean="0"/>
              <a:t> </a:t>
            </a:r>
            <a:r>
              <a:rPr lang="en-US" sz="2400" dirty="0" err="1" smtClean="0"/>
              <a:t>alternatif</a:t>
            </a:r>
            <a:r>
              <a:rPr lang="en-US" sz="2400" dirty="0" smtClean="0"/>
              <a:t> </a:t>
            </a:r>
            <a:r>
              <a:rPr lang="en-US" sz="2400" dirty="0" err="1" smtClean="0"/>
              <a:t>kebijakan</a:t>
            </a:r>
            <a:r>
              <a:rPr lang="en-US" sz="2400" dirty="0" smtClean="0"/>
              <a:t>  yang </a:t>
            </a:r>
            <a:r>
              <a:rPr lang="en-US" sz="2400" dirty="0" err="1" smtClean="0"/>
              <a:t>dipilih</a:t>
            </a:r>
            <a:endParaRPr lang="en-US" sz="2400" dirty="0" smtClean="0"/>
          </a:p>
          <a:p>
            <a:pPr lvl="1">
              <a:lnSpc>
                <a:spcPct val="80000"/>
              </a:lnSpc>
            </a:pPr>
            <a:r>
              <a:rPr lang="en-US" sz="2400" dirty="0" err="1" smtClean="0"/>
              <a:t>Menghitung</a:t>
            </a:r>
            <a:r>
              <a:rPr lang="en-US" sz="2400" dirty="0" smtClean="0"/>
              <a:t> </a:t>
            </a:r>
            <a:r>
              <a:rPr lang="en-US" sz="2400" dirty="0" err="1" smtClean="0"/>
              <a:t>nisbah</a:t>
            </a:r>
            <a:r>
              <a:rPr lang="en-US" sz="2400" dirty="0" smtClean="0"/>
              <a:t> </a:t>
            </a:r>
            <a:r>
              <a:rPr lang="en-US" sz="2400" dirty="0" err="1" smtClean="0"/>
              <a:t>antara</a:t>
            </a:r>
            <a:r>
              <a:rPr lang="en-US" sz="2400" dirty="0" smtClean="0"/>
              <a:t> </a:t>
            </a:r>
            <a:r>
              <a:rPr lang="en-US" sz="2400" dirty="0" err="1" smtClean="0"/>
              <a:t>nilai</a:t>
            </a:r>
            <a:r>
              <a:rPr lang="en-US" sz="2400" dirty="0" smtClean="0"/>
              <a:t> yang </a:t>
            </a:r>
            <a:r>
              <a:rPr lang="en-US" sz="2400" dirty="0" err="1" smtClean="0"/>
              <a:t>dicapai</a:t>
            </a:r>
            <a:r>
              <a:rPr lang="en-US" sz="2400" dirty="0" smtClean="0"/>
              <a:t> </a:t>
            </a:r>
            <a:r>
              <a:rPr lang="en-US" sz="2400" dirty="0" err="1" smtClean="0"/>
              <a:t>dengan</a:t>
            </a:r>
            <a:r>
              <a:rPr lang="en-US" sz="2400" dirty="0" smtClean="0"/>
              <a:t> </a:t>
            </a:r>
            <a:r>
              <a:rPr lang="en-US" sz="2400" dirty="0" err="1" smtClean="0"/>
              <a:t>pengorbanan</a:t>
            </a:r>
            <a:r>
              <a:rPr lang="en-US" sz="2400" dirty="0" smtClean="0"/>
              <a:t> yang </a:t>
            </a:r>
            <a:r>
              <a:rPr lang="en-US" sz="2400" dirty="0" err="1" smtClean="0"/>
              <a:t>diberikan</a:t>
            </a:r>
            <a:r>
              <a:rPr lang="en-US" sz="2400" dirty="0" smtClean="0"/>
              <a:t> </a:t>
            </a:r>
            <a:r>
              <a:rPr lang="en-US" sz="2400" dirty="0" err="1" smtClean="0"/>
              <a:t>oleh</a:t>
            </a:r>
            <a:r>
              <a:rPr lang="en-US" sz="2400" dirty="0" smtClean="0"/>
              <a:t> </a:t>
            </a:r>
            <a:r>
              <a:rPr lang="en-US" sz="2400" dirty="0" err="1" smtClean="0"/>
              <a:t>masyarakat</a:t>
            </a:r>
            <a:endParaRPr lang="en-US" sz="2400" dirty="0" smtClean="0"/>
          </a:p>
          <a:p>
            <a:pPr lvl="1">
              <a:lnSpc>
                <a:spcPct val="80000"/>
              </a:lnSpc>
            </a:pPr>
            <a:r>
              <a:rPr lang="en-US" sz="2400" dirty="0" err="1" smtClean="0"/>
              <a:t>Memilih</a:t>
            </a:r>
            <a:r>
              <a:rPr lang="en-US" sz="2400" dirty="0" smtClean="0"/>
              <a:t> </a:t>
            </a:r>
            <a:r>
              <a:rPr lang="en-US" sz="2400" dirty="0" err="1" smtClean="0"/>
              <a:t>alternatif</a:t>
            </a:r>
            <a:r>
              <a:rPr lang="en-US" sz="2400" dirty="0" smtClean="0"/>
              <a:t> </a:t>
            </a:r>
            <a:r>
              <a:rPr lang="en-US" sz="2400" dirty="0" err="1" smtClean="0"/>
              <a:t>kebijakan</a:t>
            </a:r>
            <a:r>
              <a:rPr lang="en-US" sz="2400" dirty="0" smtClean="0"/>
              <a:t> yang paling </a:t>
            </a:r>
            <a:r>
              <a:rPr lang="en-US" sz="2400" dirty="0" err="1" smtClean="0"/>
              <a:t>efisien</a:t>
            </a:r>
            <a:r>
              <a:rPr lang="en-US" sz="2400" dirty="0" smtClean="0"/>
              <a:t>.</a:t>
            </a:r>
          </a:p>
          <a:p>
            <a:pPr lvl="1">
              <a:lnSpc>
                <a:spcPct val="80000"/>
              </a:lnSpc>
            </a:pPr>
            <a:endParaRPr lang="en-US" sz="2400" dirty="0"/>
          </a:p>
          <a:p>
            <a:pPr lvl="1">
              <a:lnSpc>
                <a:spcPct val="80000"/>
              </a:lnSpc>
            </a:pPr>
            <a:endParaRPr lang="en-US" sz="2400" dirty="0" smtClean="0"/>
          </a:p>
          <a:p>
            <a:pPr>
              <a:lnSpc>
                <a:spcPct val="80000"/>
              </a:lnSpc>
            </a:pPr>
            <a:r>
              <a:rPr lang="en-US" sz="2400" dirty="0" err="1" smtClean="0"/>
              <a:t>Kelemahan</a:t>
            </a:r>
            <a:r>
              <a:rPr lang="en-US" sz="2400" dirty="0" smtClean="0"/>
              <a:t> model </a:t>
            </a:r>
            <a:r>
              <a:rPr lang="en-US" sz="2400" dirty="0" err="1" smtClean="0"/>
              <a:t>ini</a:t>
            </a:r>
            <a:r>
              <a:rPr lang="en-US" sz="2400" dirty="0" smtClean="0"/>
              <a:t> </a:t>
            </a:r>
            <a:r>
              <a:rPr lang="en-US" sz="2400" dirty="0" err="1" smtClean="0"/>
              <a:t>adalah</a:t>
            </a:r>
            <a:r>
              <a:rPr lang="en-US" sz="2400" dirty="0" smtClean="0"/>
              <a:t> </a:t>
            </a:r>
            <a:r>
              <a:rPr lang="en-US" sz="2400" dirty="0" err="1" smtClean="0"/>
              <a:t>keterbatasan</a:t>
            </a:r>
            <a:r>
              <a:rPr lang="en-US" sz="2400" dirty="0" smtClean="0"/>
              <a:t> </a:t>
            </a:r>
            <a:r>
              <a:rPr lang="en-US" sz="2400" dirty="0" err="1" smtClean="0"/>
              <a:t>rasionalitas</a:t>
            </a:r>
            <a:r>
              <a:rPr lang="en-US" sz="2400" dirty="0" smtClean="0"/>
              <a:t> </a:t>
            </a:r>
            <a:r>
              <a:rPr lang="en-US" sz="2400" dirty="0" err="1" smtClean="0"/>
              <a:t>manusia</a:t>
            </a:r>
            <a:r>
              <a:rPr lang="en-US" sz="2400" dirty="0" smtClean="0"/>
              <a:t> </a:t>
            </a:r>
            <a:r>
              <a:rPr lang="en-US" sz="2400" dirty="0" err="1" smtClean="0"/>
              <a:t>dalam</a:t>
            </a:r>
            <a:r>
              <a:rPr lang="en-US" sz="2400" dirty="0" smtClean="0"/>
              <a:t> </a:t>
            </a:r>
            <a:r>
              <a:rPr lang="en-US" sz="2400" dirty="0" err="1" smtClean="0"/>
              <a:t>mengidentifikasi</a:t>
            </a:r>
            <a:r>
              <a:rPr lang="en-US" sz="2400" dirty="0" smtClean="0"/>
              <a:t> </a:t>
            </a:r>
            <a:r>
              <a:rPr lang="en-US" sz="2400" dirty="0" err="1" smtClean="0"/>
              <a:t>alternatif</a:t>
            </a:r>
            <a:r>
              <a:rPr lang="en-US" sz="2400" dirty="0" smtClean="0"/>
              <a:t> yang </a:t>
            </a:r>
            <a:r>
              <a:rPr lang="en-US" sz="2400" dirty="0" err="1" smtClean="0"/>
              <a:t>mungkin</a:t>
            </a:r>
            <a:r>
              <a:rPr lang="en-US" sz="2400" dirty="0" smtClean="0"/>
              <a:t> </a:t>
            </a:r>
            <a:r>
              <a:rPr lang="en-US" sz="2400" dirty="0" err="1" smtClean="0"/>
              <a:t>untuk</a:t>
            </a:r>
            <a:r>
              <a:rPr lang="en-US" sz="2400" dirty="0" smtClean="0"/>
              <a:t> </a:t>
            </a:r>
            <a:r>
              <a:rPr lang="en-US" sz="2400" dirty="0" err="1" smtClean="0"/>
              <a:t>dipilih</a:t>
            </a:r>
            <a:r>
              <a:rPr lang="en-US" sz="2400" dirty="0" smtClean="0"/>
              <a:t> (bounded rationality).</a:t>
            </a:r>
            <a:endParaRPr lang="en-US"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1752600"/>
            <a:ext cx="7924800" cy="3539430"/>
          </a:xfrm>
          <a:prstGeom prst="rect">
            <a:avLst/>
          </a:prstGeom>
        </p:spPr>
        <p:txBody>
          <a:bodyPr wrap="square">
            <a:spAutoFit/>
          </a:bodyPr>
          <a:lstStyle/>
          <a:p>
            <a:pPr fontAlgn="auto">
              <a:lnSpc>
                <a:spcPct val="80000"/>
              </a:lnSpc>
              <a:spcAft>
                <a:spcPts val="0"/>
              </a:spcAft>
              <a:buFont typeface="Arial" pitchFamily="34" charset="0"/>
              <a:buChar char="•"/>
              <a:defRPr/>
            </a:pPr>
            <a:r>
              <a:rPr lang="en-US" sz="2800" dirty="0">
                <a:solidFill>
                  <a:srgbClr val="FF9900"/>
                </a:solidFill>
              </a:rPr>
              <a:t>Model </a:t>
            </a:r>
            <a:r>
              <a:rPr lang="en-US" sz="2800" dirty="0" err="1">
                <a:solidFill>
                  <a:srgbClr val="FF9900"/>
                </a:solidFill>
              </a:rPr>
              <a:t>Inkremental</a:t>
            </a:r>
            <a:r>
              <a:rPr lang="en-US" sz="2800" dirty="0">
                <a:solidFill>
                  <a:srgbClr val="FF9900"/>
                </a:solidFill>
              </a:rPr>
              <a:t>: </a:t>
            </a:r>
            <a:r>
              <a:rPr lang="en-US" sz="2800" dirty="0" err="1">
                <a:solidFill>
                  <a:srgbClr val="FF9900"/>
                </a:solidFill>
              </a:rPr>
              <a:t>Kebijakan</a:t>
            </a:r>
            <a:r>
              <a:rPr lang="en-US" sz="2800" dirty="0">
                <a:solidFill>
                  <a:srgbClr val="FF9900"/>
                </a:solidFill>
              </a:rPr>
              <a:t> </a:t>
            </a:r>
            <a:r>
              <a:rPr lang="en-US" sz="2800" dirty="0" err="1">
                <a:solidFill>
                  <a:srgbClr val="FF9900"/>
                </a:solidFill>
              </a:rPr>
              <a:t>dipandang</a:t>
            </a:r>
            <a:r>
              <a:rPr lang="en-US" sz="2800" dirty="0">
                <a:solidFill>
                  <a:srgbClr val="FF9900"/>
                </a:solidFill>
              </a:rPr>
              <a:t> </a:t>
            </a:r>
            <a:r>
              <a:rPr lang="en-US" sz="2800" dirty="0" err="1">
                <a:solidFill>
                  <a:srgbClr val="FF9900"/>
                </a:solidFill>
              </a:rPr>
              <a:t>sebagai</a:t>
            </a:r>
            <a:r>
              <a:rPr lang="en-US" sz="2800" dirty="0">
                <a:solidFill>
                  <a:srgbClr val="FF9900"/>
                </a:solidFill>
              </a:rPr>
              <a:t> </a:t>
            </a:r>
            <a:r>
              <a:rPr lang="en-US" sz="2800" dirty="0" err="1">
                <a:solidFill>
                  <a:srgbClr val="FF9900"/>
                </a:solidFill>
              </a:rPr>
              <a:t>variasi</a:t>
            </a:r>
            <a:r>
              <a:rPr lang="en-US" sz="2800" dirty="0">
                <a:solidFill>
                  <a:srgbClr val="FF9900"/>
                </a:solidFill>
              </a:rPr>
              <a:t> </a:t>
            </a:r>
            <a:r>
              <a:rPr lang="en-US" sz="2800" dirty="0" err="1">
                <a:solidFill>
                  <a:srgbClr val="FF9900"/>
                </a:solidFill>
              </a:rPr>
              <a:t>kebijakan-kebijakan</a:t>
            </a:r>
            <a:r>
              <a:rPr lang="en-US" sz="2800" dirty="0">
                <a:solidFill>
                  <a:srgbClr val="FF9900"/>
                </a:solidFill>
              </a:rPr>
              <a:t> </a:t>
            </a:r>
            <a:r>
              <a:rPr lang="en-US" sz="2800" dirty="0" err="1">
                <a:solidFill>
                  <a:srgbClr val="FF9900"/>
                </a:solidFill>
              </a:rPr>
              <a:t>sebelumnya</a:t>
            </a:r>
            <a:r>
              <a:rPr lang="en-US" sz="2800" dirty="0" smtClean="0"/>
              <a:t>.</a:t>
            </a:r>
          </a:p>
          <a:p>
            <a:pPr fontAlgn="auto">
              <a:lnSpc>
                <a:spcPct val="80000"/>
              </a:lnSpc>
              <a:spcAft>
                <a:spcPts val="0"/>
              </a:spcAft>
              <a:buFont typeface="Arial" pitchFamily="34" charset="0"/>
              <a:buChar char="•"/>
              <a:defRPr/>
            </a:pPr>
            <a:endParaRPr lang="en-US" sz="2800" dirty="0" smtClean="0"/>
          </a:p>
          <a:p>
            <a:pPr fontAlgn="auto">
              <a:lnSpc>
                <a:spcPct val="80000"/>
              </a:lnSpc>
              <a:spcAft>
                <a:spcPts val="0"/>
              </a:spcAft>
              <a:buFont typeface="Arial" pitchFamily="34" charset="0"/>
              <a:buChar char="•"/>
              <a:defRPr/>
            </a:pPr>
            <a:endParaRPr lang="en-US" sz="2800" dirty="0"/>
          </a:p>
          <a:p>
            <a:pPr fontAlgn="auto">
              <a:lnSpc>
                <a:spcPct val="80000"/>
              </a:lnSpc>
              <a:spcAft>
                <a:spcPts val="0"/>
              </a:spcAft>
              <a:buFont typeface="Arial" pitchFamily="34" charset="0"/>
              <a:buChar char="•"/>
              <a:defRPr/>
            </a:pPr>
            <a:r>
              <a:rPr lang="en-US" sz="2800" dirty="0"/>
              <a:t>Model </a:t>
            </a:r>
            <a:r>
              <a:rPr lang="en-US" sz="2800" dirty="0" err="1"/>
              <a:t>inkremental</a:t>
            </a:r>
            <a:r>
              <a:rPr lang="en-US" sz="2800" dirty="0"/>
              <a:t> </a:t>
            </a:r>
            <a:r>
              <a:rPr lang="en-US" sz="2800" dirty="0" err="1"/>
              <a:t>mengatakan</a:t>
            </a:r>
            <a:r>
              <a:rPr lang="en-US" sz="2800" dirty="0"/>
              <a:t> </a:t>
            </a:r>
            <a:r>
              <a:rPr lang="en-US" sz="2800" dirty="0" err="1"/>
              <a:t>bahwa</a:t>
            </a:r>
            <a:r>
              <a:rPr lang="en-US" sz="2800" dirty="0"/>
              <a:t> </a:t>
            </a:r>
            <a:r>
              <a:rPr lang="en-US" sz="2800" dirty="0" err="1"/>
              <a:t>kebijakan</a:t>
            </a:r>
            <a:r>
              <a:rPr lang="en-US" sz="2800" dirty="0"/>
              <a:t> </a:t>
            </a:r>
            <a:r>
              <a:rPr lang="en-US" sz="2800" dirty="0" err="1"/>
              <a:t>merupakan</a:t>
            </a:r>
            <a:r>
              <a:rPr lang="en-US" sz="2800" dirty="0"/>
              <a:t> </a:t>
            </a:r>
            <a:r>
              <a:rPr lang="en-US" sz="2800" dirty="0" err="1"/>
              <a:t>kelanjutan</a:t>
            </a:r>
            <a:r>
              <a:rPr lang="en-US" sz="2800" dirty="0"/>
              <a:t> </a:t>
            </a:r>
            <a:r>
              <a:rPr lang="en-US" sz="2800" dirty="0" err="1"/>
              <a:t>dari</a:t>
            </a:r>
            <a:r>
              <a:rPr lang="en-US" sz="2800" dirty="0"/>
              <a:t> </a:t>
            </a:r>
            <a:r>
              <a:rPr lang="en-US" sz="2800" dirty="0" err="1"/>
              <a:t>kegiatan-kegiatan</a:t>
            </a:r>
            <a:r>
              <a:rPr lang="en-US" sz="2800" dirty="0"/>
              <a:t> yang </a:t>
            </a:r>
            <a:r>
              <a:rPr lang="en-US" sz="2800" dirty="0" err="1"/>
              <a:t>telah</a:t>
            </a:r>
            <a:r>
              <a:rPr lang="en-US" sz="2800" dirty="0"/>
              <a:t> </a:t>
            </a:r>
            <a:r>
              <a:rPr lang="en-US" sz="2800" dirty="0" err="1"/>
              <a:t>dilakukan</a:t>
            </a:r>
            <a:r>
              <a:rPr lang="en-US" sz="2800" dirty="0"/>
              <a:t> </a:t>
            </a:r>
            <a:r>
              <a:rPr lang="en-US" sz="2800" dirty="0" err="1"/>
              <a:t>sebelumnya</a:t>
            </a:r>
            <a:r>
              <a:rPr lang="en-US" sz="2800" dirty="0"/>
              <a:t> </a:t>
            </a:r>
            <a:r>
              <a:rPr lang="en-US" sz="2800" dirty="0" err="1"/>
              <a:t>dengan</a:t>
            </a:r>
            <a:r>
              <a:rPr lang="en-US" sz="2800" dirty="0"/>
              <a:t> </a:t>
            </a:r>
            <a:r>
              <a:rPr lang="en-US" sz="2800" dirty="0" err="1"/>
              <a:t>perubahan</a:t>
            </a:r>
            <a:r>
              <a:rPr lang="en-US" sz="2800" dirty="0"/>
              <a:t> </a:t>
            </a:r>
            <a:r>
              <a:rPr lang="en-US" sz="2800" dirty="0" err="1"/>
              <a:t>seperlunya</a:t>
            </a:r>
            <a:r>
              <a:rPr lang="en-US" sz="2800" dirty="0" smtClean="0"/>
              <a:t>.</a:t>
            </a:r>
          </a:p>
          <a:p>
            <a:pPr fontAlgn="auto">
              <a:lnSpc>
                <a:spcPct val="80000"/>
              </a:lnSpc>
              <a:spcAft>
                <a:spcPts val="0"/>
              </a:spcAft>
              <a:buFont typeface="Arial" pitchFamily="34" charset="0"/>
              <a:buChar char="•"/>
              <a:defRPr/>
            </a:pPr>
            <a:endParaRPr lang="en-US" sz="2800" dirty="0"/>
          </a:p>
          <a:p>
            <a:pPr fontAlgn="auto">
              <a:lnSpc>
                <a:spcPct val="80000"/>
              </a:lnSpc>
              <a:spcAft>
                <a:spcPts val="0"/>
              </a:spcAft>
              <a:defRPr/>
            </a:pP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0" y="1524000"/>
            <a:ext cx="8458200" cy="4573560"/>
          </a:xfrm>
          <a:prstGeom prst="rect">
            <a:avLst/>
          </a:prstGeom>
        </p:spPr>
        <p:txBody>
          <a:bodyPr wrap="square">
            <a:spAutoFit/>
          </a:bodyPr>
          <a:lstStyle/>
          <a:p>
            <a:pPr fontAlgn="auto">
              <a:lnSpc>
                <a:spcPct val="80000"/>
              </a:lnSpc>
              <a:spcAft>
                <a:spcPts val="0"/>
              </a:spcAft>
              <a:buFont typeface="Arial" pitchFamily="34" charset="0"/>
              <a:buChar char="•"/>
              <a:defRPr/>
            </a:pPr>
            <a:r>
              <a:rPr lang="en-US" sz="2800" dirty="0" err="1"/>
              <a:t>Asumsi</a:t>
            </a:r>
            <a:r>
              <a:rPr lang="en-US" sz="2800" dirty="0"/>
              <a:t>:</a:t>
            </a:r>
          </a:p>
          <a:p>
            <a:pPr lvl="1" fontAlgn="auto">
              <a:lnSpc>
                <a:spcPct val="80000"/>
              </a:lnSpc>
              <a:spcAft>
                <a:spcPts val="0"/>
              </a:spcAft>
              <a:buFont typeface="Arial" pitchFamily="34" charset="0"/>
              <a:buChar char="–"/>
              <a:defRPr/>
            </a:pPr>
            <a:r>
              <a:rPr lang="en-US" sz="2800" dirty="0"/>
              <a:t>Policy maker </a:t>
            </a:r>
            <a:r>
              <a:rPr lang="en-US" sz="2800" dirty="0" err="1"/>
              <a:t>enggan</a:t>
            </a:r>
            <a:r>
              <a:rPr lang="en-US" sz="2800" dirty="0"/>
              <a:t> </a:t>
            </a:r>
            <a:r>
              <a:rPr lang="en-US" sz="2800" dirty="0" err="1"/>
              <a:t>berfikir</a:t>
            </a:r>
            <a:r>
              <a:rPr lang="en-US" sz="2800" dirty="0"/>
              <a:t> </a:t>
            </a:r>
            <a:r>
              <a:rPr lang="en-US" sz="2800" dirty="0" err="1"/>
              <a:t>secara</a:t>
            </a:r>
            <a:r>
              <a:rPr lang="en-US" sz="2800" dirty="0"/>
              <a:t> </a:t>
            </a:r>
            <a:r>
              <a:rPr lang="en-US" sz="2800" dirty="0" err="1"/>
              <a:t>menyeluruh</a:t>
            </a:r>
            <a:r>
              <a:rPr lang="en-US" sz="2800" dirty="0"/>
              <a:t> </a:t>
            </a:r>
            <a:r>
              <a:rPr lang="en-US" sz="2800" dirty="0" err="1"/>
              <a:t>tentang</a:t>
            </a:r>
            <a:r>
              <a:rPr lang="en-US" sz="2800" dirty="0"/>
              <a:t> </a:t>
            </a:r>
            <a:r>
              <a:rPr lang="en-US" sz="2800" dirty="0" err="1"/>
              <a:t>suatu</a:t>
            </a:r>
            <a:r>
              <a:rPr lang="en-US" sz="2800" dirty="0"/>
              <a:t> </a:t>
            </a:r>
            <a:r>
              <a:rPr lang="en-US" sz="2800" dirty="0" err="1"/>
              <a:t>kebijakan</a:t>
            </a:r>
            <a:endParaRPr lang="en-US" sz="2800" dirty="0"/>
          </a:p>
          <a:p>
            <a:pPr lvl="1" fontAlgn="auto">
              <a:lnSpc>
                <a:spcPct val="80000"/>
              </a:lnSpc>
              <a:spcAft>
                <a:spcPts val="0"/>
              </a:spcAft>
              <a:buFont typeface="Arial" pitchFamily="34" charset="0"/>
              <a:buChar char="–"/>
              <a:defRPr/>
            </a:pPr>
            <a:r>
              <a:rPr lang="en-US" sz="2800" dirty="0" err="1"/>
              <a:t>Jika</a:t>
            </a:r>
            <a:r>
              <a:rPr lang="en-US" sz="2800" dirty="0"/>
              <a:t> </a:t>
            </a:r>
            <a:r>
              <a:rPr lang="en-US" sz="2800" dirty="0" err="1"/>
              <a:t>kebijakan</a:t>
            </a:r>
            <a:r>
              <a:rPr lang="en-US" sz="2800" dirty="0"/>
              <a:t> </a:t>
            </a:r>
            <a:r>
              <a:rPr lang="en-US" sz="2800" dirty="0" err="1"/>
              <a:t>gagal</a:t>
            </a:r>
            <a:r>
              <a:rPr lang="en-US" sz="2800" dirty="0"/>
              <a:t> </a:t>
            </a:r>
            <a:r>
              <a:rPr lang="en-US" sz="2800" dirty="0" err="1"/>
              <a:t>akan</a:t>
            </a:r>
            <a:r>
              <a:rPr lang="en-US" sz="2800" dirty="0"/>
              <a:t> </a:t>
            </a:r>
            <a:r>
              <a:rPr lang="en-US" sz="2800" dirty="0" err="1"/>
              <a:t>diambil</a:t>
            </a:r>
            <a:r>
              <a:rPr lang="en-US" sz="2800" dirty="0"/>
              <a:t> langkah2 </a:t>
            </a:r>
            <a:r>
              <a:rPr lang="en-US" sz="2800" dirty="0" err="1"/>
              <a:t>perbaikan</a:t>
            </a:r>
            <a:r>
              <a:rPr lang="en-US" sz="2800" dirty="0"/>
              <a:t> </a:t>
            </a:r>
            <a:r>
              <a:rPr lang="en-US" sz="2800" dirty="0" err="1"/>
              <a:t>seperlunya</a:t>
            </a:r>
            <a:endParaRPr lang="en-US" sz="2800" dirty="0"/>
          </a:p>
          <a:p>
            <a:pPr lvl="1" fontAlgn="auto">
              <a:lnSpc>
                <a:spcPct val="80000"/>
              </a:lnSpc>
              <a:spcAft>
                <a:spcPts val="0"/>
              </a:spcAft>
              <a:buFont typeface="Arial" pitchFamily="34" charset="0"/>
              <a:buChar char="–"/>
              <a:defRPr/>
            </a:pPr>
            <a:r>
              <a:rPr lang="en-US" sz="2800" dirty="0" err="1"/>
              <a:t>Sedikit</a:t>
            </a:r>
            <a:r>
              <a:rPr lang="en-US" sz="2800" dirty="0"/>
              <a:t> </a:t>
            </a:r>
            <a:r>
              <a:rPr lang="en-US" sz="2800" dirty="0" err="1"/>
              <a:t>masalah</a:t>
            </a:r>
            <a:r>
              <a:rPr lang="en-US" sz="2800" dirty="0"/>
              <a:t> </a:t>
            </a:r>
            <a:r>
              <a:rPr lang="en-US" sz="2800" dirty="0" err="1"/>
              <a:t>kebijakan</a:t>
            </a:r>
            <a:r>
              <a:rPr lang="en-US" sz="2800" dirty="0"/>
              <a:t> yang </a:t>
            </a:r>
            <a:r>
              <a:rPr lang="en-US" sz="2800" dirty="0" err="1"/>
              <a:t>bisa</a:t>
            </a:r>
            <a:r>
              <a:rPr lang="en-US" sz="2800" dirty="0"/>
              <a:t> </a:t>
            </a:r>
            <a:r>
              <a:rPr lang="en-US" sz="2800" dirty="0" err="1"/>
              <a:t>diselesaikan</a:t>
            </a:r>
            <a:r>
              <a:rPr lang="en-US" sz="2800" dirty="0"/>
              <a:t> </a:t>
            </a:r>
            <a:r>
              <a:rPr lang="en-US" sz="2800" dirty="0" err="1"/>
              <a:t>secara</a:t>
            </a:r>
            <a:r>
              <a:rPr lang="en-US" sz="2800" dirty="0"/>
              <a:t> </a:t>
            </a:r>
            <a:r>
              <a:rPr lang="en-US" sz="2800" dirty="0" err="1"/>
              <a:t>tuntas</a:t>
            </a:r>
            <a:endParaRPr lang="en-US" sz="2800" dirty="0"/>
          </a:p>
          <a:p>
            <a:pPr lvl="1" fontAlgn="auto">
              <a:lnSpc>
                <a:spcPct val="80000"/>
              </a:lnSpc>
              <a:spcAft>
                <a:spcPts val="0"/>
              </a:spcAft>
              <a:buFont typeface="Arial" pitchFamily="34" charset="0"/>
              <a:buChar char="–"/>
              <a:defRPr/>
            </a:pPr>
            <a:r>
              <a:rPr lang="en-US" sz="2800" dirty="0" err="1"/>
              <a:t>Kebijakan</a:t>
            </a:r>
            <a:r>
              <a:rPr lang="en-US" sz="2800" dirty="0"/>
              <a:t> </a:t>
            </a:r>
            <a:r>
              <a:rPr lang="en-US" sz="2800" dirty="0" err="1"/>
              <a:t>biasanya</a:t>
            </a:r>
            <a:r>
              <a:rPr lang="en-US" sz="2800" dirty="0"/>
              <a:t> </a:t>
            </a:r>
            <a:r>
              <a:rPr lang="en-US" sz="2800" dirty="0" err="1"/>
              <a:t>dibuat</a:t>
            </a:r>
            <a:r>
              <a:rPr lang="en-US" sz="2800" dirty="0"/>
              <a:t> </a:t>
            </a:r>
            <a:r>
              <a:rPr lang="en-US" sz="2800" dirty="0" err="1"/>
              <a:t>oleh</a:t>
            </a:r>
            <a:r>
              <a:rPr lang="en-US" sz="2800" dirty="0"/>
              <a:t> </a:t>
            </a:r>
            <a:r>
              <a:rPr lang="en-US" sz="2800" dirty="0" err="1"/>
              <a:t>banyak</a:t>
            </a:r>
            <a:r>
              <a:rPr lang="en-US" sz="2800" dirty="0"/>
              <a:t> </a:t>
            </a:r>
            <a:r>
              <a:rPr lang="en-US" sz="2800" dirty="0" err="1"/>
              <a:t>pihak</a:t>
            </a:r>
            <a:r>
              <a:rPr lang="en-US" sz="2800" dirty="0"/>
              <a:t> </a:t>
            </a:r>
            <a:r>
              <a:rPr lang="en-US" sz="2800" dirty="0" err="1"/>
              <a:t>sehingga</a:t>
            </a:r>
            <a:r>
              <a:rPr lang="en-US" sz="2800" dirty="0"/>
              <a:t> </a:t>
            </a:r>
            <a:r>
              <a:rPr lang="en-US" sz="2800" dirty="0" err="1"/>
              <a:t>perlu</a:t>
            </a:r>
            <a:r>
              <a:rPr lang="en-US" sz="2800" dirty="0"/>
              <a:t> </a:t>
            </a:r>
            <a:r>
              <a:rPr lang="en-US" sz="2800" dirty="0" err="1"/>
              <a:t>kesepakatan</a:t>
            </a:r>
            <a:endParaRPr lang="en-US" sz="2800" dirty="0"/>
          </a:p>
          <a:p>
            <a:pPr lvl="1" fontAlgn="auto">
              <a:lnSpc>
                <a:spcPct val="80000"/>
              </a:lnSpc>
              <a:spcAft>
                <a:spcPts val="0"/>
              </a:spcAft>
              <a:buFont typeface="Arial" pitchFamily="34" charset="0"/>
              <a:buChar char="–"/>
              <a:defRPr/>
            </a:pPr>
            <a:r>
              <a:rPr lang="en-US" sz="2800" dirty="0" err="1"/>
              <a:t>Ada</a:t>
            </a:r>
            <a:r>
              <a:rPr lang="en-US" sz="2800" dirty="0"/>
              <a:t> </a:t>
            </a:r>
            <a:r>
              <a:rPr lang="en-US" sz="2800" dirty="0" err="1"/>
              <a:t>negosiasi</a:t>
            </a:r>
            <a:r>
              <a:rPr lang="en-US" sz="2800" dirty="0"/>
              <a:t> </a:t>
            </a:r>
            <a:r>
              <a:rPr lang="en-US" sz="2800" dirty="0" err="1"/>
              <a:t>dalam</a:t>
            </a:r>
            <a:r>
              <a:rPr lang="en-US" sz="2800" dirty="0"/>
              <a:t> </a:t>
            </a:r>
            <a:r>
              <a:rPr lang="en-US" sz="2800" dirty="0" err="1"/>
              <a:t>pembuatan</a:t>
            </a:r>
            <a:r>
              <a:rPr lang="en-US" sz="2800" dirty="0"/>
              <a:t> </a:t>
            </a:r>
            <a:r>
              <a:rPr lang="en-US" sz="2800" dirty="0" err="1"/>
              <a:t>kebijakan</a:t>
            </a:r>
            <a:r>
              <a:rPr lang="en-US" sz="2800" dirty="0"/>
              <a:t>  yang </a:t>
            </a:r>
            <a:r>
              <a:rPr lang="en-US" sz="2800" dirty="0" err="1"/>
              <a:t>melibatkan</a:t>
            </a:r>
            <a:r>
              <a:rPr lang="en-US" sz="2800" dirty="0"/>
              <a:t> multi stakeholders</a:t>
            </a:r>
          </a:p>
          <a:p>
            <a:pPr lvl="1" fontAlgn="auto">
              <a:lnSpc>
                <a:spcPct val="80000"/>
              </a:lnSpc>
              <a:spcAft>
                <a:spcPts val="0"/>
              </a:spcAft>
              <a:buFont typeface="Arial" pitchFamily="34" charset="0"/>
              <a:buChar char="–"/>
              <a:defRPr/>
            </a:pPr>
            <a:r>
              <a:rPr lang="en-US" sz="2800" dirty="0" err="1"/>
              <a:t>Negosiasi</a:t>
            </a:r>
            <a:r>
              <a:rPr lang="en-US" sz="2800" dirty="0"/>
              <a:t> </a:t>
            </a:r>
            <a:r>
              <a:rPr lang="en-US" sz="2800" dirty="0" err="1"/>
              <a:t>memunculkan</a:t>
            </a:r>
            <a:r>
              <a:rPr lang="en-US" sz="2800" dirty="0"/>
              <a:t> </a:t>
            </a:r>
            <a:r>
              <a:rPr lang="en-US" sz="2800" dirty="0" err="1"/>
              <a:t>bukan</a:t>
            </a:r>
            <a:r>
              <a:rPr lang="en-US" sz="2800" dirty="0"/>
              <a:t> </a:t>
            </a:r>
            <a:r>
              <a:rPr lang="en-US" sz="2800" dirty="0" err="1"/>
              <a:t>kebijakan</a:t>
            </a:r>
            <a:r>
              <a:rPr lang="en-US" sz="2800" dirty="0"/>
              <a:t> yang </a:t>
            </a:r>
            <a:r>
              <a:rPr lang="en-US" sz="2800" dirty="0" err="1"/>
              <a:t>terbaik</a:t>
            </a:r>
            <a:r>
              <a:rPr lang="en-US" sz="2800" dirty="0"/>
              <a:t>, </a:t>
            </a:r>
            <a:r>
              <a:rPr lang="en-US" sz="2800" dirty="0" err="1"/>
              <a:t>tapi</a:t>
            </a:r>
            <a:r>
              <a:rPr lang="en-US" sz="2800" dirty="0"/>
              <a:t> yang </a:t>
            </a:r>
            <a:r>
              <a:rPr lang="en-US" sz="2800" dirty="0" err="1"/>
              <a:t>memuaskan</a:t>
            </a:r>
            <a:r>
              <a:rPr lang="en-US" sz="2800" dirty="0"/>
              <a:t> </a:t>
            </a:r>
            <a:r>
              <a:rPr lang="en-US" sz="2800" dirty="0" err="1"/>
              <a:t>semua</a:t>
            </a:r>
            <a:r>
              <a:rPr lang="en-US" sz="2800" dirty="0"/>
              <a:t> </a:t>
            </a:r>
            <a:r>
              <a:rPr lang="en-US" sz="2800" dirty="0" err="1"/>
              <a:t>pihak</a:t>
            </a:r>
            <a:endParaRPr lang="en-US"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2899</TotalTime>
  <Words>535</Words>
  <Application>Microsoft Office PowerPoint</Application>
  <PresentationFormat>On-screen Show (4:3)</PresentationFormat>
  <Paragraphs>55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Origin</vt:lpstr>
      <vt:lpstr>Kebijakan Sebagai Model</vt:lpstr>
      <vt:lpstr>Slide 2</vt:lpstr>
      <vt:lpstr>Slide 3</vt:lpstr>
      <vt:lpstr>Slide 4</vt:lpstr>
      <vt:lpstr>Slide 5</vt:lpstr>
      <vt:lpstr>Slide 6</vt:lpstr>
      <vt:lpstr>Slide 7</vt:lpstr>
      <vt:lpstr>Slide 8</vt:lpstr>
      <vt:lpstr>Slide 9</vt:lpstr>
      <vt:lpstr>Slide 10</vt:lpstr>
      <vt:lpstr>TUGAS SELANJUTNYA</vt:lpstr>
    </vt:vector>
  </TitlesOfParts>
  <Company>Atom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Kebijakan Sebagai Model</dc:title>
  <dc:creator>Heri</dc:creator>
  <cp:lastModifiedBy>Heri</cp:lastModifiedBy>
  <cp:revision>2</cp:revision>
  <dcterms:created xsi:type="dcterms:W3CDTF">2020-06-10T07:08:17Z</dcterms:created>
  <dcterms:modified xsi:type="dcterms:W3CDTF">2020-06-12T07:27:26Z</dcterms:modified>
</cp:coreProperties>
</file>