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36" d="100"/>
          <a:sy n="36" d="100"/>
        </p:scale>
        <p:origin x="-970" y="-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2B2947FC-763A-45EE-AF9D-0ADA5B430457}" type="datetimeFigureOut">
              <a:rPr lang="id-ID" smtClean="0"/>
              <a:pPr/>
              <a:t>14/03/2014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2356C4E-7042-4806-9616-7B0D84EDAC7E}"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2B2947FC-763A-45EE-AF9D-0ADA5B430457}" type="datetimeFigureOut">
              <a:rPr lang="id-ID" smtClean="0"/>
              <a:pPr/>
              <a:t>14/03/2014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2356C4E-7042-4806-9616-7B0D84EDAC7E}"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2B2947FC-763A-45EE-AF9D-0ADA5B430457}" type="datetimeFigureOut">
              <a:rPr lang="id-ID" smtClean="0"/>
              <a:pPr/>
              <a:t>14/03/2014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2356C4E-7042-4806-9616-7B0D84EDAC7E}"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2B2947FC-763A-45EE-AF9D-0ADA5B430457}" type="datetimeFigureOut">
              <a:rPr lang="id-ID" smtClean="0"/>
              <a:pPr/>
              <a:t>14/03/2014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2356C4E-7042-4806-9616-7B0D84EDAC7E}"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B2947FC-763A-45EE-AF9D-0ADA5B430457}" type="datetimeFigureOut">
              <a:rPr lang="id-ID" smtClean="0"/>
              <a:pPr/>
              <a:t>14/03/2014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2356C4E-7042-4806-9616-7B0D84EDAC7E}"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2B2947FC-763A-45EE-AF9D-0ADA5B430457}" type="datetimeFigureOut">
              <a:rPr lang="id-ID" smtClean="0"/>
              <a:pPr/>
              <a:t>14/03/2014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D2356C4E-7042-4806-9616-7B0D84EDAC7E}"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2B2947FC-763A-45EE-AF9D-0ADA5B430457}" type="datetimeFigureOut">
              <a:rPr lang="id-ID" smtClean="0"/>
              <a:pPr/>
              <a:t>14/03/2014</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D2356C4E-7042-4806-9616-7B0D84EDAC7E}"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2B2947FC-763A-45EE-AF9D-0ADA5B430457}" type="datetimeFigureOut">
              <a:rPr lang="id-ID" smtClean="0"/>
              <a:pPr/>
              <a:t>14/03/2014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D2356C4E-7042-4806-9616-7B0D84EDAC7E}"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2947FC-763A-45EE-AF9D-0ADA5B430457}" type="datetimeFigureOut">
              <a:rPr lang="id-ID" smtClean="0"/>
              <a:pPr/>
              <a:t>14/03/2014</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D2356C4E-7042-4806-9616-7B0D84EDAC7E}"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B2947FC-763A-45EE-AF9D-0ADA5B430457}" type="datetimeFigureOut">
              <a:rPr lang="id-ID" smtClean="0"/>
              <a:pPr/>
              <a:t>14/03/2014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D2356C4E-7042-4806-9616-7B0D84EDAC7E}"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B2947FC-763A-45EE-AF9D-0ADA5B430457}" type="datetimeFigureOut">
              <a:rPr lang="id-ID" smtClean="0"/>
              <a:pPr/>
              <a:t>14/03/2014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D2356C4E-7042-4806-9616-7B0D84EDAC7E}"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2947FC-763A-45EE-AF9D-0ADA5B430457}" type="datetimeFigureOut">
              <a:rPr lang="id-ID" smtClean="0"/>
              <a:pPr/>
              <a:t>14/03/2014</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356C4E-7042-4806-9616-7B0D84EDAC7E}"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42985"/>
            <a:ext cx="7772400" cy="1571635"/>
          </a:xfrm>
        </p:spPr>
        <p:txBody>
          <a:bodyPr/>
          <a:lstStyle/>
          <a:p>
            <a:r>
              <a:rPr lang="id-ID" dirty="0" smtClean="0"/>
              <a:t>KOMUNIKASI MASSA</a:t>
            </a:r>
            <a:endParaRPr lang="id-ID" dirty="0"/>
          </a:p>
        </p:txBody>
      </p:sp>
      <p:sp>
        <p:nvSpPr>
          <p:cNvPr id="3" name="Subtitle 2"/>
          <p:cNvSpPr>
            <a:spLocks noGrp="1"/>
          </p:cNvSpPr>
          <p:nvPr>
            <p:ph type="subTitle" idx="1"/>
          </p:nvPr>
        </p:nvSpPr>
        <p:spPr>
          <a:xfrm>
            <a:off x="1371600" y="3214686"/>
            <a:ext cx="6400800" cy="1143008"/>
          </a:xfrm>
        </p:spPr>
        <p:txBody>
          <a:bodyPr/>
          <a:lstStyle/>
          <a:p>
            <a:r>
              <a:rPr lang="id-ID" dirty="0" smtClean="0"/>
              <a:t>Eleman-Elemen Komunikasi Massa</a:t>
            </a:r>
            <a:endParaRPr lang="id-ID"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Pengatur</a:t>
            </a:r>
            <a:endParaRPr lang="id-ID" dirty="0"/>
          </a:p>
        </p:txBody>
      </p:sp>
      <p:sp>
        <p:nvSpPr>
          <p:cNvPr id="3" name="Content Placeholder 2"/>
          <p:cNvSpPr>
            <a:spLocks noGrp="1"/>
          </p:cNvSpPr>
          <p:nvPr>
            <p:ph idx="1"/>
          </p:nvPr>
        </p:nvSpPr>
        <p:spPr/>
        <p:txBody>
          <a:bodyPr/>
          <a:lstStyle/>
          <a:p>
            <a:r>
              <a:rPr lang="id-ID" dirty="0" smtClean="0"/>
              <a:t>Mereka yg secara tak langsung ikut mempengaruhi proses aliran pesan media massa. Pengatur ini berada di luar media massa. Namun mereka bisa mempengaruhi kebijakan redaksi.</a:t>
            </a:r>
          </a:p>
          <a:p>
            <a:r>
              <a:rPr lang="id-ID" smtClean="0"/>
              <a:t>Mereka antara lain: pengadilan, pemerintah, konsumen, organisasi profesional, kelompok penekan, narasumber, dan pengiklan.</a:t>
            </a:r>
            <a:endParaRPr lang="id-ID"/>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Filter</a:t>
            </a:r>
            <a:endParaRPr lang="id-ID" dirty="0"/>
          </a:p>
        </p:txBody>
      </p:sp>
      <p:sp>
        <p:nvSpPr>
          <p:cNvPr id="3" name="Content Placeholder 2"/>
          <p:cNvSpPr>
            <a:spLocks noGrp="1"/>
          </p:cNvSpPr>
          <p:nvPr>
            <p:ph idx="1"/>
          </p:nvPr>
        </p:nvSpPr>
        <p:spPr/>
        <p:txBody>
          <a:bodyPr/>
          <a:lstStyle/>
          <a:p>
            <a:r>
              <a:rPr lang="id-ID" dirty="0" smtClean="0"/>
              <a:t>Kerangka pikir melalui mana audience menerima pesan. Filter ibarat sebuah bingkai kacamata tempat audience bisa melihat dunia. Hal ini berarti dunia riil yg diterima dalam memori sangat tergantung dari bingkai tersebut. Ada beberapa filter: fisik, psikologis, budaya, dan berkaitan dgn informasi.</a:t>
            </a:r>
            <a:endParaRPr lang="id-ID"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Elemen-Elemen Komunikasi Massa</a:t>
            </a:r>
            <a:endParaRPr lang="id-ID" dirty="0"/>
          </a:p>
        </p:txBody>
      </p:sp>
      <p:sp>
        <p:nvSpPr>
          <p:cNvPr id="3" name="Content Placeholder 2"/>
          <p:cNvSpPr>
            <a:spLocks noGrp="1"/>
          </p:cNvSpPr>
          <p:nvPr>
            <p:ph idx="1"/>
          </p:nvPr>
        </p:nvSpPr>
        <p:spPr/>
        <p:txBody>
          <a:bodyPr>
            <a:normAutofit lnSpcReduction="10000"/>
          </a:bodyPr>
          <a:lstStyle/>
          <a:p>
            <a:r>
              <a:rPr lang="id-ID" dirty="0" smtClean="0"/>
              <a:t>1. Komunikator</a:t>
            </a:r>
          </a:p>
          <a:p>
            <a:r>
              <a:rPr lang="id-ID" dirty="0" smtClean="0"/>
              <a:t>2.Isi</a:t>
            </a:r>
          </a:p>
          <a:p>
            <a:r>
              <a:rPr lang="id-ID" dirty="0" smtClean="0"/>
              <a:t>3. Audience</a:t>
            </a:r>
          </a:p>
          <a:p>
            <a:r>
              <a:rPr lang="id-ID" dirty="0" smtClean="0"/>
              <a:t>4. Umpan Balik</a:t>
            </a:r>
          </a:p>
          <a:p>
            <a:r>
              <a:rPr lang="id-ID" dirty="0" smtClean="0"/>
              <a:t>5. Gangguan</a:t>
            </a:r>
          </a:p>
          <a:p>
            <a:r>
              <a:rPr lang="id-ID" dirty="0" smtClean="0"/>
              <a:t>6. Gatekeeper</a:t>
            </a:r>
          </a:p>
          <a:p>
            <a:r>
              <a:rPr lang="id-ID" dirty="0" smtClean="0"/>
              <a:t>7. Pengatur</a:t>
            </a:r>
          </a:p>
          <a:p>
            <a:r>
              <a:rPr lang="id-ID" dirty="0" smtClean="0"/>
              <a:t>8. Filter</a:t>
            </a:r>
            <a:endParaRPr lang="id-ID"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Komunikator</a:t>
            </a:r>
            <a:endParaRPr lang="id-ID" dirty="0"/>
          </a:p>
        </p:txBody>
      </p:sp>
      <p:sp>
        <p:nvSpPr>
          <p:cNvPr id="3" name="Content Placeholder 2"/>
          <p:cNvSpPr>
            <a:spLocks noGrp="1"/>
          </p:cNvSpPr>
          <p:nvPr>
            <p:ph idx="1"/>
          </p:nvPr>
        </p:nvSpPr>
        <p:spPr/>
        <p:txBody>
          <a:bodyPr>
            <a:normAutofit lnSpcReduction="10000"/>
          </a:bodyPr>
          <a:lstStyle/>
          <a:p>
            <a:r>
              <a:rPr lang="id-ID" dirty="0" smtClean="0"/>
              <a:t>Komunikator di sini meliputi jaringan, stasiun lokal, direktur, dan staf teknis yang berkaitan dengan sebuah acara televisi (dan media lainnya). Jadi, komunikator merupakan gabungan dari berbagai individu dalam sebuah lembaga media massa.</a:t>
            </a:r>
          </a:p>
          <a:p>
            <a:r>
              <a:rPr lang="id-ID" dirty="0" smtClean="0"/>
              <a:t>Komunikator dlm komunikasi massa bukan individu, tetapi kumpulan orang yg bekerja sama satu sama lain.</a:t>
            </a:r>
            <a:endParaRPr lang="id-ID"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Komunikator</a:t>
            </a:r>
            <a:endParaRPr lang="id-ID" dirty="0"/>
          </a:p>
        </p:txBody>
      </p:sp>
      <p:sp>
        <p:nvSpPr>
          <p:cNvPr id="3" name="Content Placeholder 2"/>
          <p:cNvSpPr>
            <a:spLocks noGrp="1"/>
          </p:cNvSpPr>
          <p:nvPr>
            <p:ph idx="1"/>
          </p:nvPr>
        </p:nvSpPr>
        <p:spPr/>
        <p:txBody>
          <a:bodyPr>
            <a:normAutofit lnSpcReduction="10000"/>
          </a:bodyPr>
          <a:lstStyle/>
          <a:p>
            <a:r>
              <a:rPr lang="id-ID" dirty="0" smtClean="0"/>
              <a:t>Komunikator dlm komunikasi massa bersifat mencari keuntungan. Media massa tidak sekadar menyiarkan informasi, tapi membutuhkan pemasukan bagi kelangsungan hidup media tsb.</a:t>
            </a:r>
          </a:p>
          <a:p>
            <a:r>
              <a:rPr lang="id-ID" dirty="0" smtClean="0"/>
              <a:t>Ada beberapa karakteristik komunikator 1) daya saing 2) ukuran dan kompleksitas, 3) industrialisasi, 4) spesialisasi dan 5) perwakilan</a:t>
            </a:r>
            <a:endParaRPr lang="id-ID"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Isi</a:t>
            </a:r>
            <a:endParaRPr lang="id-ID" dirty="0"/>
          </a:p>
        </p:txBody>
      </p:sp>
      <p:sp>
        <p:nvSpPr>
          <p:cNvPr id="3" name="Content Placeholder 2"/>
          <p:cNvSpPr>
            <a:spLocks noGrp="1"/>
          </p:cNvSpPr>
          <p:nvPr>
            <p:ph idx="1"/>
          </p:nvPr>
        </p:nvSpPr>
        <p:spPr/>
        <p:txBody>
          <a:bodyPr/>
          <a:lstStyle/>
          <a:p>
            <a:r>
              <a:rPr lang="id-ID" dirty="0" smtClean="0"/>
              <a:t>1. Berita dan informasi</a:t>
            </a:r>
          </a:p>
          <a:p>
            <a:r>
              <a:rPr lang="id-ID" dirty="0" smtClean="0"/>
              <a:t>2. Analisa dan interpretasi</a:t>
            </a:r>
          </a:p>
          <a:p>
            <a:r>
              <a:rPr lang="id-ID" dirty="0" smtClean="0"/>
              <a:t>3. Pendidikan dan sosialisasi</a:t>
            </a:r>
          </a:p>
          <a:p>
            <a:r>
              <a:rPr lang="id-ID" dirty="0" smtClean="0"/>
              <a:t>4. Hubungan masyarakat dan persuasi</a:t>
            </a:r>
          </a:p>
          <a:p>
            <a:r>
              <a:rPr lang="id-ID" dirty="0" smtClean="0"/>
              <a:t>5. Iklan dan bentuk penjualan lain</a:t>
            </a:r>
          </a:p>
          <a:p>
            <a:r>
              <a:rPr lang="id-ID" dirty="0" smtClean="0"/>
              <a:t>6. hiburan</a:t>
            </a:r>
            <a:endParaRPr lang="id-ID"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Audience</a:t>
            </a:r>
            <a:endParaRPr lang="id-ID" dirty="0"/>
          </a:p>
        </p:txBody>
      </p:sp>
      <p:sp>
        <p:nvSpPr>
          <p:cNvPr id="3" name="Content Placeholder 2"/>
          <p:cNvSpPr>
            <a:spLocks noGrp="1"/>
          </p:cNvSpPr>
          <p:nvPr>
            <p:ph idx="1"/>
          </p:nvPr>
        </p:nvSpPr>
        <p:spPr/>
        <p:txBody>
          <a:bodyPr>
            <a:normAutofit fontScale="92500" lnSpcReduction="10000"/>
          </a:bodyPr>
          <a:lstStyle/>
          <a:p>
            <a:r>
              <a:rPr lang="id-ID" dirty="0" smtClean="0"/>
              <a:t>Beragam, dari jutaan penonton televisi, ribuan  pembaca buku, majalah, atau jurnal ilmiah. Masing2 audience berbeda satu sama lain: cara berpakaian, berpikir, menanggapi pesan yg diterimanya, pengalaman, dan orientasi hidupnya.</a:t>
            </a:r>
          </a:p>
          <a:p>
            <a:r>
              <a:rPr lang="id-ID" dirty="0" smtClean="0"/>
              <a:t> Karakteristik: 1) individu2 yg cenderung unt berbagi, 2) cenderung besar, 3) cenderung heterogen, 4) cenderung anonim, 5) audience dipisahkan ruang dan waktu </a:t>
            </a:r>
            <a:endParaRPr lang="id-ID"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Umpan Balik</a:t>
            </a:r>
            <a:endParaRPr lang="id-ID" dirty="0"/>
          </a:p>
        </p:txBody>
      </p:sp>
      <p:sp>
        <p:nvSpPr>
          <p:cNvPr id="3" name="Content Placeholder 2"/>
          <p:cNvSpPr>
            <a:spLocks noGrp="1"/>
          </p:cNvSpPr>
          <p:nvPr>
            <p:ph idx="1"/>
          </p:nvPr>
        </p:nvSpPr>
        <p:spPr/>
        <p:txBody>
          <a:bodyPr/>
          <a:lstStyle/>
          <a:p>
            <a:r>
              <a:rPr lang="id-ID" dirty="0" smtClean="0"/>
              <a:t>Umpan balik bisa langsung maupun tidak langsung.</a:t>
            </a:r>
          </a:p>
          <a:p>
            <a:r>
              <a:rPr lang="id-ID" dirty="0" smtClean="0"/>
              <a:t>Umpan balik merupakan bahan yg direfleksikan kepada sumber/komunikan setelah dipertimbangkan dalam waktu tertentu sebelum dikirimkan.</a:t>
            </a:r>
          </a:p>
          <a:p>
            <a:r>
              <a:rPr lang="id-ID" dirty="0" smtClean="0"/>
              <a:t>Rating merupakan umpan balik.</a:t>
            </a:r>
            <a:endParaRPr lang="id-ID"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Gangguan</a:t>
            </a:r>
            <a:endParaRPr lang="id-ID" dirty="0"/>
          </a:p>
        </p:txBody>
      </p:sp>
      <p:sp>
        <p:nvSpPr>
          <p:cNvPr id="3" name="Content Placeholder 2"/>
          <p:cNvSpPr>
            <a:spLocks noGrp="1"/>
          </p:cNvSpPr>
          <p:nvPr>
            <p:ph idx="1"/>
          </p:nvPr>
        </p:nvSpPr>
        <p:spPr/>
        <p:txBody>
          <a:bodyPr>
            <a:normAutofit fontScale="92500" lnSpcReduction="10000"/>
          </a:bodyPr>
          <a:lstStyle/>
          <a:p>
            <a:r>
              <a:rPr lang="id-ID" dirty="0" smtClean="0"/>
              <a:t>1. Gangguan Saluran: salah cetak, kata atau paragraf yg hilang, gambar tak jelas, gangguan  gelombang radio, batere aus, atau koran/majalah langganan yg tak datang.</a:t>
            </a:r>
          </a:p>
          <a:p>
            <a:r>
              <a:rPr lang="id-ID" dirty="0" smtClean="0"/>
              <a:t>2.Gangguan Semantik: gangguan yg berkaitan dgn bahasa. Lebih rumit dan kompleks dan sering kali muncul.  Gangguan semantik adalah gangguan dalam proses komunikasi yg diakibatkan oleh pengirim atau penerima pesan itu sendiri.</a:t>
            </a:r>
            <a:endParaRPr lang="id-ID"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Gatekeeper</a:t>
            </a:r>
            <a:endParaRPr lang="id-ID" dirty="0"/>
          </a:p>
        </p:txBody>
      </p:sp>
      <p:sp>
        <p:nvSpPr>
          <p:cNvPr id="3" name="Content Placeholder 2"/>
          <p:cNvSpPr>
            <a:spLocks noGrp="1"/>
          </p:cNvSpPr>
          <p:nvPr>
            <p:ph idx="1"/>
          </p:nvPr>
        </p:nvSpPr>
        <p:spPr/>
        <p:txBody>
          <a:bodyPr>
            <a:normAutofit fontScale="92500" lnSpcReduction="20000"/>
          </a:bodyPr>
          <a:lstStyle/>
          <a:p>
            <a:r>
              <a:rPr lang="id-ID" dirty="0" smtClean="0"/>
              <a:t>Individu-individu atau kelompok orang yang memantau arus informasi dalam sebuah saluran informasi (massa) (John R. Bittner, 1996)</a:t>
            </a:r>
          </a:p>
          <a:p>
            <a:r>
              <a:rPr lang="id-ID" dirty="0" smtClean="0"/>
              <a:t>Mereka antara lain: reporter, editor berita, editor film, atau org lain yg ikut menentukan arus informasi yg disebarkan.</a:t>
            </a:r>
          </a:p>
          <a:p>
            <a:r>
              <a:rPr lang="id-ID" dirty="0" smtClean="0"/>
              <a:t>Fungsi Gatekeeper: 1) menyiarkan informasi, 2) membatasi informasi dgn mengedit, 3) memperluas kuantitas informasi dgn menambah fakta dan pandangan lain, dan 4) untuk menginterpretasikan informasi</a:t>
            </a:r>
            <a:endParaRPr lang="id-ID"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307</TotalTime>
  <Words>523</Words>
  <Application>Microsoft Office PowerPoint</Application>
  <PresentationFormat>On-screen Show (4:3)</PresentationFormat>
  <Paragraphs>43</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KOMUNIKASI MASSA</vt:lpstr>
      <vt:lpstr>Elemen-Elemen Komunikasi Massa</vt:lpstr>
      <vt:lpstr>Komunikator</vt:lpstr>
      <vt:lpstr>Komunikator</vt:lpstr>
      <vt:lpstr>Isi</vt:lpstr>
      <vt:lpstr>Audience</vt:lpstr>
      <vt:lpstr>Umpan Balik</vt:lpstr>
      <vt:lpstr>Gangguan</vt:lpstr>
      <vt:lpstr>Gatekeeper</vt:lpstr>
      <vt:lpstr>Pengatur</vt:lpstr>
      <vt:lpstr>Filter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KOMUNIKASI MASSA</dc:title>
  <dc:creator>asus</dc:creator>
  <cp:lastModifiedBy>asus</cp:lastModifiedBy>
  <cp:revision>22</cp:revision>
  <dcterms:created xsi:type="dcterms:W3CDTF">2014-03-13T15:19:32Z</dcterms:created>
  <dcterms:modified xsi:type="dcterms:W3CDTF">2014-03-14T03:38:20Z</dcterms:modified>
</cp:coreProperties>
</file>