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0" r:id="rId17"/>
    <p:sldId id="271" r:id="rId1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409"/>
    <a:srgbClr val="000000"/>
    <a:srgbClr val="FDE4CF"/>
    <a:srgbClr val="FF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37" autoAdjust="0"/>
    <p:restoredTop sz="94545" autoAdjust="0"/>
  </p:normalViewPr>
  <p:slideViewPr>
    <p:cSldViewPr>
      <p:cViewPr varScale="1">
        <p:scale>
          <a:sx n="47" d="100"/>
          <a:sy n="47" d="100"/>
        </p:scale>
        <p:origin x="-492" y="-90"/>
      </p:cViewPr>
      <p:guideLst>
        <p:guide orient="horz" pos="2160"/>
        <p:guide pos="2880"/>
      </p:guideLst>
    </p:cSldViewPr>
  </p:slideViewPr>
  <p:outlineViewPr>
    <p:cViewPr>
      <p:scale>
        <a:sx n="33" d="100"/>
        <a:sy n="33" d="100"/>
      </p:scale>
      <p:origin x="0" y="227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3574A2BF-BD6C-4E87-B658-3ABD0E81C59B}" type="datetimeFigureOut">
              <a:rPr lang="id-ID" smtClean="0"/>
              <a:pPr/>
              <a:t>10/10/2012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B66BA2-E7F9-451F-96A1-C5E938D93561}" type="slidenum">
              <a:rPr lang="id-ID" smtClean="0"/>
              <a:pPr/>
              <a:t>‹#›</a:t>
            </a:fld>
            <a:endParaRPr lang="id-ID"/>
          </a:p>
        </p:txBody>
      </p:sp>
    </p:spTree>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574A2BF-BD6C-4E87-B658-3ABD0E81C59B}" type="datetimeFigureOut">
              <a:rPr lang="id-ID" smtClean="0"/>
              <a:pPr/>
              <a:t>10/10/2012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B66BA2-E7F9-451F-96A1-C5E938D93561}" type="slidenum">
              <a:rPr lang="id-ID" smtClean="0"/>
              <a:pPr/>
              <a:t>‹#›</a:t>
            </a:fld>
            <a:endParaRPr lang="id-ID"/>
          </a:p>
        </p:txBody>
      </p:sp>
    </p:spTree>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574A2BF-BD6C-4E87-B658-3ABD0E81C59B}" type="datetimeFigureOut">
              <a:rPr lang="id-ID" smtClean="0"/>
              <a:pPr/>
              <a:t>10/10/2012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B66BA2-E7F9-451F-96A1-C5E938D93561}" type="slidenum">
              <a:rPr lang="id-ID" smtClean="0"/>
              <a:pPr/>
              <a:t>‹#›</a:t>
            </a:fld>
            <a:endParaRPr lang="id-ID"/>
          </a:p>
        </p:txBody>
      </p:sp>
    </p:spTree>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574A2BF-BD6C-4E87-B658-3ABD0E81C59B}" type="datetimeFigureOut">
              <a:rPr lang="id-ID" smtClean="0"/>
              <a:pPr/>
              <a:t>10/10/2012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B66BA2-E7F9-451F-96A1-C5E938D93561}" type="slidenum">
              <a:rPr lang="id-ID" smtClean="0"/>
              <a:pPr/>
              <a:t>‹#›</a:t>
            </a:fld>
            <a:endParaRPr lang="id-ID"/>
          </a:p>
        </p:txBody>
      </p:sp>
    </p:spTree>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74A2BF-BD6C-4E87-B658-3ABD0E81C59B}" type="datetimeFigureOut">
              <a:rPr lang="id-ID" smtClean="0"/>
              <a:pPr/>
              <a:t>10/10/2012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B66BA2-E7F9-451F-96A1-C5E938D93561}" type="slidenum">
              <a:rPr lang="id-ID" smtClean="0"/>
              <a:pPr/>
              <a:t>‹#›</a:t>
            </a:fld>
            <a:endParaRPr lang="id-ID"/>
          </a:p>
        </p:txBody>
      </p:sp>
    </p:spTree>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3574A2BF-BD6C-4E87-B658-3ABD0E81C59B}" type="datetimeFigureOut">
              <a:rPr lang="id-ID" smtClean="0"/>
              <a:pPr/>
              <a:t>10/10/2012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4B66BA2-E7F9-451F-96A1-C5E938D93561}" type="slidenum">
              <a:rPr lang="id-ID" smtClean="0"/>
              <a:pPr/>
              <a:t>‹#›</a:t>
            </a:fld>
            <a:endParaRPr lang="id-ID"/>
          </a:p>
        </p:txBody>
      </p:sp>
    </p:spTree>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3574A2BF-BD6C-4E87-B658-3ABD0E81C59B}" type="datetimeFigureOut">
              <a:rPr lang="id-ID" smtClean="0"/>
              <a:pPr/>
              <a:t>10/10/2012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4B66BA2-E7F9-451F-96A1-C5E938D93561}" type="slidenum">
              <a:rPr lang="id-ID" smtClean="0"/>
              <a:pPr/>
              <a:t>‹#›</a:t>
            </a:fld>
            <a:endParaRPr lang="id-ID"/>
          </a:p>
        </p:txBody>
      </p:sp>
    </p:spTree>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3574A2BF-BD6C-4E87-B658-3ABD0E81C59B}" type="datetimeFigureOut">
              <a:rPr lang="id-ID" smtClean="0"/>
              <a:pPr/>
              <a:t>10/10/2012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4B66BA2-E7F9-451F-96A1-C5E938D93561}" type="slidenum">
              <a:rPr lang="id-ID" smtClean="0"/>
              <a:pPr/>
              <a:t>‹#›</a:t>
            </a:fld>
            <a:endParaRPr lang="id-ID"/>
          </a:p>
        </p:txBody>
      </p:sp>
    </p:spTree>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4A2BF-BD6C-4E87-B658-3ABD0E81C59B}" type="datetimeFigureOut">
              <a:rPr lang="id-ID" smtClean="0"/>
              <a:pPr/>
              <a:t>10/10/2012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4B66BA2-E7F9-451F-96A1-C5E938D93561}" type="slidenum">
              <a:rPr lang="id-ID" smtClean="0"/>
              <a:pPr/>
              <a:t>‹#›</a:t>
            </a:fld>
            <a:endParaRPr lang="id-ID"/>
          </a:p>
        </p:txBody>
      </p:sp>
    </p:spTree>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74A2BF-BD6C-4E87-B658-3ABD0E81C59B}" type="datetimeFigureOut">
              <a:rPr lang="id-ID" smtClean="0"/>
              <a:pPr/>
              <a:t>10/10/2012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4B66BA2-E7F9-451F-96A1-C5E938D93561}" type="slidenum">
              <a:rPr lang="id-ID" smtClean="0"/>
              <a:pPr/>
              <a:t>‹#›</a:t>
            </a:fld>
            <a:endParaRPr lang="id-ID"/>
          </a:p>
        </p:txBody>
      </p:sp>
    </p:spTree>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74A2BF-BD6C-4E87-B658-3ABD0E81C59B}" type="datetimeFigureOut">
              <a:rPr lang="id-ID" smtClean="0"/>
              <a:pPr/>
              <a:t>10/10/2012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4B66BA2-E7F9-451F-96A1-C5E938D93561}" type="slidenum">
              <a:rPr lang="id-ID" smtClean="0"/>
              <a:pPr/>
              <a:t>‹#›</a:t>
            </a:fld>
            <a:endParaRPr lang="id-ID"/>
          </a:p>
        </p:txBody>
      </p:sp>
    </p:spTree>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4A2BF-BD6C-4E87-B658-3ABD0E81C59B}" type="datetimeFigureOut">
              <a:rPr lang="id-ID" smtClean="0"/>
              <a:pPr/>
              <a:t>10/10/2012</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B66BA2-E7F9-451F-96A1-C5E938D93561}"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random/>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3000364" y="5500702"/>
            <a:ext cx="5876930" cy="830997"/>
          </a:xfrm>
          <a:prstGeom prst="rect">
            <a:avLst/>
          </a:prstGeom>
        </p:spPr>
        <p:style>
          <a:lnRef idx="1">
            <a:schemeClr val="accent3"/>
          </a:lnRef>
          <a:fillRef idx="2">
            <a:schemeClr val="accent3"/>
          </a:fillRef>
          <a:effectRef idx="1">
            <a:schemeClr val="accent3"/>
          </a:effectRef>
          <a:fontRef idx="minor">
            <a:schemeClr val="dk1"/>
          </a:fontRef>
        </p:style>
        <p:txBody>
          <a:bodyPr wrap="none" rtlCol="0">
            <a:spAutoFit/>
          </a:bodyPr>
          <a:lstStyle/>
          <a:p>
            <a:r>
              <a:rPr lang="id-ID" sz="4800" b="1" dirty="0" smtClean="0">
                <a:latin typeface="Arabic Typesetting" pitchFamily="66" charset="-78"/>
                <a:cs typeface="Arabic Typesetting" pitchFamily="66" charset="-78"/>
              </a:rPr>
              <a:t>Dra. Hj. Oktarina Albizzia, M.Si</a:t>
            </a:r>
            <a:endParaRPr lang="id-ID" sz="4800" b="1" dirty="0">
              <a:latin typeface="Arabic Typesetting" pitchFamily="66" charset="-78"/>
              <a:cs typeface="Arabic Typesetting" pitchFamily="66" charset="-78"/>
            </a:endParaRPr>
          </a:p>
        </p:txBody>
      </p:sp>
      <p:sp>
        <p:nvSpPr>
          <p:cNvPr id="6" name="Rectangle 5"/>
          <p:cNvSpPr/>
          <p:nvPr/>
        </p:nvSpPr>
        <p:spPr>
          <a:xfrm>
            <a:off x="4143372" y="2000240"/>
            <a:ext cx="4572000" cy="2800767"/>
          </a:xfrm>
          <a:prstGeom prst="rect">
            <a:avLst/>
          </a:prstGeom>
        </p:spPr>
        <p:txBody>
          <a:bodyPr>
            <a:spAutoFit/>
          </a:bodyPr>
          <a:lstStyle/>
          <a:p>
            <a:pPr algn="ctr"/>
            <a:r>
              <a:rPr lang="id-ID" sz="8800" b="1" dirty="0" smtClean="0">
                <a:solidFill>
                  <a:srgbClr val="FF0000"/>
                </a:solidFill>
                <a:latin typeface="Papyrus" pitchFamily="66" charset="0"/>
              </a:rPr>
              <a:t>A</a:t>
            </a:r>
            <a:r>
              <a:rPr lang="id-ID" sz="8800" b="1" dirty="0" smtClean="0">
                <a:solidFill>
                  <a:schemeClr val="accent6">
                    <a:lumMod val="50000"/>
                  </a:schemeClr>
                </a:solidFill>
                <a:latin typeface="Papyrus" pitchFamily="66" charset="0"/>
              </a:rPr>
              <a:t>n</a:t>
            </a:r>
            <a:r>
              <a:rPr lang="id-ID" sz="8800" b="1" dirty="0" smtClean="0">
                <a:solidFill>
                  <a:srgbClr val="00B050"/>
                </a:solidFill>
                <a:latin typeface="Papyrus" pitchFamily="66" charset="0"/>
              </a:rPr>
              <a:t>a</a:t>
            </a:r>
            <a:r>
              <a:rPr lang="id-ID" sz="8800" b="1" dirty="0" smtClean="0">
                <a:solidFill>
                  <a:srgbClr val="00B0F0"/>
                </a:solidFill>
                <a:latin typeface="Papyrus" pitchFamily="66" charset="0"/>
              </a:rPr>
              <a:t>l</a:t>
            </a:r>
            <a:r>
              <a:rPr lang="id-ID" sz="8800" b="1" dirty="0" smtClean="0">
                <a:solidFill>
                  <a:srgbClr val="FFC409"/>
                </a:solidFill>
                <a:latin typeface="Papyrus" pitchFamily="66" charset="0"/>
              </a:rPr>
              <a:t>i</a:t>
            </a:r>
            <a:r>
              <a:rPr lang="id-ID" sz="8800" b="1" dirty="0" smtClean="0">
                <a:solidFill>
                  <a:srgbClr val="7030A0"/>
                </a:solidFill>
                <a:latin typeface="Papyrus" pitchFamily="66" charset="0"/>
              </a:rPr>
              <a:t>s</a:t>
            </a:r>
            <a:r>
              <a:rPr lang="id-ID" sz="8800" b="1" dirty="0" smtClean="0">
                <a:solidFill>
                  <a:srgbClr val="FF0000"/>
                </a:solidFill>
                <a:latin typeface="Papyrus" pitchFamily="66" charset="0"/>
              </a:rPr>
              <a:t>i</a:t>
            </a:r>
            <a:r>
              <a:rPr lang="id-ID" sz="8800" b="1" dirty="0" smtClean="0">
                <a:solidFill>
                  <a:schemeClr val="accent6">
                    <a:lumMod val="50000"/>
                  </a:schemeClr>
                </a:solidFill>
                <a:latin typeface="Papyrus" pitchFamily="66" charset="0"/>
              </a:rPr>
              <a:t>s</a:t>
            </a:r>
            <a:r>
              <a:rPr lang="id-ID" sz="8800" b="1" dirty="0" smtClean="0">
                <a:latin typeface="Papyrus" pitchFamily="66" charset="0"/>
              </a:rPr>
              <a:t> </a:t>
            </a:r>
            <a:r>
              <a:rPr lang="id-ID" sz="8800" b="1" dirty="0" smtClean="0">
                <a:solidFill>
                  <a:srgbClr val="00B050"/>
                </a:solidFill>
                <a:latin typeface="Papyrus" pitchFamily="66" charset="0"/>
              </a:rPr>
              <a:t>G</a:t>
            </a:r>
            <a:r>
              <a:rPr lang="id-ID" sz="8800" b="1" dirty="0" smtClean="0">
                <a:solidFill>
                  <a:srgbClr val="00B0F0"/>
                </a:solidFill>
                <a:latin typeface="Papyrus" pitchFamily="66" charset="0"/>
              </a:rPr>
              <a:t>e</a:t>
            </a:r>
            <a:r>
              <a:rPr lang="id-ID" sz="8800" b="1" dirty="0" smtClean="0">
                <a:solidFill>
                  <a:srgbClr val="FFC000"/>
                </a:solidFill>
                <a:latin typeface="Papyrus" pitchFamily="66" charset="0"/>
              </a:rPr>
              <a:t>n</a:t>
            </a:r>
            <a:r>
              <a:rPr lang="id-ID" sz="8800" b="1" dirty="0" smtClean="0">
                <a:solidFill>
                  <a:srgbClr val="00B050"/>
                </a:solidFill>
                <a:latin typeface="Papyrus" pitchFamily="66" charset="0"/>
              </a:rPr>
              <a:t>d</a:t>
            </a:r>
            <a:r>
              <a:rPr lang="id-ID" sz="8800" b="1" dirty="0" smtClean="0">
                <a:solidFill>
                  <a:srgbClr val="FF0000"/>
                </a:solidFill>
                <a:latin typeface="Papyrus" pitchFamily="66" charset="0"/>
              </a:rPr>
              <a:t>e</a:t>
            </a:r>
            <a:r>
              <a:rPr lang="id-ID" sz="8800" b="1" dirty="0" smtClean="0">
                <a:solidFill>
                  <a:schemeClr val="accent6">
                    <a:lumMod val="50000"/>
                  </a:schemeClr>
                </a:solidFill>
                <a:latin typeface="Papyrus" pitchFamily="66" charset="0"/>
              </a:rPr>
              <a:t>r</a:t>
            </a:r>
            <a:endParaRPr lang="id-ID" sz="8800" b="1" dirty="0">
              <a:solidFill>
                <a:schemeClr val="accent6">
                  <a:lumMod val="50000"/>
                </a:schemeClr>
              </a:solidFill>
              <a:latin typeface="Papyrus" pitchFamily="66" charset="0"/>
            </a:endParaRPr>
          </a:p>
        </p:txBody>
      </p:sp>
      <p:pic>
        <p:nvPicPr>
          <p:cNvPr id="1026" name="Picture 2"/>
          <p:cNvPicPr>
            <a:picLocks noChangeAspect="1" noChangeArrowheads="1"/>
          </p:cNvPicPr>
          <p:nvPr/>
        </p:nvPicPr>
        <p:blipFill>
          <a:blip r:embed="rId3" cstate="print"/>
          <a:srcRect l="4911" r="9149" b="5000"/>
          <a:stretch>
            <a:fillRect/>
          </a:stretch>
        </p:blipFill>
        <p:spPr bwMode="auto">
          <a:xfrm rot="20686354">
            <a:off x="4461839" y="3201084"/>
            <a:ext cx="1258307" cy="2049243"/>
          </a:xfrm>
          <a:prstGeom prst="rect">
            <a:avLst/>
          </a:prstGeom>
          <a:noFill/>
          <a:ln w="9525">
            <a:noFill/>
            <a:miter lim="800000"/>
            <a:headEnd/>
            <a:tailEnd/>
          </a:ln>
          <a:effectLst/>
        </p:spPr>
      </p:pic>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357430"/>
            <a:ext cx="9144000" cy="4500570"/>
          </a:xfrm>
        </p:spPr>
        <p:txBody>
          <a:bodyPr>
            <a:noAutofit/>
          </a:bodyPr>
          <a:lstStyle/>
          <a:p>
            <a:r>
              <a:rPr lang="id-ID" sz="2900" dirty="0" smtClean="0">
                <a:solidFill>
                  <a:srgbClr val="000000"/>
                </a:solidFill>
                <a:latin typeface="Segoe Print" pitchFamily="2" charset="0"/>
              </a:rPr>
              <a:t>Tata nilai sosial budaya yang bias gender, dengan dominasi maskulin (budaya patriarki) dalam kehidupan masyarakat.</a:t>
            </a:r>
          </a:p>
          <a:p>
            <a:r>
              <a:rPr lang="id-ID" sz="2900" dirty="0" smtClean="0">
                <a:solidFill>
                  <a:srgbClr val="000000"/>
                </a:solidFill>
                <a:latin typeface="Segoe Print" pitchFamily="2" charset="0"/>
              </a:rPr>
              <a:t>Peraturan dan sistem hukum yang masih banyak bias gender dengan mengutamakan laki-laki dibanding perempuan.</a:t>
            </a:r>
          </a:p>
          <a:p>
            <a:r>
              <a:rPr lang="id-ID" sz="2900" dirty="0" smtClean="0">
                <a:solidFill>
                  <a:srgbClr val="000000"/>
                </a:solidFill>
                <a:latin typeface="Segoe Print" pitchFamily="2" charset="0"/>
              </a:rPr>
              <a:t>Kebijakan dan program pembangunan yang cenderung lebih mengutamakan partisipasi laki-laki daripada perempuan.</a:t>
            </a:r>
          </a:p>
        </p:txBody>
      </p:sp>
      <p:sp>
        <p:nvSpPr>
          <p:cNvPr id="5" name="Title 1"/>
          <p:cNvSpPr txBox="1">
            <a:spLocks/>
          </p:cNvSpPr>
          <p:nvPr/>
        </p:nvSpPr>
        <p:spPr>
          <a:xfrm>
            <a:off x="500034" y="357166"/>
            <a:ext cx="8072494" cy="1785950"/>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smtClean="0">
                <a:ln>
                  <a:noFill/>
                </a:ln>
                <a:solidFill>
                  <a:schemeClr val="lt1"/>
                </a:solidFill>
                <a:effectLst/>
                <a:uLnTx/>
                <a:uFillTx/>
                <a:latin typeface="Segoe Script" pitchFamily="34" charset="0"/>
                <a:ea typeface="+mn-ea"/>
                <a:cs typeface="+mn-cs"/>
              </a:rPr>
              <a:t>Faktor Penyebab</a:t>
            </a:r>
            <a:r>
              <a:rPr kumimoji="0" lang="id-ID" sz="3600" b="1" i="0" u="none" strike="noStrike" kern="1200" cap="none" spc="0" normalizeH="0" noProof="0" dirty="0" smtClean="0">
                <a:ln>
                  <a:noFill/>
                </a:ln>
                <a:solidFill>
                  <a:schemeClr val="lt1"/>
                </a:solidFill>
                <a:effectLst/>
                <a:uLnTx/>
                <a:uFillTx/>
                <a:latin typeface="Segoe Script" pitchFamily="34" charset="0"/>
                <a:ea typeface="+mn-ea"/>
                <a:cs typeface="+mn-cs"/>
              </a:rPr>
              <a:t> Ketidakadilan dan </a:t>
            </a:r>
            <a:r>
              <a:rPr kumimoji="0" lang="id-ID" sz="3600" b="1" i="0" u="none" strike="noStrike" kern="1200" cap="none" spc="0" normalizeH="0" noProof="0" dirty="0" smtClean="0">
                <a:ln>
                  <a:noFill/>
                </a:ln>
                <a:solidFill>
                  <a:schemeClr val="lt1"/>
                </a:solidFill>
                <a:effectLst/>
                <a:uLnTx/>
                <a:uFillTx/>
                <a:latin typeface="Segoe Script" pitchFamily="34" charset="0"/>
                <a:ea typeface="+mn-ea"/>
                <a:cs typeface="+mn-cs"/>
              </a:rPr>
              <a:t>Ketidaksetaraan</a:t>
            </a:r>
            <a:r>
              <a:rPr kumimoji="0" lang="en-US" sz="3600" b="1" i="0" u="none" strike="noStrike" kern="1200" cap="none" spc="0" normalizeH="0" noProof="0" dirty="0" smtClean="0">
                <a:ln>
                  <a:noFill/>
                </a:ln>
                <a:solidFill>
                  <a:schemeClr val="lt1"/>
                </a:solidFill>
                <a:effectLst/>
                <a:uLnTx/>
                <a:uFillTx/>
                <a:latin typeface="Segoe Script" pitchFamily="34" charset="0"/>
                <a:ea typeface="+mn-ea"/>
                <a:cs typeface="+mn-cs"/>
              </a:rPr>
              <a:t>  </a:t>
            </a:r>
            <a:r>
              <a:rPr lang="en-US" sz="3600" b="1" dirty="0" smtClean="0">
                <a:latin typeface="Segoe Script" pitchFamily="34" charset="0"/>
              </a:rPr>
              <a:t>G</a:t>
            </a:r>
            <a:r>
              <a:rPr kumimoji="0" lang="id-ID" sz="3600" b="1" i="0" u="none" strike="noStrike" kern="1200" cap="none" spc="0" normalizeH="0" noProof="0" dirty="0" smtClean="0">
                <a:ln>
                  <a:noFill/>
                </a:ln>
                <a:solidFill>
                  <a:schemeClr val="lt1"/>
                </a:solidFill>
                <a:effectLst/>
                <a:uLnTx/>
                <a:uFillTx/>
                <a:latin typeface="Segoe Script" pitchFamily="34" charset="0"/>
                <a:ea typeface="+mn-ea"/>
                <a:cs typeface="+mn-cs"/>
              </a:rPr>
              <a:t>ender</a:t>
            </a:r>
            <a:endParaRPr kumimoji="0" lang="id-ID" sz="36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spTree>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785926"/>
            <a:ext cx="8501122" cy="4714908"/>
          </a:xfrm>
        </p:spPr>
        <p:txBody>
          <a:bodyPr>
            <a:noAutofit/>
          </a:bodyPr>
          <a:lstStyle/>
          <a:p>
            <a:r>
              <a:rPr lang="id-ID" sz="3400" b="1" u="sng" dirty="0" smtClean="0">
                <a:solidFill>
                  <a:srgbClr val="000000"/>
                </a:solidFill>
                <a:latin typeface="Segoe Print" pitchFamily="2" charset="0"/>
              </a:rPr>
              <a:t>Diskriminasi</a:t>
            </a:r>
            <a:r>
              <a:rPr lang="id-ID" sz="3400" dirty="0" smtClean="0">
                <a:solidFill>
                  <a:srgbClr val="000000"/>
                </a:solidFill>
                <a:latin typeface="Segoe Print" pitchFamily="2" charset="0"/>
              </a:rPr>
              <a:t/>
            </a:r>
            <a:br>
              <a:rPr lang="id-ID" sz="3400" dirty="0" smtClean="0">
                <a:solidFill>
                  <a:srgbClr val="000000"/>
                </a:solidFill>
                <a:latin typeface="Segoe Print" pitchFamily="2" charset="0"/>
              </a:rPr>
            </a:br>
            <a:r>
              <a:rPr lang="id-ID" sz="3400" dirty="0" smtClean="0">
                <a:solidFill>
                  <a:srgbClr val="000000"/>
                </a:solidFill>
                <a:latin typeface="Segoe Print" pitchFamily="2" charset="0"/>
              </a:rPr>
              <a:t>Pembedaan yang melahirkan kerugian, misalnya upah buruh laki-laki lebih besar daripada perempuan (meskipun ini tidak terjadi pada pegawai negeri). Di beberapa tempat, janda tidak dianggap sebagai kepala keluarga, karena dia perempuan </a:t>
            </a:r>
          </a:p>
        </p:txBody>
      </p:sp>
      <p:sp>
        <p:nvSpPr>
          <p:cNvPr id="5" name="Title 1"/>
          <p:cNvSpPr txBox="1">
            <a:spLocks/>
          </p:cNvSpPr>
          <p:nvPr/>
        </p:nvSpPr>
        <p:spPr>
          <a:xfrm>
            <a:off x="500034" y="357166"/>
            <a:ext cx="8072494" cy="1143008"/>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id-ID" sz="3600" b="1" dirty="0" smtClean="0">
                <a:latin typeface="Segoe Script" pitchFamily="34" charset="0"/>
              </a:rPr>
              <a:t>Ketimpangan Gender dan Ketidakadilan Gender</a:t>
            </a:r>
            <a:endParaRPr kumimoji="0" lang="id-ID" sz="36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spTree>
  </p:cSld>
  <p:clrMapOvr>
    <a:masterClrMapping/>
  </p:clrMapOvr>
  <p:transition spd="med">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71612"/>
            <a:ext cx="9144000" cy="5286388"/>
          </a:xfrm>
        </p:spPr>
        <p:txBody>
          <a:bodyPr>
            <a:noAutofit/>
          </a:bodyPr>
          <a:lstStyle/>
          <a:p>
            <a:r>
              <a:rPr lang="id-ID" sz="2800" b="1" u="sng" dirty="0" smtClean="0">
                <a:solidFill>
                  <a:srgbClr val="000000"/>
                </a:solidFill>
                <a:latin typeface="Segoe Print" pitchFamily="2" charset="0"/>
              </a:rPr>
              <a:t>Subordinasi</a:t>
            </a:r>
            <a:r>
              <a:rPr lang="id-ID" sz="2800" dirty="0" smtClean="0">
                <a:solidFill>
                  <a:srgbClr val="000000"/>
                </a:solidFill>
                <a:latin typeface="Segoe Print" pitchFamily="2" charset="0"/>
              </a:rPr>
              <a:t> (sebuah posisi atau peran yang merendahkan nilai peran yang lain/menomorduakan perempuan).</a:t>
            </a:r>
            <a:br>
              <a:rPr lang="id-ID" sz="2800" dirty="0" smtClean="0">
                <a:solidFill>
                  <a:srgbClr val="000000"/>
                </a:solidFill>
                <a:latin typeface="Segoe Print" pitchFamily="2" charset="0"/>
              </a:rPr>
            </a:br>
            <a:r>
              <a:rPr lang="id-ID" sz="2800" dirty="0" smtClean="0">
                <a:solidFill>
                  <a:srgbClr val="000000"/>
                </a:solidFill>
                <a:latin typeface="Segoe Print" pitchFamily="2" charset="0"/>
              </a:rPr>
              <a:t>Dalam keluarga, perempuan dianggap sebagai milik suami (status perempuan sebagai jenis kelamin yang lebih rendah dibandingkan laki-laki dan pekerjaan reproduktif merupakan tanggung jawab perempuan). Dalam jabatan perempuan dinomorduakan, demikian juga dalam politik, perempuan umumnya dianggap hanya pelengkap, sehingga kehadirannya tidak diperhitungkan.</a:t>
            </a:r>
            <a:br>
              <a:rPr lang="id-ID" sz="2800" dirty="0" smtClean="0">
                <a:solidFill>
                  <a:srgbClr val="000000"/>
                </a:solidFill>
                <a:latin typeface="Segoe Print" pitchFamily="2" charset="0"/>
              </a:rPr>
            </a:br>
            <a:endParaRPr lang="id-ID" sz="2800" dirty="0" smtClean="0">
              <a:solidFill>
                <a:srgbClr val="000000"/>
              </a:solidFill>
              <a:latin typeface="Segoe Print" pitchFamily="2" charset="0"/>
            </a:endParaRPr>
          </a:p>
        </p:txBody>
      </p:sp>
      <p:sp>
        <p:nvSpPr>
          <p:cNvPr id="5" name="Title 1"/>
          <p:cNvSpPr txBox="1">
            <a:spLocks/>
          </p:cNvSpPr>
          <p:nvPr/>
        </p:nvSpPr>
        <p:spPr>
          <a:xfrm>
            <a:off x="500034" y="285728"/>
            <a:ext cx="8072494" cy="1143008"/>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id-ID" sz="3600" b="1" dirty="0" smtClean="0">
                <a:latin typeface="Segoe Script" pitchFamily="34" charset="0"/>
              </a:rPr>
              <a:t>Ketimpangan Gender dan Ketidakadilan Gender</a:t>
            </a:r>
            <a:endParaRPr kumimoji="0" lang="id-ID" sz="36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71612"/>
            <a:ext cx="9144000" cy="5286388"/>
          </a:xfrm>
        </p:spPr>
        <p:txBody>
          <a:bodyPr>
            <a:noAutofit/>
          </a:bodyPr>
          <a:lstStyle/>
          <a:p>
            <a:r>
              <a:rPr lang="id-ID" b="1" u="sng" dirty="0" smtClean="0">
                <a:solidFill>
                  <a:srgbClr val="000000"/>
                </a:solidFill>
                <a:latin typeface="Segoe Print" pitchFamily="2" charset="0"/>
              </a:rPr>
              <a:t>Pelabelan Negatif atau Citra Baku </a:t>
            </a:r>
            <a:r>
              <a:rPr lang="id-ID" b="1" u="sng" dirty="0" smtClean="0">
                <a:solidFill>
                  <a:srgbClr val="000000"/>
                </a:solidFill>
                <a:latin typeface="Segoe Print" pitchFamily="2" charset="0"/>
              </a:rPr>
              <a:t>(</a:t>
            </a:r>
            <a:r>
              <a:rPr lang="en-US" b="1" u="sng" dirty="0" smtClean="0">
                <a:solidFill>
                  <a:srgbClr val="000000"/>
                </a:solidFill>
                <a:latin typeface="Segoe Print" pitchFamily="2" charset="0"/>
              </a:rPr>
              <a:t>S</a:t>
            </a:r>
            <a:r>
              <a:rPr lang="id-ID" b="1" u="sng" dirty="0" smtClean="0">
                <a:solidFill>
                  <a:srgbClr val="000000"/>
                </a:solidFill>
                <a:latin typeface="Segoe Print" pitchFamily="2" charset="0"/>
              </a:rPr>
              <a:t>tereotype</a:t>
            </a:r>
            <a:r>
              <a:rPr lang="id-ID" b="1" u="sng" dirty="0" smtClean="0">
                <a:solidFill>
                  <a:srgbClr val="000000"/>
                </a:solidFill>
                <a:latin typeface="Segoe Print" pitchFamily="2" charset="0"/>
              </a:rPr>
              <a:t>)</a:t>
            </a:r>
          </a:p>
          <a:p>
            <a:pPr lvl="1">
              <a:buFont typeface="Wingdings" pitchFamily="2" charset="2"/>
              <a:buChar char="Ø"/>
            </a:pPr>
            <a:r>
              <a:rPr lang="id-ID" dirty="0" smtClean="0">
                <a:solidFill>
                  <a:srgbClr val="000000"/>
                </a:solidFill>
                <a:latin typeface="Segoe Print" pitchFamily="2" charset="0"/>
              </a:rPr>
              <a:t>Perempuan dianggap sebagai makhluk lemah, lembut, cantik, mudah dirayu, tidak perlu sekolah tinggi, diatur oleh laki-laki.</a:t>
            </a:r>
          </a:p>
          <a:p>
            <a:pPr lvl="1">
              <a:buFont typeface="Wingdings" pitchFamily="2" charset="2"/>
              <a:buChar char="Ø"/>
            </a:pPr>
            <a:r>
              <a:rPr lang="id-ID" dirty="0" smtClean="0">
                <a:solidFill>
                  <a:srgbClr val="000000"/>
                </a:solidFill>
                <a:latin typeface="Segoe Print" pitchFamily="2" charset="0"/>
              </a:rPr>
              <a:t>Sedangkan laki-laki, keras, kuat, perlu sekolah tinggi, tidak pantas memasak, apalagi melayani istri, dan mengatur seluruh kehidupan.</a:t>
            </a:r>
          </a:p>
          <a:p>
            <a:pPr lvl="1">
              <a:buFont typeface="Wingdings" pitchFamily="2" charset="2"/>
              <a:buChar char="Ø"/>
            </a:pPr>
            <a:r>
              <a:rPr lang="id-ID" dirty="0" smtClean="0">
                <a:solidFill>
                  <a:srgbClr val="000000"/>
                </a:solidFill>
                <a:latin typeface="Segoe Print" pitchFamily="2" charset="0"/>
              </a:rPr>
              <a:t>Akibatnya, perempuan di rumah (domestik), sedangkan laki-laki urusan </a:t>
            </a:r>
            <a:r>
              <a:rPr lang="id-ID" dirty="0" smtClean="0">
                <a:solidFill>
                  <a:srgbClr val="000000"/>
                </a:solidFill>
                <a:latin typeface="Segoe Print" pitchFamily="2" charset="0"/>
              </a:rPr>
              <a:t>luar</a:t>
            </a:r>
            <a:r>
              <a:rPr lang="en-US" dirty="0" smtClean="0">
                <a:solidFill>
                  <a:srgbClr val="000000"/>
                </a:solidFill>
                <a:latin typeface="Segoe Print" pitchFamily="2" charset="0"/>
              </a:rPr>
              <a:t> </a:t>
            </a:r>
            <a:r>
              <a:rPr lang="id-ID" dirty="0" smtClean="0">
                <a:solidFill>
                  <a:srgbClr val="000000"/>
                </a:solidFill>
                <a:latin typeface="Segoe Print" pitchFamily="2" charset="0"/>
              </a:rPr>
              <a:t>(</a:t>
            </a:r>
            <a:r>
              <a:rPr lang="id-ID" dirty="0" smtClean="0">
                <a:solidFill>
                  <a:srgbClr val="000000"/>
                </a:solidFill>
                <a:latin typeface="Segoe Print" pitchFamily="2" charset="0"/>
              </a:rPr>
              <a:t>publik).</a:t>
            </a:r>
          </a:p>
        </p:txBody>
      </p:sp>
      <p:sp>
        <p:nvSpPr>
          <p:cNvPr id="5" name="Title 1"/>
          <p:cNvSpPr txBox="1">
            <a:spLocks/>
          </p:cNvSpPr>
          <p:nvPr/>
        </p:nvSpPr>
        <p:spPr>
          <a:xfrm>
            <a:off x="500034" y="285728"/>
            <a:ext cx="8072494" cy="1143008"/>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id-ID" sz="3600" b="1" dirty="0" smtClean="0">
                <a:latin typeface="Segoe Script" pitchFamily="34" charset="0"/>
              </a:rPr>
              <a:t>Ketimpangan Gender dan Ketidakadilan Gender</a:t>
            </a:r>
            <a:endParaRPr kumimoji="0" lang="id-ID" sz="36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 to="" calcmode="lin" valueType="num">
                                      <p:cBhvr>
                                        <p:cTn id="10" dur="1" fill="hold"/>
                                        <p:tgtEl>
                                          <p:spTgt spid="3">
                                            <p:txEl>
                                              <p:pRg st="1" end="1"/>
                                            </p:txEl>
                                          </p:spTgt>
                                        </p:tgtEl>
                                        <p:attrNameLst>
                                          <p:attrName/>
                                        </p:attrNameLst>
                                      </p:cBhvr>
                                    </p:anim>
                                  </p:childTnLst>
                                </p:cTn>
                              </p:par>
                              <p:par>
                                <p:cTn id="11" presetID="24"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to="" calcmode="lin" valueType="num">
                                      <p:cBhvr>
                                        <p:cTn id="13" dur="1" fill="hold"/>
                                        <p:tgtEl>
                                          <p:spTgt spid="3">
                                            <p:txEl>
                                              <p:pRg st="2" end="2"/>
                                            </p:txEl>
                                          </p:spTgt>
                                        </p:tgtEl>
                                        <p:attrNameLst>
                                          <p:attrName/>
                                        </p:attrNameLst>
                                      </p:cBhvr>
                                    </p:anim>
                                  </p:childTnLst>
                                </p:cTn>
                              </p:par>
                              <p:par>
                                <p:cTn id="14" presetID="24"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 to="" calcmode="lin" valueType="num">
                                      <p:cBhvr>
                                        <p:cTn id="16"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71612"/>
            <a:ext cx="9144000" cy="5286388"/>
          </a:xfrm>
        </p:spPr>
        <p:txBody>
          <a:bodyPr>
            <a:noAutofit/>
          </a:bodyPr>
          <a:lstStyle/>
          <a:p>
            <a:r>
              <a:rPr lang="id-ID" b="1" u="sng" dirty="0" smtClean="0">
                <a:solidFill>
                  <a:srgbClr val="000000"/>
                </a:solidFill>
                <a:latin typeface="Segoe Print" pitchFamily="2" charset="0"/>
              </a:rPr>
              <a:t>Pelabelan Negatif atau Citra Baku </a:t>
            </a:r>
            <a:r>
              <a:rPr lang="id-ID" b="1" u="sng" dirty="0" smtClean="0">
                <a:solidFill>
                  <a:srgbClr val="000000"/>
                </a:solidFill>
                <a:latin typeface="Segoe Print" pitchFamily="2" charset="0"/>
              </a:rPr>
              <a:t>(</a:t>
            </a:r>
            <a:r>
              <a:rPr lang="en-US" b="1" u="sng" dirty="0" smtClean="0">
                <a:solidFill>
                  <a:srgbClr val="000000"/>
                </a:solidFill>
                <a:latin typeface="Segoe Print" pitchFamily="2" charset="0"/>
              </a:rPr>
              <a:t>S</a:t>
            </a:r>
            <a:r>
              <a:rPr lang="id-ID" b="1" u="sng" dirty="0" smtClean="0">
                <a:solidFill>
                  <a:srgbClr val="000000"/>
                </a:solidFill>
                <a:latin typeface="Segoe Print" pitchFamily="2" charset="0"/>
              </a:rPr>
              <a:t>tereotype</a:t>
            </a:r>
            <a:r>
              <a:rPr lang="id-ID" b="1" u="sng" dirty="0" smtClean="0">
                <a:solidFill>
                  <a:srgbClr val="000000"/>
                </a:solidFill>
                <a:latin typeface="Segoe Print" pitchFamily="2" charset="0"/>
              </a:rPr>
              <a:t>)</a:t>
            </a:r>
          </a:p>
          <a:p>
            <a:pPr lvl="1">
              <a:buFont typeface="Wingdings" pitchFamily="2" charset="2"/>
              <a:buChar char="Ø"/>
            </a:pPr>
            <a:r>
              <a:rPr lang="id-ID" sz="2650" dirty="0" smtClean="0">
                <a:solidFill>
                  <a:srgbClr val="000000"/>
                </a:solidFill>
                <a:latin typeface="Segoe Print" pitchFamily="2" charset="0"/>
              </a:rPr>
              <a:t>Perempuan adalah ratu dapur, hanya diberikan peran-peran aksesoris dalam masyarakat. Perempuan tidak pantas menjadi pemimpin.</a:t>
            </a:r>
          </a:p>
          <a:p>
            <a:pPr lvl="1">
              <a:buFont typeface="Wingdings" pitchFamily="2" charset="2"/>
              <a:buChar char="Ø"/>
            </a:pPr>
            <a:r>
              <a:rPr lang="id-ID" sz="2650" dirty="0" smtClean="0">
                <a:solidFill>
                  <a:srgbClr val="000000"/>
                </a:solidFill>
                <a:latin typeface="Segoe Print" pitchFamily="2" charset="0"/>
              </a:rPr>
              <a:t>Pekerjaan RT tidak dinilai/diperhitungkan.</a:t>
            </a:r>
          </a:p>
          <a:p>
            <a:pPr lvl="1">
              <a:buFont typeface="Wingdings" pitchFamily="2" charset="2"/>
              <a:buChar char="Ø"/>
            </a:pPr>
            <a:r>
              <a:rPr lang="id-ID" sz="2650" dirty="0" smtClean="0">
                <a:solidFill>
                  <a:srgbClr val="000000"/>
                </a:solidFill>
                <a:latin typeface="Segoe Print" pitchFamily="2" charset="0"/>
              </a:rPr>
              <a:t>Perempuan tidak memiliki kesempatan yang luas juga upah kerja perempuan lebih rendah.</a:t>
            </a:r>
          </a:p>
          <a:p>
            <a:pPr lvl="1">
              <a:buFont typeface="Wingdings" pitchFamily="2" charset="2"/>
              <a:buChar char="Ø"/>
            </a:pPr>
            <a:r>
              <a:rPr lang="id-ID" sz="2650" dirty="0" smtClean="0">
                <a:solidFill>
                  <a:srgbClr val="000000"/>
                </a:solidFill>
                <a:latin typeface="Segoe Print" pitchFamily="2" charset="0"/>
              </a:rPr>
              <a:t>Dalam pekerjaan perempuan tidak mendapat kesempatan yang sama karena dibatasi oleh kemampuan reproduksinya.</a:t>
            </a:r>
          </a:p>
        </p:txBody>
      </p:sp>
      <p:sp>
        <p:nvSpPr>
          <p:cNvPr id="5" name="Title 1"/>
          <p:cNvSpPr txBox="1">
            <a:spLocks/>
          </p:cNvSpPr>
          <p:nvPr/>
        </p:nvSpPr>
        <p:spPr>
          <a:xfrm>
            <a:off x="500034" y="285728"/>
            <a:ext cx="8072494" cy="1143008"/>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id-ID" sz="3600" b="1" dirty="0" smtClean="0">
                <a:latin typeface="Segoe Script" pitchFamily="34" charset="0"/>
              </a:rPr>
              <a:t>Ketimpangan Gender dan Ketidakadilan Gender</a:t>
            </a:r>
            <a:endParaRPr kumimoji="0" lang="id-ID" sz="36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to="" calcmode="lin" valueType="num">
                                      <p:cBhvr>
                                        <p:cTn id="7" dur="1" fill="hold"/>
                                        <p:tgtEl>
                                          <p:spTgt spid="3">
                                            <p:txEl>
                                              <p:pRg st="1" end="1"/>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 to="" calcmode="lin" valueType="num">
                                      <p:cBhvr>
                                        <p:cTn id="10" dur="1" fill="hold"/>
                                        <p:tgtEl>
                                          <p:spTgt spid="3">
                                            <p:txEl>
                                              <p:pRg st="2" end="2"/>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to="" calcmode="lin" valueType="num">
                                      <p:cBhvr>
                                        <p:cTn id="13" dur="1" fill="hold"/>
                                        <p:tgtEl>
                                          <p:spTgt spid="3">
                                            <p:txEl>
                                              <p:pRg st="3" end="3"/>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 to="" calcmode="lin" valueType="num">
                                      <p:cBhvr>
                                        <p:cTn id="16"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71612"/>
            <a:ext cx="9144000" cy="5286388"/>
          </a:xfrm>
        </p:spPr>
        <p:txBody>
          <a:bodyPr>
            <a:noAutofit/>
          </a:bodyPr>
          <a:lstStyle/>
          <a:p>
            <a:r>
              <a:rPr lang="id-ID" b="1" u="sng" dirty="0" smtClean="0">
                <a:solidFill>
                  <a:srgbClr val="000000"/>
                </a:solidFill>
                <a:latin typeface="Segoe Print" pitchFamily="2" charset="0"/>
              </a:rPr>
              <a:t>Pelabelan Negatif atau Citra Baku </a:t>
            </a:r>
            <a:r>
              <a:rPr lang="id-ID" b="1" u="sng" dirty="0" smtClean="0">
                <a:solidFill>
                  <a:srgbClr val="000000"/>
                </a:solidFill>
                <a:latin typeface="Segoe Print" pitchFamily="2" charset="0"/>
              </a:rPr>
              <a:t>(</a:t>
            </a:r>
            <a:r>
              <a:rPr lang="en-US" b="1" u="sng" dirty="0" smtClean="0">
                <a:solidFill>
                  <a:srgbClr val="000000"/>
                </a:solidFill>
                <a:latin typeface="Segoe Print" pitchFamily="2" charset="0"/>
              </a:rPr>
              <a:t>S</a:t>
            </a:r>
            <a:r>
              <a:rPr lang="id-ID" b="1" u="sng" dirty="0" smtClean="0">
                <a:solidFill>
                  <a:srgbClr val="000000"/>
                </a:solidFill>
                <a:latin typeface="Segoe Print" pitchFamily="2" charset="0"/>
              </a:rPr>
              <a:t>tereotype</a:t>
            </a:r>
            <a:r>
              <a:rPr lang="id-ID" b="1" u="sng" dirty="0" smtClean="0">
                <a:solidFill>
                  <a:srgbClr val="000000"/>
                </a:solidFill>
                <a:latin typeface="Segoe Print" pitchFamily="2" charset="0"/>
              </a:rPr>
              <a:t>)</a:t>
            </a:r>
          </a:p>
          <a:p>
            <a:pPr lvl="1">
              <a:buFont typeface="Wingdings" pitchFamily="2" charset="2"/>
              <a:buChar char="Ø"/>
            </a:pPr>
            <a:r>
              <a:rPr lang="id-ID" sz="2650" dirty="0" smtClean="0">
                <a:solidFill>
                  <a:srgbClr val="000000"/>
                </a:solidFill>
                <a:latin typeface="Segoe Print" pitchFamily="2" charset="0"/>
              </a:rPr>
              <a:t>Akibat budaya patriarki, perempuan dianggap milik laki-laki, sehingga dia pantas memperlakukan apa saja termasuk memukul, menindas, dan berbuat sewenang-wenang. Contoh-contohnya adalah kekerasan, perkosaan, pelacuran (eksploitasi seks untuk tujuan komersial), penyiksaan, dan pemukulan oleh suami, kata dan permintaan suami harus diikuti.</a:t>
            </a:r>
          </a:p>
        </p:txBody>
      </p:sp>
      <p:sp>
        <p:nvSpPr>
          <p:cNvPr id="5" name="Title 1"/>
          <p:cNvSpPr txBox="1">
            <a:spLocks/>
          </p:cNvSpPr>
          <p:nvPr/>
        </p:nvSpPr>
        <p:spPr>
          <a:xfrm>
            <a:off x="500034" y="285728"/>
            <a:ext cx="8072494" cy="1143008"/>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id-ID" sz="3600" b="1" dirty="0" smtClean="0">
                <a:latin typeface="Segoe Script" pitchFamily="34" charset="0"/>
              </a:rPr>
              <a:t>Ketimpangan Gender dan Ketidakadilan Gender</a:t>
            </a:r>
            <a:endParaRPr kumimoji="0" lang="id-ID" sz="36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to="" calcmode="lin" valueType="num">
                                      <p:cBhvr>
                                        <p:cTn id="7"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71612"/>
            <a:ext cx="9144000" cy="5286388"/>
          </a:xfrm>
        </p:spPr>
        <p:txBody>
          <a:bodyPr>
            <a:noAutofit/>
          </a:bodyPr>
          <a:lstStyle/>
          <a:p>
            <a:r>
              <a:rPr lang="id-ID" b="1" u="sng" dirty="0" smtClean="0">
                <a:solidFill>
                  <a:srgbClr val="000000"/>
                </a:solidFill>
                <a:latin typeface="Segoe Print" pitchFamily="2" charset="0"/>
              </a:rPr>
              <a:t>Beban Ganda</a:t>
            </a:r>
          </a:p>
          <a:p>
            <a:pPr lvl="1">
              <a:buFont typeface="Wingdings" pitchFamily="2" charset="2"/>
              <a:buChar char="Ø"/>
            </a:pPr>
            <a:r>
              <a:rPr lang="id-ID" sz="2950" dirty="0" smtClean="0">
                <a:solidFill>
                  <a:srgbClr val="000000"/>
                </a:solidFill>
                <a:latin typeface="Segoe Print" pitchFamily="2" charset="0"/>
              </a:rPr>
              <a:t>Karena perempuan bertanggungjawab di sektor domestik (rumah), maka meskipun dia bekerja di kantor atau di kebun, tiba di rumah, masih harus mengerjakan pekerjaan rumah. Sementara suami dibebaskan dari pekerjaan di rumah.</a:t>
            </a:r>
          </a:p>
          <a:p>
            <a:pPr lvl="1">
              <a:buFont typeface="Wingdings" pitchFamily="2" charset="2"/>
              <a:buChar char="Ø"/>
            </a:pPr>
            <a:r>
              <a:rPr lang="id-ID" sz="2950" dirty="0" smtClean="0">
                <a:solidFill>
                  <a:srgbClr val="000000"/>
                </a:solidFill>
                <a:latin typeface="Segoe Print" pitchFamily="2" charset="0"/>
              </a:rPr>
              <a:t>Penafsiran ajaran agama yang lebih mengutamakan tekstual dan kurang mempertimbangkan pendekatan kontekstual.</a:t>
            </a:r>
          </a:p>
        </p:txBody>
      </p:sp>
      <p:sp>
        <p:nvSpPr>
          <p:cNvPr id="5" name="Title 1"/>
          <p:cNvSpPr txBox="1">
            <a:spLocks/>
          </p:cNvSpPr>
          <p:nvPr/>
        </p:nvSpPr>
        <p:spPr>
          <a:xfrm>
            <a:off x="500034" y="285728"/>
            <a:ext cx="8072494" cy="1143008"/>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id-ID" sz="3600" b="1" dirty="0" smtClean="0">
                <a:latin typeface="Segoe Script" pitchFamily="34" charset="0"/>
              </a:rPr>
              <a:t>Ketimpangan Gender dan Ketidakadilan Gender</a:t>
            </a:r>
            <a:endParaRPr kumimoji="0" lang="id-ID" sz="36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 to="" calcmode="lin" valueType="num">
                                      <p:cBhvr>
                                        <p:cTn id="10" dur="1" fill="hold"/>
                                        <p:tgtEl>
                                          <p:spTgt spid="3">
                                            <p:txEl>
                                              <p:pRg st="1" end="1"/>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to="" calcmode="lin" valueType="num">
                                      <p:cBhvr>
                                        <p:cTn id="13"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71612"/>
            <a:ext cx="9144000" cy="5286388"/>
          </a:xfrm>
        </p:spPr>
        <p:txBody>
          <a:bodyPr>
            <a:noAutofit/>
          </a:bodyPr>
          <a:lstStyle/>
          <a:p>
            <a:r>
              <a:rPr lang="id-ID" b="1" u="sng" dirty="0" smtClean="0">
                <a:solidFill>
                  <a:srgbClr val="000000"/>
                </a:solidFill>
                <a:latin typeface="Segoe Print" pitchFamily="2" charset="0"/>
              </a:rPr>
              <a:t>Beban Ganda</a:t>
            </a:r>
          </a:p>
          <a:p>
            <a:pPr lvl="1">
              <a:buFont typeface="Wingdings" pitchFamily="2" charset="2"/>
              <a:buChar char="Ø"/>
            </a:pPr>
            <a:r>
              <a:rPr lang="id-ID" sz="3200" dirty="0" smtClean="0">
                <a:solidFill>
                  <a:srgbClr val="000000"/>
                </a:solidFill>
                <a:latin typeface="Segoe Print" pitchFamily="2" charset="0"/>
              </a:rPr>
              <a:t>Kesadaran, konsistensi, dan intropeksi kaum perempuan dalam memperjuangkan keadilan dan kesetaraan gender masih kurang.</a:t>
            </a:r>
          </a:p>
          <a:p>
            <a:pPr lvl="1">
              <a:buFont typeface="Wingdings" pitchFamily="2" charset="2"/>
              <a:buChar char="Ø"/>
            </a:pPr>
            <a:r>
              <a:rPr lang="id-ID" sz="3200" dirty="0" smtClean="0">
                <a:solidFill>
                  <a:srgbClr val="000000"/>
                </a:solidFill>
                <a:latin typeface="Segoe Print" pitchFamily="2" charset="0"/>
              </a:rPr>
              <a:t>Ketidakadilan gender telah mendapat perhatian dari aktivis perempuan dan lembaga-lembaga internasional.</a:t>
            </a:r>
          </a:p>
        </p:txBody>
      </p:sp>
      <p:sp>
        <p:nvSpPr>
          <p:cNvPr id="5" name="Title 1"/>
          <p:cNvSpPr txBox="1">
            <a:spLocks/>
          </p:cNvSpPr>
          <p:nvPr/>
        </p:nvSpPr>
        <p:spPr>
          <a:xfrm>
            <a:off x="500034" y="285728"/>
            <a:ext cx="8072494" cy="1143008"/>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id-ID" sz="3600" b="1" dirty="0" smtClean="0">
                <a:latin typeface="Segoe Script" pitchFamily="34" charset="0"/>
              </a:rPr>
              <a:t>Ketimpangan Gender dan Ketidakadilan Gender</a:t>
            </a:r>
            <a:endParaRPr kumimoji="0" lang="id-ID" sz="36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to="" calcmode="lin" valueType="num">
                                      <p:cBhvr>
                                        <p:cTn id="7" dur="1" fill="hold"/>
                                        <p:tgtEl>
                                          <p:spTgt spid="3">
                                            <p:txEl>
                                              <p:pRg st="1" end="1"/>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57150">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a:normAutofit/>
          </a:bodyPr>
          <a:lstStyle/>
          <a:p>
            <a:r>
              <a:rPr lang="id-ID" sz="5400" b="1" dirty="0" smtClean="0">
                <a:latin typeface="Segoe Script" pitchFamily="34" charset="0"/>
              </a:rPr>
              <a:t>Pengertian Sex</a:t>
            </a:r>
            <a:endParaRPr lang="id-ID" sz="5400" b="1" dirty="0">
              <a:latin typeface="Segoe Script" pitchFamily="34" charset="0"/>
            </a:endParaRPr>
          </a:p>
        </p:txBody>
      </p:sp>
      <p:sp>
        <p:nvSpPr>
          <p:cNvPr id="3" name="Content Placeholder 2"/>
          <p:cNvSpPr>
            <a:spLocks noGrp="1"/>
          </p:cNvSpPr>
          <p:nvPr>
            <p:ph idx="1"/>
          </p:nvPr>
        </p:nvSpPr>
        <p:spPr>
          <a:xfrm>
            <a:off x="500034" y="2214554"/>
            <a:ext cx="8229600" cy="3614749"/>
          </a:xfrm>
        </p:spPr>
        <p:txBody>
          <a:bodyPr>
            <a:normAutofit/>
          </a:bodyPr>
          <a:lstStyle/>
          <a:p>
            <a:r>
              <a:rPr lang="id-ID" sz="4000" dirty="0" smtClean="0">
                <a:latin typeface="Segoe Print" pitchFamily="2" charset="0"/>
              </a:rPr>
              <a:t>Jenis kelamin yang dibawa sejak lahir</a:t>
            </a:r>
          </a:p>
          <a:p>
            <a:r>
              <a:rPr lang="id-ID" sz="4000" dirty="0" smtClean="0">
                <a:latin typeface="Segoe Print" pitchFamily="2" charset="0"/>
              </a:rPr>
              <a:t>Tidak dapat dipertukarkan</a:t>
            </a:r>
          </a:p>
          <a:p>
            <a:r>
              <a:rPr lang="id-ID" sz="4000" dirty="0" smtClean="0">
                <a:latin typeface="Segoe Print" pitchFamily="2" charset="0"/>
              </a:rPr>
              <a:t>Sama dari waktu ke waktu</a:t>
            </a:r>
          </a:p>
          <a:p>
            <a:r>
              <a:rPr lang="id-ID" sz="4000" dirty="0" smtClean="0">
                <a:latin typeface="Segoe Print" pitchFamily="2" charset="0"/>
              </a:rPr>
              <a:t>Sama di semua tempat</a:t>
            </a:r>
            <a:endParaRPr lang="id-ID" sz="4000" dirty="0">
              <a:latin typeface="Segoe Print" pitchFamily="2" charset="0"/>
            </a:endParaRPr>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857364"/>
            <a:ext cx="8229600" cy="4714908"/>
          </a:xfrm>
        </p:spPr>
        <p:txBody>
          <a:bodyPr>
            <a:normAutofit lnSpcReduction="10000"/>
          </a:bodyPr>
          <a:lstStyle/>
          <a:p>
            <a:r>
              <a:rPr lang="id-ID" sz="4000" b="1" dirty="0" smtClean="0">
                <a:solidFill>
                  <a:schemeClr val="accent2">
                    <a:lumMod val="75000"/>
                  </a:schemeClr>
                </a:solidFill>
                <a:latin typeface="Segoe Print" pitchFamily="2" charset="0"/>
              </a:rPr>
              <a:t>Laki-laki	</a:t>
            </a:r>
            <a:r>
              <a:rPr lang="id-ID" sz="4000" dirty="0" smtClean="0">
                <a:solidFill>
                  <a:schemeClr val="accent2">
                    <a:lumMod val="75000"/>
                  </a:schemeClr>
                </a:solidFill>
                <a:latin typeface="Segoe Print" pitchFamily="2" charset="0"/>
              </a:rPr>
              <a:t>	: </a:t>
            </a:r>
            <a:r>
              <a:rPr lang="id-ID" sz="4000" dirty="0" smtClean="0">
                <a:latin typeface="Segoe Print" pitchFamily="2" charset="0"/>
              </a:rPr>
              <a:t>penis, buah sakar, sperma, tumbuh jenggot, bulu, dan karakter fisik lainnya (suara, otot).</a:t>
            </a:r>
          </a:p>
          <a:p>
            <a:r>
              <a:rPr lang="id-ID" sz="4000" b="1" dirty="0" smtClean="0">
                <a:solidFill>
                  <a:srgbClr val="FF33CC"/>
                </a:solidFill>
                <a:latin typeface="Segoe Print" pitchFamily="2" charset="0"/>
              </a:rPr>
              <a:t>Perempuan</a:t>
            </a:r>
            <a:r>
              <a:rPr lang="id-ID" sz="4000" dirty="0" smtClean="0">
                <a:solidFill>
                  <a:srgbClr val="FF33CC"/>
                </a:solidFill>
                <a:latin typeface="Segoe Print" pitchFamily="2" charset="0"/>
              </a:rPr>
              <a:t>	: </a:t>
            </a:r>
            <a:r>
              <a:rPr lang="id-ID" sz="4000" dirty="0" smtClean="0">
                <a:latin typeface="Segoe Print" pitchFamily="2" charset="0"/>
              </a:rPr>
              <a:t>vagina, buah dada, rahim, sel telur, dan karakter fisik lainnya (suara lebih merdu, kulit lebih halus)</a:t>
            </a:r>
            <a:endParaRPr lang="id-ID" sz="4000" dirty="0" smtClean="0">
              <a:solidFill>
                <a:srgbClr val="FF33CC"/>
              </a:solidFill>
              <a:latin typeface="Segoe Print" pitchFamily="2" charset="0"/>
            </a:endParaRPr>
          </a:p>
        </p:txBody>
      </p:sp>
      <p:sp>
        <p:nvSpPr>
          <p:cNvPr id="5" name="Title 1"/>
          <p:cNvSpPr txBox="1">
            <a:spLocks/>
          </p:cNvSpPr>
          <p:nvPr/>
        </p:nvSpPr>
        <p:spPr>
          <a:xfrm>
            <a:off x="500034" y="428604"/>
            <a:ext cx="8229600" cy="1143000"/>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7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5400" b="1" i="0" u="none" strike="noStrike" kern="1200" cap="none" spc="0" normalizeH="0" baseline="0" noProof="0" dirty="0" smtClean="0">
                <a:ln>
                  <a:noFill/>
                </a:ln>
                <a:solidFill>
                  <a:schemeClr val="lt1"/>
                </a:solidFill>
                <a:effectLst/>
                <a:uLnTx/>
                <a:uFillTx/>
                <a:latin typeface="Segoe Script" pitchFamily="34" charset="0"/>
                <a:ea typeface="+mn-ea"/>
                <a:cs typeface="+mn-cs"/>
              </a:rPr>
              <a:t>Jenis Kelamin yang diperoleh Sejak Lahir</a:t>
            </a:r>
          </a:p>
        </p:txBody>
      </p:sp>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857364"/>
            <a:ext cx="8229600" cy="4714908"/>
          </a:xfrm>
        </p:spPr>
        <p:txBody>
          <a:bodyPr>
            <a:noAutofit/>
          </a:bodyPr>
          <a:lstStyle/>
          <a:p>
            <a:r>
              <a:rPr lang="id-ID" sz="4400" dirty="0" smtClean="0">
                <a:latin typeface="Segoe Print" pitchFamily="2" charset="0"/>
              </a:rPr>
              <a:t>Perbedaan seks (jenis kelamin sejak lahir) membawa konsekuensi </a:t>
            </a:r>
            <a:r>
              <a:rPr lang="id-ID" sz="4400" b="1" dirty="0" smtClean="0">
                <a:solidFill>
                  <a:srgbClr val="FF33CC"/>
                </a:solidFill>
                <a:latin typeface="Segoe Print" pitchFamily="2" charset="0"/>
              </a:rPr>
              <a:t>perempuan</a:t>
            </a:r>
            <a:r>
              <a:rPr lang="id-ID" sz="4400" b="1" dirty="0" smtClean="0">
                <a:latin typeface="Segoe Print" pitchFamily="2" charset="0"/>
              </a:rPr>
              <a:t> </a:t>
            </a:r>
            <a:r>
              <a:rPr lang="id-ID" sz="4400" dirty="0" smtClean="0">
                <a:latin typeface="Segoe Print" pitchFamily="2" charset="0"/>
              </a:rPr>
              <a:t>bisa</a:t>
            </a:r>
            <a:r>
              <a:rPr lang="id-ID" sz="4400" b="1" dirty="0" smtClean="0">
                <a:latin typeface="Segoe Print" pitchFamily="2" charset="0"/>
              </a:rPr>
              <a:t> </a:t>
            </a:r>
            <a:r>
              <a:rPr lang="id-ID" sz="4400" b="1" dirty="0" smtClean="0">
                <a:solidFill>
                  <a:srgbClr val="FF33CC"/>
                </a:solidFill>
                <a:latin typeface="Segoe Print" pitchFamily="2" charset="0"/>
              </a:rPr>
              <a:t>hamil, melahirkan,</a:t>
            </a:r>
            <a:r>
              <a:rPr lang="id-ID" sz="4400" dirty="0" smtClean="0">
                <a:solidFill>
                  <a:srgbClr val="FF33CC"/>
                </a:solidFill>
                <a:latin typeface="Segoe Print" pitchFamily="2" charset="0"/>
              </a:rPr>
              <a:t> </a:t>
            </a:r>
            <a:r>
              <a:rPr lang="id-ID" sz="4400" dirty="0" smtClean="0">
                <a:latin typeface="Segoe Print" pitchFamily="2" charset="0"/>
              </a:rPr>
              <a:t>dan</a:t>
            </a:r>
            <a:r>
              <a:rPr lang="id-ID" sz="4400" dirty="0" smtClean="0">
                <a:solidFill>
                  <a:srgbClr val="FF33CC"/>
                </a:solidFill>
                <a:latin typeface="Segoe Print" pitchFamily="2" charset="0"/>
              </a:rPr>
              <a:t> </a:t>
            </a:r>
            <a:r>
              <a:rPr lang="id-ID" sz="4400" b="1" dirty="0" smtClean="0">
                <a:solidFill>
                  <a:srgbClr val="FF33CC"/>
                </a:solidFill>
                <a:latin typeface="Segoe Print" pitchFamily="2" charset="0"/>
              </a:rPr>
              <a:t>menyusui</a:t>
            </a:r>
            <a:r>
              <a:rPr lang="id-ID" sz="4400" dirty="0" smtClean="0">
                <a:latin typeface="Segoe Print" pitchFamily="2" charset="0"/>
              </a:rPr>
              <a:t>, sedangkan </a:t>
            </a:r>
            <a:r>
              <a:rPr lang="id-ID" sz="4400" b="1" dirty="0" smtClean="0">
                <a:solidFill>
                  <a:srgbClr val="C00000"/>
                </a:solidFill>
                <a:latin typeface="Segoe Print" pitchFamily="2" charset="0"/>
              </a:rPr>
              <a:t>laki-laki</a:t>
            </a:r>
            <a:r>
              <a:rPr lang="id-ID" sz="4400" dirty="0" smtClean="0">
                <a:latin typeface="Segoe Print" pitchFamily="2" charset="0"/>
              </a:rPr>
              <a:t> bisa </a:t>
            </a:r>
            <a:r>
              <a:rPr lang="id-ID" sz="4400" b="1" dirty="0" smtClean="0">
                <a:solidFill>
                  <a:srgbClr val="C00000"/>
                </a:solidFill>
                <a:latin typeface="Segoe Print" pitchFamily="2" charset="0"/>
              </a:rPr>
              <a:t>menghamili</a:t>
            </a:r>
            <a:r>
              <a:rPr lang="id-ID" sz="4400" dirty="0" smtClean="0">
                <a:latin typeface="Segoe Print" pitchFamily="2" charset="0"/>
              </a:rPr>
              <a:t>.</a:t>
            </a:r>
          </a:p>
        </p:txBody>
      </p:sp>
      <p:sp>
        <p:nvSpPr>
          <p:cNvPr id="5" name="Title 1"/>
          <p:cNvSpPr txBox="1">
            <a:spLocks/>
          </p:cNvSpPr>
          <p:nvPr/>
        </p:nvSpPr>
        <p:spPr>
          <a:xfrm>
            <a:off x="500034" y="428604"/>
            <a:ext cx="8229600" cy="1143000"/>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7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id-ID" sz="5400" b="1" dirty="0" smtClean="0">
                <a:latin typeface="Segoe Script" pitchFamily="34" charset="0"/>
              </a:rPr>
              <a:t>Peran Seks atau</a:t>
            </a:r>
          </a:p>
          <a:p>
            <a:pPr marL="0" marR="0" lvl="0" indent="0" algn="ctr" defTabSz="914400" rtl="0" eaLnBrk="1" fontAlgn="auto" latinLnBrk="0" hangingPunct="1">
              <a:lnSpc>
                <a:spcPct val="100000"/>
              </a:lnSpc>
              <a:spcBef>
                <a:spcPct val="0"/>
              </a:spcBef>
              <a:spcAft>
                <a:spcPts val="0"/>
              </a:spcAft>
              <a:buClrTx/>
              <a:buSzTx/>
              <a:buFontTx/>
              <a:buNone/>
              <a:tabLst/>
              <a:defRPr/>
            </a:pPr>
            <a:r>
              <a:rPr lang="id-ID" sz="5400" b="1" dirty="0" smtClean="0">
                <a:latin typeface="Segoe Script" pitchFamily="34" charset="0"/>
              </a:rPr>
              <a:t>Peran Kodrati Manusia</a:t>
            </a:r>
            <a:endParaRPr kumimoji="0" lang="id-ID" sz="54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500034" y="428604"/>
            <a:ext cx="8229600" cy="1143000"/>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7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5400" b="1" i="0" u="none" strike="noStrike" kern="1200" cap="none" spc="0" normalizeH="0" baseline="0" noProof="0" dirty="0" smtClean="0">
                <a:ln>
                  <a:noFill/>
                </a:ln>
                <a:solidFill>
                  <a:schemeClr val="lt1"/>
                </a:solidFill>
                <a:effectLst/>
                <a:uLnTx/>
                <a:uFillTx/>
                <a:latin typeface="Segoe Script" pitchFamily="34" charset="0"/>
                <a:ea typeface="+mn-ea"/>
                <a:cs typeface="+mn-cs"/>
              </a:rPr>
              <a:t>Antara</a:t>
            </a:r>
            <a:r>
              <a:rPr kumimoji="0" lang="id-ID" sz="5400" b="1" i="0" u="none" strike="noStrike" kern="1200" cap="none" spc="0" normalizeH="0" noProof="0" dirty="0" smtClean="0">
                <a:ln>
                  <a:noFill/>
                </a:ln>
                <a:solidFill>
                  <a:schemeClr val="lt1"/>
                </a:solidFill>
                <a:effectLst/>
                <a:uLnTx/>
                <a:uFillTx/>
                <a:latin typeface="Segoe Script" pitchFamily="34" charset="0"/>
                <a:ea typeface="+mn-ea"/>
                <a:cs typeface="+mn-cs"/>
              </a:rPr>
              <a:t> Laki-laki dan Perempuan</a:t>
            </a:r>
            <a:endParaRPr kumimoji="0" lang="id-ID" sz="54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sp>
        <p:nvSpPr>
          <p:cNvPr id="4" name="Content Placeholder 3"/>
          <p:cNvSpPr>
            <a:spLocks noGrp="1"/>
          </p:cNvSpPr>
          <p:nvPr>
            <p:ph idx="1"/>
          </p:nvPr>
        </p:nvSpPr>
        <p:spPr>
          <a:xfrm>
            <a:off x="428596" y="1928802"/>
            <a:ext cx="4114800" cy="4572032"/>
          </a:xfrm>
          <a:ln w="57150">
            <a:prstDash val="sysDash"/>
          </a:ln>
        </p:spPr>
        <p:style>
          <a:lnRef idx="3">
            <a:schemeClr val="lt1"/>
          </a:lnRef>
          <a:fillRef idx="1">
            <a:schemeClr val="dk1"/>
          </a:fillRef>
          <a:effectRef idx="1">
            <a:schemeClr val="dk1"/>
          </a:effectRef>
          <a:fontRef idx="minor">
            <a:schemeClr val="lt1"/>
          </a:fontRef>
        </p:style>
        <p:txBody>
          <a:bodyPr>
            <a:noAutofit/>
          </a:bodyPr>
          <a:lstStyle/>
          <a:p>
            <a:pPr algn="ctr">
              <a:buNone/>
            </a:pPr>
            <a:r>
              <a:rPr lang="id-ID" sz="3600" b="1" u="sng" dirty="0" smtClean="0">
                <a:solidFill>
                  <a:srgbClr val="C00000"/>
                </a:solidFill>
                <a:latin typeface="Segoe Print" pitchFamily="2" charset="0"/>
              </a:rPr>
              <a:t>Laki-laki</a:t>
            </a:r>
          </a:p>
          <a:p>
            <a:pPr algn="ctr">
              <a:buNone/>
            </a:pPr>
            <a:endParaRPr lang="id-ID" sz="3600" b="1" dirty="0">
              <a:solidFill>
                <a:srgbClr val="C00000"/>
              </a:solidFill>
              <a:latin typeface="Segoe Print" pitchFamily="2" charset="0"/>
            </a:endParaRPr>
          </a:p>
          <a:p>
            <a:pPr>
              <a:buNone/>
            </a:pPr>
            <a:r>
              <a:rPr lang="id-ID" sz="3600" dirty="0" smtClean="0">
                <a:solidFill>
                  <a:schemeClr val="bg1"/>
                </a:solidFill>
                <a:latin typeface="Segoe Print" pitchFamily="2" charset="0"/>
              </a:rPr>
              <a:t>Kuat</a:t>
            </a:r>
          </a:p>
          <a:p>
            <a:pPr>
              <a:buNone/>
            </a:pPr>
            <a:r>
              <a:rPr lang="id-ID" sz="3600" dirty="0" smtClean="0">
                <a:solidFill>
                  <a:schemeClr val="bg1"/>
                </a:solidFill>
                <a:latin typeface="Segoe Print" pitchFamily="2" charset="0"/>
              </a:rPr>
              <a:t>Tampan</a:t>
            </a:r>
          </a:p>
          <a:p>
            <a:pPr>
              <a:buNone/>
            </a:pPr>
            <a:r>
              <a:rPr lang="id-ID" sz="3600" dirty="0" smtClean="0">
                <a:solidFill>
                  <a:schemeClr val="bg1"/>
                </a:solidFill>
                <a:latin typeface="Segoe Print" pitchFamily="2" charset="0"/>
              </a:rPr>
              <a:t>Kasar</a:t>
            </a:r>
          </a:p>
          <a:p>
            <a:pPr>
              <a:buNone/>
            </a:pPr>
            <a:r>
              <a:rPr lang="id-ID" sz="2800" dirty="0" smtClean="0">
                <a:solidFill>
                  <a:schemeClr val="bg1"/>
                </a:solidFill>
                <a:latin typeface="Segoe Print" pitchFamily="2" charset="0"/>
              </a:rPr>
              <a:t>Publik/di luar</a:t>
            </a:r>
          </a:p>
          <a:p>
            <a:pPr>
              <a:buNone/>
            </a:pPr>
            <a:r>
              <a:rPr lang="id-ID" sz="3600" dirty="0" smtClean="0">
                <a:solidFill>
                  <a:schemeClr val="bg1"/>
                </a:solidFill>
                <a:latin typeface="Segoe Print" pitchFamily="2" charset="0"/>
              </a:rPr>
              <a:t>Menguasai</a:t>
            </a:r>
          </a:p>
        </p:txBody>
      </p:sp>
      <p:sp>
        <p:nvSpPr>
          <p:cNvPr id="6" name="Content Placeholder 3"/>
          <p:cNvSpPr txBox="1">
            <a:spLocks/>
          </p:cNvSpPr>
          <p:nvPr/>
        </p:nvSpPr>
        <p:spPr>
          <a:xfrm>
            <a:off x="4714876" y="2000241"/>
            <a:ext cx="4114800" cy="4500594"/>
          </a:xfrm>
          <a:prstGeom prst="rect">
            <a:avLst/>
          </a:prstGeom>
          <a:ln w="57150">
            <a:solidFill>
              <a:srgbClr val="000000"/>
            </a:solidFill>
            <a:prstDash val="sysDash"/>
          </a:ln>
        </p:spPr>
        <p:style>
          <a:lnRef idx="1">
            <a:schemeClr val="accent6"/>
          </a:lnRef>
          <a:fillRef idx="1001">
            <a:schemeClr val="lt1"/>
          </a:fillRef>
          <a:effectRef idx="1">
            <a:schemeClr val="accent6"/>
          </a:effectRef>
          <a:fontRef idx="minor">
            <a:schemeClr val="dk1"/>
          </a:fontRef>
        </p:style>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3600" b="1" i="0" u="sng" strike="noStrike" kern="1200" cap="none" spc="0" normalizeH="0" baseline="0" noProof="0" dirty="0" smtClean="0">
                <a:ln>
                  <a:noFill/>
                </a:ln>
                <a:solidFill>
                  <a:srgbClr val="FF33CC"/>
                </a:solidFill>
                <a:effectLst/>
                <a:uLnTx/>
                <a:uFillTx/>
                <a:latin typeface="Segoe Print" pitchFamily="2" charset="0"/>
                <a:ea typeface="+mn-ea"/>
                <a:cs typeface="+mn-cs"/>
              </a:rPr>
              <a:t>Perempuan</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lang="id-ID" sz="3600" b="1" dirty="0">
              <a:solidFill>
                <a:srgbClr val="FF33CC"/>
              </a:solidFill>
              <a:latin typeface="Segoe Print" pitchFamily="2" charset="0"/>
            </a:endParaRPr>
          </a:p>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r>
              <a:rPr lang="id-ID" sz="3600" dirty="0" smtClean="0">
                <a:latin typeface="Segoe Print" pitchFamily="2" charset="0"/>
              </a:rPr>
              <a:t>Lemah</a:t>
            </a:r>
          </a:p>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3600" i="0" u="none" strike="noStrike" kern="1200" cap="none" spc="0" normalizeH="0" baseline="0" noProof="0" dirty="0" smtClean="0">
                <a:ln>
                  <a:noFill/>
                </a:ln>
                <a:effectLst/>
                <a:uLnTx/>
                <a:uFillTx/>
                <a:latin typeface="Segoe Print" pitchFamily="2" charset="0"/>
                <a:ea typeface="+mn-ea"/>
                <a:cs typeface="+mn-cs"/>
              </a:rPr>
              <a:t>Cantik</a:t>
            </a:r>
          </a:p>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r>
              <a:rPr lang="id-ID" sz="3000" dirty="0" smtClean="0">
                <a:latin typeface="Segoe Print" pitchFamily="2" charset="0"/>
              </a:rPr>
              <a:t>Halus/lembut</a:t>
            </a:r>
          </a:p>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2800" i="0" u="none" strike="noStrike" kern="1200" cap="none" spc="0" normalizeH="0" baseline="0" noProof="0" dirty="0" smtClean="0">
                <a:ln>
                  <a:noFill/>
                </a:ln>
                <a:effectLst/>
                <a:uLnTx/>
                <a:uFillTx/>
                <a:latin typeface="Segoe Print" pitchFamily="2" charset="0"/>
                <a:ea typeface="+mn-ea"/>
                <a:cs typeface="+mn-cs"/>
              </a:rPr>
              <a:t>Domestik/di</a:t>
            </a:r>
            <a:r>
              <a:rPr kumimoji="0" lang="id-ID" sz="2800" i="0" u="none" strike="noStrike" kern="1200" cap="none" spc="0" normalizeH="0" noProof="0" dirty="0" smtClean="0">
                <a:ln>
                  <a:noFill/>
                </a:ln>
                <a:effectLst/>
                <a:uLnTx/>
                <a:uFillTx/>
                <a:latin typeface="Segoe Print" pitchFamily="2" charset="0"/>
                <a:ea typeface="+mn-ea"/>
                <a:cs typeface="+mn-cs"/>
              </a:rPr>
              <a:t> dalam</a:t>
            </a:r>
          </a:p>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r>
              <a:rPr lang="id-ID" sz="3600" baseline="0" dirty="0" smtClean="0">
                <a:latin typeface="Segoe Print" pitchFamily="2" charset="0"/>
              </a:rPr>
              <a:t>Dikuasai</a:t>
            </a:r>
            <a:endParaRPr kumimoji="0" lang="id-ID" sz="3600" i="0" u="none" strike="noStrike" kern="1200" cap="none" spc="0" normalizeH="0" baseline="0" noProof="0" dirty="0" smtClean="0">
              <a:ln>
                <a:noFill/>
              </a:ln>
              <a:effectLst/>
              <a:uLnTx/>
              <a:uFillTx/>
              <a:latin typeface="Segoe Print" pitchFamily="2" charset="0"/>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3600" b="1" i="0" u="none" strike="noStrike" kern="1200" cap="none" spc="0" normalizeH="0" baseline="0" noProof="0" dirty="0" smtClean="0">
              <a:ln>
                <a:noFill/>
              </a:ln>
              <a:solidFill>
                <a:srgbClr val="C00000"/>
              </a:solidFill>
              <a:effectLst/>
              <a:uLnTx/>
              <a:uFillTx/>
              <a:latin typeface="Segoe Print" pitchFamily="2" charset="0"/>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3600" i="0" u="none" strike="noStrike" kern="1200" cap="none" spc="0" normalizeH="0" baseline="0" noProof="0" dirty="0" smtClean="0">
              <a:ln>
                <a:noFill/>
              </a:ln>
              <a:effectLst/>
              <a:uLnTx/>
              <a:uFillTx/>
              <a:latin typeface="Segoe Print" pitchFamily="2" charset="0"/>
              <a:ea typeface="+mn-ea"/>
              <a:cs typeface="+mn-cs"/>
            </a:endParaRPr>
          </a:p>
        </p:txBody>
      </p:sp>
      <p:pic>
        <p:nvPicPr>
          <p:cNvPr id="3074" name="Picture 2"/>
          <p:cNvPicPr>
            <a:picLocks noChangeAspect="1" noChangeArrowheads="1"/>
          </p:cNvPicPr>
          <p:nvPr/>
        </p:nvPicPr>
        <p:blipFill>
          <a:blip r:embed="rId2" cstate="print"/>
          <a:srcRect/>
          <a:stretch>
            <a:fillRect/>
          </a:stretch>
        </p:blipFill>
        <p:spPr bwMode="auto">
          <a:xfrm>
            <a:off x="3214678" y="2714620"/>
            <a:ext cx="2814637" cy="2345531"/>
          </a:xfrm>
          <a:prstGeom prst="rect">
            <a:avLst/>
          </a:prstGeom>
          <a:noFill/>
          <a:ln w="9525">
            <a:noFill/>
            <a:miter lim="800000"/>
            <a:headEnd/>
            <a:tailEnd/>
          </a:ln>
          <a:effectLst/>
        </p:spPr>
      </p:pic>
    </p:spTree>
  </p:cSld>
  <p:clrMapOvr>
    <a:masterClrMapping/>
  </p:clrMapOvr>
  <p:transition spd="med">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928802"/>
            <a:ext cx="4429156" cy="4500594"/>
          </a:xfrm>
        </p:spPr>
        <p:txBody>
          <a:bodyPr>
            <a:noAutofit/>
          </a:bodyPr>
          <a:lstStyle/>
          <a:p>
            <a:pPr>
              <a:buNone/>
            </a:pPr>
            <a:r>
              <a:rPr lang="id-ID" sz="3600" dirty="0" smtClean="0">
                <a:latin typeface="Segoe Print" pitchFamily="2" charset="0"/>
              </a:rPr>
              <a:t>	Peran untuk mengurus anak, membesarkan anak, mencari nafkah, dan peran-peran kemasyarakatan lainnya</a:t>
            </a:r>
          </a:p>
        </p:txBody>
      </p:sp>
      <p:sp>
        <p:nvSpPr>
          <p:cNvPr id="5" name="Title 1"/>
          <p:cNvSpPr txBox="1">
            <a:spLocks/>
          </p:cNvSpPr>
          <p:nvPr/>
        </p:nvSpPr>
        <p:spPr>
          <a:xfrm>
            <a:off x="500034" y="500042"/>
            <a:ext cx="8229600" cy="1143000"/>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id-ID" sz="5400" b="1" dirty="0" smtClean="0">
                <a:latin typeface="Segoe Script" pitchFamily="34" charset="0"/>
              </a:rPr>
              <a:t>Peran Gender</a:t>
            </a:r>
            <a:endParaRPr kumimoji="0" lang="id-ID" sz="54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pic>
        <p:nvPicPr>
          <p:cNvPr id="4098" name="Picture 2"/>
          <p:cNvPicPr>
            <a:picLocks noChangeAspect="1" noChangeArrowheads="1"/>
          </p:cNvPicPr>
          <p:nvPr/>
        </p:nvPicPr>
        <p:blipFill>
          <a:blip r:embed="rId2" cstate="print"/>
          <a:srcRect l="2083" t="4167"/>
          <a:stretch>
            <a:fillRect/>
          </a:stretch>
        </p:blipFill>
        <p:spPr bwMode="auto">
          <a:xfrm>
            <a:off x="4429124" y="2428868"/>
            <a:ext cx="4476747" cy="3286123"/>
          </a:xfrm>
          <a:prstGeom prst="rect">
            <a:avLst/>
          </a:prstGeom>
          <a:noFill/>
          <a:ln w="9525">
            <a:noFill/>
            <a:miter lim="800000"/>
            <a:headEnd/>
            <a:tailEnd/>
          </a:ln>
          <a:effectLst/>
        </p:spPr>
      </p:pic>
    </p:spTree>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857364"/>
            <a:ext cx="8429684" cy="4643470"/>
          </a:xfrm>
        </p:spPr>
        <p:txBody>
          <a:bodyPr>
            <a:noAutofit/>
          </a:bodyPr>
          <a:lstStyle/>
          <a:p>
            <a:r>
              <a:rPr lang="id-ID" sz="4000" b="1" dirty="0" smtClean="0">
                <a:solidFill>
                  <a:srgbClr val="0070C0"/>
                </a:solidFill>
                <a:latin typeface="Segoe Print" pitchFamily="2" charset="0"/>
              </a:rPr>
              <a:t>Peran domestik/di dalam</a:t>
            </a:r>
            <a:r>
              <a:rPr lang="id-ID" sz="4000" b="1" dirty="0">
                <a:solidFill>
                  <a:schemeClr val="bg1"/>
                </a:solidFill>
                <a:latin typeface="Segoe Print" pitchFamily="2" charset="0"/>
              </a:rPr>
              <a:t/>
            </a:r>
            <a:br>
              <a:rPr lang="id-ID" sz="4000" b="1" dirty="0">
                <a:solidFill>
                  <a:schemeClr val="bg1"/>
                </a:solidFill>
                <a:latin typeface="Segoe Print" pitchFamily="2" charset="0"/>
              </a:rPr>
            </a:br>
            <a:r>
              <a:rPr lang="id-ID" sz="3600" dirty="0" smtClean="0">
                <a:latin typeface="Segoe Print" pitchFamily="2" charset="0"/>
              </a:rPr>
              <a:t>yang tidak menghasilkan uang kekuasaan, dan pengaruh diserahkan kepada kaum perempuan.</a:t>
            </a:r>
          </a:p>
          <a:p>
            <a:r>
              <a:rPr lang="id-ID" sz="4000" b="1" dirty="0" smtClean="0">
                <a:solidFill>
                  <a:srgbClr val="0070C0"/>
                </a:solidFill>
                <a:latin typeface="Segoe Print" pitchFamily="2" charset="0"/>
              </a:rPr>
              <a:t>Peran publik </a:t>
            </a:r>
            <a:r>
              <a:rPr lang="id-ID" sz="3600" dirty="0" smtClean="0">
                <a:solidFill>
                  <a:srgbClr val="000000"/>
                </a:solidFill>
                <a:latin typeface="Segoe Print" pitchFamily="2" charset="0"/>
              </a:rPr>
              <a:t>yang menghasilkan uang, pengaruh, dan kekuasaan diserahkan kepada kaum laki-laki</a:t>
            </a:r>
            <a:endParaRPr lang="id-ID" sz="4000" b="1" dirty="0" smtClean="0">
              <a:solidFill>
                <a:srgbClr val="0070C0"/>
              </a:solidFill>
              <a:latin typeface="Segoe Print" pitchFamily="2" charset="0"/>
            </a:endParaRPr>
          </a:p>
        </p:txBody>
      </p:sp>
      <p:sp>
        <p:nvSpPr>
          <p:cNvPr id="5" name="Title 1"/>
          <p:cNvSpPr txBox="1">
            <a:spLocks/>
          </p:cNvSpPr>
          <p:nvPr/>
        </p:nvSpPr>
        <p:spPr>
          <a:xfrm>
            <a:off x="428596" y="500042"/>
            <a:ext cx="8229600" cy="1143000"/>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7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id-ID" sz="5400" b="1" dirty="0" smtClean="0">
                <a:latin typeface="Segoe Script" pitchFamily="34" charset="0"/>
              </a:rPr>
              <a:t>Pembagian Peran Gender </a:t>
            </a:r>
            <a:endParaRPr kumimoji="0" lang="id-ID" sz="54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spTree>
  </p:cSld>
  <p:clrMapOvr>
    <a:masterClrMapping/>
  </p:clrMapOvr>
  <p:transition spd="med">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785926"/>
            <a:ext cx="8501122" cy="4643470"/>
          </a:xfrm>
        </p:spPr>
        <p:txBody>
          <a:bodyPr>
            <a:noAutofit/>
          </a:bodyPr>
          <a:lstStyle/>
          <a:p>
            <a:r>
              <a:rPr lang="id-ID" dirty="0" smtClean="0">
                <a:solidFill>
                  <a:srgbClr val="000000"/>
                </a:solidFill>
                <a:latin typeface="Segoe Print" pitchFamily="2" charset="0"/>
              </a:rPr>
              <a:t>Akibat pembagian peran kerja yang tidak seimbang melahirkan ketimpangan </a:t>
            </a:r>
            <a:r>
              <a:rPr lang="id-ID" dirty="0" smtClean="0">
                <a:solidFill>
                  <a:srgbClr val="000000"/>
                </a:solidFill>
                <a:latin typeface="Segoe Print" pitchFamily="2" charset="0"/>
              </a:rPr>
              <a:t>peran </a:t>
            </a:r>
            <a:r>
              <a:rPr lang="id-ID" dirty="0" smtClean="0">
                <a:solidFill>
                  <a:srgbClr val="000000"/>
                </a:solidFill>
                <a:latin typeface="Segoe Print" pitchFamily="2" charset="0"/>
              </a:rPr>
              <a:t>laki-laki dan perempuan. Laki-laki berada di daerah yang makin lama makin berkuasa, sedangkan perempuan tidak menghasilkan uang, pengaruh ataupun kekuasaan. Lahirlah yang berakibat ketidakadilan gender yang merugikan perempuan.</a:t>
            </a:r>
          </a:p>
        </p:txBody>
      </p:sp>
      <p:sp>
        <p:nvSpPr>
          <p:cNvPr id="5" name="Title 1"/>
          <p:cNvSpPr txBox="1">
            <a:spLocks/>
          </p:cNvSpPr>
          <p:nvPr/>
        </p:nvSpPr>
        <p:spPr>
          <a:xfrm>
            <a:off x="428596" y="428604"/>
            <a:ext cx="8229600" cy="1143000"/>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7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5400" b="1" i="0" u="none" strike="noStrike" kern="1200" cap="none" spc="0" normalizeH="0" baseline="0" noProof="0" dirty="0" smtClean="0">
                <a:ln>
                  <a:noFill/>
                </a:ln>
                <a:solidFill>
                  <a:schemeClr val="lt1"/>
                </a:solidFill>
                <a:effectLst/>
                <a:uLnTx/>
                <a:uFillTx/>
                <a:latin typeface="Segoe Script" pitchFamily="34" charset="0"/>
                <a:ea typeface="+mn-ea"/>
                <a:cs typeface="+mn-cs"/>
              </a:rPr>
              <a:t>Akibat</a:t>
            </a:r>
            <a:r>
              <a:rPr kumimoji="0" lang="id-ID" sz="5400" b="1" i="0" u="none" strike="noStrike" kern="1200" cap="none" spc="0" normalizeH="0" noProof="0" dirty="0" smtClean="0">
                <a:ln>
                  <a:noFill/>
                </a:ln>
                <a:solidFill>
                  <a:schemeClr val="lt1"/>
                </a:solidFill>
                <a:effectLst/>
                <a:uLnTx/>
                <a:uFillTx/>
                <a:latin typeface="Segoe Script" pitchFamily="34" charset="0"/>
                <a:ea typeface="+mn-ea"/>
                <a:cs typeface="+mn-cs"/>
              </a:rPr>
              <a:t> Pembagian</a:t>
            </a:r>
            <a:br>
              <a:rPr kumimoji="0" lang="id-ID" sz="5400" b="1" i="0" u="none" strike="noStrike" kern="1200" cap="none" spc="0" normalizeH="0" noProof="0" dirty="0" smtClean="0">
                <a:ln>
                  <a:noFill/>
                </a:ln>
                <a:solidFill>
                  <a:schemeClr val="lt1"/>
                </a:solidFill>
                <a:effectLst/>
                <a:uLnTx/>
                <a:uFillTx/>
                <a:latin typeface="Segoe Script" pitchFamily="34" charset="0"/>
                <a:ea typeface="+mn-ea"/>
                <a:cs typeface="+mn-cs"/>
              </a:rPr>
            </a:br>
            <a:r>
              <a:rPr kumimoji="0" lang="id-ID" sz="5400" b="1" i="0" u="none" strike="noStrike" kern="1200" cap="none" spc="0" normalizeH="0" noProof="0" dirty="0" smtClean="0">
                <a:ln>
                  <a:noFill/>
                </a:ln>
                <a:solidFill>
                  <a:schemeClr val="lt1"/>
                </a:solidFill>
                <a:effectLst/>
                <a:uLnTx/>
                <a:uFillTx/>
                <a:latin typeface="Segoe Script" pitchFamily="34" charset="0"/>
                <a:ea typeface="+mn-ea"/>
                <a:cs typeface="+mn-cs"/>
              </a:rPr>
              <a:t>Peran Gender</a:t>
            </a:r>
            <a:endParaRPr kumimoji="0" lang="id-ID" sz="54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spTree>
  </p:cSld>
  <p:clrMapOvr>
    <a:masterClrMapping/>
  </p:clrMapOvr>
  <p:transition spd="med">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43050"/>
            <a:ext cx="9144000" cy="5214950"/>
          </a:xfrm>
        </p:spPr>
        <p:txBody>
          <a:bodyPr>
            <a:noAutofit/>
          </a:bodyPr>
          <a:lstStyle/>
          <a:p>
            <a:r>
              <a:rPr lang="id-ID" sz="2500" b="1" dirty="0" smtClean="0">
                <a:solidFill>
                  <a:srgbClr val="000000"/>
                </a:solidFill>
                <a:latin typeface="Segoe Print" pitchFamily="2" charset="0"/>
              </a:rPr>
              <a:t>Dalam keluarga</a:t>
            </a:r>
            <a:r>
              <a:rPr lang="id-ID" sz="2500" dirty="0" smtClean="0">
                <a:solidFill>
                  <a:srgbClr val="000000"/>
                </a:solidFill>
                <a:latin typeface="Segoe Print" pitchFamily="2" charset="0"/>
              </a:rPr>
              <a:t/>
            </a:r>
            <a:br>
              <a:rPr lang="id-ID" sz="2500" dirty="0" smtClean="0">
                <a:solidFill>
                  <a:srgbClr val="000000"/>
                </a:solidFill>
                <a:latin typeface="Segoe Print" pitchFamily="2" charset="0"/>
              </a:rPr>
            </a:br>
            <a:r>
              <a:rPr lang="id-ID" sz="2500" dirty="0" smtClean="0">
                <a:solidFill>
                  <a:srgbClr val="000000"/>
                </a:solidFill>
                <a:latin typeface="Segoe Print" pitchFamily="2" charset="0"/>
              </a:rPr>
              <a:t>Istri mengurus anak, suami bekerja, sebagian besar keputusan diambil oleh suami secara sepihak, anak laki-laki diutamakan dalam meneruskan pendidikan ke jenjang yang lebih tinggi.</a:t>
            </a:r>
          </a:p>
          <a:p>
            <a:r>
              <a:rPr lang="id-ID" sz="2500" b="1" dirty="0" smtClean="0">
                <a:solidFill>
                  <a:srgbClr val="000000"/>
                </a:solidFill>
                <a:latin typeface="Segoe Print" pitchFamily="2" charset="0"/>
              </a:rPr>
              <a:t>Dalam masyarakat</a:t>
            </a:r>
            <a:r>
              <a:rPr lang="id-ID" sz="2500" dirty="0">
                <a:solidFill>
                  <a:srgbClr val="000000"/>
                </a:solidFill>
                <a:latin typeface="Segoe Print" pitchFamily="2" charset="0"/>
              </a:rPr>
              <a:t/>
            </a:r>
            <a:br>
              <a:rPr lang="id-ID" sz="2500" dirty="0">
                <a:solidFill>
                  <a:srgbClr val="000000"/>
                </a:solidFill>
                <a:latin typeface="Segoe Print" pitchFamily="2" charset="0"/>
              </a:rPr>
            </a:br>
            <a:r>
              <a:rPr lang="id-ID" sz="2500" dirty="0" smtClean="0">
                <a:solidFill>
                  <a:srgbClr val="000000"/>
                </a:solidFill>
                <a:latin typeface="Segoe Print" pitchFamily="2" charset="0"/>
              </a:rPr>
              <a:t>Peran-peran perempuan dibatasi pada hal-hal yang tidak penting misalnya sebagai seksi konsumsi dan penerima tamu dalam panitia.</a:t>
            </a:r>
          </a:p>
          <a:p>
            <a:r>
              <a:rPr lang="id-ID" sz="2500" b="1" dirty="0" smtClean="0">
                <a:solidFill>
                  <a:srgbClr val="000000"/>
                </a:solidFill>
                <a:latin typeface="Segoe Print" pitchFamily="2" charset="0"/>
              </a:rPr>
              <a:t>Dalam pemerintahan</a:t>
            </a:r>
            <a:r>
              <a:rPr lang="id-ID" sz="2500" dirty="0" smtClean="0">
                <a:solidFill>
                  <a:srgbClr val="000000"/>
                </a:solidFill>
                <a:latin typeface="Segoe Print" pitchFamily="2" charset="0"/>
              </a:rPr>
              <a:t/>
            </a:r>
            <a:br>
              <a:rPr lang="id-ID" sz="2500" dirty="0" smtClean="0">
                <a:solidFill>
                  <a:srgbClr val="000000"/>
                </a:solidFill>
                <a:latin typeface="Segoe Print" pitchFamily="2" charset="0"/>
              </a:rPr>
            </a:br>
            <a:r>
              <a:rPr lang="id-ID" sz="2500" dirty="0" smtClean="0">
                <a:solidFill>
                  <a:srgbClr val="000000"/>
                </a:solidFill>
                <a:latin typeface="Segoe Print" pitchFamily="2" charset="0"/>
              </a:rPr>
              <a:t>Banyak kebijakan yang mengutamakan laki-laki, misalnya dalam undang-undang perburuhan, dimana tunjangan keluarga melekat pada laki-laki</a:t>
            </a:r>
          </a:p>
        </p:txBody>
      </p:sp>
      <p:sp>
        <p:nvSpPr>
          <p:cNvPr id="5" name="Title 1"/>
          <p:cNvSpPr txBox="1">
            <a:spLocks/>
          </p:cNvSpPr>
          <p:nvPr/>
        </p:nvSpPr>
        <p:spPr>
          <a:xfrm>
            <a:off x="500034" y="357166"/>
            <a:ext cx="8072494" cy="1071570"/>
          </a:xfrm>
          <a:prstGeom prst="rect">
            <a:avLst/>
          </a:prstGeom>
          <a:ln w="57150" cap="flat" cmpd="sng" algn="ctr">
            <a:solidFill>
              <a:schemeClr val="lt1"/>
            </a:solidFill>
            <a:prstDash val="sysDot"/>
          </a:ln>
          <a:effectLst>
            <a:glow rad="228600">
              <a:schemeClr val="accent1">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rmAutofit fontScale="92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5400" b="1" i="0" u="none" strike="noStrike" kern="1200" cap="none" spc="0" normalizeH="0" baseline="0" noProof="0" dirty="0" smtClean="0">
                <a:ln>
                  <a:noFill/>
                </a:ln>
                <a:solidFill>
                  <a:schemeClr val="lt1"/>
                </a:solidFill>
                <a:effectLst/>
                <a:uLnTx/>
                <a:uFillTx/>
                <a:latin typeface="Segoe Script" pitchFamily="34" charset="0"/>
                <a:ea typeface="+mn-ea"/>
                <a:cs typeface="+mn-cs"/>
              </a:rPr>
              <a:t>Ketidakadilan</a:t>
            </a:r>
            <a:r>
              <a:rPr kumimoji="0" lang="id-ID" sz="5400" b="1" i="0" u="none" strike="noStrike" kern="1200" cap="none" spc="0" normalizeH="0" noProof="0" dirty="0" smtClean="0">
                <a:ln>
                  <a:noFill/>
                </a:ln>
                <a:solidFill>
                  <a:schemeClr val="lt1"/>
                </a:solidFill>
                <a:effectLst/>
                <a:uLnTx/>
                <a:uFillTx/>
                <a:latin typeface="Segoe Script" pitchFamily="34" charset="0"/>
                <a:ea typeface="+mn-ea"/>
                <a:cs typeface="+mn-cs"/>
              </a:rPr>
              <a:t> Gender</a:t>
            </a:r>
            <a:endParaRPr kumimoji="0" lang="id-ID" sz="5400" b="1" i="0" u="none" strike="noStrike" kern="1200" cap="none" spc="0" normalizeH="0" baseline="0" noProof="0" dirty="0" smtClean="0">
              <a:ln>
                <a:noFill/>
              </a:ln>
              <a:solidFill>
                <a:schemeClr val="lt1"/>
              </a:solidFill>
              <a:effectLst/>
              <a:uLnTx/>
              <a:uFillTx/>
              <a:latin typeface="Segoe Script" pitchFamily="34" charset="0"/>
              <a:ea typeface="+mn-ea"/>
              <a:cs typeface="+mn-cs"/>
            </a:endParaRPr>
          </a:p>
        </p:txBody>
      </p:sp>
    </p:spTree>
  </p:cSld>
  <p:clrMapOvr>
    <a:masterClrMapping/>
  </p:clrMapOvr>
  <p:transition spd="med">
    <p:random/>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TotalTime>
  <Words>519</Words>
  <Application>Microsoft Office PowerPoint</Application>
  <PresentationFormat>On-screen Show (4:3)</PresentationFormat>
  <Paragraphs>69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Pengertian Sex</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ANALISIS GENDER</dc:title>
  <dc:creator>Siti</dc:creator>
  <cp:lastModifiedBy>Doddy</cp:lastModifiedBy>
  <cp:revision>35</cp:revision>
  <dcterms:created xsi:type="dcterms:W3CDTF">2012-09-26T11:34:33Z</dcterms:created>
  <dcterms:modified xsi:type="dcterms:W3CDTF">2012-10-10T04:30:45Z</dcterms:modified>
</cp:coreProperties>
</file>