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091A3-6A62-4E84-B328-7688AEC0759B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B59F4D-34F5-40B3-B321-356B239CE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787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B59F4D-34F5-40B3-B321-356B239CE25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034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A361-F24A-4F09-8B8E-875D870842DA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7B21-1340-4B9F-803D-394DFDDF3D9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A361-F24A-4F09-8B8E-875D870842DA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7B21-1340-4B9F-803D-394DFDDF3D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A361-F24A-4F09-8B8E-875D870842DA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7B21-1340-4B9F-803D-394DFDDF3D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A361-F24A-4F09-8B8E-875D870842DA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7B21-1340-4B9F-803D-394DFDDF3D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A361-F24A-4F09-8B8E-875D870842DA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7B21-1340-4B9F-803D-394DFDDF3D9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A361-F24A-4F09-8B8E-875D870842DA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7B21-1340-4B9F-803D-394DFDDF3D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A361-F24A-4F09-8B8E-875D870842DA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7B21-1340-4B9F-803D-394DFDDF3D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A361-F24A-4F09-8B8E-875D870842DA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7B21-1340-4B9F-803D-394DFDDF3D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A361-F24A-4F09-8B8E-875D870842DA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7B21-1340-4B9F-803D-394DFDDF3D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A361-F24A-4F09-8B8E-875D870842DA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7B21-1340-4B9F-803D-394DFDDF3D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A361-F24A-4F09-8B8E-875D870842DA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8A67B21-1340-4B9F-803D-394DFDDF3D9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93FA361-F24A-4F09-8B8E-875D870842DA}" type="datetimeFigureOut">
              <a:rPr lang="en-US" smtClean="0"/>
              <a:t>3/15/2018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8A67B21-1340-4B9F-803D-394DFDDF3D9D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KONSEP PENGORGANISASIAN MASYARAKAT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6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pPr algn="l"/>
            <a:r>
              <a:rPr lang="en-US" sz="3600" b="1" dirty="0" err="1" smtClean="0"/>
              <a:t>Definisi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Pengorganisasian</a:t>
            </a:r>
            <a:r>
              <a:rPr lang="en-US" sz="3600" b="1" dirty="0" smtClean="0"/>
              <a:t> </a:t>
            </a:r>
            <a:r>
              <a:rPr lang="en-US" sz="3600" b="1" dirty="0" err="1"/>
              <a:t>M</a:t>
            </a:r>
            <a:r>
              <a:rPr lang="en-US" sz="3600" b="1" dirty="0" err="1" smtClean="0"/>
              <a:t>asyarakat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dirty="0" err="1"/>
              <a:t>A</a:t>
            </a:r>
            <a:r>
              <a:rPr lang="en-US" dirty="0" err="1" smtClean="0"/>
              <a:t>dalah</a:t>
            </a:r>
            <a:r>
              <a:rPr lang="en-US" dirty="0" smtClean="0"/>
              <a:t> </a:t>
            </a:r>
            <a:r>
              <a:rPr lang="en-US" dirty="0" err="1" smtClean="0"/>
              <a:t>pencarian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melawan</a:t>
            </a:r>
            <a:r>
              <a:rPr lang="en-US" dirty="0"/>
              <a:t> </a:t>
            </a:r>
            <a:r>
              <a:rPr lang="en-US" dirty="0" err="1" smtClean="0"/>
              <a:t>ketidakberdayaan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personal,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terkadang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</a:t>
            </a:r>
          </a:p>
          <a:p>
            <a:r>
              <a:rPr lang="en-US" dirty="0" err="1"/>
              <a:t>M</a:t>
            </a:r>
            <a:r>
              <a:rPr lang="en-US" dirty="0" err="1" smtClean="0"/>
              <a:t>eningkatkan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berdemokrasi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endParaRPr lang="en-US" dirty="0" smtClean="0"/>
          </a:p>
          <a:p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beradaptasi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dipertanggungjawabkan</a:t>
            </a:r>
            <a:endParaRPr lang="en-US" dirty="0" smtClean="0"/>
          </a:p>
          <a:p>
            <a:r>
              <a:rPr lang="en-US" dirty="0" err="1" smtClean="0"/>
              <a:t>Membawa</a:t>
            </a:r>
            <a:r>
              <a:rPr lang="en-US" dirty="0" smtClean="0"/>
              <a:t> orang-orang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besama-sama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berjuang</a:t>
            </a:r>
            <a:r>
              <a:rPr lang="en-US" dirty="0" smtClean="0"/>
              <a:t>, </a:t>
            </a:r>
            <a:r>
              <a:rPr lang="en-US" dirty="0" err="1" smtClean="0"/>
              <a:t>berbagi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keputusan-keputusan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87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pPr algn="l"/>
            <a:r>
              <a:rPr lang="en-US" sz="3600" dirty="0" err="1" smtClean="0"/>
              <a:t>Beberapa</a:t>
            </a:r>
            <a:r>
              <a:rPr lang="en-US" sz="3600" dirty="0" smtClean="0"/>
              <a:t> </a:t>
            </a:r>
            <a:r>
              <a:rPr lang="en-US" sz="3600" dirty="0" err="1" smtClean="0"/>
              <a:t>elemen</a:t>
            </a:r>
            <a:r>
              <a:rPr lang="en-US" sz="3600" dirty="0" smtClean="0"/>
              <a:t> </a:t>
            </a:r>
            <a:r>
              <a:rPr lang="en-US" sz="3600" dirty="0" err="1" smtClean="0"/>
              <a:t>penting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definisi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324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dipersepsikan</a:t>
            </a:r>
            <a:r>
              <a:rPr lang="en-US" dirty="0" smtClean="0"/>
              <a:t> “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berdaya</a:t>
            </a:r>
            <a:r>
              <a:rPr lang="en-US" dirty="0" smtClean="0"/>
              <a:t>”,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kolektif</a:t>
            </a:r>
            <a:r>
              <a:rPr lang="en-US" dirty="0" smtClean="0"/>
              <a:t> </a:t>
            </a:r>
            <a:r>
              <a:rPr lang="en-US" dirty="0" err="1" smtClean="0"/>
              <a:t>inti</a:t>
            </a:r>
            <a:r>
              <a:rPr lang="en-US" dirty="0" smtClean="0"/>
              <a:t> </a:t>
            </a:r>
            <a:r>
              <a:rPr lang="en-US" dirty="0" err="1" smtClean="0"/>
              <a:t>pengorganisasian</a:t>
            </a:r>
            <a:r>
              <a:rPr lang="en-US" dirty="0" smtClean="0"/>
              <a:t>.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memotivasi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kebutuhan-kebutuhan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.</a:t>
            </a:r>
          </a:p>
          <a:p>
            <a:pPr marL="457200" indent="0">
              <a:buNone/>
            </a:pPr>
            <a:r>
              <a:rPr lang="en-US" dirty="0" err="1" smtClean="0"/>
              <a:t>Pengembangan</a:t>
            </a:r>
            <a:r>
              <a:rPr lang="en-US" dirty="0" smtClean="0"/>
              <a:t> personal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menolong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kolektif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mempersiapkan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 smtClean="0"/>
          </a:p>
          <a:p>
            <a:r>
              <a:rPr lang="en-US" dirty="0" err="1" smtClean="0"/>
              <a:t>Belajar</a:t>
            </a:r>
            <a:r>
              <a:rPr lang="en-US" dirty="0" smtClean="0"/>
              <a:t>.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esensial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proses </a:t>
            </a:r>
            <a:r>
              <a:rPr lang="en-US" dirty="0" err="1" smtClean="0"/>
              <a:t>pengorganisasian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r>
              <a:rPr lang="en-US" dirty="0" err="1" smtClean="0"/>
              <a:t>Memlalui</a:t>
            </a:r>
            <a:r>
              <a:rPr lang="en-US" dirty="0" smtClean="0"/>
              <a:t> proses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keahlian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36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berdemokrasi</a:t>
            </a:r>
            <a:r>
              <a:rPr lang="en-US" dirty="0" smtClean="0"/>
              <a:t>.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proses </a:t>
            </a:r>
            <a:r>
              <a:rPr lang="en-US" dirty="0" err="1" smtClean="0"/>
              <a:t>dimana</a:t>
            </a:r>
            <a:r>
              <a:rPr lang="en-US" dirty="0" smtClean="0"/>
              <a:t> orang-orang 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, </a:t>
            </a:r>
            <a:r>
              <a:rPr lang="en-US" dirty="0" err="1" smtClean="0"/>
              <a:t>mengontrol</a:t>
            </a:r>
            <a:r>
              <a:rPr lang="en-US" dirty="0" smtClean="0"/>
              <a:t> </a:t>
            </a:r>
            <a:r>
              <a:rPr lang="en-US" dirty="0" err="1" smtClean="0"/>
              <a:t>aspek-aspek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.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pengorganisasian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, orang-orang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yang </a:t>
            </a:r>
            <a:r>
              <a:rPr lang="en-US" dirty="0" err="1" smtClean="0"/>
              <a:t>berdampak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respon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,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. Lima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:</a:t>
            </a:r>
          </a:p>
          <a:p>
            <a:pPr marL="693738" lvl="2" indent="-354013">
              <a:buFont typeface="+mj-lt"/>
              <a:buAutoNum type="arabicPeriod"/>
            </a:pP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resolusi</a:t>
            </a:r>
            <a:r>
              <a:rPr lang="en-US" dirty="0" smtClean="0"/>
              <a:t> </a:t>
            </a:r>
            <a:r>
              <a:rPr lang="en-US" dirty="0" err="1" smtClean="0"/>
              <a:t>berbagi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 smtClean="0"/>
          </a:p>
          <a:p>
            <a:pPr marL="693738" lvl="2" indent="-354013">
              <a:buFont typeface="+mj-lt"/>
              <a:buAutoNum type="arabicPeriod"/>
            </a:pP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ketidakmerataan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, </a:t>
            </a:r>
            <a:r>
              <a:rPr lang="en-US" dirty="0" err="1" smtClean="0"/>
              <a:t>rasisme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gender</a:t>
            </a:r>
          </a:p>
          <a:p>
            <a:pPr marL="693738" lvl="2" indent="-354013">
              <a:buFont typeface="+mj-lt"/>
              <a:buAutoNum type="arabicPeriod"/>
            </a:pP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proses </a:t>
            </a:r>
            <a:r>
              <a:rPr lang="en-US" dirty="0" err="1" smtClean="0"/>
              <a:t>pengorganisasian</a:t>
            </a:r>
            <a:endParaRPr lang="en-US" dirty="0" smtClean="0"/>
          </a:p>
          <a:p>
            <a:pPr marL="693738" lvl="2" indent="-354013">
              <a:buFont typeface="+mj-lt"/>
              <a:buAutoNum type="arabicPeriod"/>
            </a:pPr>
            <a:r>
              <a:rPr lang="en-US" dirty="0" err="1" smtClean="0"/>
              <a:t>Memampukan</a:t>
            </a:r>
            <a:r>
              <a:rPr lang="en-US" dirty="0" smtClean="0"/>
              <a:t> orang-orang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individu-individu</a:t>
            </a:r>
            <a:r>
              <a:rPr lang="en-US" dirty="0" smtClean="0"/>
              <a:t> yang </a:t>
            </a:r>
            <a:r>
              <a:rPr lang="en-US" dirty="0" err="1" smtClean="0"/>
              <a:t>independen</a:t>
            </a:r>
            <a:r>
              <a:rPr lang="en-US" dirty="0" smtClean="0"/>
              <a:t>.</a:t>
            </a:r>
          </a:p>
          <a:p>
            <a:pPr marL="693738" lvl="2" indent="-354013">
              <a:buFont typeface="+mj-lt"/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kesepahaman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.</a:t>
            </a:r>
          </a:p>
          <a:p>
            <a:pPr marL="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0440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838200"/>
          </a:xfrm>
        </p:spPr>
        <p:txBody>
          <a:bodyPr>
            <a:noAutofit/>
          </a:bodyPr>
          <a:lstStyle/>
          <a:p>
            <a:pPr algn="l"/>
            <a:r>
              <a:rPr lang="en-US" sz="2400" dirty="0" err="1" smtClean="0"/>
              <a:t>Empat</a:t>
            </a:r>
            <a:r>
              <a:rPr lang="en-US" sz="2400" dirty="0" smtClean="0"/>
              <a:t> </a:t>
            </a:r>
            <a:r>
              <a:rPr lang="en-US" sz="2400" dirty="0" err="1" smtClean="0"/>
              <a:t>perspektif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membangun</a:t>
            </a:r>
            <a:r>
              <a:rPr lang="en-US" sz="2400" dirty="0" smtClean="0"/>
              <a:t> </a:t>
            </a:r>
            <a:r>
              <a:rPr lang="en-US" sz="2400" dirty="0" err="1" smtClean="0"/>
              <a:t>visi</a:t>
            </a:r>
            <a:r>
              <a:rPr lang="en-US" sz="2400" dirty="0" smtClean="0"/>
              <a:t> </a:t>
            </a:r>
            <a:r>
              <a:rPr lang="en-US" sz="2400" dirty="0" err="1" smtClean="0"/>
              <a:t>jangka</a:t>
            </a:r>
            <a:r>
              <a:rPr lang="en-US" sz="2400" dirty="0" smtClean="0"/>
              <a:t> </a:t>
            </a:r>
            <a:r>
              <a:rPr lang="en-US" sz="2400" dirty="0" err="1" smtClean="0"/>
              <a:t>panjang</a:t>
            </a:r>
            <a:r>
              <a:rPr lang="en-US" sz="2400" dirty="0" smtClean="0"/>
              <a:t> </a:t>
            </a:r>
            <a:r>
              <a:rPr lang="en-US" sz="2400" dirty="0" err="1" smtClean="0"/>
              <a:t>pengorganisasian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(</a:t>
            </a:r>
            <a:r>
              <a:rPr lang="en-US" sz="2400" dirty="0" err="1" smtClean="0"/>
              <a:t>membentuk</a:t>
            </a:r>
            <a:r>
              <a:rPr lang="en-US" sz="2400" dirty="0" smtClean="0"/>
              <a:t> </a:t>
            </a:r>
            <a:r>
              <a:rPr lang="en-US" sz="2400" dirty="0" err="1" smtClean="0"/>
              <a:t>pendirian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mengenali</a:t>
            </a:r>
            <a:r>
              <a:rPr lang="en-US" sz="2400" dirty="0" smtClean="0"/>
              <a:t> </a:t>
            </a:r>
            <a:r>
              <a:rPr lang="en-US" sz="2400" dirty="0" err="1" smtClean="0"/>
              <a:t>tujuan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ingin</a:t>
            </a:r>
            <a:r>
              <a:rPr lang="en-US" sz="2400" dirty="0" smtClean="0"/>
              <a:t> </a:t>
            </a:r>
            <a:r>
              <a:rPr lang="en-US" sz="2400" dirty="0" err="1" smtClean="0"/>
              <a:t>dicapai</a:t>
            </a:r>
            <a:r>
              <a:rPr lang="en-US" sz="2400" dirty="0" smtClean="0"/>
              <a:t>):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reaksioner</a:t>
            </a:r>
            <a:r>
              <a:rPr lang="en-US" dirty="0" smtClean="0"/>
              <a:t>. </a:t>
            </a:r>
            <a:r>
              <a:rPr lang="en-US" dirty="0" err="1" smtClean="0"/>
              <a:t>Mempromosikan</a:t>
            </a:r>
            <a:r>
              <a:rPr lang="en-US" dirty="0" smtClean="0"/>
              <a:t> </a:t>
            </a:r>
            <a:r>
              <a:rPr lang="en-US" dirty="0" err="1" smtClean="0"/>
              <a:t>usaha-usaha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menghentikan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klas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kelompok-kelompok</a:t>
            </a:r>
            <a:r>
              <a:rPr lang="en-US" dirty="0" smtClean="0"/>
              <a:t> </a:t>
            </a:r>
            <a:r>
              <a:rPr lang="en-US" dirty="0" err="1" smtClean="0"/>
              <a:t>minoritas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konsrvatif</a:t>
            </a:r>
            <a:r>
              <a:rPr lang="en-US" dirty="0" smtClean="0"/>
              <a:t>.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memelihara</a:t>
            </a:r>
            <a:r>
              <a:rPr lang="en-US" dirty="0" smtClean="0"/>
              <a:t> status quo.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Perspektif</a:t>
            </a:r>
            <a:r>
              <a:rPr lang="en-US" dirty="0" smtClean="0"/>
              <a:t> liberal. </a:t>
            </a:r>
            <a:r>
              <a:rPr lang="en-US" dirty="0" err="1" smtClean="0"/>
              <a:t>Mempromosikan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menentang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radikal</a:t>
            </a:r>
            <a:r>
              <a:rPr lang="en-US" dirty="0" smtClean="0"/>
              <a:t>.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kapitalis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pengorganisasian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perubahan-perubahan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mendasar</a:t>
            </a:r>
            <a:r>
              <a:rPr lang="en-US" dirty="0" smtClean="0"/>
              <a:t>,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capaian-capaian</a:t>
            </a:r>
            <a:r>
              <a:rPr lang="en-US" dirty="0" smtClean="0"/>
              <a:t> yang </a:t>
            </a:r>
            <a:r>
              <a:rPr lang="en-US" dirty="0" err="1" smtClean="0"/>
              <a:t>konkrit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47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3246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 yang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pengingat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netode</a:t>
            </a:r>
            <a:r>
              <a:rPr lang="en-US" dirty="0" smtClean="0"/>
              <a:t> </a:t>
            </a:r>
            <a:r>
              <a:rPr lang="en-US" dirty="0" err="1" smtClean="0"/>
              <a:t>pengorganisasian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kanan</a:t>
            </a:r>
            <a:r>
              <a:rPr lang="en-US" dirty="0" smtClean="0"/>
              <a:t> </a:t>
            </a:r>
            <a:r>
              <a:rPr lang="en-US" dirty="0" err="1" smtClean="0"/>
              <a:t>utuk</a:t>
            </a:r>
            <a:r>
              <a:rPr lang="en-US" dirty="0" smtClean="0"/>
              <a:t> </a:t>
            </a:r>
            <a:r>
              <a:rPr lang="en-US" dirty="0" err="1" smtClean="0"/>
              <a:t>mempetahankan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capaian-capaian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Perspektif</a:t>
            </a:r>
            <a:r>
              <a:rPr lang="en-US" dirty="0" smtClean="0"/>
              <a:t> liberal </a:t>
            </a:r>
            <a:r>
              <a:rPr lang="en-US" dirty="0" err="1" smtClean="0"/>
              <a:t>memprioritaskan</a:t>
            </a:r>
            <a:r>
              <a:rPr lang="en-US" dirty="0" smtClean="0"/>
              <a:t> </a:t>
            </a:r>
            <a:r>
              <a:rPr lang="en-US" dirty="0" err="1" smtClean="0"/>
              <a:t>hasil-hasil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strategi-strategi</a:t>
            </a:r>
            <a:r>
              <a:rPr lang="en-US" dirty="0" smtClean="0"/>
              <a:t> yang </a:t>
            </a:r>
            <a:r>
              <a:rPr lang="en-US" dirty="0" err="1" smtClean="0"/>
              <a:t>menjadikan</a:t>
            </a:r>
            <a:r>
              <a:rPr lang="en-US" dirty="0" smtClean="0"/>
              <a:t> </a:t>
            </a:r>
            <a:r>
              <a:rPr lang="en-US" dirty="0" err="1" smtClean="0"/>
              <a:t>capaian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berguna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radikal</a:t>
            </a:r>
            <a:r>
              <a:rPr lang="en-US" dirty="0" smtClean="0"/>
              <a:t>,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fundamental </a:t>
            </a:r>
            <a:r>
              <a:rPr lang="en-US" dirty="0" err="1" smtClean="0"/>
              <a:t>dalam</a:t>
            </a:r>
            <a:r>
              <a:rPr lang="en-US" dirty="0" smtClean="0"/>
              <a:t> proses-proses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Perpaduan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pragmatis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visi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leih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menggerakkan</a:t>
            </a:r>
            <a:r>
              <a:rPr lang="en-US" dirty="0" smtClean="0"/>
              <a:t> </a:t>
            </a:r>
            <a:r>
              <a:rPr lang="en-US" dirty="0" err="1" smtClean="0"/>
              <a:t>pengorganisasian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 liberal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radikal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digambarkan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teori-teori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Pemikiran-pemikiran</a:t>
            </a:r>
            <a:r>
              <a:rPr lang="en-US" dirty="0" smtClean="0"/>
              <a:t> (</a:t>
            </a:r>
            <a:r>
              <a:rPr lang="en-US" dirty="0" err="1" smtClean="0"/>
              <a:t>perspektif-perspektif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)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pengorganisasian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menentang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r>
              <a:rPr lang="en-US" dirty="0" smtClean="0"/>
              <a:t>.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asumsi-asumsi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,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praktis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.</a:t>
            </a:r>
          </a:p>
          <a:p>
            <a:r>
              <a:rPr lang="en-US" dirty="0" smtClean="0"/>
              <a:t>Model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lokalitas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konsensus</a:t>
            </a:r>
            <a:r>
              <a:rPr lang="en-US" dirty="0" smtClean="0"/>
              <a:t>,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mengaburkan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.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melandasi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(System Theory). Model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kondisi-kondisi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luas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95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>
            <a:noAutofit/>
          </a:bodyPr>
          <a:lstStyle/>
          <a:p>
            <a:pPr algn="l"/>
            <a:r>
              <a:rPr lang="en-US" sz="2800" dirty="0" err="1" smtClean="0"/>
              <a:t>Praktik-praktik</a:t>
            </a:r>
            <a:r>
              <a:rPr lang="en-US" sz="2800" dirty="0" smtClean="0"/>
              <a:t> </a:t>
            </a:r>
            <a:r>
              <a:rPr lang="en-US" sz="2800" dirty="0" err="1" smtClean="0"/>
              <a:t>komunitas</a:t>
            </a:r>
            <a:r>
              <a:rPr lang="en-US" sz="2800" dirty="0" smtClean="0"/>
              <a:t> </a:t>
            </a:r>
            <a:r>
              <a:rPr lang="en-US" sz="2800" dirty="0" err="1" smtClean="0"/>
              <a:t>berasal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en-US" sz="2800" dirty="0" smtClean="0"/>
              <a:t> </a:t>
            </a:r>
            <a:r>
              <a:rPr lang="en-US" sz="2800" dirty="0" err="1" smtClean="0"/>
              <a:t>tradisi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berbeda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target-target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,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korporasi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mendesak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mengimpementasikan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,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. </a:t>
            </a:r>
            <a:r>
              <a:rPr lang="en-US" dirty="0" err="1" smtClean="0"/>
              <a:t>Tujuannya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orang-orang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, </a:t>
            </a:r>
            <a:r>
              <a:rPr lang="en-US" dirty="0" err="1" smtClean="0"/>
              <a:t>menciptakan</a:t>
            </a:r>
            <a:r>
              <a:rPr lang="en-US" dirty="0" smtClean="0"/>
              <a:t> program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proses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endParaRPr lang="en-US" dirty="0" smtClean="0"/>
          </a:p>
          <a:p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keterlibatan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struktur-strukur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proses-proses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organisasi-organisasi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51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Rothman </a:t>
            </a:r>
            <a:r>
              <a:rPr lang="en-US" sz="2800" dirty="0" err="1" smtClean="0"/>
              <a:t>mengemukakan</a:t>
            </a:r>
            <a:r>
              <a:rPr lang="en-US" sz="2800" dirty="0" smtClean="0"/>
              <a:t> </a:t>
            </a:r>
            <a:r>
              <a:rPr lang="en-US" sz="2800" dirty="0" err="1" smtClean="0"/>
              <a:t>tiga</a:t>
            </a:r>
            <a:r>
              <a:rPr lang="en-US" sz="2800" dirty="0" smtClean="0"/>
              <a:t> model </a:t>
            </a:r>
            <a:r>
              <a:rPr lang="en-US" sz="2800" dirty="0" err="1" smtClean="0"/>
              <a:t>pengorganisasian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lokalitas</a:t>
            </a:r>
            <a:r>
              <a:rPr lang="en-US" dirty="0" smtClean="0"/>
              <a:t>.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berasumsi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kepentigan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,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dipecahkan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menghadirkan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,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memerimasukan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“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orang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”. </a:t>
            </a:r>
            <a:r>
              <a:rPr lang="en-US" dirty="0" err="1" smtClean="0"/>
              <a:t>Fokusnya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proses-proses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 Model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teknokratis</a:t>
            </a:r>
            <a:r>
              <a:rPr lang="en-US" dirty="0" smtClean="0"/>
              <a:t>,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atas-bawah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solusi-solusi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mempercayai</a:t>
            </a:r>
            <a:r>
              <a:rPr lang="en-US" dirty="0" smtClean="0"/>
              <a:t> </a:t>
            </a:r>
            <a:r>
              <a:rPr lang="en-US" dirty="0" err="1" smtClean="0"/>
              <a:t>sarana-sarana</a:t>
            </a:r>
            <a:r>
              <a:rPr lang="en-US" dirty="0" smtClean="0"/>
              <a:t>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profesionalitas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 </a:t>
            </a:r>
            <a:r>
              <a:rPr lang="en-US" dirty="0" err="1" smtClean="0"/>
              <a:t>Mempromosikan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sumber-sumber</a:t>
            </a:r>
            <a:r>
              <a:rPr lang="en-US" dirty="0" smtClean="0"/>
              <a:t>.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tertindas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miskin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mengorganisasikan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pengorganisasi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menentang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 </a:t>
            </a:r>
            <a:r>
              <a:rPr lang="en-US" dirty="0" err="1" smtClean="0"/>
              <a:t>Tujuannya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sumber-sumber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kuat.aksi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modal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tuntutan-tuntutan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80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model </a:t>
            </a:r>
            <a:r>
              <a:rPr lang="en-US" dirty="0" err="1" smtClean="0"/>
              <a:t>konsensus</a:t>
            </a:r>
            <a:r>
              <a:rPr lang="en-US" dirty="0" smtClean="0"/>
              <a:t>,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model </a:t>
            </a:r>
            <a:r>
              <a:rPr lang="en-US" dirty="0" err="1" smtClean="0"/>
              <a:t>konflik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pergeseran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(di </a:t>
            </a:r>
            <a:r>
              <a:rPr lang="en-US" dirty="0" err="1" smtClean="0"/>
              <a:t>tahun</a:t>
            </a:r>
            <a:r>
              <a:rPr lang="en-US" dirty="0" smtClean="0"/>
              <a:t> 60-70an)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signifikan</a:t>
            </a:r>
            <a:r>
              <a:rPr lang="en-US" dirty="0" smtClean="0"/>
              <a:t> (</a:t>
            </a:r>
            <a:r>
              <a:rPr lang="en-US" dirty="0" err="1" smtClean="0"/>
              <a:t>sejak</a:t>
            </a:r>
            <a:r>
              <a:rPr lang="en-US" dirty="0" smtClean="0"/>
              <a:t> 80-an)</a:t>
            </a:r>
          </a:p>
          <a:p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model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. </a:t>
            </a:r>
          </a:p>
          <a:p>
            <a:pPr marL="339725" indent="0">
              <a:buNone/>
            </a:pP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menentang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,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pengorganisasian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orang-orang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, </a:t>
            </a:r>
            <a:r>
              <a:rPr lang="en-US" dirty="0" err="1" smtClean="0"/>
              <a:t>membagun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mengartikulasikan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konsensus-konsensus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62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322</TotalTime>
  <Words>821</Words>
  <Application>Microsoft Office PowerPoint</Application>
  <PresentationFormat>On-screen Show (4:3)</PresentationFormat>
  <Paragraphs>42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KONSEP PENGORGANISASIAN MASYARAKAT</vt:lpstr>
      <vt:lpstr>Definisi Pengorganisasian Masyarakat</vt:lpstr>
      <vt:lpstr>Beberapa elemen penting dalam definisi</vt:lpstr>
      <vt:lpstr>PowerPoint Presentation</vt:lpstr>
      <vt:lpstr>Empat perspektif yang digunakan dalam membangun visi jangka panjang pengorganisasian masyarakat (membentuk pendirian dan mengenali tujuan yang ingin dicapai):</vt:lpstr>
      <vt:lpstr>PowerPoint Presentation</vt:lpstr>
      <vt:lpstr>Praktik-praktik komunitas berasal dari dua tradisi yang berbeda:</vt:lpstr>
      <vt:lpstr>Rothman mengemukakan tiga model pengorganisasian masyarakat: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PENGORGANISASIAN MASYARAKAT</dc:title>
  <dc:creator>Widati</dc:creator>
  <cp:lastModifiedBy>Widati</cp:lastModifiedBy>
  <cp:revision>20</cp:revision>
  <dcterms:created xsi:type="dcterms:W3CDTF">2018-03-14T23:14:23Z</dcterms:created>
  <dcterms:modified xsi:type="dcterms:W3CDTF">2018-03-15T07:18:17Z</dcterms:modified>
</cp:coreProperties>
</file>