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5"/>
  </p:handoutMasterIdLst>
  <p:sldIdLst>
    <p:sldId id="257" r:id="rId2"/>
    <p:sldId id="259" r:id="rId3"/>
    <p:sldId id="260" r:id="rId4"/>
    <p:sldId id="264" r:id="rId5"/>
    <p:sldId id="267" r:id="rId6"/>
    <p:sldId id="268" r:id="rId7"/>
    <p:sldId id="269" r:id="rId8"/>
    <p:sldId id="285" r:id="rId9"/>
    <p:sldId id="279" r:id="rId10"/>
    <p:sldId id="280" r:id="rId11"/>
    <p:sldId id="282" r:id="rId12"/>
    <p:sldId id="283" r:id="rId13"/>
    <p:sldId id="284" r:id="rId14"/>
  </p:sldIdLst>
  <p:sldSz cx="9144000" cy="6858000" type="screen4x3"/>
  <p:notesSz cx="6858000" cy="931386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AAAAD-9654-4073-AB55-126397439BD3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CE671-9A8B-4B31-80E2-22856FEB5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4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396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197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275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4742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0639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628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415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7519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988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413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664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281BA-BB29-4E97-ACB1-61698E9552EC}" type="datetimeFigureOut">
              <a:rPr lang="id-ID" smtClean="0"/>
              <a:pPr/>
              <a:t>31/10/2019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DA807-1528-438B-9D9C-7387E8F018A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86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Perubahan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n Pembangunan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	Tdk ada sesuatu yg tetap di dunia ini, kecuali perubahan.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Tempora mutantur et nos mutamu</a:t>
            </a:r>
            <a:r>
              <a:rPr lang="en-US" dirty="0" smtClean="0"/>
              <a:t>r</a:t>
            </a:r>
            <a:r>
              <a:rPr lang="id-ID" dirty="0" smtClean="0"/>
              <a:t> in illis.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dr proses : dpt cepat/lambat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dr dampak : berpengaruh signifikan/tdk berarti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dr aspek mcm2,,,,,,,,,,,,,,,</a:t>
            </a:r>
          </a:p>
          <a:p>
            <a:pPr>
              <a:buNone/>
            </a:pPr>
            <a:r>
              <a:rPr lang="id-ID" dirty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N</a:t>
            </a:r>
            <a:r>
              <a:rPr lang="id-ID" dirty="0" smtClean="0"/>
              <a:t>ilai </a:t>
            </a:r>
            <a:r>
              <a:rPr lang="id-ID" dirty="0"/>
              <a:t>sosial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id-ID" dirty="0" smtClean="0"/>
              <a:t>Norma </a:t>
            </a:r>
            <a:r>
              <a:rPr lang="id-ID" dirty="0"/>
              <a:t>sosial,</a:t>
            </a:r>
          </a:p>
          <a:p>
            <a:pPr>
              <a:buNone/>
            </a:pPr>
            <a:r>
              <a:rPr lang="id-ID" dirty="0"/>
              <a:t>Pola perilaku organisasi,</a:t>
            </a:r>
          </a:p>
          <a:p>
            <a:pPr>
              <a:buNone/>
            </a:pPr>
            <a:r>
              <a:rPr lang="id-ID" dirty="0"/>
              <a:t>Susunan kelembagaan,</a:t>
            </a:r>
          </a:p>
          <a:p>
            <a:pPr>
              <a:buNone/>
            </a:pPr>
            <a:r>
              <a:rPr lang="id-ID" dirty="0"/>
              <a:t>Lapisan sosial,</a:t>
            </a:r>
          </a:p>
          <a:p>
            <a:pPr>
              <a:buNone/>
            </a:pPr>
            <a:r>
              <a:rPr lang="id-ID" dirty="0"/>
              <a:t>Kekuasaan,</a:t>
            </a:r>
          </a:p>
          <a:p>
            <a:pPr>
              <a:buNone/>
            </a:pPr>
            <a:r>
              <a:rPr lang="id-ID" dirty="0"/>
              <a:t>Wewenang, </a:t>
            </a:r>
          </a:p>
          <a:p>
            <a:pPr>
              <a:buNone/>
            </a:pPr>
            <a:r>
              <a:rPr lang="id-ID" dirty="0"/>
              <a:t>Interaksi sosial, dll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Faktor penghambat perubahan sosial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Kontak dgn budaya asing kurang</a:t>
            </a:r>
          </a:p>
          <a:p>
            <a:r>
              <a:rPr lang="id-ID" dirty="0" smtClean="0"/>
              <a:t>Iptek tertinggal</a:t>
            </a:r>
          </a:p>
          <a:p>
            <a:r>
              <a:rPr lang="id-ID" dirty="0" smtClean="0"/>
              <a:t>Sikap tradisional</a:t>
            </a:r>
          </a:p>
          <a:p>
            <a:r>
              <a:rPr lang="id-ID" dirty="0" smtClean="0"/>
              <a:t>Vested interest kuat</a:t>
            </a:r>
          </a:p>
          <a:p>
            <a:r>
              <a:rPr lang="id-ID" dirty="0" smtClean="0"/>
              <a:t>Takut merusak integrasi kebudayaan</a:t>
            </a:r>
          </a:p>
          <a:p>
            <a:r>
              <a:rPr lang="id-ID" dirty="0" smtClean="0"/>
              <a:t>Sikap prejudice/prasangka pd orang baru</a:t>
            </a:r>
          </a:p>
          <a:p>
            <a:r>
              <a:rPr lang="id-ID" dirty="0" smtClean="0"/>
              <a:t>Hambatan ideologis</a:t>
            </a:r>
          </a:p>
          <a:p>
            <a:r>
              <a:rPr lang="id-ID" dirty="0" smtClean="0"/>
              <a:t>Orientasi ke masa lalu/kebiasaan</a:t>
            </a:r>
          </a:p>
          <a:p>
            <a:r>
              <a:rPr lang="id-ID" smtClean="0"/>
              <a:t>Sikap pasrah/nrimo</a:t>
            </a: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renungan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d-ID" dirty="0" smtClean="0"/>
              <a:t>Kdg kita berdoa dan berharap untuk mendapat sgl sesuatu yg bagus utk kita, </a:t>
            </a:r>
          </a:p>
          <a:p>
            <a:pPr>
              <a:buNone/>
            </a:pPr>
            <a:r>
              <a:rPr lang="id-ID" dirty="0" smtClean="0"/>
              <a:t>	tapi .......</a:t>
            </a:r>
          </a:p>
          <a:p>
            <a:pPr>
              <a:buNone/>
            </a:pPr>
            <a:r>
              <a:rPr lang="id-ID" dirty="0" smtClean="0"/>
              <a:t>	yang kita dapati .......</a:t>
            </a:r>
            <a:endParaRPr lang="id-ID" dirty="0"/>
          </a:p>
        </p:txBody>
      </p:sp>
      <p:pic>
        <p:nvPicPr>
          <p:cNvPr id="5" name="Content Placeholder 4" descr="kaktus doang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57686" y="1428736"/>
            <a:ext cx="3452814" cy="471490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42918"/>
            <a:ext cx="4038600" cy="5483245"/>
          </a:xfrm>
        </p:spPr>
        <p:txBody>
          <a:bodyPr/>
          <a:lstStyle/>
          <a:p>
            <a:r>
              <a:rPr lang="id-ID" dirty="0" smtClean="0"/>
              <a:t>Kita merasa telah berbuat baik, dan berharap akan mendapat balasan yang baik dan indah,</a:t>
            </a:r>
          </a:p>
          <a:p>
            <a:pPr>
              <a:buNone/>
            </a:pPr>
            <a:r>
              <a:rPr lang="id-ID" dirty="0" smtClean="0"/>
              <a:t>	tapi .........,</a:t>
            </a:r>
          </a:p>
          <a:p>
            <a:pPr>
              <a:buNone/>
            </a:pPr>
            <a:r>
              <a:rPr lang="id-ID" dirty="0" smtClean="0"/>
              <a:t>	yang kita dapati.......</a:t>
            </a:r>
          </a:p>
        </p:txBody>
      </p:sp>
      <p:pic>
        <p:nvPicPr>
          <p:cNvPr id="5" name="Content Placeholder 4" descr="ulat bulu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16016" y="1052736"/>
            <a:ext cx="3201225" cy="36004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Rencana manusia # rencana Tuhan</a:t>
            </a:r>
            <a:endParaRPr lang="id-ID" sz="3200" dirty="0"/>
          </a:p>
        </p:txBody>
      </p:sp>
      <p:pic>
        <p:nvPicPr>
          <p:cNvPr id="7" name="Content Placeholder 6" descr="kaktus berbunga 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91680" y="2132857"/>
            <a:ext cx="2729375" cy="2230388"/>
          </a:xfrm>
        </p:spPr>
      </p:pic>
      <p:pic>
        <p:nvPicPr>
          <p:cNvPr id="8" name="Content Placeholder 7" descr="kupu kupu 4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51244" y="2132856"/>
            <a:ext cx="2897294" cy="223991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Definisi </a:t>
            </a:r>
            <a:r>
              <a:rPr lang="en-US" sz="3200" dirty="0" smtClean="0"/>
              <a:t>P</a:t>
            </a:r>
            <a:r>
              <a:rPr lang="id-ID" sz="3200" dirty="0" smtClean="0"/>
              <a:t>erubahan </a:t>
            </a:r>
            <a:r>
              <a:rPr lang="en-US" sz="3200" dirty="0" smtClean="0"/>
              <a:t>S</a:t>
            </a:r>
            <a:r>
              <a:rPr lang="id-ID" sz="3200" dirty="0" smtClean="0"/>
              <a:t>osial 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Aliran immaterial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R. Mc Iver : ekspresi jiwa yg terwujud dlm pola pikir, cara hidup, seni n sastra, agama, pleasure, dll</a:t>
            </a:r>
          </a:p>
          <a:p>
            <a:pPr>
              <a:buNone/>
            </a:pPr>
            <a:r>
              <a:rPr lang="id-ID" dirty="0" smtClean="0"/>
              <a:t>	Perubahan sosial yi ubah dlm hal hubungan sosial n keseimbangan hubsos.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Max Weber, dll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Aliran material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Gillin n Gillin : variasi cara hidup, akibat perubahan kondisi geografis, keb.materiil, populasi, ideologi, teknologi.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Samuel Koenig : modifikasi pola kehidupan manusia.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Karl Marx, dll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Teori Perubahan Sosial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Teori evolusi unilinier; perubahan sesuai dgn thp2 ttt, dr sederhana kmdn mjd kompleks, n akhirnya sempurna, tokoh : </a:t>
            </a:r>
            <a:r>
              <a:rPr lang="en-US" dirty="0" smtClean="0"/>
              <a:t>A. </a:t>
            </a:r>
            <a:r>
              <a:rPr lang="id-ID" dirty="0" smtClean="0"/>
              <a:t>Comte, </a:t>
            </a:r>
            <a:r>
              <a:rPr lang="en-US" dirty="0" smtClean="0"/>
              <a:t>H. </a:t>
            </a:r>
            <a:r>
              <a:rPr lang="id-ID" dirty="0" smtClean="0"/>
              <a:t>Spencer</a:t>
            </a:r>
          </a:p>
          <a:p>
            <a:r>
              <a:rPr lang="id-ID" dirty="0" smtClean="0"/>
              <a:t>Teori evolusi siklis; berubah dgn pola pegas, tokohnya : </a:t>
            </a:r>
            <a:r>
              <a:rPr lang="en-US" dirty="0" smtClean="0"/>
              <a:t>V. </a:t>
            </a:r>
            <a:r>
              <a:rPr lang="id-ID" dirty="0" smtClean="0"/>
              <a:t>Pareto dan </a:t>
            </a:r>
            <a:r>
              <a:rPr lang="en-US" dirty="0" smtClean="0"/>
              <a:t>P.</a:t>
            </a:r>
            <a:r>
              <a:rPr lang="id-ID" dirty="0" smtClean="0"/>
              <a:t>Sorokin</a:t>
            </a:r>
            <a:endParaRPr lang="id-ID" dirty="0"/>
          </a:p>
        </p:txBody>
      </p:sp>
      <p:pic>
        <p:nvPicPr>
          <p:cNvPr id="5" name="Content Placeholder 4" descr="human evo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60032" y="1500174"/>
            <a:ext cx="3443698" cy="414340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	Teori evolusi universal; perkembangan masy tdk perlu melewati thp2 ttt yg tetap, tp berkembang alami dr masy homogen ke heterogen, baik sifat/susunannya, 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kata Herbert Spencer.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id-ID" dirty="0" smtClean="0"/>
              <a:t>	Teori evolusi multigaris; berfokus pd model perubahan masy dr aspek ttt, misalnya : sistem pencaharian, sistem kekeluargaan, sistem ekonomi, sistem politik, dll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Teori revolusi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d-ID" dirty="0" smtClean="0"/>
              <a:t>Sbg lawan dr evolusi, mk revolusi tjd bgt cepat, dpt direncanakan atau tdk, yg jelas mengubah sendi pokok/dasar kehidupan masyarakat</a:t>
            </a:r>
            <a:endParaRPr lang="id-ID" dirty="0"/>
          </a:p>
        </p:txBody>
      </p:sp>
      <p:pic>
        <p:nvPicPr>
          <p:cNvPr id="5" name="Content Placeholder 4" descr="revolution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8024" y="1714488"/>
            <a:ext cx="3189163" cy="314327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Syarat revolusi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	a. Ada keinginan umum utk perubahan, ada rasa tdk puas thd keadaan, utk mencapai kebaikan.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b. Ada pemimpin (indv/kelompok).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c. Ada penyambung lidah rakyat, utk artikulasi kepentingan, mjd program dan arah gerakan serta tujuan.</a:t>
            </a:r>
          </a:p>
          <a:p>
            <a:pPr>
              <a:buNone/>
            </a:pPr>
            <a:r>
              <a:rPr lang="id-ID" dirty="0"/>
              <a:t>	</a:t>
            </a:r>
            <a:r>
              <a:rPr lang="id-ID" dirty="0" smtClean="0"/>
              <a:t>d. Hrs ada momentum, suatu keadaan n faktor yg tepat utk mulai gerakan.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Intended / un intended change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Perubahan yg dikehendaki / intended, atau yg direncanakan</a:t>
            </a:r>
          </a:p>
          <a:p>
            <a:r>
              <a:rPr lang="id-ID" dirty="0" smtClean="0"/>
              <a:t>Perubahan yg tdk dikehendaki / unintended, atau yg tdk direncanakan</a:t>
            </a:r>
          </a:p>
          <a:p>
            <a:r>
              <a:rPr lang="id-ID" dirty="0" smtClean="0"/>
              <a:t>Tgt kacamata kelp yg berkepentingan</a:t>
            </a:r>
            <a:endParaRPr lang="id-ID" dirty="0"/>
          </a:p>
        </p:txBody>
      </p:sp>
      <p:pic>
        <p:nvPicPr>
          <p:cNvPr id="5" name="Content Placeholder 4" descr="revolution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628800"/>
            <a:ext cx="3328987" cy="396044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864095"/>
          </a:xfrm>
        </p:spPr>
        <p:txBody>
          <a:bodyPr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ntern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d-ID" dirty="0"/>
              <a:t>Tambah/kurang populasi</a:t>
            </a:r>
          </a:p>
          <a:p>
            <a:r>
              <a:rPr lang="id-ID" dirty="0"/>
              <a:t>Teknologi baru</a:t>
            </a:r>
          </a:p>
          <a:p>
            <a:r>
              <a:rPr lang="id-ID" dirty="0"/>
              <a:t>Konflik sosial</a:t>
            </a:r>
          </a:p>
          <a:p>
            <a:r>
              <a:rPr lang="id-ID" dirty="0"/>
              <a:t>revolusi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548680"/>
            <a:ext cx="4041775" cy="864095"/>
          </a:xfrm>
        </p:spPr>
        <p:txBody>
          <a:bodyPr/>
          <a:lstStyle/>
          <a:p>
            <a:pPr algn="ctr"/>
            <a:r>
              <a:rPr lang="en-US" dirty="0" err="1" smtClean="0"/>
              <a:t>Ekstern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d-ID" dirty="0"/>
              <a:t>Geografis, bencana alam</a:t>
            </a:r>
          </a:p>
          <a:p>
            <a:r>
              <a:rPr lang="id-ID" dirty="0"/>
              <a:t>Perang</a:t>
            </a:r>
          </a:p>
          <a:p>
            <a:r>
              <a:rPr lang="id-ID" dirty="0"/>
              <a:t>Inkulturasi budaya asing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74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Faktor pendorong perubahan sosial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Kontak dgn kebudayaan asing</a:t>
            </a:r>
          </a:p>
          <a:p>
            <a:r>
              <a:rPr lang="id-ID" dirty="0" smtClean="0"/>
              <a:t>Sistem pendidikan maju</a:t>
            </a:r>
          </a:p>
          <a:p>
            <a:r>
              <a:rPr lang="id-ID" dirty="0" smtClean="0"/>
              <a:t>Toleransi pd hal2 negatif</a:t>
            </a:r>
          </a:p>
          <a:p>
            <a:r>
              <a:rPr lang="id-ID" dirty="0" smtClean="0"/>
              <a:t>Sistem lapisan masyarakat terbuka</a:t>
            </a:r>
          </a:p>
          <a:p>
            <a:r>
              <a:rPr lang="id-ID" dirty="0" smtClean="0"/>
              <a:t>Heterogenitas penduduk</a:t>
            </a:r>
          </a:p>
          <a:p>
            <a:r>
              <a:rPr lang="id-ID" dirty="0" smtClean="0"/>
              <a:t>Rasa tdk puas masyarakat pd aspek ttt</a:t>
            </a:r>
          </a:p>
          <a:p>
            <a:r>
              <a:rPr lang="id-ID" dirty="0" smtClean="0"/>
              <a:t>Ingin meningkatkan taraf hidup</a:t>
            </a:r>
          </a:p>
          <a:p>
            <a:r>
              <a:rPr lang="id-ID" dirty="0" smtClean="0"/>
              <a:t>Orientasi ke depan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276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Perubahan Sosial n Pembangunan</vt:lpstr>
      <vt:lpstr>Definisi Perubahan Sosial :</vt:lpstr>
      <vt:lpstr>Teori Perubahan Sosial</vt:lpstr>
      <vt:lpstr>PowerPoint Presentation</vt:lpstr>
      <vt:lpstr>Teori revolusi</vt:lpstr>
      <vt:lpstr>Syarat revolusi</vt:lpstr>
      <vt:lpstr>Intended / un intended change</vt:lpstr>
      <vt:lpstr>PowerPoint Presentation</vt:lpstr>
      <vt:lpstr>Faktor pendorong perubahan sosial</vt:lpstr>
      <vt:lpstr>Faktor penghambat perubahan sosial</vt:lpstr>
      <vt:lpstr>renungan</vt:lpstr>
      <vt:lpstr>PowerPoint Presentation</vt:lpstr>
      <vt:lpstr>Rencana manusia # rencana Tuhan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8</dc:title>
  <dc:creator>user</dc:creator>
  <cp:lastModifiedBy>PAK OELIN</cp:lastModifiedBy>
  <cp:revision>32</cp:revision>
  <cp:lastPrinted>2018-10-31T23:28:16Z</cp:lastPrinted>
  <dcterms:created xsi:type="dcterms:W3CDTF">2011-12-13T13:25:50Z</dcterms:created>
  <dcterms:modified xsi:type="dcterms:W3CDTF">2019-10-31T01:19:17Z</dcterms:modified>
</cp:coreProperties>
</file>