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69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EDB85DE0-6589-42CE-8DE6-B550E63E995C}" type="datetimeFigureOut">
              <a:rPr lang="en-US" smtClean="0"/>
              <a:t>10/9/2020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A1783608-A93C-4E45-A858-F6F6AE4A25F2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20317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85DE0-6589-42CE-8DE6-B550E63E995C}" type="datetimeFigureOut">
              <a:rPr lang="en-US" smtClean="0"/>
              <a:t>10/9/2020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3608-A93C-4E45-A858-F6F6AE4A25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837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85DE0-6589-42CE-8DE6-B550E63E995C}" type="datetimeFigureOut">
              <a:rPr lang="en-US" smtClean="0"/>
              <a:t>10/9/2020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3608-A93C-4E45-A858-F6F6AE4A25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532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85DE0-6589-42CE-8DE6-B550E63E995C}" type="datetimeFigureOut">
              <a:rPr lang="en-US" smtClean="0"/>
              <a:t>10/9/2020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3608-A93C-4E45-A858-F6F6AE4A25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133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EDB85DE0-6589-42CE-8DE6-B550E63E995C}" type="datetimeFigureOut">
              <a:rPr lang="en-US" smtClean="0"/>
              <a:t>10/9/2020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A1783608-A93C-4E45-A858-F6F6AE4A25F2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6635437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85DE0-6589-42CE-8DE6-B550E63E995C}" type="datetimeFigureOut">
              <a:rPr lang="en-US" smtClean="0"/>
              <a:t>10/9/2020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3608-A93C-4E45-A858-F6F6AE4A25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295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85DE0-6589-42CE-8DE6-B550E63E995C}" type="datetimeFigureOut">
              <a:rPr lang="en-US" smtClean="0"/>
              <a:t>10/9/2020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3608-A93C-4E45-A858-F6F6AE4A25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95851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85DE0-6589-42CE-8DE6-B550E63E995C}" type="datetimeFigureOut">
              <a:rPr lang="en-US" smtClean="0"/>
              <a:t>10/9/2020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3608-A93C-4E45-A858-F6F6AE4A25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0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85DE0-6589-42CE-8DE6-B550E63E995C}" type="datetimeFigureOut">
              <a:rPr lang="en-US" smtClean="0"/>
              <a:t>10/9/2020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3608-A93C-4E45-A858-F6F6AE4A25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336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EDB85DE0-6589-42CE-8DE6-B550E63E995C}" type="datetimeFigureOut">
              <a:rPr lang="en-US" smtClean="0"/>
              <a:t>10/9/2020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A1783608-A93C-4E45-A858-F6F6AE4A25F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11253104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EDB85DE0-6589-42CE-8DE6-B550E63E995C}" type="datetimeFigureOut">
              <a:rPr lang="en-US" smtClean="0"/>
              <a:t>10/9/2020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A1783608-A93C-4E45-A858-F6F6AE4A25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8020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EDB85DE0-6589-42CE-8DE6-B550E63E995C}" type="datetimeFigureOut">
              <a:rPr lang="en-US" smtClean="0"/>
              <a:t>10/9/2020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A1783608-A93C-4E45-A858-F6F6AE4A25F2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53167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39D57-5D79-447D-8826-72B2B4445B0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Desa</a:t>
            </a:r>
            <a:r>
              <a:rPr lang="en-US" dirty="0"/>
              <a:t> dan </a:t>
            </a:r>
            <a:r>
              <a:rPr lang="en-US" dirty="0" err="1"/>
              <a:t>Pembaharuan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6C559C-642B-4F3B-98FD-750E111346E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Perkuliahan</a:t>
            </a:r>
            <a:r>
              <a:rPr lang="en-US" dirty="0"/>
              <a:t> 9 </a:t>
            </a:r>
            <a:r>
              <a:rPr lang="en-US" dirty="0" err="1"/>
              <a:t>Oktober</a:t>
            </a:r>
            <a:r>
              <a:rPr lang="en-US" dirty="0"/>
              <a:t> 2020</a:t>
            </a:r>
          </a:p>
        </p:txBody>
      </p:sp>
    </p:spTree>
    <p:extLst>
      <p:ext uri="{BB962C8B-B14F-4D97-AF65-F5344CB8AC3E}">
        <p14:creationId xmlns:p14="http://schemas.microsoft.com/office/powerpoint/2010/main" val="2264025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F7CDA4-8B4E-437E-9C91-744CCDAA37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Pengantar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004E30-33CB-4E72-A556-EE70988F12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err="1"/>
              <a:t>Mengapa</a:t>
            </a:r>
            <a:r>
              <a:rPr lang="en-US" sz="3200" dirty="0"/>
              <a:t> </a:t>
            </a:r>
            <a:r>
              <a:rPr lang="en-US" sz="3200" dirty="0" err="1"/>
              <a:t>kita</a:t>
            </a:r>
            <a:r>
              <a:rPr lang="en-US" sz="3200" dirty="0"/>
              <a:t> </a:t>
            </a:r>
            <a:r>
              <a:rPr lang="en-US" sz="3200" dirty="0" err="1"/>
              <a:t>perlu</a:t>
            </a:r>
            <a:r>
              <a:rPr lang="en-US" sz="3200" dirty="0"/>
              <a:t> </a:t>
            </a:r>
            <a:r>
              <a:rPr lang="en-US" sz="3200" dirty="0" err="1"/>
              <a:t>memahami</a:t>
            </a:r>
            <a:r>
              <a:rPr lang="en-US" sz="3200" dirty="0"/>
              <a:t> “</a:t>
            </a:r>
            <a:r>
              <a:rPr lang="en-US" sz="3200" dirty="0" err="1"/>
              <a:t>Desa</a:t>
            </a:r>
            <a:r>
              <a:rPr lang="en-US" sz="3200" dirty="0"/>
              <a:t>” dan “</a:t>
            </a:r>
            <a:r>
              <a:rPr lang="en-US" sz="3200" dirty="0" err="1"/>
              <a:t>Pembaharuan</a:t>
            </a:r>
            <a:r>
              <a:rPr lang="en-US" sz="3200" dirty="0"/>
              <a:t>”?</a:t>
            </a:r>
          </a:p>
          <a:p>
            <a:r>
              <a:rPr lang="en-US" sz="3200" dirty="0" err="1"/>
              <a:t>Posisi</a:t>
            </a:r>
            <a:r>
              <a:rPr lang="en-US" sz="3200" dirty="0"/>
              <a:t> </a:t>
            </a:r>
            <a:r>
              <a:rPr lang="en-US" sz="3200" dirty="0" err="1"/>
              <a:t>Desa</a:t>
            </a:r>
            <a:r>
              <a:rPr lang="en-US" sz="3200" dirty="0"/>
              <a:t> </a:t>
            </a:r>
            <a:r>
              <a:rPr lang="en-US" sz="3200" dirty="0" err="1"/>
              <a:t>berdasarkan</a:t>
            </a:r>
            <a:r>
              <a:rPr lang="en-US" sz="3200" dirty="0"/>
              <a:t> </a:t>
            </a:r>
            <a:r>
              <a:rPr lang="en-US" sz="3200" dirty="0" err="1"/>
              <a:t>Undang-Undang</a:t>
            </a:r>
            <a:endParaRPr lang="en-US" sz="3200" dirty="0"/>
          </a:p>
          <a:p>
            <a:pPr lvl="2"/>
            <a:r>
              <a:rPr lang="en-US" sz="3200" dirty="0" err="1"/>
              <a:t>Desa</a:t>
            </a:r>
            <a:r>
              <a:rPr lang="en-US" sz="3200" dirty="0"/>
              <a:t> Lama</a:t>
            </a:r>
            <a:r>
              <a:rPr lang="en-US" sz="3200" dirty="0">
                <a:sym typeface="Wingdings" panose="05000000000000000000" pitchFamily="2" charset="2"/>
              </a:rPr>
              <a:t> UU No 5 </a:t>
            </a:r>
            <a:r>
              <a:rPr lang="en-US" sz="3200" dirty="0" err="1">
                <a:sym typeface="Wingdings" panose="05000000000000000000" pitchFamily="2" charset="2"/>
              </a:rPr>
              <a:t>Tahun</a:t>
            </a:r>
            <a:r>
              <a:rPr lang="en-US" sz="3200" dirty="0">
                <a:sym typeface="Wingdings" panose="05000000000000000000" pitchFamily="2" charset="2"/>
              </a:rPr>
              <a:t> 1970, UU No 22 </a:t>
            </a:r>
            <a:r>
              <a:rPr lang="en-US" sz="3200" dirty="0" err="1">
                <a:sym typeface="Wingdings" panose="05000000000000000000" pitchFamily="2" charset="2"/>
              </a:rPr>
              <a:t>Tahun</a:t>
            </a:r>
            <a:r>
              <a:rPr lang="en-US" sz="3200" dirty="0">
                <a:sym typeface="Wingdings" panose="05000000000000000000" pitchFamily="2" charset="2"/>
              </a:rPr>
              <a:t> 1999, UU No 32 </a:t>
            </a:r>
            <a:r>
              <a:rPr lang="en-US" sz="3200" dirty="0" err="1">
                <a:sym typeface="Wingdings" panose="05000000000000000000" pitchFamily="2" charset="2"/>
              </a:rPr>
              <a:t>tahun</a:t>
            </a:r>
            <a:r>
              <a:rPr lang="en-US" sz="3200" dirty="0">
                <a:sym typeface="Wingdings" panose="05000000000000000000" pitchFamily="2" charset="2"/>
              </a:rPr>
              <a:t> 2004</a:t>
            </a:r>
            <a:endParaRPr lang="en-US" sz="3200" dirty="0"/>
          </a:p>
          <a:p>
            <a:pPr lvl="2"/>
            <a:r>
              <a:rPr lang="en-US" sz="3200" dirty="0" err="1"/>
              <a:t>Desa</a:t>
            </a:r>
            <a:r>
              <a:rPr lang="en-US" sz="3200" dirty="0"/>
              <a:t>  </a:t>
            </a:r>
            <a:r>
              <a:rPr lang="en-US" sz="3200" dirty="0" err="1"/>
              <a:t>Baru</a:t>
            </a:r>
            <a:r>
              <a:rPr lang="en-US" sz="3200" dirty="0"/>
              <a:t> </a:t>
            </a:r>
            <a:r>
              <a:rPr lang="en-US" sz="3200" dirty="0">
                <a:sym typeface="Wingdings" panose="05000000000000000000" pitchFamily="2" charset="2"/>
              </a:rPr>
              <a:t> UU No 6 </a:t>
            </a:r>
            <a:r>
              <a:rPr lang="en-US" sz="3200" dirty="0" err="1">
                <a:sym typeface="Wingdings" panose="05000000000000000000" pitchFamily="2" charset="2"/>
              </a:rPr>
              <a:t>Tahun</a:t>
            </a:r>
            <a:r>
              <a:rPr lang="en-US" sz="3200" dirty="0">
                <a:sym typeface="Wingdings" panose="05000000000000000000" pitchFamily="2" charset="2"/>
              </a:rPr>
              <a:t> 2014</a:t>
            </a:r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77014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4346F-C680-4D9D-AFAD-9146F1535B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Lama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21DC2A-F647-4273-BDF0-451EFC909D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6839" y="1260764"/>
            <a:ext cx="10178322" cy="3593591"/>
          </a:xfrm>
        </p:spPr>
        <p:txBody>
          <a:bodyPr>
            <a:noAutofit/>
          </a:bodyPr>
          <a:lstStyle/>
          <a:p>
            <a:r>
              <a:rPr lang="en-US" sz="3200" dirty="0" err="1"/>
              <a:t>Asas</a:t>
            </a:r>
            <a:r>
              <a:rPr lang="en-US" sz="3200" dirty="0"/>
              <a:t> </a:t>
            </a:r>
            <a:r>
              <a:rPr lang="en-US" sz="3200" dirty="0" err="1"/>
              <a:t>utama</a:t>
            </a:r>
            <a:r>
              <a:rPr lang="en-US" sz="3200" dirty="0"/>
              <a:t> </a:t>
            </a:r>
            <a:r>
              <a:rPr lang="en-US" sz="3200" dirty="0" err="1"/>
              <a:t>Desentralisasi</a:t>
            </a:r>
            <a:r>
              <a:rPr lang="en-US" sz="3200" dirty="0"/>
              <a:t>- </a:t>
            </a:r>
            <a:r>
              <a:rPr lang="en-US" sz="3200" dirty="0" err="1"/>
              <a:t>Residualitas</a:t>
            </a:r>
            <a:r>
              <a:rPr lang="en-US" sz="3200" dirty="0"/>
              <a:t> </a:t>
            </a:r>
            <a:r>
              <a:rPr lang="en-US" sz="3200" dirty="0" err="1"/>
              <a:t>maksudnya</a:t>
            </a:r>
            <a:r>
              <a:rPr lang="en-US" sz="3200" dirty="0"/>
              <a:t> </a:t>
            </a:r>
            <a:r>
              <a:rPr lang="en-US" sz="3200" dirty="0" err="1"/>
              <a:t>adalah</a:t>
            </a:r>
            <a:r>
              <a:rPr lang="en-US" sz="3200" dirty="0"/>
              <a:t> </a:t>
            </a:r>
            <a:r>
              <a:rPr lang="en-US" sz="3200" dirty="0" err="1"/>
              <a:t>desa</a:t>
            </a:r>
            <a:r>
              <a:rPr lang="en-US" sz="3200" dirty="0"/>
              <a:t> </a:t>
            </a:r>
            <a:r>
              <a:rPr lang="en-US" sz="3200" dirty="0" err="1"/>
              <a:t>hanya</a:t>
            </a:r>
            <a:r>
              <a:rPr lang="en-US" sz="3200" dirty="0"/>
              <a:t> </a:t>
            </a:r>
            <a:r>
              <a:rPr lang="en-US" sz="3200" dirty="0" err="1"/>
              <a:t>obyek</a:t>
            </a:r>
            <a:r>
              <a:rPr lang="en-US" sz="3200" dirty="0"/>
              <a:t> </a:t>
            </a:r>
            <a:r>
              <a:rPr lang="en-US" sz="3200" dirty="0" err="1"/>
              <a:t>dalam</a:t>
            </a:r>
            <a:r>
              <a:rPr lang="en-US" sz="3200" dirty="0"/>
              <a:t> </a:t>
            </a:r>
            <a:r>
              <a:rPr lang="en-US" sz="3200" dirty="0" err="1"/>
              <a:t>pembangunan</a:t>
            </a:r>
            <a:r>
              <a:rPr lang="en-US" sz="3200" dirty="0"/>
              <a:t> dan </a:t>
            </a:r>
            <a:r>
              <a:rPr lang="en-US" sz="3200" dirty="0" err="1"/>
              <a:t>kewenangannya</a:t>
            </a:r>
            <a:r>
              <a:rPr lang="en-US" sz="3200" dirty="0"/>
              <a:t> </a:t>
            </a:r>
            <a:r>
              <a:rPr lang="en-US" sz="3200" dirty="0" err="1"/>
              <a:t>sangat</a:t>
            </a:r>
            <a:r>
              <a:rPr lang="en-US" sz="3200" dirty="0"/>
              <a:t> </a:t>
            </a:r>
            <a:r>
              <a:rPr lang="en-US" sz="3200" dirty="0" err="1"/>
              <a:t>terbatas</a:t>
            </a:r>
            <a:endParaRPr lang="en-US" sz="3200" dirty="0"/>
          </a:p>
          <a:p>
            <a:r>
              <a:rPr lang="en-US" sz="3200" dirty="0" err="1"/>
              <a:t>Kedudukan</a:t>
            </a:r>
            <a:r>
              <a:rPr lang="en-US" sz="3200" dirty="0"/>
              <a:t>: </a:t>
            </a:r>
            <a:r>
              <a:rPr lang="en-US" sz="3200" dirty="0" err="1"/>
              <a:t>Sebagai</a:t>
            </a:r>
            <a:r>
              <a:rPr lang="en-US" sz="3200" dirty="0"/>
              <a:t> </a:t>
            </a:r>
            <a:r>
              <a:rPr lang="en-US" sz="3200" dirty="0" err="1"/>
              <a:t>organisasi</a:t>
            </a:r>
            <a:r>
              <a:rPr lang="en-US" sz="3200" dirty="0"/>
              <a:t> yang </a:t>
            </a:r>
            <a:r>
              <a:rPr lang="en-US" sz="3200" dirty="0" err="1"/>
              <a:t>berada</a:t>
            </a:r>
            <a:r>
              <a:rPr lang="en-US" sz="3200" dirty="0"/>
              <a:t> </a:t>
            </a:r>
            <a:r>
              <a:rPr lang="en-US" sz="3200" dirty="0" err="1"/>
              <a:t>dalam</a:t>
            </a:r>
            <a:r>
              <a:rPr lang="en-US" sz="3200" dirty="0"/>
              <a:t> system </a:t>
            </a:r>
            <a:r>
              <a:rPr lang="en-US" sz="3200" dirty="0" err="1"/>
              <a:t>pemerintahan</a:t>
            </a:r>
            <a:r>
              <a:rPr lang="en-US" sz="3200" dirty="0"/>
              <a:t> </a:t>
            </a:r>
            <a:r>
              <a:rPr lang="en-US" sz="3200" dirty="0" err="1"/>
              <a:t>supradesa</a:t>
            </a:r>
            <a:endParaRPr lang="en-US" sz="3200" dirty="0"/>
          </a:p>
          <a:p>
            <a:r>
              <a:rPr lang="en-US" sz="3200" dirty="0" err="1"/>
              <a:t>Kewenangan</a:t>
            </a:r>
            <a:r>
              <a:rPr lang="en-US" sz="3200" dirty="0"/>
              <a:t> dan </a:t>
            </a:r>
            <a:r>
              <a:rPr lang="en-US" sz="3200" dirty="0" err="1"/>
              <a:t>progra</a:t>
            </a:r>
            <a:r>
              <a:rPr lang="en-US" sz="3200" dirty="0"/>
              <a:t>: </a:t>
            </a:r>
            <a:r>
              <a:rPr lang="en-US" sz="3200" dirty="0" err="1"/>
              <a:t>sebagai</a:t>
            </a:r>
            <a:r>
              <a:rPr lang="en-US" sz="3200" dirty="0"/>
              <a:t> target</a:t>
            </a:r>
          </a:p>
          <a:p>
            <a:r>
              <a:rPr lang="en-US" sz="3200" dirty="0"/>
              <a:t>Keg. </a:t>
            </a:r>
            <a:r>
              <a:rPr lang="en-US" sz="3200" dirty="0" err="1"/>
              <a:t>Politik</a:t>
            </a:r>
            <a:r>
              <a:rPr lang="en-US" sz="3200" dirty="0"/>
              <a:t>: </a:t>
            </a:r>
            <a:r>
              <a:rPr lang="en-US" sz="3200" dirty="0" err="1"/>
              <a:t>Desa</a:t>
            </a:r>
            <a:r>
              <a:rPr lang="en-US" sz="3200" dirty="0"/>
              <a:t> </a:t>
            </a:r>
            <a:r>
              <a:rPr lang="en-US" sz="3200" dirty="0" err="1"/>
              <a:t>sebagai</a:t>
            </a:r>
            <a:r>
              <a:rPr lang="en-US" sz="3200" dirty="0"/>
              <a:t> </a:t>
            </a:r>
            <a:r>
              <a:rPr lang="en-US" sz="3200" dirty="0" err="1"/>
              <a:t>lokasi</a:t>
            </a:r>
            <a:r>
              <a:rPr lang="en-US" sz="3200" dirty="0"/>
              <a:t> </a:t>
            </a:r>
            <a:r>
              <a:rPr lang="en-US" sz="3200" dirty="0" err="1"/>
              <a:t>proyek</a:t>
            </a:r>
            <a:r>
              <a:rPr lang="en-US" sz="3200" dirty="0"/>
              <a:t> </a:t>
            </a:r>
            <a:r>
              <a:rPr lang="en-US" sz="3200" dirty="0" err="1"/>
              <a:t>dari</a:t>
            </a:r>
            <a:r>
              <a:rPr lang="en-US" sz="3200" dirty="0"/>
              <a:t> supra des </a:t>
            </a:r>
            <a:r>
              <a:rPr lang="en-US" sz="3200" dirty="0" err="1"/>
              <a:t>bahkan</a:t>
            </a:r>
            <a:r>
              <a:rPr lang="en-US" sz="3200" dirty="0"/>
              <a:t> negara</a:t>
            </a:r>
          </a:p>
          <a:p>
            <a:r>
              <a:rPr lang="en-US" sz="3200" dirty="0"/>
              <a:t>Model </a:t>
            </a:r>
            <a:r>
              <a:rPr lang="en-US" sz="3200" dirty="0" err="1"/>
              <a:t>pembangunan</a:t>
            </a:r>
            <a:r>
              <a:rPr lang="en-US" sz="3200" dirty="0"/>
              <a:t>: government driven </a:t>
            </a:r>
            <a:r>
              <a:rPr lang="en-US" sz="3200" dirty="0" err="1"/>
              <a:t>atau</a:t>
            </a:r>
            <a:r>
              <a:rPr lang="en-US" sz="3200" dirty="0"/>
              <a:t> community driven development</a:t>
            </a:r>
          </a:p>
        </p:txBody>
      </p:sp>
    </p:spTree>
    <p:extLst>
      <p:ext uri="{BB962C8B-B14F-4D97-AF65-F5344CB8AC3E}">
        <p14:creationId xmlns:p14="http://schemas.microsoft.com/office/powerpoint/2010/main" val="3187256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6CB74A-5A88-4F4D-866E-86862FD042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terjadi</a:t>
            </a:r>
            <a:r>
              <a:rPr lang="en-US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D0E82A-ABAD-4DD2-8D6A-59FE017B7E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128451"/>
            <a:ext cx="10178322" cy="3593591"/>
          </a:xfrm>
        </p:spPr>
        <p:txBody>
          <a:bodyPr>
            <a:noAutofit/>
          </a:bodyPr>
          <a:lstStyle/>
          <a:p>
            <a:r>
              <a:rPr lang="en-US" sz="2400" dirty="0" err="1"/>
              <a:t>Desa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obyek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program-program </a:t>
            </a:r>
            <a:r>
              <a:rPr lang="en-US" sz="2400" dirty="0" err="1"/>
              <a:t>pemerintah</a:t>
            </a:r>
            <a:r>
              <a:rPr lang="en-US" sz="2400" dirty="0"/>
              <a:t>. BLM </a:t>
            </a:r>
            <a:r>
              <a:rPr lang="en-US" sz="2400" dirty="0" err="1"/>
              <a:t>masuk</a:t>
            </a:r>
            <a:r>
              <a:rPr lang="en-US" sz="2400" dirty="0"/>
              <a:t>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desa</a:t>
            </a:r>
            <a:r>
              <a:rPr lang="en-US" sz="2400" dirty="0"/>
              <a:t>, </a:t>
            </a:r>
          </a:p>
          <a:p>
            <a:r>
              <a:rPr lang="en-US" sz="2400" dirty="0" err="1"/>
              <a:t>Desa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unit administrative-</a:t>
            </a:r>
            <a:r>
              <a:rPr lang="en-US" sz="2400" dirty="0" err="1"/>
              <a:t>dimana</a:t>
            </a:r>
            <a:r>
              <a:rPr lang="en-US" sz="2400" dirty="0"/>
              <a:t> </a:t>
            </a:r>
            <a:r>
              <a:rPr lang="en-US" sz="2400" dirty="0" err="1"/>
              <a:t>desa</a:t>
            </a:r>
            <a:r>
              <a:rPr lang="en-US" sz="2400" dirty="0"/>
              <a:t> </a:t>
            </a:r>
            <a:r>
              <a:rPr lang="en-US" sz="2400" dirty="0" err="1"/>
              <a:t>bertugas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administrator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mengeluarkan</a:t>
            </a:r>
            <a:r>
              <a:rPr lang="en-US" sz="2400" dirty="0"/>
              <a:t> </a:t>
            </a:r>
            <a:r>
              <a:rPr lang="en-US" sz="2400" dirty="0" err="1"/>
              <a:t>rekomendasi</a:t>
            </a:r>
            <a:r>
              <a:rPr lang="en-US" sz="2400" dirty="0"/>
              <a:t> </a:t>
            </a:r>
            <a:r>
              <a:rPr lang="en-US" sz="2400" dirty="0" err="1"/>
              <a:t>ijin</a:t>
            </a:r>
            <a:r>
              <a:rPr lang="en-US" sz="2400" dirty="0"/>
              <a:t> </a:t>
            </a:r>
            <a:r>
              <a:rPr lang="en-US" sz="2400" dirty="0" err="1"/>
              <a:t>usaha</a:t>
            </a:r>
            <a:r>
              <a:rPr lang="en-US" sz="2400" dirty="0"/>
              <a:t> yang di </a:t>
            </a:r>
            <a:r>
              <a:rPr lang="en-US" sz="2400" dirty="0" err="1"/>
              <a:t>butuhkan</a:t>
            </a:r>
            <a:r>
              <a:rPr lang="en-US" sz="2400" dirty="0"/>
              <a:t> investor. Investor </a:t>
            </a:r>
            <a:r>
              <a:rPr lang="en-US" sz="2400" dirty="0" err="1"/>
              <a:t>mengekploitasi</a:t>
            </a:r>
            <a:r>
              <a:rPr lang="en-US" sz="2400" dirty="0"/>
              <a:t> </a:t>
            </a:r>
            <a:r>
              <a:rPr lang="en-US" sz="2400" dirty="0" err="1"/>
              <a:t>desa</a:t>
            </a:r>
            <a:r>
              <a:rPr lang="en-US" sz="2400" dirty="0"/>
              <a:t> (</a:t>
            </a:r>
            <a:r>
              <a:rPr lang="en-US" sz="2400" dirty="0" err="1"/>
              <a:t>apa</a:t>
            </a:r>
            <a:r>
              <a:rPr lang="en-US" sz="2400" dirty="0"/>
              <a:t> yang di </a:t>
            </a:r>
            <a:r>
              <a:rPr lang="en-US" sz="2400" dirty="0" err="1"/>
              <a:t>eksploitasi</a:t>
            </a:r>
            <a:r>
              <a:rPr lang="en-US" sz="2400" dirty="0"/>
              <a:t>?)</a:t>
            </a:r>
            <a:r>
              <a:rPr lang="en-US" sz="2400" dirty="0">
                <a:sym typeface="Wingdings" panose="05000000000000000000" pitchFamily="2" charset="2"/>
              </a:rPr>
              <a:t> </a:t>
            </a:r>
            <a:r>
              <a:rPr lang="en-US" sz="2400" dirty="0" err="1">
                <a:sym typeface="Wingdings" panose="05000000000000000000" pitchFamily="2" charset="2"/>
              </a:rPr>
              <a:t>sumber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daya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desa</a:t>
            </a:r>
            <a:r>
              <a:rPr lang="en-US" sz="2400" dirty="0">
                <a:sym typeface="Wingdings" panose="05000000000000000000" pitchFamily="2" charset="2"/>
              </a:rPr>
              <a:t>. </a:t>
            </a:r>
          </a:p>
          <a:p>
            <a:r>
              <a:rPr lang="en-US" sz="2400" dirty="0">
                <a:sym typeface="Wingdings" panose="05000000000000000000" pitchFamily="2" charset="2"/>
              </a:rPr>
              <a:t>Negara </a:t>
            </a:r>
            <a:r>
              <a:rPr lang="en-US" sz="2400" dirty="0" err="1">
                <a:sym typeface="Wingdings" panose="05000000000000000000" pitchFamily="2" charset="2"/>
              </a:rPr>
              <a:t>tidak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melihat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desa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sebagai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sebuah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entitas</a:t>
            </a:r>
            <a:r>
              <a:rPr lang="en-US" sz="2400" dirty="0">
                <a:sym typeface="Wingdings" panose="05000000000000000000" pitchFamily="2" charset="2"/>
              </a:rPr>
              <a:t>. </a:t>
            </a:r>
            <a:r>
              <a:rPr lang="en-US" sz="2400" dirty="0" err="1">
                <a:sym typeface="Wingdings" panose="05000000000000000000" pitchFamily="2" charset="2"/>
              </a:rPr>
              <a:t>Kemudian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masuk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berbagai</a:t>
            </a:r>
            <a:r>
              <a:rPr lang="en-US" sz="2400" dirty="0">
                <a:sym typeface="Wingdings" panose="05000000000000000000" pitchFamily="2" charset="2"/>
              </a:rPr>
              <a:t> program </a:t>
            </a:r>
            <a:r>
              <a:rPr lang="en-US" sz="2400" dirty="0" err="1">
                <a:sym typeface="Wingdings" panose="05000000000000000000" pitchFamily="2" charset="2"/>
              </a:rPr>
              <a:t>dari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pusat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ke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desa</a:t>
            </a:r>
            <a:r>
              <a:rPr lang="en-US" sz="2400" dirty="0">
                <a:sym typeface="Wingdings" panose="05000000000000000000" pitchFamily="2" charset="2"/>
              </a:rPr>
              <a:t>, </a:t>
            </a:r>
            <a:r>
              <a:rPr lang="en-US" sz="2400" dirty="0" err="1">
                <a:sym typeface="Wingdings" panose="05000000000000000000" pitchFamily="2" charset="2"/>
              </a:rPr>
              <a:t>contohnya</a:t>
            </a:r>
            <a:r>
              <a:rPr lang="en-US" sz="2400" dirty="0">
                <a:sym typeface="Wingdings" panose="05000000000000000000" pitchFamily="2" charset="2"/>
              </a:rPr>
              <a:t>:</a:t>
            </a:r>
          </a:p>
          <a:p>
            <a:pPr lvl="1"/>
            <a:r>
              <a:rPr lang="en-US" sz="2400" dirty="0">
                <a:sym typeface="Wingdings" panose="05000000000000000000" pitchFamily="2" charset="2"/>
              </a:rPr>
              <a:t>Kementerian </a:t>
            </a:r>
            <a:r>
              <a:rPr lang="en-US" sz="2400" dirty="0" err="1">
                <a:sym typeface="Wingdings" panose="05000000000000000000" pitchFamily="2" charset="2"/>
              </a:rPr>
              <a:t>Desa</a:t>
            </a:r>
            <a:r>
              <a:rPr lang="en-US" sz="2400" dirty="0">
                <a:sym typeface="Wingdings" panose="05000000000000000000" pitchFamily="2" charset="2"/>
              </a:rPr>
              <a:t> </a:t>
            </a:r>
            <a:r>
              <a:rPr lang="en-US" sz="2400" dirty="0" err="1">
                <a:sym typeface="Wingdings" panose="05000000000000000000" pitchFamily="2" charset="2"/>
              </a:rPr>
              <a:t>desa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siaga</a:t>
            </a:r>
            <a:endParaRPr lang="en-US" sz="2400" dirty="0">
              <a:sym typeface="Wingdings" panose="05000000000000000000" pitchFamily="2" charset="2"/>
            </a:endParaRPr>
          </a:p>
          <a:p>
            <a:pPr lvl="1"/>
            <a:r>
              <a:rPr lang="en-US" sz="2400" dirty="0">
                <a:sym typeface="Wingdings" panose="05000000000000000000" pitchFamily="2" charset="2"/>
              </a:rPr>
              <a:t>Kementerian </a:t>
            </a:r>
            <a:r>
              <a:rPr lang="en-US" sz="2400" dirty="0" err="1">
                <a:sym typeface="Wingdings" panose="05000000000000000000" pitchFamily="2" charset="2"/>
              </a:rPr>
              <a:t>Kelautan</a:t>
            </a:r>
            <a:r>
              <a:rPr lang="en-US" sz="2400" dirty="0">
                <a:sym typeface="Wingdings" panose="05000000000000000000" pitchFamily="2" charset="2"/>
              </a:rPr>
              <a:t> dan </a:t>
            </a:r>
            <a:r>
              <a:rPr lang="en-US" sz="2400" dirty="0" err="1">
                <a:sym typeface="Wingdings" panose="05000000000000000000" pitchFamily="2" charset="2"/>
              </a:rPr>
              <a:t>Perikanan</a:t>
            </a:r>
            <a:r>
              <a:rPr lang="en-US" sz="2400" dirty="0">
                <a:sym typeface="Wingdings" panose="05000000000000000000" pitchFamily="2" charset="2"/>
              </a:rPr>
              <a:t> </a:t>
            </a:r>
            <a:r>
              <a:rPr lang="en-US" sz="2400" dirty="0" err="1">
                <a:sym typeface="Wingdings" panose="05000000000000000000" pitchFamily="2" charset="2"/>
              </a:rPr>
              <a:t>desa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nelayan</a:t>
            </a:r>
            <a:endParaRPr lang="en-US" sz="2400" dirty="0">
              <a:sym typeface="Wingdings" panose="05000000000000000000" pitchFamily="2" charset="2"/>
            </a:endParaRPr>
          </a:p>
          <a:p>
            <a:pPr lvl="1"/>
            <a:r>
              <a:rPr lang="en-US" sz="2400" dirty="0">
                <a:sym typeface="Wingdings" panose="05000000000000000000" pitchFamily="2" charset="2"/>
              </a:rPr>
              <a:t>Kementerian </a:t>
            </a:r>
            <a:r>
              <a:rPr lang="en-US" sz="2400" dirty="0" err="1">
                <a:sym typeface="Wingdings" panose="05000000000000000000" pitchFamily="2" charset="2"/>
              </a:rPr>
              <a:t>Pertanian</a:t>
            </a:r>
            <a:r>
              <a:rPr lang="en-US" sz="2400" dirty="0">
                <a:sym typeface="Wingdings" panose="05000000000000000000" pitchFamily="2" charset="2"/>
              </a:rPr>
              <a:t> </a:t>
            </a:r>
            <a:r>
              <a:rPr lang="en-US" sz="2400" dirty="0" err="1">
                <a:sym typeface="Wingdings" panose="05000000000000000000" pitchFamily="2" charset="2"/>
              </a:rPr>
              <a:t>desa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mandiri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pangan</a:t>
            </a:r>
            <a:endParaRPr lang="en-US" sz="2400" dirty="0">
              <a:sym typeface="Wingdings" panose="05000000000000000000" pitchFamily="2" charset="2"/>
            </a:endParaRPr>
          </a:p>
          <a:p>
            <a:pPr lvl="1"/>
            <a:r>
              <a:rPr lang="en-US" sz="2400" dirty="0">
                <a:sym typeface="Wingdings" panose="05000000000000000000" pitchFamily="2" charset="2"/>
              </a:rPr>
              <a:t>Kementerian </a:t>
            </a:r>
            <a:r>
              <a:rPr lang="en-US" sz="2400" dirty="0" err="1">
                <a:sym typeface="Wingdings" panose="05000000000000000000" pitchFamily="2" charset="2"/>
              </a:rPr>
              <a:t>Pariwisata</a:t>
            </a:r>
            <a:r>
              <a:rPr lang="en-US" sz="2400" dirty="0">
                <a:sym typeface="Wingdings" panose="05000000000000000000" pitchFamily="2" charset="2"/>
              </a:rPr>
              <a:t> </a:t>
            </a:r>
            <a:r>
              <a:rPr lang="en-US" sz="2400" dirty="0" err="1">
                <a:sym typeface="Wingdings" panose="05000000000000000000" pitchFamily="2" charset="2"/>
              </a:rPr>
              <a:t>desa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wisata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084531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7A4E93-E980-4FE4-9371-172BE22874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Dampaknya</a:t>
            </a:r>
            <a:r>
              <a:rPr lang="en-US" dirty="0"/>
              <a:t>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D16DE4-F0C6-40F1-8492-73A381EBA4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600" dirty="0" err="1"/>
              <a:t>Desa</a:t>
            </a:r>
            <a:r>
              <a:rPr lang="en-US" sz="3600" dirty="0"/>
              <a:t> </a:t>
            </a:r>
            <a:r>
              <a:rPr lang="en-US" sz="3600" dirty="0" err="1"/>
              <a:t>menjadi</a:t>
            </a:r>
            <a:r>
              <a:rPr lang="en-US" sz="3600" dirty="0"/>
              <a:t> </a:t>
            </a:r>
            <a:r>
              <a:rPr lang="en-US" sz="3600" dirty="0" err="1"/>
              <a:t>objek</a:t>
            </a:r>
            <a:r>
              <a:rPr lang="en-US" sz="3600" dirty="0"/>
              <a:t> yang </a:t>
            </a:r>
            <a:r>
              <a:rPr lang="en-US" sz="3600" dirty="0" err="1"/>
              <a:t>terhisap</a:t>
            </a:r>
            <a:r>
              <a:rPr lang="en-US" sz="3600" dirty="0"/>
              <a:t> </a:t>
            </a:r>
            <a:r>
              <a:rPr lang="en-US" sz="3600" dirty="0" err="1"/>
              <a:t>Sumber</a:t>
            </a:r>
            <a:r>
              <a:rPr lang="en-US" sz="3600" dirty="0"/>
              <a:t> </a:t>
            </a:r>
            <a:r>
              <a:rPr lang="en-US" sz="3600" dirty="0" err="1"/>
              <a:t>dayanya</a:t>
            </a:r>
            <a:endParaRPr lang="en-US" sz="3600" dirty="0"/>
          </a:p>
          <a:p>
            <a:r>
              <a:rPr lang="en-US" sz="3600" dirty="0" err="1"/>
              <a:t>Desa</a:t>
            </a:r>
            <a:r>
              <a:rPr lang="en-US" sz="3600" dirty="0"/>
              <a:t> </a:t>
            </a:r>
            <a:r>
              <a:rPr lang="en-US" sz="3600" dirty="0" err="1"/>
              <a:t>tidak</a:t>
            </a:r>
            <a:r>
              <a:rPr lang="en-US" sz="3600" dirty="0"/>
              <a:t> </a:t>
            </a:r>
            <a:r>
              <a:rPr lang="en-US" sz="3600" dirty="0" err="1"/>
              <a:t>mendapatkan</a:t>
            </a:r>
            <a:r>
              <a:rPr lang="en-US" sz="3600" dirty="0"/>
              <a:t> </a:t>
            </a:r>
            <a:r>
              <a:rPr lang="en-US" sz="3600" dirty="0" err="1"/>
              <a:t>pengakuannya</a:t>
            </a:r>
            <a:endParaRPr lang="en-US" sz="3600" dirty="0"/>
          </a:p>
          <a:p>
            <a:r>
              <a:rPr lang="en-US" sz="3600" dirty="0" err="1"/>
              <a:t>Kewenangan</a:t>
            </a:r>
            <a:r>
              <a:rPr lang="en-US" sz="3600" dirty="0"/>
              <a:t> </a:t>
            </a:r>
            <a:r>
              <a:rPr lang="en-US" sz="3600" dirty="0" err="1"/>
              <a:t>desa</a:t>
            </a:r>
            <a:r>
              <a:rPr lang="en-US" sz="3600" dirty="0"/>
              <a:t> </a:t>
            </a:r>
            <a:r>
              <a:rPr lang="en-US" sz="3600" dirty="0" err="1"/>
              <a:t>dalam</a:t>
            </a:r>
            <a:r>
              <a:rPr lang="en-US" sz="3600" dirty="0"/>
              <a:t> </a:t>
            </a:r>
            <a:r>
              <a:rPr lang="en-US" sz="3600" dirty="0" err="1"/>
              <a:t>mengelola</a:t>
            </a:r>
            <a:r>
              <a:rPr lang="en-US" sz="3600" dirty="0"/>
              <a:t> </a:t>
            </a:r>
            <a:r>
              <a:rPr lang="en-US" sz="3600" dirty="0" err="1"/>
              <a:t>desa</a:t>
            </a:r>
            <a:r>
              <a:rPr lang="en-US" sz="3600" dirty="0"/>
              <a:t> </a:t>
            </a:r>
            <a:r>
              <a:rPr lang="en-US" sz="3600" dirty="0" err="1"/>
              <a:t>terbatas</a:t>
            </a:r>
            <a:r>
              <a:rPr lang="en-US" sz="3600" dirty="0"/>
              <a:t>. </a:t>
            </a:r>
            <a:r>
              <a:rPr lang="en-US" sz="3600" dirty="0" err="1"/>
              <a:t>Didikte</a:t>
            </a:r>
            <a:r>
              <a:rPr lang="en-US" sz="3600" dirty="0"/>
              <a:t> oleh supra </a:t>
            </a:r>
            <a:r>
              <a:rPr lang="en-US" sz="3600" dirty="0" err="1"/>
              <a:t>desa</a:t>
            </a:r>
            <a:endParaRPr lang="en-US" sz="3600" dirty="0"/>
          </a:p>
          <a:p>
            <a:r>
              <a:rPr lang="en-US" sz="3600" u="sng" dirty="0" err="1">
                <a:solidFill>
                  <a:srgbClr val="FF0000"/>
                </a:solidFill>
              </a:rPr>
              <a:t>Desa</a:t>
            </a:r>
            <a:r>
              <a:rPr lang="en-US" sz="3600" u="sng" dirty="0">
                <a:solidFill>
                  <a:srgbClr val="FF0000"/>
                </a:solidFill>
              </a:rPr>
              <a:t> </a:t>
            </a:r>
            <a:r>
              <a:rPr lang="en-US" sz="3600" u="sng" dirty="0" err="1">
                <a:solidFill>
                  <a:srgbClr val="FF0000"/>
                </a:solidFill>
              </a:rPr>
              <a:t>tidak</a:t>
            </a:r>
            <a:r>
              <a:rPr lang="en-US" sz="3600" u="sng" dirty="0">
                <a:solidFill>
                  <a:srgbClr val="FF0000"/>
                </a:solidFill>
              </a:rPr>
              <a:t> </a:t>
            </a:r>
            <a:r>
              <a:rPr lang="en-US" sz="3600" u="sng" dirty="0" err="1">
                <a:solidFill>
                  <a:srgbClr val="FF0000"/>
                </a:solidFill>
              </a:rPr>
              <a:t>dapat</a:t>
            </a:r>
            <a:r>
              <a:rPr lang="en-US" sz="3600" u="sng" dirty="0">
                <a:solidFill>
                  <a:srgbClr val="FF0000"/>
                </a:solidFill>
              </a:rPr>
              <a:t> </a:t>
            </a:r>
            <a:r>
              <a:rPr lang="en-US" sz="3600" u="sng" dirty="0" err="1">
                <a:solidFill>
                  <a:srgbClr val="FF0000"/>
                </a:solidFill>
              </a:rPr>
              <a:t>berkembang</a:t>
            </a:r>
            <a:r>
              <a:rPr lang="en-US" sz="3600" u="sng" dirty="0">
                <a:solidFill>
                  <a:srgbClr val="FF0000"/>
                </a:solidFill>
              </a:rPr>
              <a:t> </a:t>
            </a:r>
            <a:r>
              <a:rPr lang="en-US" sz="3600" u="sng" dirty="0" err="1">
                <a:solidFill>
                  <a:srgbClr val="FF0000"/>
                </a:solidFill>
              </a:rPr>
              <a:t>sebagai</a:t>
            </a:r>
            <a:r>
              <a:rPr lang="en-US" sz="3600" u="sng" dirty="0">
                <a:solidFill>
                  <a:srgbClr val="FF0000"/>
                </a:solidFill>
              </a:rPr>
              <a:t> </a:t>
            </a:r>
            <a:r>
              <a:rPr lang="en-US" sz="3600" u="sng" dirty="0" err="1">
                <a:solidFill>
                  <a:srgbClr val="FF0000"/>
                </a:solidFill>
              </a:rPr>
              <a:t>entitas</a:t>
            </a:r>
            <a:r>
              <a:rPr lang="en-US" sz="3600" u="sng" dirty="0">
                <a:solidFill>
                  <a:srgbClr val="FF0000"/>
                </a:solidFill>
              </a:rPr>
              <a:t> (</a:t>
            </a:r>
            <a:r>
              <a:rPr lang="en-US" sz="3600" u="sng" dirty="0" err="1">
                <a:solidFill>
                  <a:srgbClr val="FF0000"/>
                </a:solidFill>
              </a:rPr>
              <a:t>kemiskinan</a:t>
            </a:r>
            <a:r>
              <a:rPr lang="en-US" sz="3600" u="sng" dirty="0">
                <a:solidFill>
                  <a:srgbClr val="FF0000"/>
                </a:solidFill>
              </a:rPr>
              <a:t>, </a:t>
            </a:r>
            <a:r>
              <a:rPr lang="en-US" sz="3600" u="sng" dirty="0" err="1">
                <a:solidFill>
                  <a:srgbClr val="FF0000"/>
                </a:solidFill>
              </a:rPr>
              <a:t>ketertinggalan</a:t>
            </a:r>
            <a:r>
              <a:rPr lang="en-US" sz="3600" u="sng" dirty="0">
                <a:solidFill>
                  <a:srgbClr val="FF0000"/>
                </a:solidFill>
              </a:rPr>
              <a:t>)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7543302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C390D7-DF1B-4DF8-8993-E948AD981B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-UU no 6 </a:t>
            </a:r>
            <a:r>
              <a:rPr lang="en-US" dirty="0" err="1"/>
              <a:t>tahun</a:t>
            </a:r>
            <a:r>
              <a:rPr lang="en-US" dirty="0"/>
              <a:t> 2014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1EBC27-0F73-4A41-9CFA-6ECF4BADFD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Munculnya</a:t>
            </a:r>
            <a:r>
              <a:rPr lang="en-US" dirty="0"/>
              <a:t> UU no 6 </a:t>
            </a:r>
            <a:r>
              <a:rPr lang="en-US" dirty="0" err="1"/>
              <a:t>Tahun</a:t>
            </a:r>
            <a:r>
              <a:rPr lang="en-US" dirty="0"/>
              <a:t> 2014 </a:t>
            </a:r>
            <a:r>
              <a:rPr lang="en-US" dirty="0" err="1"/>
              <a:t>memunculkan</a:t>
            </a:r>
            <a:r>
              <a:rPr lang="en-US" dirty="0"/>
              <a:t> </a:t>
            </a:r>
            <a:r>
              <a:rPr lang="en-US" dirty="0" err="1"/>
              <a:t>reposisi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. </a:t>
            </a:r>
          </a:p>
          <a:p>
            <a:r>
              <a:rPr lang="en-US" dirty="0" err="1"/>
              <a:t>Reposisi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meliputi</a:t>
            </a:r>
            <a:r>
              <a:rPr lang="en-US" dirty="0"/>
              <a:t>: </a:t>
            </a:r>
            <a:r>
              <a:rPr lang="en-US" dirty="0" err="1"/>
              <a:t>kedudukan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, </a:t>
            </a:r>
            <a:r>
              <a:rPr lang="en-US" dirty="0" err="1"/>
              <a:t>kewenangan</a:t>
            </a:r>
            <a:r>
              <a:rPr lang="en-US" dirty="0"/>
              <a:t> </a:t>
            </a:r>
            <a:r>
              <a:rPr lang="en-US" dirty="0" err="1"/>
              <a:t>desa</a:t>
            </a:r>
            <a:endParaRPr lang="en-US" dirty="0"/>
          </a:p>
          <a:p>
            <a:r>
              <a:rPr lang="en-US" dirty="0"/>
              <a:t>Spirit </a:t>
            </a:r>
            <a:r>
              <a:rPr lang="en-US" dirty="0" err="1"/>
              <a:t>dalam</a:t>
            </a:r>
            <a:r>
              <a:rPr lang="en-US" dirty="0"/>
              <a:t> UU </a:t>
            </a:r>
            <a:r>
              <a:rPr lang="en-US" dirty="0" err="1"/>
              <a:t>Desa</a:t>
            </a:r>
            <a:r>
              <a:rPr lang="en-US" dirty="0"/>
              <a:t>: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Maju</a:t>
            </a:r>
            <a:r>
              <a:rPr lang="en-US" dirty="0"/>
              <a:t>, </a:t>
            </a:r>
            <a:r>
              <a:rPr lang="en-US" dirty="0" err="1"/>
              <a:t>Kuat</a:t>
            </a:r>
            <a:r>
              <a:rPr lang="en-US" dirty="0"/>
              <a:t> , </a:t>
            </a:r>
            <a:r>
              <a:rPr lang="en-US" dirty="0" err="1"/>
              <a:t>mandiri</a:t>
            </a:r>
            <a:r>
              <a:rPr lang="en-US" dirty="0"/>
              <a:t>,  dan </a:t>
            </a:r>
            <a:r>
              <a:rPr lang="en-US" dirty="0" err="1"/>
              <a:t>demokratis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91314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B3455C-7C77-4E3D-A3E0-1E76C01D3F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6260" y="540328"/>
            <a:ext cx="10178322" cy="5333999"/>
          </a:xfrm>
        </p:spPr>
        <p:txBody>
          <a:bodyPr>
            <a:noAutofit/>
          </a:bodyPr>
          <a:lstStyle/>
          <a:p>
            <a:r>
              <a:rPr lang="en-US" sz="3200" dirty="0" err="1"/>
              <a:t>Asas</a:t>
            </a:r>
            <a:r>
              <a:rPr lang="en-US" sz="3200" dirty="0"/>
              <a:t> Utama: </a:t>
            </a:r>
            <a:r>
              <a:rPr lang="en-US" sz="3200" dirty="0" err="1"/>
              <a:t>Rekognisi-subsidiaritas</a:t>
            </a:r>
            <a:endParaRPr lang="en-US" sz="3200" dirty="0"/>
          </a:p>
          <a:p>
            <a:r>
              <a:rPr lang="en-US" sz="3200" dirty="0" err="1"/>
              <a:t>Kedudukan</a:t>
            </a:r>
            <a:r>
              <a:rPr lang="en-US" sz="3200" dirty="0"/>
              <a:t>: </a:t>
            </a:r>
            <a:r>
              <a:rPr lang="en-US" sz="3200" dirty="0" err="1"/>
              <a:t>Sebagai</a:t>
            </a:r>
            <a:r>
              <a:rPr lang="en-US" sz="3200" dirty="0"/>
              <a:t> </a:t>
            </a:r>
            <a:r>
              <a:rPr lang="en-US" sz="3200" dirty="0" err="1"/>
              <a:t>pemerintahan</a:t>
            </a:r>
            <a:r>
              <a:rPr lang="en-US" sz="3200" dirty="0"/>
              <a:t> </a:t>
            </a:r>
            <a:r>
              <a:rPr lang="en-US" sz="3200" dirty="0" err="1"/>
              <a:t>masyarakat</a:t>
            </a:r>
            <a:r>
              <a:rPr lang="en-US" sz="3200" dirty="0"/>
              <a:t>, hybrid </a:t>
            </a:r>
            <a:r>
              <a:rPr lang="en-US" sz="3200" dirty="0" err="1"/>
              <a:t>antara</a:t>
            </a:r>
            <a:r>
              <a:rPr lang="en-US" sz="3200" dirty="0"/>
              <a:t> self governing community dan local self government</a:t>
            </a:r>
          </a:p>
          <a:p>
            <a:r>
              <a:rPr lang="en-US" sz="3200" dirty="0" err="1"/>
              <a:t>Posisi</a:t>
            </a:r>
            <a:r>
              <a:rPr lang="en-US" sz="3200" dirty="0"/>
              <a:t> dan Peran: </a:t>
            </a:r>
            <a:r>
              <a:rPr lang="en-US" sz="3200" dirty="0" err="1"/>
              <a:t>Kabupaten</a:t>
            </a:r>
            <a:r>
              <a:rPr lang="en-US" sz="3200" dirty="0"/>
              <a:t> </a:t>
            </a:r>
            <a:r>
              <a:rPr lang="en-US" sz="3200" dirty="0" err="1"/>
              <a:t>mempunyai</a:t>
            </a:r>
            <a:r>
              <a:rPr lang="en-US" sz="3200" dirty="0"/>
              <a:t> </a:t>
            </a:r>
            <a:r>
              <a:rPr lang="en-US" sz="3200" dirty="0" err="1"/>
              <a:t>kewenangan</a:t>
            </a:r>
            <a:r>
              <a:rPr lang="en-US" sz="3200" dirty="0"/>
              <a:t> </a:t>
            </a:r>
            <a:r>
              <a:rPr lang="en-US" sz="3200" dirty="0" err="1"/>
              <a:t>terbatas</a:t>
            </a:r>
            <a:r>
              <a:rPr lang="en-US" sz="3200" dirty="0"/>
              <a:t>  dan </a:t>
            </a:r>
            <a:r>
              <a:rPr lang="en-US" sz="3200" dirty="0" err="1"/>
              <a:t>strategis</a:t>
            </a:r>
            <a:r>
              <a:rPr lang="en-US" sz="3200" dirty="0"/>
              <a:t> </a:t>
            </a:r>
            <a:r>
              <a:rPr lang="en-US" sz="3200" dirty="0" err="1"/>
              <a:t>dalam</a:t>
            </a:r>
            <a:r>
              <a:rPr lang="en-US" sz="3200" dirty="0"/>
              <a:t> </a:t>
            </a:r>
            <a:r>
              <a:rPr lang="en-US" sz="3200" dirty="0" err="1"/>
              <a:t>mengurus</a:t>
            </a:r>
            <a:r>
              <a:rPr lang="en-US" sz="3200" dirty="0"/>
              <a:t> </a:t>
            </a:r>
            <a:r>
              <a:rPr lang="en-US" sz="3200" dirty="0" err="1"/>
              <a:t>desa</a:t>
            </a:r>
            <a:endParaRPr lang="en-US" sz="3200" dirty="0"/>
          </a:p>
          <a:p>
            <a:r>
              <a:rPr lang="en-US" sz="3200" dirty="0"/>
              <a:t>Keg </a:t>
            </a:r>
            <a:r>
              <a:rPr lang="en-US" sz="3200" dirty="0" err="1"/>
              <a:t>Politik</a:t>
            </a:r>
            <a:r>
              <a:rPr lang="en-US" sz="3200" dirty="0"/>
              <a:t>: </a:t>
            </a:r>
            <a:r>
              <a:rPr lang="en-US" sz="3200" dirty="0" err="1"/>
              <a:t>Desa</a:t>
            </a:r>
            <a:r>
              <a:rPr lang="en-US" sz="3200" dirty="0"/>
              <a:t> </a:t>
            </a:r>
            <a:r>
              <a:rPr lang="en-US" sz="3200" dirty="0" err="1"/>
              <a:t>sebagai</a:t>
            </a:r>
            <a:r>
              <a:rPr lang="en-US" sz="3200" dirty="0"/>
              <a:t> arena </a:t>
            </a:r>
            <a:r>
              <a:rPr lang="en-US" sz="3200" dirty="0" err="1"/>
              <a:t>bagi</a:t>
            </a:r>
            <a:r>
              <a:rPr lang="en-US" sz="3200" dirty="0"/>
              <a:t> orang </a:t>
            </a:r>
            <a:r>
              <a:rPr lang="en-US" sz="3200" dirty="0" err="1"/>
              <a:t>desa</a:t>
            </a:r>
            <a:r>
              <a:rPr lang="en-US" sz="3200" dirty="0"/>
              <a:t> </a:t>
            </a:r>
            <a:r>
              <a:rPr lang="en-US" sz="3200" dirty="0" err="1"/>
              <a:t>untuk</a:t>
            </a:r>
            <a:r>
              <a:rPr lang="en-US" sz="3200" dirty="0"/>
              <a:t> </a:t>
            </a:r>
            <a:r>
              <a:rPr lang="en-US" sz="3200" dirty="0" err="1"/>
              <a:t>menyelenggarakan</a:t>
            </a:r>
            <a:r>
              <a:rPr lang="en-US" sz="3200" dirty="0"/>
              <a:t> </a:t>
            </a:r>
            <a:r>
              <a:rPr lang="en-US" sz="3200" dirty="0" err="1"/>
              <a:t>pemerintahan</a:t>
            </a:r>
            <a:r>
              <a:rPr lang="en-US" sz="3200" dirty="0"/>
              <a:t>, </a:t>
            </a:r>
            <a:r>
              <a:rPr lang="en-US" sz="3200" dirty="0" err="1"/>
              <a:t>pembangunan</a:t>
            </a:r>
            <a:r>
              <a:rPr lang="en-US" sz="3200" dirty="0"/>
              <a:t>, </a:t>
            </a:r>
            <a:r>
              <a:rPr lang="en-US" sz="3200" dirty="0" err="1"/>
              <a:t>pemberdayaan</a:t>
            </a:r>
            <a:r>
              <a:rPr lang="en-US" sz="3200" dirty="0"/>
              <a:t>, dan </a:t>
            </a:r>
            <a:r>
              <a:rPr lang="en-US" sz="3200" dirty="0" err="1"/>
              <a:t>kemasyarakatan</a:t>
            </a:r>
            <a:endParaRPr lang="en-US" sz="3200" dirty="0"/>
          </a:p>
          <a:p>
            <a:r>
              <a:rPr lang="en-US" sz="3200" dirty="0" err="1"/>
              <a:t>Posisi</a:t>
            </a:r>
            <a:r>
              <a:rPr lang="en-US" sz="3200" dirty="0"/>
              <a:t> </a:t>
            </a:r>
            <a:r>
              <a:rPr lang="en-US" sz="3200" dirty="0" err="1"/>
              <a:t>dalam</a:t>
            </a:r>
            <a:r>
              <a:rPr lang="en-US" sz="3200" dirty="0"/>
              <a:t> Pembangunan: </a:t>
            </a:r>
            <a:r>
              <a:rPr lang="en-US" sz="3200" dirty="0" err="1"/>
              <a:t>Subjek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5401465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28687-0541-4F19-BB7E-3140167DD4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pada masa </a:t>
            </a:r>
            <a:r>
              <a:rPr lang="en-US" dirty="0" err="1"/>
              <a:t>kini</a:t>
            </a:r>
            <a:r>
              <a:rPr lang="en-US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21D433-B659-4294-BDE7-EB45E629A6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2286001"/>
            <a:ext cx="8917558" cy="13300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 err="1"/>
              <a:t>Bersambung</a:t>
            </a:r>
            <a:r>
              <a:rPr lang="en-US" sz="4400" dirty="0"/>
              <a:t>….</a:t>
            </a:r>
          </a:p>
        </p:txBody>
      </p:sp>
    </p:spTree>
    <p:extLst>
      <p:ext uri="{BB962C8B-B14F-4D97-AF65-F5344CB8AC3E}">
        <p14:creationId xmlns:p14="http://schemas.microsoft.com/office/powerpoint/2010/main" val="535532413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59</TotalTime>
  <Words>338</Words>
  <Application>Microsoft Office PowerPoint</Application>
  <PresentationFormat>Widescreen</PresentationFormat>
  <Paragraphs>37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Gill Sans MT</vt:lpstr>
      <vt:lpstr>Impact</vt:lpstr>
      <vt:lpstr>Badge</vt:lpstr>
      <vt:lpstr>Desa dan Pembaharuan</vt:lpstr>
      <vt:lpstr>Pengantar</vt:lpstr>
      <vt:lpstr>Kondisi Desa Lama</vt:lpstr>
      <vt:lpstr>Kemudian apa yang terjadi?</vt:lpstr>
      <vt:lpstr>Dampaknya…</vt:lpstr>
      <vt:lpstr>Desa Baru-UU no 6 tahun 2014</vt:lpstr>
      <vt:lpstr>PowerPoint Presentation</vt:lpstr>
      <vt:lpstr>Bagaimana Kondisi desa baru pada masa kini?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Desa dan Pembaharuan</dc:title>
  <dc:creator>LENOVO</dc:creator>
  <cp:lastModifiedBy>LENOVO</cp:lastModifiedBy>
  <cp:revision>6</cp:revision>
  <dcterms:created xsi:type="dcterms:W3CDTF">2020-10-09T02:42:39Z</dcterms:created>
  <dcterms:modified xsi:type="dcterms:W3CDTF">2020-10-09T03:41:52Z</dcterms:modified>
</cp:coreProperties>
</file>