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57" r:id="rId25"/>
    <p:sldId id="258" r:id="rId26"/>
    <p:sldId id="259" r:id="rId27"/>
    <p:sldId id="260" r:id="rId28"/>
    <p:sldId id="261" r:id="rId29"/>
    <p:sldId id="262" r:id="rId3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997E38-0CC5-4183-83C9-DA3B1B987B50}" type="datetimeFigureOut">
              <a:rPr lang="id-ID" smtClean="0"/>
              <a:t>02/03/2021</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D2A34F-E47B-446E-9B42-2D724EDAC592}" type="slidenum">
              <a:rPr lang="id-ID" smtClean="0"/>
              <a:t>‹#›</a:t>
            </a:fld>
            <a:endParaRPr lang="id-ID"/>
          </a:p>
        </p:txBody>
      </p:sp>
    </p:spTree>
    <p:extLst>
      <p:ext uri="{BB962C8B-B14F-4D97-AF65-F5344CB8AC3E}">
        <p14:creationId xmlns:p14="http://schemas.microsoft.com/office/powerpoint/2010/main" val="1140243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txBox="1">
            <a:spLocks noGrp="1" noChangeArrowheads="1"/>
          </p:cNvSpPr>
          <p:nvPr/>
        </p:nvSpPr>
        <p:spPr bwMode="auto">
          <a:xfrm>
            <a:off x="3883892" y="8685046"/>
            <a:ext cx="2972498" cy="456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216" tIns="42108" rIns="84216" bIns="42108" anchor="b"/>
          <a:lstStyle>
            <a:lvl1pPr defTabSz="841375">
              <a:defRPr>
                <a:solidFill>
                  <a:schemeClr val="tx1"/>
                </a:solidFill>
                <a:latin typeface="Verdana" pitchFamily="34" charset="0"/>
                <a:cs typeface="Arial" charset="0"/>
              </a:defRPr>
            </a:lvl1pPr>
            <a:lvl2pPr marL="742950" indent="-285750" defTabSz="841375">
              <a:defRPr>
                <a:solidFill>
                  <a:schemeClr val="tx1"/>
                </a:solidFill>
                <a:latin typeface="Verdana" pitchFamily="34" charset="0"/>
                <a:cs typeface="Arial" charset="0"/>
              </a:defRPr>
            </a:lvl2pPr>
            <a:lvl3pPr marL="1143000" indent="-228600" defTabSz="841375">
              <a:defRPr>
                <a:solidFill>
                  <a:schemeClr val="tx1"/>
                </a:solidFill>
                <a:latin typeface="Verdana" pitchFamily="34" charset="0"/>
                <a:cs typeface="Arial" charset="0"/>
              </a:defRPr>
            </a:lvl3pPr>
            <a:lvl4pPr marL="1600200" indent="-228600" defTabSz="841375">
              <a:defRPr>
                <a:solidFill>
                  <a:schemeClr val="tx1"/>
                </a:solidFill>
                <a:latin typeface="Verdana" pitchFamily="34" charset="0"/>
                <a:cs typeface="Arial" charset="0"/>
              </a:defRPr>
            </a:lvl4pPr>
            <a:lvl5pPr marL="2057400" indent="-228600" defTabSz="841375">
              <a:defRPr>
                <a:solidFill>
                  <a:schemeClr val="tx1"/>
                </a:solidFill>
                <a:latin typeface="Verdana" pitchFamily="34" charset="0"/>
                <a:cs typeface="Arial" charset="0"/>
              </a:defRPr>
            </a:lvl5pPr>
            <a:lvl6pPr marL="2514600" indent="-228600" defTabSz="841375" eaLnBrk="0" fontAlgn="base" hangingPunct="0">
              <a:spcBef>
                <a:spcPct val="0"/>
              </a:spcBef>
              <a:spcAft>
                <a:spcPct val="0"/>
              </a:spcAft>
              <a:defRPr>
                <a:solidFill>
                  <a:schemeClr val="tx1"/>
                </a:solidFill>
                <a:latin typeface="Verdana" pitchFamily="34" charset="0"/>
                <a:cs typeface="Arial" charset="0"/>
              </a:defRPr>
            </a:lvl6pPr>
            <a:lvl7pPr marL="2971800" indent="-228600" defTabSz="841375" eaLnBrk="0" fontAlgn="base" hangingPunct="0">
              <a:spcBef>
                <a:spcPct val="0"/>
              </a:spcBef>
              <a:spcAft>
                <a:spcPct val="0"/>
              </a:spcAft>
              <a:defRPr>
                <a:solidFill>
                  <a:schemeClr val="tx1"/>
                </a:solidFill>
                <a:latin typeface="Verdana" pitchFamily="34" charset="0"/>
                <a:cs typeface="Arial" charset="0"/>
              </a:defRPr>
            </a:lvl7pPr>
            <a:lvl8pPr marL="3429000" indent="-228600" defTabSz="841375" eaLnBrk="0" fontAlgn="base" hangingPunct="0">
              <a:spcBef>
                <a:spcPct val="0"/>
              </a:spcBef>
              <a:spcAft>
                <a:spcPct val="0"/>
              </a:spcAft>
              <a:defRPr>
                <a:solidFill>
                  <a:schemeClr val="tx1"/>
                </a:solidFill>
                <a:latin typeface="Verdana" pitchFamily="34" charset="0"/>
                <a:cs typeface="Arial" charset="0"/>
              </a:defRPr>
            </a:lvl8pPr>
            <a:lvl9pPr marL="3886200" indent="-228600" defTabSz="841375" eaLnBrk="0" fontAlgn="base" hangingPunct="0">
              <a:spcBef>
                <a:spcPct val="0"/>
              </a:spcBef>
              <a:spcAft>
                <a:spcPct val="0"/>
              </a:spcAft>
              <a:defRPr>
                <a:solidFill>
                  <a:schemeClr val="tx1"/>
                </a:solidFill>
                <a:latin typeface="Verdana" pitchFamily="34" charset="0"/>
                <a:cs typeface="Arial" charset="0"/>
              </a:defRPr>
            </a:lvl9pPr>
          </a:lstStyle>
          <a:p>
            <a:pPr algn="r" eaLnBrk="1" hangingPunct="1"/>
            <a:fld id="{ADEF85CE-4CD6-445E-AAF3-E70A38F1A9F0}" type="slidenum">
              <a:rPr lang="en-US" sz="1100">
                <a:latin typeface="Arial" charset="0"/>
              </a:rPr>
              <a:pPr algn="r" eaLnBrk="1" hangingPunct="1"/>
              <a:t>23</a:t>
            </a:fld>
            <a:endParaRPr lang="en-US" sz="1100">
              <a:latin typeface="Arial" charset="0"/>
            </a:endParaRPr>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86623EDB-9557-485E-ACDF-07E3B87A3EC1}" type="datetimeFigureOut">
              <a:rPr lang="id-ID" smtClean="0"/>
              <a:t>02/03/2021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DB674E0-2D1A-40BF-B94C-4BFE779E3D06}" type="slidenum">
              <a:rPr lang="id-ID" smtClean="0"/>
              <a:t>‹#›</a:t>
            </a:fld>
            <a:endParaRPr lang="id-ID"/>
          </a:p>
        </p:txBody>
      </p:sp>
    </p:spTree>
    <p:extLst>
      <p:ext uri="{BB962C8B-B14F-4D97-AF65-F5344CB8AC3E}">
        <p14:creationId xmlns:p14="http://schemas.microsoft.com/office/powerpoint/2010/main" val="3919948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6623EDB-9557-485E-ACDF-07E3B87A3EC1}" type="datetimeFigureOut">
              <a:rPr lang="id-ID" smtClean="0"/>
              <a:t>02/03/2021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DB674E0-2D1A-40BF-B94C-4BFE779E3D06}" type="slidenum">
              <a:rPr lang="id-ID" smtClean="0"/>
              <a:t>‹#›</a:t>
            </a:fld>
            <a:endParaRPr lang="id-ID"/>
          </a:p>
        </p:txBody>
      </p:sp>
    </p:spTree>
    <p:extLst>
      <p:ext uri="{BB962C8B-B14F-4D97-AF65-F5344CB8AC3E}">
        <p14:creationId xmlns:p14="http://schemas.microsoft.com/office/powerpoint/2010/main" val="1619871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6623EDB-9557-485E-ACDF-07E3B87A3EC1}" type="datetimeFigureOut">
              <a:rPr lang="id-ID" smtClean="0"/>
              <a:t>02/03/2021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DB674E0-2D1A-40BF-B94C-4BFE779E3D06}" type="slidenum">
              <a:rPr lang="id-ID" smtClean="0"/>
              <a:t>‹#›</a:t>
            </a:fld>
            <a:endParaRPr lang="id-ID"/>
          </a:p>
        </p:txBody>
      </p:sp>
    </p:spTree>
    <p:extLst>
      <p:ext uri="{BB962C8B-B14F-4D97-AF65-F5344CB8AC3E}">
        <p14:creationId xmlns:p14="http://schemas.microsoft.com/office/powerpoint/2010/main" val="1015387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6623EDB-9557-485E-ACDF-07E3B87A3EC1}" type="datetimeFigureOut">
              <a:rPr lang="id-ID" smtClean="0"/>
              <a:t>02/03/2021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DB674E0-2D1A-40BF-B94C-4BFE779E3D06}" type="slidenum">
              <a:rPr lang="id-ID" smtClean="0"/>
              <a:t>‹#›</a:t>
            </a:fld>
            <a:endParaRPr lang="id-ID"/>
          </a:p>
        </p:txBody>
      </p:sp>
    </p:spTree>
    <p:extLst>
      <p:ext uri="{BB962C8B-B14F-4D97-AF65-F5344CB8AC3E}">
        <p14:creationId xmlns:p14="http://schemas.microsoft.com/office/powerpoint/2010/main" val="2967979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623EDB-9557-485E-ACDF-07E3B87A3EC1}" type="datetimeFigureOut">
              <a:rPr lang="id-ID" smtClean="0"/>
              <a:t>02/03/2021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DB674E0-2D1A-40BF-B94C-4BFE779E3D06}" type="slidenum">
              <a:rPr lang="id-ID" smtClean="0"/>
              <a:t>‹#›</a:t>
            </a:fld>
            <a:endParaRPr lang="id-ID"/>
          </a:p>
        </p:txBody>
      </p:sp>
    </p:spTree>
    <p:extLst>
      <p:ext uri="{BB962C8B-B14F-4D97-AF65-F5344CB8AC3E}">
        <p14:creationId xmlns:p14="http://schemas.microsoft.com/office/powerpoint/2010/main" val="39509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86623EDB-9557-485E-ACDF-07E3B87A3EC1}" type="datetimeFigureOut">
              <a:rPr lang="id-ID" smtClean="0"/>
              <a:t>02/03/2021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DB674E0-2D1A-40BF-B94C-4BFE779E3D06}" type="slidenum">
              <a:rPr lang="id-ID" smtClean="0"/>
              <a:t>‹#›</a:t>
            </a:fld>
            <a:endParaRPr lang="id-ID"/>
          </a:p>
        </p:txBody>
      </p:sp>
    </p:spTree>
    <p:extLst>
      <p:ext uri="{BB962C8B-B14F-4D97-AF65-F5344CB8AC3E}">
        <p14:creationId xmlns:p14="http://schemas.microsoft.com/office/powerpoint/2010/main" val="554637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86623EDB-9557-485E-ACDF-07E3B87A3EC1}" type="datetimeFigureOut">
              <a:rPr lang="id-ID" smtClean="0"/>
              <a:t>02/03/2021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CDB674E0-2D1A-40BF-B94C-4BFE779E3D06}" type="slidenum">
              <a:rPr lang="id-ID" smtClean="0"/>
              <a:t>‹#›</a:t>
            </a:fld>
            <a:endParaRPr lang="id-ID"/>
          </a:p>
        </p:txBody>
      </p:sp>
    </p:spTree>
    <p:extLst>
      <p:ext uri="{BB962C8B-B14F-4D97-AF65-F5344CB8AC3E}">
        <p14:creationId xmlns:p14="http://schemas.microsoft.com/office/powerpoint/2010/main" val="4014869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86623EDB-9557-485E-ACDF-07E3B87A3EC1}" type="datetimeFigureOut">
              <a:rPr lang="id-ID" smtClean="0"/>
              <a:t>02/03/2021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CDB674E0-2D1A-40BF-B94C-4BFE779E3D06}" type="slidenum">
              <a:rPr lang="id-ID" smtClean="0"/>
              <a:t>‹#›</a:t>
            </a:fld>
            <a:endParaRPr lang="id-ID"/>
          </a:p>
        </p:txBody>
      </p:sp>
    </p:spTree>
    <p:extLst>
      <p:ext uri="{BB962C8B-B14F-4D97-AF65-F5344CB8AC3E}">
        <p14:creationId xmlns:p14="http://schemas.microsoft.com/office/powerpoint/2010/main" val="4157727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623EDB-9557-485E-ACDF-07E3B87A3EC1}" type="datetimeFigureOut">
              <a:rPr lang="id-ID" smtClean="0"/>
              <a:t>02/03/2021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CDB674E0-2D1A-40BF-B94C-4BFE779E3D06}" type="slidenum">
              <a:rPr lang="id-ID" smtClean="0"/>
              <a:t>‹#›</a:t>
            </a:fld>
            <a:endParaRPr lang="id-ID"/>
          </a:p>
        </p:txBody>
      </p:sp>
    </p:spTree>
    <p:extLst>
      <p:ext uri="{BB962C8B-B14F-4D97-AF65-F5344CB8AC3E}">
        <p14:creationId xmlns:p14="http://schemas.microsoft.com/office/powerpoint/2010/main" val="575736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623EDB-9557-485E-ACDF-07E3B87A3EC1}" type="datetimeFigureOut">
              <a:rPr lang="id-ID" smtClean="0"/>
              <a:t>02/03/2021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DB674E0-2D1A-40BF-B94C-4BFE779E3D06}" type="slidenum">
              <a:rPr lang="id-ID" smtClean="0"/>
              <a:t>‹#›</a:t>
            </a:fld>
            <a:endParaRPr lang="id-ID"/>
          </a:p>
        </p:txBody>
      </p:sp>
    </p:spTree>
    <p:extLst>
      <p:ext uri="{BB962C8B-B14F-4D97-AF65-F5344CB8AC3E}">
        <p14:creationId xmlns:p14="http://schemas.microsoft.com/office/powerpoint/2010/main" val="4154436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623EDB-9557-485E-ACDF-07E3B87A3EC1}" type="datetimeFigureOut">
              <a:rPr lang="id-ID" smtClean="0"/>
              <a:t>02/03/2021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DB674E0-2D1A-40BF-B94C-4BFE779E3D06}" type="slidenum">
              <a:rPr lang="id-ID" smtClean="0"/>
              <a:t>‹#›</a:t>
            </a:fld>
            <a:endParaRPr lang="id-ID"/>
          </a:p>
        </p:txBody>
      </p:sp>
    </p:spTree>
    <p:extLst>
      <p:ext uri="{BB962C8B-B14F-4D97-AF65-F5344CB8AC3E}">
        <p14:creationId xmlns:p14="http://schemas.microsoft.com/office/powerpoint/2010/main" val="3815275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623EDB-9557-485E-ACDF-07E3B87A3EC1}" type="datetimeFigureOut">
              <a:rPr lang="id-ID" smtClean="0"/>
              <a:t>02/03/2021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B674E0-2D1A-40BF-B94C-4BFE779E3D06}" type="slidenum">
              <a:rPr lang="id-ID" smtClean="0"/>
              <a:t>‹#›</a:t>
            </a:fld>
            <a:endParaRPr lang="id-ID"/>
          </a:p>
        </p:txBody>
      </p:sp>
    </p:spTree>
    <p:extLst>
      <p:ext uri="{BB962C8B-B14F-4D97-AF65-F5344CB8AC3E}">
        <p14:creationId xmlns:p14="http://schemas.microsoft.com/office/powerpoint/2010/main" val="30131237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908720"/>
            <a:ext cx="7772400" cy="1470025"/>
          </a:xfrm>
        </p:spPr>
        <p:txBody>
          <a:bodyPr/>
          <a:lstStyle/>
          <a:p>
            <a:r>
              <a:rPr lang="id-ID" dirty="0" smtClean="0"/>
              <a:t>FILOSOFI DESENTRALISASI POLITIK</a:t>
            </a:r>
            <a:endParaRPr lang="id-ID" dirty="0"/>
          </a:p>
        </p:txBody>
      </p:sp>
      <p:sp>
        <p:nvSpPr>
          <p:cNvPr id="3" name="Subtitle 2"/>
          <p:cNvSpPr>
            <a:spLocks noGrp="1"/>
          </p:cNvSpPr>
          <p:nvPr>
            <p:ph type="subTitle" idx="1"/>
          </p:nvPr>
        </p:nvSpPr>
        <p:spPr/>
        <p:txBody>
          <a:bodyPr/>
          <a:lstStyle/>
          <a:p>
            <a:r>
              <a:rPr lang="id-ID" dirty="0" smtClean="0">
                <a:solidFill>
                  <a:schemeClr val="tx1"/>
                </a:solidFill>
              </a:rPr>
              <a:t>Dr. Supardal, M.Si</a:t>
            </a:r>
            <a:endParaRPr lang="id-ID" dirty="0">
              <a:solidFill>
                <a:schemeClr val="tx1"/>
              </a:solidFill>
            </a:endParaRPr>
          </a:p>
        </p:txBody>
      </p:sp>
    </p:spTree>
    <p:extLst>
      <p:ext uri="{BB962C8B-B14F-4D97-AF65-F5344CB8AC3E}">
        <p14:creationId xmlns:p14="http://schemas.microsoft.com/office/powerpoint/2010/main" val="2820922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4294967295"/>
          </p:nvPr>
        </p:nvSpPr>
        <p:spPr>
          <a:xfrm>
            <a:off x="0" y="0"/>
            <a:ext cx="9144000" cy="685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r>
              <a:rPr lang="id-ID" sz="2400" smtClean="0">
                <a:effectLst/>
                <a:latin typeface="Verdana" pitchFamily="34" charset="0"/>
              </a:rPr>
              <a:t>K</a:t>
            </a:r>
            <a:r>
              <a:rPr lang="en-GB" sz="2400" smtClean="0">
                <a:effectLst/>
                <a:latin typeface="Verdana" pitchFamily="34" charset="0"/>
              </a:rPr>
              <a:t>ecenderungan perubahan penyelenggaraan pemerintahan adalah adanya pergeseran dari y</a:t>
            </a:r>
            <a:r>
              <a:rPr lang="id-ID" sz="2400" smtClean="0">
                <a:effectLst/>
                <a:latin typeface="Verdana" pitchFamily="34" charset="0"/>
              </a:rPr>
              <a:t>a</a:t>
            </a:r>
            <a:r>
              <a:rPr lang="en-GB" sz="2400" smtClean="0">
                <a:effectLst/>
                <a:latin typeface="Verdana" pitchFamily="34" charset="0"/>
              </a:rPr>
              <a:t>ng sentralistik ke pemerintahan yang desentralistik </a:t>
            </a:r>
            <a:endParaRPr lang="id-ID" sz="2400" smtClean="0">
              <a:effectLst/>
              <a:latin typeface="Verdana" pitchFamily="34" charset="0"/>
            </a:endParaRPr>
          </a:p>
          <a:p>
            <a:pPr>
              <a:lnSpc>
                <a:spcPct val="80000"/>
              </a:lnSpc>
            </a:pPr>
            <a:r>
              <a:rPr lang="en-GB" sz="2400" smtClean="0">
                <a:effectLst/>
                <a:latin typeface="Verdana" pitchFamily="34" charset="0"/>
              </a:rPr>
              <a:t>Peran Pemerintah Pusat dalam hal ini akan berubah dari sistem yang bersifat </a:t>
            </a:r>
            <a:r>
              <a:rPr lang="en-GB" sz="2400" i="1" smtClean="0">
                <a:effectLst/>
                <a:latin typeface="Verdana" pitchFamily="34" charset="0"/>
              </a:rPr>
              <a:t>managerial authority </a:t>
            </a:r>
            <a:r>
              <a:rPr lang="en-GB" sz="2400" smtClean="0">
                <a:effectLst/>
                <a:latin typeface="Verdana" pitchFamily="34" charset="0"/>
              </a:rPr>
              <a:t>ke peran kepemimpinan (</a:t>
            </a:r>
            <a:r>
              <a:rPr lang="en-GB" sz="2400" i="1" smtClean="0">
                <a:effectLst/>
                <a:latin typeface="Verdana" pitchFamily="34" charset="0"/>
              </a:rPr>
              <a:t>leadership role</a:t>
            </a:r>
            <a:r>
              <a:rPr lang="en-GB" sz="2400" smtClean="0">
                <a:effectLst/>
                <a:latin typeface="Verdana" pitchFamily="34" charset="0"/>
              </a:rPr>
              <a:t>) dalam pemerintahan yang terdiri dari berbagai pemerintahan dae</a:t>
            </a:r>
            <a:r>
              <a:rPr lang="id-ID" sz="2400" smtClean="0">
                <a:effectLst/>
                <a:latin typeface="Verdana" pitchFamily="34" charset="0"/>
              </a:rPr>
              <a:t>r</a:t>
            </a:r>
            <a:r>
              <a:rPr lang="en-GB" sz="2400" smtClean="0">
                <a:effectLst/>
                <a:latin typeface="Verdana" pitchFamily="34" charset="0"/>
              </a:rPr>
              <a:t>ah. Budaya pemerintahan juga akan mengalami perubahan dengan kecenderungan-kecenderungan sbagai berikut: </a:t>
            </a:r>
          </a:p>
          <a:p>
            <a:pPr lvl="1">
              <a:lnSpc>
                <a:spcPct val="80000"/>
              </a:lnSpc>
              <a:buFontTx/>
              <a:buNone/>
            </a:pPr>
            <a:r>
              <a:rPr lang="en-GB" sz="2000" smtClean="0">
                <a:effectLst/>
                <a:latin typeface="Verdana" pitchFamily="34" charset="0"/>
              </a:rPr>
              <a:t>a. </a:t>
            </a:r>
            <a:r>
              <a:rPr lang="en-GB" sz="2400" smtClean="0">
                <a:effectLst/>
                <a:latin typeface="Verdana" pitchFamily="34" charset="0"/>
              </a:rPr>
              <a:t>Dari pola pemerintahan birokratik ke model pemerintahan yang melibatkan partisipasi masyarakat (partisipatif); </a:t>
            </a:r>
          </a:p>
          <a:p>
            <a:pPr lvl="1">
              <a:lnSpc>
                <a:spcPct val="80000"/>
              </a:lnSpc>
              <a:buFontTx/>
              <a:buNone/>
            </a:pPr>
            <a:r>
              <a:rPr lang="en-GB" sz="2400" smtClean="0">
                <a:effectLst/>
                <a:latin typeface="Verdana" pitchFamily="34" charset="0"/>
              </a:rPr>
              <a:t>b.Dari </a:t>
            </a:r>
            <a:r>
              <a:rPr lang="en-GB" sz="2400" i="1" smtClean="0">
                <a:effectLst/>
                <a:latin typeface="Verdana" pitchFamily="34" charset="0"/>
              </a:rPr>
              <a:t>command and control </a:t>
            </a:r>
            <a:r>
              <a:rPr lang="en-GB" sz="2400" smtClean="0">
                <a:effectLst/>
                <a:latin typeface="Verdana" pitchFamily="34" charset="0"/>
              </a:rPr>
              <a:t>kepada pola baru yang mementingkan akuntabilitas terhadap hasil-hasil yang dicapai; </a:t>
            </a:r>
          </a:p>
          <a:p>
            <a:pPr lvl="1">
              <a:lnSpc>
                <a:spcPct val="80000"/>
              </a:lnSpc>
              <a:buFontTx/>
              <a:buNone/>
            </a:pPr>
            <a:r>
              <a:rPr lang="en-GB" sz="2400" smtClean="0">
                <a:effectLst/>
                <a:latin typeface="Verdana" pitchFamily="34" charset="0"/>
              </a:rPr>
              <a:t>c.Dari yang secara internal dituntut menjadi kompetitif dan inovatif; </a:t>
            </a:r>
          </a:p>
          <a:p>
            <a:pPr lvl="1">
              <a:lnSpc>
                <a:spcPct val="80000"/>
              </a:lnSpc>
              <a:buFontTx/>
              <a:buNone/>
            </a:pPr>
            <a:r>
              <a:rPr lang="en-GB" sz="2400" smtClean="0">
                <a:effectLst/>
                <a:latin typeface="Verdana" pitchFamily="34" charset="0"/>
              </a:rPr>
              <a:t>d.Dari yang bersifat tertutup menjadi terbuka; </a:t>
            </a:r>
          </a:p>
          <a:p>
            <a:pPr lvl="1">
              <a:lnSpc>
                <a:spcPct val="80000"/>
              </a:lnSpc>
              <a:buFontTx/>
              <a:buNone/>
            </a:pPr>
            <a:r>
              <a:rPr lang="en-GB" sz="2400" smtClean="0">
                <a:effectLst/>
                <a:latin typeface="Verdana" pitchFamily="34" charset="0"/>
              </a:rPr>
              <a:t>e.Dari yang tidak mentolerir resiko menjadi terbuka terhadap resiko keberhasilan / kegagalan </a:t>
            </a:r>
          </a:p>
          <a:p>
            <a:pPr>
              <a:lnSpc>
                <a:spcPct val="80000"/>
              </a:lnSpc>
              <a:buFont typeface="Wingdings" pitchFamily="2" charset="2"/>
              <a:buNone/>
            </a:pPr>
            <a:endParaRPr lang="en-GB" sz="2400" smtClean="0">
              <a:effectLst/>
              <a:latin typeface="Verdana" pitchFamily="34" charset="0"/>
            </a:endParaRPr>
          </a:p>
        </p:txBody>
      </p:sp>
    </p:spTree>
    <p:extLst>
      <p:ext uri="{BB962C8B-B14F-4D97-AF65-F5344CB8AC3E}">
        <p14:creationId xmlns:p14="http://schemas.microsoft.com/office/powerpoint/2010/main" val="26748252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4294967295"/>
          </p:nvPr>
        </p:nvSpPr>
        <p:spPr>
          <a:xfrm>
            <a:off x="0" y="0"/>
            <a:ext cx="9144000" cy="685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buFont typeface="Wingdings" pitchFamily="2" charset="2"/>
              <a:buNone/>
            </a:pPr>
            <a:r>
              <a:rPr lang="id-ID" sz="2800" smtClean="0">
                <a:effectLst/>
                <a:latin typeface="Verdana" pitchFamily="34" charset="0"/>
              </a:rPr>
              <a:t>	</a:t>
            </a:r>
            <a:r>
              <a:rPr lang="en-GB" sz="2800" smtClean="0">
                <a:effectLst/>
                <a:latin typeface="Verdana" pitchFamily="34" charset="0"/>
              </a:rPr>
              <a:t>Bentuk desentralisasi sangat dipengaruhi oleh: ukuran negara, tingkat perbedaan antar daerah (etnis, geografis, budaya), ideologi politik, tradisi-tradisi daerah serta pengaruh asing. Bentuk-bentuk sistem desentralisasi antara lain: </a:t>
            </a:r>
          </a:p>
          <a:p>
            <a:pPr lvl="1">
              <a:lnSpc>
                <a:spcPct val="90000"/>
              </a:lnSpc>
              <a:buFontTx/>
              <a:buNone/>
            </a:pPr>
            <a:r>
              <a:rPr lang="en-GB" sz="2400" smtClean="0">
                <a:effectLst/>
                <a:latin typeface="Verdana" pitchFamily="34" charset="0"/>
              </a:rPr>
              <a:t>a.</a:t>
            </a:r>
            <a:r>
              <a:rPr lang="en-GB" sz="2400" i="1" smtClean="0">
                <a:effectLst/>
                <a:latin typeface="Verdana" pitchFamily="34" charset="0"/>
              </a:rPr>
              <a:t>Sistem Federal</a:t>
            </a:r>
            <a:r>
              <a:rPr lang="en-GB" sz="2400" smtClean="0">
                <a:effectLst/>
                <a:latin typeface="Verdana" pitchFamily="34" charset="0"/>
              </a:rPr>
              <a:t>, dimana negara-negara bagian memiliki hak dan kekuasaan yang dijamin oleh konstitusi, seperti di Amerika Serikat. </a:t>
            </a:r>
          </a:p>
          <a:p>
            <a:pPr lvl="1">
              <a:lnSpc>
                <a:spcPct val="90000"/>
              </a:lnSpc>
              <a:buFontTx/>
              <a:buNone/>
            </a:pPr>
            <a:r>
              <a:rPr lang="en-GB" sz="2400" smtClean="0">
                <a:effectLst/>
                <a:latin typeface="Verdana" pitchFamily="34" charset="0"/>
              </a:rPr>
              <a:t>b.</a:t>
            </a:r>
            <a:r>
              <a:rPr lang="en-GB" sz="2400" i="1" smtClean="0">
                <a:effectLst/>
                <a:latin typeface="Verdana" pitchFamily="34" charset="0"/>
              </a:rPr>
              <a:t>Sistem Kesatuan</a:t>
            </a:r>
            <a:r>
              <a:rPr lang="en-GB" sz="2400" smtClean="0">
                <a:effectLst/>
                <a:latin typeface="Verdana" pitchFamily="34" charset="0"/>
              </a:rPr>
              <a:t>, dengan otonomi terbatas maupun dengan otonomi luas dimana pemerintah daerah merupakan hasil ciptaan pemerintah pusat. </a:t>
            </a:r>
          </a:p>
          <a:p>
            <a:pPr lvl="1">
              <a:lnSpc>
                <a:spcPct val="90000"/>
              </a:lnSpc>
              <a:buFontTx/>
              <a:buNone/>
            </a:pPr>
            <a:r>
              <a:rPr lang="en-GB" sz="2400" smtClean="0">
                <a:effectLst/>
                <a:latin typeface="Verdana" pitchFamily="34" charset="0"/>
              </a:rPr>
              <a:t>c.</a:t>
            </a:r>
            <a:r>
              <a:rPr lang="en-GB" sz="2400" i="1" smtClean="0">
                <a:effectLst/>
                <a:latin typeface="Verdana" pitchFamily="34" charset="0"/>
              </a:rPr>
              <a:t>Sistem Paralel</a:t>
            </a:r>
            <a:r>
              <a:rPr lang="en-GB" sz="2400" smtClean="0">
                <a:effectLst/>
                <a:latin typeface="Verdana" pitchFamily="34" charset="0"/>
              </a:rPr>
              <a:t>, yaitu sistem pemerintahan daerah yang paralel dengan administrasi dekonsentrasi. </a:t>
            </a:r>
          </a:p>
          <a:p>
            <a:pPr lvl="1">
              <a:lnSpc>
                <a:spcPct val="90000"/>
              </a:lnSpc>
              <a:buFontTx/>
              <a:buNone/>
            </a:pPr>
            <a:r>
              <a:rPr lang="en-GB" sz="2400" smtClean="0">
                <a:effectLst/>
                <a:latin typeface="Verdana" pitchFamily="34" charset="0"/>
              </a:rPr>
              <a:t>d.</a:t>
            </a:r>
            <a:r>
              <a:rPr lang="en-GB" sz="2400" i="1" smtClean="0">
                <a:effectLst/>
                <a:latin typeface="Verdana" pitchFamily="34" charset="0"/>
              </a:rPr>
              <a:t>Sistem Integrasi antara Dekonsentrasi dan Desentralisasi</a:t>
            </a:r>
            <a:r>
              <a:rPr lang="en-GB" sz="2400" smtClean="0">
                <a:effectLst/>
                <a:latin typeface="Verdana" pitchFamily="34" charset="0"/>
              </a:rPr>
              <a:t>, dimana Kepala Daerah juga merupakan wakil pemerintah pusat di daerah yang bersangkutan. </a:t>
            </a:r>
          </a:p>
          <a:p>
            <a:pPr>
              <a:lnSpc>
                <a:spcPct val="90000"/>
              </a:lnSpc>
            </a:pPr>
            <a:endParaRPr lang="en-GB" sz="2800" smtClean="0">
              <a:effectLst/>
              <a:latin typeface="Verdana" pitchFamily="34" charset="0"/>
            </a:endParaRPr>
          </a:p>
        </p:txBody>
      </p:sp>
    </p:spTree>
    <p:extLst>
      <p:ext uri="{BB962C8B-B14F-4D97-AF65-F5344CB8AC3E}">
        <p14:creationId xmlns:p14="http://schemas.microsoft.com/office/powerpoint/2010/main" val="22764905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4294967295"/>
          </p:nvPr>
        </p:nvSpPr>
        <p:spPr>
          <a:xfrm>
            <a:off x="0" y="219075"/>
            <a:ext cx="9144000" cy="68945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r>
              <a:rPr lang="id-ID" sz="1800" smtClean="0">
                <a:effectLst/>
                <a:latin typeface="Verdana" pitchFamily="34" charset="0"/>
              </a:rPr>
              <a:t>Keberhasilan pembangunan daerah merupakan bagian integral dari keberhasilan pembangunan nasional dalam kerangka NKRI. Desentralisasi merupakan paradigma yang memperkokoh pembangunan daerah dewasa ini. Paradigma desentralisasi tersebut, tidak saja semata-mata merupakan reaksi atas praktik pembangunan nasional yang sentralistik, sebagaimana diterapkan sedemikian rupa pada masa Orde Baru, tetapi sudah menjadi tuntutan mendasar yang harus diterapkan dengan mengimplementasikan konsep otonomi daerah secara luas. Segi positif penerapan kebijakan desentralisasi adalah:</a:t>
            </a:r>
          </a:p>
          <a:p>
            <a:pPr lvl="1">
              <a:lnSpc>
                <a:spcPct val="80000"/>
              </a:lnSpc>
              <a:buFontTx/>
              <a:buNone/>
            </a:pPr>
            <a:r>
              <a:rPr lang="id-ID" sz="1600" smtClean="0">
                <a:effectLst/>
                <a:latin typeface="Verdana" pitchFamily="34" charset="0"/>
              </a:rPr>
              <a:t>1. Paradigma desentralisasi juga selaras dengan prinsip pemerintahan yang demokratis, dengan adanya pengaturan kewenangan yang seimbang antara pemerintah pusat dan pemerintah daerah. Desentralisasi tidak menafikkan peran dan kewenangan pemerintah pusat. Asas dekonsentrasi tetap harus dipatuhi dan dilaksanakan dengan baik, seiring sejalan (sinergis) dengan laju implementasi otonomi daerah.</a:t>
            </a:r>
          </a:p>
          <a:p>
            <a:pPr lvl="1">
              <a:lnSpc>
                <a:spcPct val="80000"/>
              </a:lnSpc>
              <a:buFontTx/>
              <a:buNone/>
            </a:pPr>
            <a:r>
              <a:rPr lang="id-ID" sz="1600" smtClean="0">
                <a:effectLst/>
                <a:latin typeface="Verdana" pitchFamily="34" charset="0"/>
              </a:rPr>
              <a:t>2. Desentralisasi juga mencegah terjadinya pemusatan kekuasaan, yang dapat menimbulkan munculnya pemerintahan yang otoriter, serta mendorong demokratisasi di tingkat lokal, karena rakyat lebih mempunyai peluang untuk terlibat dalam penyelenggaraan pemerintahan di wilayahnya masing-masing (</a:t>
            </a:r>
            <a:r>
              <a:rPr lang="id-ID" sz="1600" i="1" smtClean="0">
                <a:effectLst/>
                <a:latin typeface="Verdana" pitchFamily="34" charset="0"/>
              </a:rPr>
              <a:t>grass roots democracy</a:t>
            </a:r>
            <a:r>
              <a:rPr lang="id-ID" sz="1600" smtClean="0">
                <a:effectLst/>
                <a:latin typeface="Verdana" pitchFamily="34" charset="0"/>
              </a:rPr>
              <a:t>).</a:t>
            </a:r>
          </a:p>
          <a:p>
            <a:pPr lvl="1">
              <a:lnSpc>
                <a:spcPct val="80000"/>
              </a:lnSpc>
              <a:buFontTx/>
              <a:buNone/>
            </a:pPr>
            <a:r>
              <a:rPr lang="id-ID" sz="1600" smtClean="0">
                <a:effectLst/>
                <a:latin typeface="Verdana" pitchFamily="34" charset="0"/>
              </a:rPr>
              <a:t>3. Desentralisasi menciptakan efisiensi pemerintahan, karena sebagian urusan urusan pemerintahan diselenggarakan oleh satuan-satuan pemerintahan tingkat daerah, sehingga memperpendek rentang birokrasi bila dibandingkan dengan pengendalian dari Pusat.</a:t>
            </a:r>
          </a:p>
          <a:p>
            <a:pPr lvl="1">
              <a:lnSpc>
                <a:spcPct val="80000"/>
              </a:lnSpc>
              <a:buFontTx/>
              <a:buNone/>
            </a:pPr>
            <a:r>
              <a:rPr lang="id-ID" sz="1600" smtClean="0">
                <a:effectLst/>
                <a:latin typeface="Verdana" pitchFamily="34" charset="0"/>
              </a:rPr>
              <a:t>4. Dari segi sosiokultural, desentralisasi menyebabkan kepentingan rakyat di daerah-daerah yang memiliki kekhususan-kekhususan tertentu dapat tertangani dengan lebih baik.</a:t>
            </a:r>
          </a:p>
          <a:p>
            <a:pPr lvl="1">
              <a:lnSpc>
                <a:spcPct val="80000"/>
              </a:lnSpc>
              <a:buFontTx/>
              <a:buNone/>
            </a:pPr>
            <a:r>
              <a:rPr lang="id-ID" sz="1600" smtClean="0">
                <a:effectLst/>
                <a:latin typeface="Verdana" pitchFamily="34" charset="0"/>
              </a:rPr>
              <a:t>5. Desentralisasi membuat pembangunan dapat berjalan dengan lebih baik dan terarah, karena dilakukan langsung oleh satuan-satuan pemerintahan di tingkat daerah </a:t>
            </a:r>
            <a:endParaRPr lang="en-GB" sz="1600" smtClean="0">
              <a:effectLst/>
              <a:latin typeface="Verdana" pitchFamily="34" charset="0"/>
            </a:endParaRPr>
          </a:p>
        </p:txBody>
      </p:sp>
    </p:spTree>
    <p:extLst>
      <p:ext uri="{BB962C8B-B14F-4D97-AF65-F5344CB8AC3E}">
        <p14:creationId xmlns:p14="http://schemas.microsoft.com/office/powerpoint/2010/main" val="3396340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4294967295"/>
          </p:nvPr>
        </p:nvSpPr>
        <p:spPr>
          <a:xfrm>
            <a:off x="0" y="0"/>
            <a:ext cx="9144000" cy="685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buFont typeface="Wingdings" pitchFamily="2" charset="2"/>
              <a:buNone/>
            </a:pPr>
            <a:r>
              <a:rPr lang="id-ID" sz="2400" smtClean="0">
                <a:effectLst/>
                <a:latin typeface="Verdana" pitchFamily="34" charset="0"/>
              </a:rPr>
              <a:t>	Implementasi paradigma desentralisasi di Indonesia, selaras dengan konstitusi (UUD Negara RI 1945) dilakukan untuk memperkuat format negara kesatuan (NKRI), bukan dalam format negara federal (federalisme). Kerangka otonomi daerah secara luas di Indonesia, dengan demikian diharapkan dapat berjalan secara efektif dalam menggerakkan laju pembangunan di berbagai bidang di daerah, dalam memperkuat NKRI. Dengan implementasi otonomi daerah secara luas dalam kerangka penguatan NKRI, maka diharapkan :</a:t>
            </a:r>
          </a:p>
          <a:p>
            <a:pPr lvl="1">
              <a:lnSpc>
                <a:spcPct val="80000"/>
              </a:lnSpc>
              <a:buFontTx/>
              <a:buNone/>
            </a:pPr>
            <a:r>
              <a:rPr lang="id-ID" sz="2000" smtClean="0">
                <a:effectLst/>
                <a:latin typeface="Verdana" pitchFamily="34" charset="0"/>
              </a:rPr>
              <a:t>1. Akan muncul kemandirian yang digerakkan oleh kreativitas dan inovasi daerah dalam mengoptimalisasikan berbagai potensi sumberdaya yang ada, baik sumberdaya manusia maupun sumberdaya alam, untuk kepentingan kemajuan dan kesejahteraan daerah dan dengan demikian otomatis akan mendukung atau memperkokoh pembangunan nasional dalam bingkai NKRI.</a:t>
            </a:r>
          </a:p>
          <a:p>
            <a:pPr lvl="1">
              <a:lnSpc>
                <a:spcPct val="80000"/>
              </a:lnSpc>
              <a:buFontTx/>
              <a:buNone/>
            </a:pPr>
            <a:r>
              <a:rPr lang="id-ID" sz="2000" smtClean="0">
                <a:effectLst/>
                <a:latin typeface="Verdana" pitchFamily="34" charset="0"/>
              </a:rPr>
              <a:t>2. Tata hubungan antara pusat-daerah diharapkan akan menjadi lebih proporsional, harmonis dan produktif dalam rangka penguatan integrasi (persatuan dan kesatuan) bangsa dan pembangunan nasional. Dengan demikian, tidak akan ada lagi keluhan-keluhan dari daerah atas kebijakan pemerintah pusat yang dinilai tidak adil. Demikian pula, tidak akan ada lagi resistensi dan gejolak terkait dengan hubungan pusat-daerah. </a:t>
            </a:r>
            <a:endParaRPr lang="en-GB" sz="2000" smtClean="0">
              <a:effectLst/>
              <a:latin typeface="Verdana" pitchFamily="34" charset="0"/>
            </a:endParaRPr>
          </a:p>
        </p:txBody>
      </p:sp>
    </p:spTree>
    <p:extLst>
      <p:ext uri="{BB962C8B-B14F-4D97-AF65-F5344CB8AC3E}">
        <p14:creationId xmlns:p14="http://schemas.microsoft.com/office/powerpoint/2010/main" val="17641155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idx="4294967295"/>
          </p:nvPr>
        </p:nvSpPr>
        <p:spPr>
          <a:xfrm>
            <a:off x="0" y="0"/>
            <a:ext cx="9144000" cy="7132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r>
              <a:rPr lang="id-ID" sz="2000" smtClean="0">
                <a:effectLst/>
                <a:latin typeface="Verdana" pitchFamily="34" charset="0"/>
              </a:rPr>
              <a:t>Pergerakan antara sentralisasi dan desentralisasi sangat jelas terlihat dari rumusan Undang-undang tentang Pemerintahan Daerah yang ada, baik sebelum dan setelah era reformasi. Sebelum era reformasi, berlaku UU No. 5 tahun 1974 tentang Pemerintahan Daerah. Pada saat itu, terjadi turbulensi di bidang politik, ekonomi, sosial dan budaya, sampai diundangkannya UU No. 22 tahun 1999 tentang Pemerintahan Daerah. Setelah itu, kini telah berlaku UU No. 32 tahun 2004 tentang Pemerintahan Daerah.</a:t>
            </a:r>
          </a:p>
          <a:p>
            <a:pPr>
              <a:lnSpc>
                <a:spcPct val="80000"/>
              </a:lnSpc>
              <a:buFont typeface="Wingdings" pitchFamily="2" charset="2"/>
              <a:buNone/>
            </a:pPr>
            <a:r>
              <a:rPr lang="id-ID" sz="2000" smtClean="0">
                <a:effectLst/>
                <a:latin typeface="Verdana" pitchFamily="34" charset="0"/>
              </a:rPr>
              <a:t>	Membandingkan pokok-pokok pikiran antara UU No. 5 tahun 1974 dengan UU No. 22 tahun 1999 dan UU No. 32 tahun 2004, ada perbedaan mendasar, yaitu :</a:t>
            </a:r>
          </a:p>
          <a:p>
            <a:pPr lvl="1">
              <a:lnSpc>
                <a:spcPct val="80000"/>
              </a:lnSpc>
              <a:buFontTx/>
              <a:buNone/>
            </a:pPr>
            <a:r>
              <a:rPr lang="id-ID" sz="1800" b="1" smtClean="0">
                <a:effectLst/>
                <a:latin typeface="Verdana" pitchFamily="34" charset="0"/>
              </a:rPr>
              <a:t>1. </a:t>
            </a:r>
            <a:r>
              <a:rPr lang="id-ID" sz="1800" smtClean="0">
                <a:effectLst/>
                <a:latin typeface="Verdana" pitchFamily="34" charset="0"/>
              </a:rPr>
              <a:t>Dari sisi filosofis. UU No. 32 tahun 2004 filosofinya adalah </a:t>
            </a:r>
            <a:r>
              <a:rPr lang="id-ID" sz="1800" b="1" smtClean="0">
                <a:effectLst/>
                <a:latin typeface="Verdana" pitchFamily="34" charset="0"/>
              </a:rPr>
              <a:t>keseragaman </a:t>
            </a:r>
            <a:r>
              <a:rPr lang="id-ID" sz="1800" smtClean="0">
                <a:effectLst/>
                <a:latin typeface="Verdana" pitchFamily="34" charset="0"/>
              </a:rPr>
              <a:t>atau </a:t>
            </a:r>
            <a:r>
              <a:rPr lang="id-ID" sz="1800" b="1" smtClean="0">
                <a:effectLst/>
                <a:latin typeface="Verdana" pitchFamily="34" charset="0"/>
              </a:rPr>
              <a:t>uniformitas</a:t>
            </a:r>
            <a:r>
              <a:rPr lang="id-ID" sz="1800" smtClean="0">
                <a:effectLst/>
                <a:latin typeface="Verdana" pitchFamily="34" charset="0"/>
              </a:rPr>
              <a:t>, sedangkan UU No. 22 tahun 1999 dan UU No. 32 tahun 2004 filosofinya adalah </a:t>
            </a:r>
            <a:r>
              <a:rPr lang="id-ID" sz="1800" b="1" smtClean="0">
                <a:effectLst/>
                <a:latin typeface="Verdana" pitchFamily="34" charset="0"/>
              </a:rPr>
              <a:t>keanekaragaman dalam kesatuan</a:t>
            </a:r>
            <a:r>
              <a:rPr lang="id-ID" sz="1800" smtClean="0">
                <a:effectLst/>
                <a:latin typeface="Verdana" pitchFamily="34" charset="0"/>
              </a:rPr>
              <a:t>.</a:t>
            </a:r>
          </a:p>
          <a:p>
            <a:pPr lvl="1">
              <a:lnSpc>
                <a:spcPct val="80000"/>
              </a:lnSpc>
              <a:buFontTx/>
              <a:buNone/>
            </a:pPr>
            <a:r>
              <a:rPr lang="id-ID" sz="1800" b="1" smtClean="0">
                <a:effectLst/>
                <a:latin typeface="Verdana" pitchFamily="34" charset="0"/>
              </a:rPr>
              <a:t>2.	</a:t>
            </a:r>
            <a:r>
              <a:rPr lang="id-ID" sz="1800" smtClean="0">
                <a:effectLst/>
                <a:latin typeface="Verdana" pitchFamily="34" charset="0"/>
              </a:rPr>
              <a:t>Dari aspek pembagian satuan pemerintahan. UU No. 5 tahun 1974 menggunakan </a:t>
            </a:r>
            <a:r>
              <a:rPr lang="id-ID" sz="1800" b="1" smtClean="0">
                <a:effectLst/>
                <a:latin typeface="Verdana" pitchFamily="34" charset="0"/>
              </a:rPr>
              <a:t>pendekatan tingkatan (</a:t>
            </a:r>
            <a:r>
              <a:rPr lang="id-ID" sz="1800" b="1" i="1" smtClean="0">
                <a:effectLst/>
                <a:latin typeface="Verdana" pitchFamily="34" charset="0"/>
              </a:rPr>
              <a:t>level approach</a:t>
            </a:r>
            <a:r>
              <a:rPr lang="id-ID" sz="1800" b="1" smtClean="0">
                <a:effectLst/>
                <a:latin typeface="Verdana" pitchFamily="34" charset="0"/>
              </a:rPr>
              <a:t>)</a:t>
            </a:r>
            <a:r>
              <a:rPr lang="id-ID" sz="1800" smtClean="0">
                <a:effectLst/>
                <a:latin typeface="Verdana" pitchFamily="34" charset="0"/>
              </a:rPr>
              <a:t>, ada Daerah Tingkat I dan Daerah Tingkat II. Sedangkan, UU No 22 tahun 1999 menggunakan </a:t>
            </a:r>
            <a:r>
              <a:rPr lang="id-ID" sz="1800" b="1" smtClean="0">
                <a:effectLst/>
                <a:latin typeface="Verdana" pitchFamily="34" charset="0"/>
              </a:rPr>
              <a:t>pendekatan besaran dan isi otonomi (</a:t>
            </a:r>
            <a:r>
              <a:rPr lang="id-ID" sz="1800" b="1" i="1" smtClean="0">
                <a:effectLst/>
                <a:latin typeface="Verdana" pitchFamily="34" charset="0"/>
              </a:rPr>
              <a:t>size and content approach</a:t>
            </a:r>
            <a:r>
              <a:rPr lang="id-ID" sz="1800" b="1" smtClean="0">
                <a:effectLst/>
                <a:latin typeface="Verdana" pitchFamily="34" charset="0"/>
              </a:rPr>
              <a:t>)</a:t>
            </a:r>
            <a:r>
              <a:rPr lang="id-ID" sz="1800" smtClean="0">
                <a:effectLst/>
                <a:latin typeface="Verdana" pitchFamily="34" charset="0"/>
              </a:rPr>
              <a:t>, ada daerah yang besar dan ada daerah yang kecil berdasar kemandirian masingmasing, ada daerah dengan isi otonomi terbatas dan ada daerah yang otonominya luas. Sementara, UU No. 32 tahun 2004 menggunakan </a:t>
            </a:r>
            <a:r>
              <a:rPr lang="id-ID" sz="1800" b="1" smtClean="0">
                <a:effectLst/>
                <a:latin typeface="Verdana" pitchFamily="34" charset="0"/>
              </a:rPr>
              <a:t>pendekatan besaran dan isi otonomi (</a:t>
            </a:r>
            <a:r>
              <a:rPr lang="id-ID" sz="1800" b="1" i="1" smtClean="0">
                <a:effectLst/>
                <a:latin typeface="Verdana" pitchFamily="34" charset="0"/>
              </a:rPr>
              <a:t>size and content approach</a:t>
            </a:r>
            <a:r>
              <a:rPr lang="id-ID" sz="1800" b="1" smtClean="0">
                <a:effectLst/>
                <a:latin typeface="Verdana" pitchFamily="34" charset="0"/>
              </a:rPr>
              <a:t>),</a:t>
            </a:r>
            <a:r>
              <a:rPr lang="id-ID" sz="1800" smtClean="0">
                <a:effectLst/>
                <a:latin typeface="Verdana" pitchFamily="34" charset="0"/>
              </a:rPr>
              <a:t> dengan menekankan pada urusan yang berkeseimbangan dengan azas eksternalitas, akuntabilitas dan efisiensi.</a:t>
            </a:r>
            <a:endParaRPr lang="en-GB" sz="1800" smtClean="0">
              <a:effectLst/>
              <a:latin typeface="Verdana" pitchFamily="34" charset="0"/>
            </a:endParaRPr>
          </a:p>
        </p:txBody>
      </p:sp>
    </p:spTree>
    <p:extLst>
      <p:ext uri="{BB962C8B-B14F-4D97-AF65-F5344CB8AC3E}">
        <p14:creationId xmlns:p14="http://schemas.microsoft.com/office/powerpoint/2010/main" val="9595669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4294967295"/>
          </p:nvPr>
        </p:nvSpPr>
        <p:spPr>
          <a:xfrm>
            <a:off x="0" y="238125"/>
            <a:ext cx="9144000" cy="66198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buFont typeface="Wingdings" pitchFamily="2" charset="2"/>
              <a:buNone/>
            </a:pPr>
            <a:r>
              <a:rPr lang="id-ID" sz="2400" b="1" smtClean="0">
                <a:effectLst/>
                <a:latin typeface="Verdana" pitchFamily="34" charset="0"/>
              </a:rPr>
              <a:t>3.	</a:t>
            </a:r>
            <a:r>
              <a:rPr lang="id-ID" sz="2400" smtClean="0">
                <a:effectLst/>
                <a:latin typeface="Verdana" pitchFamily="34" charset="0"/>
              </a:rPr>
              <a:t>Fungsi utama pemerintahan daerah, menurut UU No. 5 tahun 1975 adalah sebagai </a:t>
            </a:r>
            <a:r>
              <a:rPr lang="id-ID" sz="2400" b="1" smtClean="0">
                <a:effectLst/>
                <a:latin typeface="Verdana" pitchFamily="34" charset="0"/>
              </a:rPr>
              <a:t>promotor pembangunan</a:t>
            </a:r>
            <a:r>
              <a:rPr lang="id-ID" sz="2400" smtClean="0">
                <a:effectLst/>
                <a:latin typeface="Verdana" pitchFamily="34" charset="0"/>
              </a:rPr>
              <a:t>, sedangkan menurut UU No. 22 tahun 1999 sama dengan UU No. 32 tahun 2004 yaitu sebagai </a:t>
            </a:r>
            <a:r>
              <a:rPr lang="id-ID" sz="2400" b="1" smtClean="0">
                <a:effectLst/>
                <a:latin typeface="Verdana" pitchFamily="34" charset="0"/>
              </a:rPr>
              <a:t>pemberi pelayanan masyarakat</a:t>
            </a:r>
            <a:r>
              <a:rPr lang="id-ID" sz="2400" smtClean="0">
                <a:effectLst/>
                <a:latin typeface="Verdana" pitchFamily="34" charset="0"/>
              </a:rPr>
              <a:t>.</a:t>
            </a:r>
          </a:p>
          <a:p>
            <a:pPr>
              <a:lnSpc>
                <a:spcPct val="80000"/>
              </a:lnSpc>
              <a:buFont typeface="Wingdings" pitchFamily="2" charset="2"/>
              <a:buNone/>
            </a:pPr>
            <a:r>
              <a:rPr lang="id-ID" sz="2400" b="1" smtClean="0">
                <a:effectLst/>
                <a:latin typeface="Verdana" pitchFamily="34" charset="0"/>
              </a:rPr>
              <a:t>4.</a:t>
            </a:r>
            <a:r>
              <a:rPr lang="id-ID" sz="2400" smtClean="0">
                <a:effectLst/>
                <a:latin typeface="Verdana" pitchFamily="34" charset="0"/>
              </a:rPr>
              <a:t>Terkait dengan penggunaan azas penyelenggaraan pemerintah daerah. Menurut UU No. 5 tahun 1974 adalah seimbang antara desentralisasi, dekonsetrasi dan tugas pembantuan pada semua tingkatan. Sementara pada UU No. 22 tahun 1999, desentralisasi terbatas pada daerah provinsi dan pada luas daerah kabupaten/kota, dekonsentrasi terbatas pada kebupaten/kota dan luas pada provinsi, tugas pembantuan yang seimbang pada semua tingkatan pemerintahan sampai ke desa. Sedangkan, menurut UU No. 32 tahun 2004, desentralisasi diatur berkesimbangan antara daerah provinsi, kabupaten/kota, desentralisasi terbatas pada kabupaten/kota dan luas pada provinsi, tugas pembantuan berimbang pada semua tingkatan pemerintahan.</a:t>
            </a:r>
            <a:endParaRPr lang="en-GB" sz="2400" smtClean="0">
              <a:effectLst/>
              <a:latin typeface="Verdana" pitchFamily="34" charset="0"/>
            </a:endParaRPr>
          </a:p>
        </p:txBody>
      </p:sp>
    </p:spTree>
    <p:extLst>
      <p:ext uri="{BB962C8B-B14F-4D97-AF65-F5344CB8AC3E}">
        <p14:creationId xmlns:p14="http://schemas.microsoft.com/office/powerpoint/2010/main" val="32279931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4294967295"/>
          </p:nvPr>
        </p:nvSpPr>
        <p:spPr>
          <a:xfrm>
            <a:off x="0" y="365125"/>
            <a:ext cx="9144000" cy="64928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r>
              <a:rPr lang="id-ID" sz="2400" smtClean="0">
                <a:effectLst/>
                <a:latin typeface="Verdana" pitchFamily="34" charset="0"/>
              </a:rPr>
              <a:t>Bagaimanapun, otonomi Daerah merupakan kewenangan untuk membuat kebijakan (mengatur) dan melaksanakan kebijakan (mengurus) berdasarkan perkara sendiri. Sehingga, masyarakat yang berada pada satu teritori tertentu adalah pemilik dan subyek Otonomi daerah. Hal ini, membawa konsekwensi perlunya partisipasi aktif dari masyarakat dalam setiap tahap penyelenggaraan otonomi.</a:t>
            </a:r>
          </a:p>
          <a:p>
            <a:pPr>
              <a:lnSpc>
                <a:spcPct val="90000"/>
              </a:lnSpc>
            </a:pPr>
            <a:r>
              <a:rPr lang="id-ID" sz="2400" smtClean="0">
                <a:effectLst/>
                <a:latin typeface="Verdana" pitchFamily="34" charset="0"/>
              </a:rPr>
              <a:t>Otonomi daerah sebagai salah satu bentuk pengejawantahan dari proses desentralisasi. Kepentingannya adalah upaya untuk lebih mendekati tujuan-tujuan diselenggarakannya pemerintahan untuk mewujudkan cita-cita masyarakat yang lebih baik, yang adil dan makmur. Dua tema adil dan makmur dalam konteks ini berarti terciptanya suatu tatanan yang demokratis dan masyarakat yang sejahtera di daerah. Kebijakan desentralisasi akan mendorong terciptanya tatanan yang demokratis dan mewujudkan kesejahteraan masyarakat.</a:t>
            </a:r>
            <a:endParaRPr lang="en-GB" sz="2400" smtClean="0">
              <a:effectLst/>
              <a:latin typeface="Verdana" pitchFamily="34" charset="0"/>
            </a:endParaRPr>
          </a:p>
        </p:txBody>
      </p:sp>
    </p:spTree>
    <p:extLst>
      <p:ext uri="{BB962C8B-B14F-4D97-AF65-F5344CB8AC3E}">
        <p14:creationId xmlns:p14="http://schemas.microsoft.com/office/powerpoint/2010/main" val="21943635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body" idx="4294967295"/>
          </p:nvPr>
        </p:nvSpPr>
        <p:spPr>
          <a:xfrm>
            <a:off x="0" y="0"/>
            <a:ext cx="9144000" cy="75707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r>
              <a:rPr lang="id-ID" sz="2300" smtClean="0">
                <a:effectLst/>
                <a:latin typeface="Verdana" pitchFamily="34" charset="0"/>
              </a:rPr>
              <a:t>Desentralisasi akan menumbuhkan modal sosial dan tradisi kewargaan di tingkat lokal. Partisipasi demokratis warga akan membiakkan komitmen warga yang luas maupun hubungan-hubungan horizontal, kepercayaan </a:t>
            </a:r>
            <a:r>
              <a:rPr lang="id-ID" sz="2300" i="1" smtClean="0">
                <a:effectLst/>
                <a:latin typeface="Verdana" pitchFamily="34" charset="0"/>
              </a:rPr>
              <a:t>(trust), </a:t>
            </a:r>
            <a:r>
              <a:rPr lang="id-ID" sz="2300" smtClean="0">
                <a:effectLst/>
                <a:latin typeface="Verdana" pitchFamily="34" charset="0"/>
              </a:rPr>
              <a:t>toleransi, kerjasama, dan solidaritas yang membentuk komunitas sipil </a:t>
            </a:r>
            <a:r>
              <a:rPr lang="id-ID" sz="2300" i="1" smtClean="0">
                <a:effectLst/>
                <a:latin typeface="Verdana" pitchFamily="34" charset="0"/>
              </a:rPr>
              <a:t>(civil community).</a:t>
            </a:r>
            <a:r>
              <a:rPr lang="id-ID" sz="2300" smtClean="0">
                <a:effectLst/>
                <a:latin typeface="Verdana" pitchFamily="34" charset="0"/>
              </a:rPr>
              <a:t> Ikatan sipil yakni; solidaritas sosial dan partisipasi masal yang merentang luas, yang pada gilirannya akan berkorelasi tinggi dengan kinerja pembangunan ekonomi dan kualitas kehidupan demokrasi. </a:t>
            </a:r>
          </a:p>
          <a:p>
            <a:pPr>
              <a:lnSpc>
                <a:spcPct val="80000"/>
              </a:lnSpc>
            </a:pPr>
            <a:r>
              <a:rPr lang="id-ID" sz="2300" smtClean="0">
                <a:effectLst/>
                <a:latin typeface="Verdana" pitchFamily="34" charset="0"/>
              </a:rPr>
              <a:t>Penerapan Otonomi Daerah akan mendorong peningkatan kesejahteraan rakyat daerah, khususnya rakyat miskin. Dengan Otonomi Daerah, rakyat miskin akan lebih mudah mengakses sumberdaya dan mengembangkan potensinya untuk dapat meningkatkan kemajuan daerah masing-masing, sehingga kesenjangan antardaerah dan pusat dapat diperkecil. Karena, pemberontakan dan aksi-aksi separatis di dearah-daerah, pada dasarnya menurut sebagian ahli bersumber dari penilaian daerah yang tidak menerima secara adil sebagian besar kekayaan negara yang bersumber dari daerah. Jadi akar dari tuntutan politik itu adalah tuntutan keadilan ekonomi, pembagian kue yang kurang adil antara pusat dan daerah. </a:t>
            </a:r>
            <a:endParaRPr lang="en-GB" sz="2300" smtClean="0">
              <a:effectLst/>
              <a:latin typeface="Verdana" pitchFamily="34" charset="0"/>
            </a:endParaRPr>
          </a:p>
        </p:txBody>
      </p:sp>
    </p:spTree>
    <p:extLst>
      <p:ext uri="{BB962C8B-B14F-4D97-AF65-F5344CB8AC3E}">
        <p14:creationId xmlns:p14="http://schemas.microsoft.com/office/powerpoint/2010/main" val="22203892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body" idx="4294967295"/>
          </p:nvPr>
        </p:nvSpPr>
        <p:spPr>
          <a:xfrm>
            <a:off x="0" y="238125"/>
            <a:ext cx="9144000" cy="66198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r>
              <a:rPr lang="id-ID" sz="2400" smtClean="0">
                <a:effectLst/>
                <a:latin typeface="Verdana" pitchFamily="34" charset="0"/>
              </a:rPr>
              <a:t>Mendasarkan UU No. 32/2004 dan UU No. 33/2004 tentang Perimbangan Keuangan antara Pusat-Daerah, desentralisasi dalam konteks otonomi daerah diwujudkan dalam bentuk transfer kewenangan, tanggungjawab dan keuangan (fiskal). </a:t>
            </a:r>
          </a:p>
          <a:p>
            <a:pPr>
              <a:lnSpc>
                <a:spcPct val="90000"/>
              </a:lnSpc>
            </a:pPr>
            <a:r>
              <a:rPr lang="id-ID" sz="2400" smtClean="0">
                <a:effectLst/>
                <a:latin typeface="Verdana" pitchFamily="34" charset="0"/>
              </a:rPr>
              <a:t>Transfer kewenangan secara sempit dipahami dan dipraktikkan melalui penyerahan urusan secara luas kepada daerah dan pemangkasan instansi vertikal (dekonsentrasi) yang dulu terdapat di daerah. </a:t>
            </a:r>
          </a:p>
          <a:p>
            <a:pPr>
              <a:lnSpc>
                <a:spcPct val="90000"/>
              </a:lnSpc>
            </a:pPr>
            <a:r>
              <a:rPr lang="id-ID" sz="2400" smtClean="0">
                <a:effectLst/>
                <a:latin typeface="Verdana" pitchFamily="34" charset="0"/>
              </a:rPr>
              <a:t>Desentralisasi keuangan diwujudkan dengan menata kembali perimbangan keuangan dan juga memberikan kewenangan pada daerah untuk menggali dan membelanjakan sumber-sumber keuangan daerah. Secara teoretis, perluasan wewenang pemerintah daerah akan mendorong terciptanya apa yang oleh B.C Smith (1985) sebut dengan tanggungjawab daerah (local accountability), yakni kiranya dapat meningkatkan kemampuan dan akuntabilitas pemerintah daerah terhadap masyarakat di daerah. </a:t>
            </a:r>
            <a:endParaRPr lang="en-GB" sz="2400" smtClean="0">
              <a:effectLst/>
              <a:latin typeface="Verdana" pitchFamily="34" charset="0"/>
            </a:endParaRPr>
          </a:p>
        </p:txBody>
      </p:sp>
    </p:spTree>
    <p:extLst>
      <p:ext uri="{BB962C8B-B14F-4D97-AF65-F5344CB8AC3E}">
        <p14:creationId xmlns:p14="http://schemas.microsoft.com/office/powerpoint/2010/main" val="30987087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4294967295"/>
          </p:nvPr>
        </p:nvSpPr>
        <p:spPr>
          <a:xfrm>
            <a:off x="0" y="0"/>
            <a:ext cx="9144000" cy="685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r>
              <a:rPr lang="id-ID" sz="2400" smtClean="0">
                <a:effectLst/>
                <a:latin typeface="Verdana" pitchFamily="34" charset="0"/>
              </a:rPr>
              <a:t>Otonomi daerah terkait erat dengan otonomi luas, nyata dan bertanggungjawab. Otonomi luas maksudnya bahwa kewenangan sisa </a:t>
            </a:r>
            <a:r>
              <a:rPr lang="id-ID" sz="2400" i="1" smtClean="0">
                <a:effectLst/>
                <a:latin typeface="Verdana" pitchFamily="34" charset="0"/>
              </a:rPr>
              <a:t>(residu)</a:t>
            </a:r>
            <a:r>
              <a:rPr lang="id-ID" sz="2400" smtClean="0">
                <a:effectLst/>
                <a:latin typeface="Verdana" pitchFamily="34" charset="0"/>
              </a:rPr>
              <a:t> justru berada di tangan Pusat (seperti pada negara federal); dan nyata berarti kewenangan menyangkut kepentingan daerah yang diperlukan, tumbuh, hidup, serta berkembang di daerah; dan bertanggungjawab karena kewenangan yang diserahkan harus diselenggarakan demi pencapaian tujuan otonomi daerah, yaitu peningkatan pelayanan dan kesejahteraan masyarakat yang semakin baik dengan efetivitas pemerintahan daerah, pengembangan kehidupan demokrasi, keadilan dan pemerataan, serta pemeliharaan hubungan yang serasi antara pusat dan daerah dan antar daerah. </a:t>
            </a:r>
          </a:p>
          <a:p>
            <a:pPr>
              <a:lnSpc>
                <a:spcPct val="80000"/>
              </a:lnSpc>
            </a:pPr>
            <a:r>
              <a:rPr lang="id-ID" sz="2400" smtClean="0">
                <a:effectLst/>
                <a:latin typeface="Verdana" pitchFamily="34" charset="0"/>
              </a:rPr>
              <a:t>Otonomi seluas-luasnya atau keleluasaan </a:t>
            </a:r>
            <a:r>
              <a:rPr lang="id-ID" sz="2400" i="1" smtClean="0">
                <a:effectLst/>
                <a:latin typeface="Verdana" pitchFamily="34" charset="0"/>
              </a:rPr>
              <a:t>(discretion)</a:t>
            </a:r>
            <a:r>
              <a:rPr lang="id-ID" sz="2400" smtClean="0">
                <a:effectLst/>
                <a:latin typeface="Verdana" pitchFamily="34" charset="0"/>
              </a:rPr>
              <a:t> juga mencakup kewenangan yang utuh dan bulat dalam penyelenggaraannya melalui perencanaan, implementasi, pengawasan, pengendalian dan evaluasi. Kewenangan yang dialihkan ke daerah disertai pula penyerahan dan pengalihan pembiayaan, sarana dan prasarana, dan sumber daya manusia.</a:t>
            </a:r>
            <a:endParaRPr lang="en-GB" sz="2400" smtClean="0">
              <a:effectLst/>
              <a:latin typeface="Verdana" pitchFamily="34" charset="0"/>
            </a:endParaRPr>
          </a:p>
        </p:txBody>
      </p:sp>
    </p:spTree>
    <p:extLst>
      <p:ext uri="{BB962C8B-B14F-4D97-AF65-F5344CB8AC3E}">
        <p14:creationId xmlns:p14="http://schemas.microsoft.com/office/powerpoint/2010/main" val="41080299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a:xfrm>
            <a:off x="0" y="0"/>
            <a:ext cx="9144000" cy="685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endParaRPr lang="en-GB" sz="2000" dirty="0" smtClean="0">
              <a:effectLst/>
              <a:latin typeface="Verdana" pitchFamily="34" charset="0"/>
            </a:endParaRPr>
          </a:p>
          <a:p>
            <a:pPr>
              <a:lnSpc>
                <a:spcPct val="80000"/>
              </a:lnSpc>
              <a:buFont typeface="Wingdings" pitchFamily="2" charset="2"/>
              <a:buNone/>
            </a:pPr>
            <a:r>
              <a:rPr lang="id-ID" sz="2200" dirty="0" smtClean="0">
                <a:effectLst/>
                <a:latin typeface="Verdana" pitchFamily="34" charset="0"/>
              </a:rPr>
              <a:t>	Sebagai sebuah konsep, desentralisasi mempunyai berbagai pengertian </a:t>
            </a:r>
          </a:p>
          <a:p>
            <a:pPr>
              <a:lnSpc>
                <a:spcPct val="80000"/>
              </a:lnSpc>
            </a:pPr>
            <a:r>
              <a:rPr lang="id-ID" sz="2200" smtClean="0">
                <a:effectLst/>
                <a:latin typeface="Verdana" pitchFamily="34" charset="0"/>
              </a:rPr>
              <a:t>Menurut </a:t>
            </a:r>
            <a:r>
              <a:rPr lang="id-ID" sz="2200" dirty="0" smtClean="0">
                <a:effectLst/>
                <a:latin typeface="Verdana" pitchFamily="34" charset="0"/>
              </a:rPr>
              <a:t>International Encyclopedia of Social Science (1968: 370), desentralisasi adalah sebuah terminologi yang merefer kepada transfer kekuasaan-kekuasaan dari sebuah pemerintah pusat kepada otoritas yang berfungsi secara spesial dan legal personal berbeda (sebagai contoh, peningkatan tingkat otonomi dari sebuah pemerintah daerah atau sebuah perusahaan publik atau BUMN) </a:t>
            </a:r>
          </a:p>
          <a:p>
            <a:pPr>
              <a:lnSpc>
                <a:spcPct val="80000"/>
              </a:lnSpc>
            </a:pPr>
            <a:r>
              <a:rPr lang="id-ID" sz="2200" dirty="0" smtClean="0">
                <a:effectLst/>
                <a:latin typeface="Verdana" pitchFamily="34" charset="0"/>
              </a:rPr>
              <a:t>Bank Dunia (World Bank) mendefinisikan desentralisasi sebagai penugasan dan responsibiltas dari aspek keuangan, politik dan administrasi yang diberikan kepada tingkatan-tingkatan pemerintahan yang lebih rendah (Litvack, Ahmad dan Bird, 1998: 7). </a:t>
            </a:r>
          </a:p>
          <a:p>
            <a:pPr>
              <a:lnSpc>
                <a:spcPct val="80000"/>
              </a:lnSpc>
            </a:pPr>
            <a:r>
              <a:rPr lang="id-ID" sz="2200" dirty="0" smtClean="0">
                <a:effectLst/>
                <a:latin typeface="Verdana" pitchFamily="34" charset="0"/>
              </a:rPr>
              <a:t>Berdasarkan beberapa definisi di atas, konsep desentralisasi berhubungan dengan transfer kekuasaan dan kewenangan dari level pemerintahan yang tinggi kepada yang lebih rendah dalam suatu sistem pemerintahan. </a:t>
            </a:r>
          </a:p>
          <a:p>
            <a:pPr>
              <a:lnSpc>
                <a:spcPct val="80000"/>
              </a:lnSpc>
            </a:pPr>
            <a:endParaRPr lang="en-GB" sz="2200" dirty="0" smtClean="0">
              <a:effectLst/>
              <a:latin typeface="Verdana" pitchFamily="34" charset="0"/>
            </a:endParaRPr>
          </a:p>
        </p:txBody>
      </p:sp>
    </p:spTree>
    <p:extLst>
      <p:ext uri="{BB962C8B-B14F-4D97-AF65-F5344CB8AC3E}">
        <p14:creationId xmlns:p14="http://schemas.microsoft.com/office/powerpoint/2010/main" val="6735793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4294967295"/>
          </p:nvPr>
        </p:nvSpPr>
        <p:spPr>
          <a:xfrm>
            <a:off x="0" y="0"/>
            <a:ext cx="9144000" cy="685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r>
              <a:rPr lang="id-ID" sz="2400" smtClean="0">
                <a:effectLst/>
                <a:latin typeface="Verdana" pitchFamily="34" charset="0"/>
              </a:rPr>
              <a:t>Transfer kewenangan dari pusat ke daerah seperti ini sebenarnya berdasarkan prinsip negara kesatuan dengan semangat “federalisme”. Sejumlah kewenangan yang dikelola pusat hampir sama dengan yang dikelola oleh pemerintah di negara federal: hubungan luar negeri, pertahanan dan keamanan, peradilan, moneter, dan agama, serta berbagai jenis urusan yang memang lebih efisien ditangani secara sentralistik oleh pusat, seperti kebijakan makro ekonomi, perimbangan keuangan, standarisasi nasional, administrasi pemerintahan, pengembangan teknologi tinggi serta badan usaha milik negara. </a:t>
            </a:r>
          </a:p>
          <a:p>
            <a:pPr>
              <a:lnSpc>
                <a:spcPct val="90000"/>
              </a:lnSpc>
            </a:pPr>
            <a:r>
              <a:rPr lang="id-ID" sz="2400" smtClean="0">
                <a:effectLst/>
                <a:latin typeface="Verdana" pitchFamily="34" charset="0"/>
              </a:rPr>
              <a:t>Daerah propinsi memiliki kewenangan yang bersifat lintas kabupaten/kota, sementara itu kabupaten dan kota memiliki kewenangan wajib diantaranya: (1) pekerjaan umum, (2) kesehatan, (3) pendidikan dan kebudayaan, (4) pertanian, (5) perhubungan, (6) industri dan perdagangan, (7) penanaman modal, (8) lingkungan hidup, (9) pertahanan, (10) koperasi, dan (11) tenaga kerja. </a:t>
            </a:r>
            <a:endParaRPr lang="en-GB" sz="2400" smtClean="0">
              <a:effectLst/>
              <a:latin typeface="Verdana" pitchFamily="34" charset="0"/>
            </a:endParaRPr>
          </a:p>
        </p:txBody>
      </p:sp>
    </p:spTree>
    <p:extLst>
      <p:ext uri="{BB962C8B-B14F-4D97-AF65-F5344CB8AC3E}">
        <p14:creationId xmlns:p14="http://schemas.microsoft.com/office/powerpoint/2010/main" val="23892698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4294967295"/>
          </p:nvPr>
        </p:nvSpPr>
        <p:spPr>
          <a:xfrm>
            <a:off x="0" y="274638"/>
            <a:ext cx="9144000" cy="65833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r>
              <a:rPr lang="id-ID" sz="2400" smtClean="0">
                <a:effectLst/>
                <a:latin typeface="Verdana" pitchFamily="34" charset="0"/>
              </a:rPr>
              <a:t>Penentuan jenis kewenangan yang diserahkan kepada propinsi lebih didasarkan pada kriteria efisiensi dan efektivitas pemerintahan daerah daripada kriteria politik. Artinya, jenis kewenangan yang dipandang lebih efisien dan efektif diselenggarakan oleh propinsi daripada pusat ataupun kabupaten/kota. Tentu saja dengan kekecualian bagi kewenangan yang diserahkan kepada propinsi khusus dan istimewa. </a:t>
            </a:r>
          </a:p>
          <a:p>
            <a:pPr>
              <a:lnSpc>
                <a:spcPct val="90000"/>
              </a:lnSpc>
            </a:pPr>
            <a:r>
              <a:rPr lang="id-ID" sz="2400" smtClean="0">
                <a:effectLst/>
                <a:latin typeface="Verdana" pitchFamily="34" charset="0"/>
              </a:rPr>
              <a:t>Dari segi tujuan yang dicapai dengan otonomi daerah (jenis dan jumlah kewenangan), tampaknya pertumbuhan ekonomi dan penyediaan infrastruktur lebih menonjol sebagai sasaran yang akan dicapai dari pada peningkatan pelayanan publik kebutuhan dasar dan kesejahteraan rakyat.</a:t>
            </a:r>
          </a:p>
          <a:p>
            <a:pPr>
              <a:lnSpc>
                <a:spcPct val="90000"/>
              </a:lnSpc>
            </a:pPr>
            <a:r>
              <a:rPr lang="id-ID" sz="2400" smtClean="0">
                <a:effectLst/>
                <a:latin typeface="Verdana" pitchFamily="34" charset="0"/>
              </a:rPr>
              <a:t>Menurut UU No. 32/2004, sebagian besar otonomi daerah diberikan kepada Kabupaten dan Kota atas dasar pertimbangan budaya, politik (demokrasi), dan ekonomi lokal. </a:t>
            </a:r>
            <a:endParaRPr lang="en-GB" sz="2400" smtClean="0">
              <a:effectLst/>
              <a:latin typeface="Verdana" pitchFamily="34" charset="0"/>
            </a:endParaRPr>
          </a:p>
        </p:txBody>
      </p:sp>
    </p:spTree>
    <p:extLst>
      <p:ext uri="{BB962C8B-B14F-4D97-AF65-F5344CB8AC3E}">
        <p14:creationId xmlns:p14="http://schemas.microsoft.com/office/powerpoint/2010/main" val="25640755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body" idx="4294967295"/>
          </p:nvPr>
        </p:nvSpPr>
        <p:spPr>
          <a:xfrm>
            <a:off x="0" y="0"/>
            <a:ext cx="9144000" cy="685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r>
              <a:rPr lang="id-ID" sz="2400" smtClean="0">
                <a:effectLst/>
                <a:latin typeface="Verdana" pitchFamily="34" charset="0"/>
              </a:rPr>
              <a:t>Implementasi desentralisasi akan melahirkan tata pemerintahan daerah yang efektif dan efisien. Dengan desentralisasi dan otonomi daerah, pemerintah daerah akan lebih jelas mengetahui kebutuhan masyakat lokal. Pemerintah daerah merupakan pihak yang paling dekat dengan rakyat. Secara tidak langsung, pemerintah daerah berwibawa untuk bertindak sebagai penghubung antara pemerintahan pusat dengan rakyat. Dengan implementasi desentralisasi, tata pemerintahan yang efektif akan tercapai sehingga tindakan untuk memperbiki dengan segera dapat diambil sekiranya terjadi masalah dalam pelaksanaan proses pemerintahan atau pembangunan. </a:t>
            </a:r>
          </a:p>
          <a:p>
            <a:pPr>
              <a:lnSpc>
                <a:spcPct val="80000"/>
              </a:lnSpc>
            </a:pPr>
            <a:r>
              <a:rPr lang="id-ID" sz="2400" smtClean="0">
                <a:effectLst/>
                <a:latin typeface="Verdana" pitchFamily="34" charset="0"/>
              </a:rPr>
              <a:t>Selain dari itu, implementasi kebijakan desentralisasi juga dapat memperbaiki ketajaman perencanaan dan pengurusan di dalam birokrasi pusat dalam rangka menyelesaikan masalah sosial, ekonomi dan politik negara. Implementasi desentralisasi dapat mengurangi beban tugas yang terpaksa ditanggung oleh pemerintah pusat melalui penyerahan kekuasaan dan tanggungjawab kepada unit-unit pengelola pemerintahan daerah. </a:t>
            </a:r>
            <a:endParaRPr lang="en-GB" sz="2400" smtClean="0">
              <a:effectLst/>
              <a:latin typeface="Verdana" pitchFamily="34" charset="0"/>
            </a:endParaRPr>
          </a:p>
        </p:txBody>
      </p:sp>
    </p:spTree>
    <p:extLst>
      <p:ext uri="{BB962C8B-B14F-4D97-AF65-F5344CB8AC3E}">
        <p14:creationId xmlns:p14="http://schemas.microsoft.com/office/powerpoint/2010/main" val="35969708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43"/>
          <p:cNvSpPr txBox="1">
            <a:spLocks noGrp="1" noChangeArrowheads="1"/>
          </p:cNvSpPr>
          <p:nvPr/>
        </p:nvSpPr>
        <p:spPr bwMode="auto">
          <a:xfrm>
            <a:off x="6553200" y="6243638"/>
            <a:ext cx="2133600" cy="457200"/>
          </a:xfrm>
          <a:prstGeom prst="rect">
            <a:avLst/>
          </a:prstGeom>
          <a:noFill/>
          <a:ln>
            <a:miter lim="800000"/>
            <a:headEnd/>
            <a:tailEnd/>
          </a:ln>
        </p:spPr>
        <p:txBody>
          <a:bodyPr/>
          <a:lstStyle/>
          <a:p>
            <a:pPr algn="r" eaLnBrk="1" hangingPunct="1">
              <a:defRPr/>
            </a:pPr>
            <a:fld id="{C50777E0-409C-4B13-B1E4-912ABDA9467C}" type="slidenum">
              <a:rPr lang="en-US" sz="1000">
                <a:effectLst>
                  <a:outerShdw blurRad="38100" dist="38100" dir="2700000" algn="tl">
                    <a:srgbClr val="000000"/>
                  </a:outerShdw>
                </a:effectLst>
              </a:rPr>
              <a:pPr algn="r" eaLnBrk="1" hangingPunct="1">
                <a:defRPr/>
              </a:pPr>
              <a:t>23</a:t>
            </a:fld>
            <a:endParaRPr lang="en-US" sz="1000">
              <a:effectLst>
                <a:outerShdw blurRad="38100" dist="38100" dir="2700000" algn="tl">
                  <a:srgbClr val="000000"/>
                </a:outerShdw>
              </a:effectLst>
            </a:endParaRPr>
          </a:p>
        </p:txBody>
      </p:sp>
      <p:sp>
        <p:nvSpPr>
          <p:cNvPr id="46083" name="Text Box 3"/>
          <p:cNvSpPr txBox="1">
            <a:spLocks noChangeArrowheads="1"/>
          </p:cNvSpPr>
          <p:nvPr/>
        </p:nvSpPr>
        <p:spPr bwMode="auto">
          <a:xfrm>
            <a:off x="1833563" y="2643188"/>
            <a:ext cx="5521325" cy="173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2" tIns="45716" rIns="91432" bIns="45716">
            <a:spAutoFit/>
          </a:bodyPr>
          <a:lstStyle>
            <a:lvl1pPr defTabSz="946150">
              <a:defRPr>
                <a:solidFill>
                  <a:schemeClr val="tx1"/>
                </a:solidFill>
                <a:latin typeface="Verdana" pitchFamily="34" charset="0"/>
                <a:cs typeface="Arial" charset="0"/>
              </a:defRPr>
            </a:lvl1pPr>
            <a:lvl2pPr marL="742950" indent="-285750" defTabSz="946150">
              <a:defRPr>
                <a:solidFill>
                  <a:schemeClr val="tx1"/>
                </a:solidFill>
                <a:latin typeface="Verdana" pitchFamily="34" charset="0"/>
                <a:cs typeface="Arial" charset="0"/>
              </a:defRPr>
            </a:lvl2pPr>
            <a:lvl3pPr marL="1143000" indent="-228600" defTabSz="946150">
              <a:defRPr>
                <a:solidFill>
                  <a:schemeClr val="tx1"/>
                </a:solidFill>
                <a:latin typeface="Verdana" pitchFamily="34" charset="0"/>
                <a:cs typeface="Arial" charset="0"/>
              </a:defRPr>
            </a:lvl3pPr>
            <a:lvl4pPr marL="1600200" indent="-228600" defTabSz="946150">
              <a:defRPr>
                <a:solidFill>
                  <a:schemeClr val="tx1"/>
                </a:solidFill>
                <a:latin typeface="Verdana" pitchFamily="34" charset="0"/>
                <a:cs typeface="Arial" charset="0"/>
              </a:defRPr>
            </a:lvl4pPr>
            <a:lvl5pPr marL="2057400" indent="-228600" defTabSz="946150">
              <a:defRPr>
                <a:solidFill>
                  <a:schemeClr val="tx1"/>
                </a:solidFill>
                <a:latin typeface="Verdana" pitchFamily="34" charset="0"/>
                <a:cs typeface="Arial" charset="0"/>
              </a:defRPr>
            </a:lvl5pPr>
            <a:lvl6pPr marL="2514600" indent="-228600" defTabSz="946150" eaLnBrk="0" fontAlgn="base" hangingPunct="0">
              <a:spcBef>
                <a:spcPct val="0"/>
              </a:spcBef>
              <a:spcAft>
                <a:spcPct val="0"/>
              </a:spcAft>
              <a:defRPr>
                <a:solidFill>
                  <a:schemeClr val="tx1"/>
                </a:solidFill>
                <a:latin typeface="Verdana" pitchFamily="34" charset="0"/>
                <a:cs typeface="Arial" charset="0"/>
              </a:defRPr>
            </a:lvl6pPr>
            <a:lvl7pPr marL="2971800" indent="-228600" defTabSz="946150" eaLnBrk="0" fontAlgn="base" hangingPunct="0">
              <a:spcBef>
                <a:spcPct val="0"/>
              </a:spcBef>
              <a:spcAft>
                <a:spcPct val="0"/>
              </a:spcAft>
              <a:defRPr>
                <a:solidFill>
                  <a:schemeClr val="tx1"/>
                </a:solidFill>
                <a:latin typeface="Verdana" pitchFamily="34" charset="0"/>
                <a:cs typeface="Arial" charset="0"/>
              </a:defRPr>
            </a:lvl7pPr>
            <a:lvl8pPr marL="3429000" indent="-228600" defTabSz="946150" eaLnBrk="0" fontAlgn="base" hangingPunct="0">
              <a:spcBef>
                <a:spcPct val="0"/>
              </a:spcBef>
              <a:spcAft>
                <a:spcPct val="0"/>
              </a:spcAft>
              <a:defRPr>
                <a:solidFill>
                  <a:schemeClr val="tx1"/>
                </a:solidFill>
                <a:latin typeface="Verdana" pitchFamily="34" charset="0"/>
                <a:cs typeface="Arial" charset="0"/>
              </a:defRPr>
            </a:lvl8pPr>
            <a:lvl9pPr marL="3886200" indent="-228600" defTabSz="946150" eaLnBrk="0" fontAlgn="base" hangingPunct="0">
              <a:spcBef>
                <a:spcPct val="0"/>
              </a:spcBef>
              <a:spcAft>
                <a:spcPct val="0"/>
              </a:spcAft>
              <a:defRPr>
                <a:solidFill>
                  <a:schemeClr val="tx1"/>
                </a:solidFill>
                <a:latin typeface="Verdana" pitchFamily="34" charset="0"/>
                <a:cs typeface="Arial" charset="0"/>
              </a:defRPr>
            </a:lvl9pPr>
          </a:lstStyle>
          <a:p>
            <a:pPr algn="ctr" eaLnBrk="1" hangingPunct="1"/>
            <a:r>
              <a:rPr lang="en-US" sz="5400" b="1">
                <a:solidFill>
                  <a:srgbClr val="FF3300"/>
                </a:solidFill>
                <a:latin typeface="Arial" charset="0"/>
              </a:rPr>
              <a:t>SEKIAN</a:t>
            </a:r>
          </a:p>
          <a:p>
            <a:pPr algn="ctr" eaLnBrk="1" hangingPunct="1"/>
            <a:r>
              <a:rPr lang="en-US" sz="5400" b="1">
                <a:latin typeface="Arial" charset="0"/>
              </a:rPr>
              <a:t>TERIMA KASIH</a:t>
            </a:r>
          </a:p>
        </p:txBody>
      </p:sp>
    </p:spTree>
    <p:extLst>
      <p:ext uri="{BB962C8B-B14F-4D97-AF65-F5344CB8AC3E}">
        <p14:creationId xmlns:p14="http://schemas.microsoft.com/office/powerpoint/2010/main" val="347671810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46083"/>
                                        </p:tgtEl>
                                        <p:attrNameLst>
                                          <p:attrName>style.visibility</p:attrName>
                                        </p:attrNameLst>
                                      </p:cBhvr>
                                      <p:to>
                                        <p:strVal val="visible"/>
                                      </p:to>
                                    </p:set>
                                    <p:animEffect transition="in" filter="fade">
                                      <p:cBhvr>
                                        <p:cTn id="7" dur="1000"/>
                                        <p:tgtEl>
                                          <p:spTgt spid="46083"/>
                                        </p:tgtEl>
                                      </p:cBhvr>
                                    </p:animEffect>
                                    <p:anim calcmode="lin" valueType="num">
                                      <p:cBhvr>
                                        <p:cTn id="8" dur="1000" fill="hold"/>
                                        <p:tgtEl>
                                          <p:spTgt spid="46083"/>
                                        </p:tgtEl>
                                        <p:attrNameLst>
                                          <p:attrName>ppt_x</p:attrName>
                                        </p:attrNameLst>
                                      </p:cBhvr>
                                      <p:tavLst>
                                        <p:tav tm="0">
                                          <p:val>
                                            <p:strVal val="#ppt_x-.1"/>
                                          </p:val>
                                        </p:tav>
                                        <p:tav tm="100000">
                                          <p:val>
                                            <p:strVal val="#ppt_x"/>
                                          </p:val>
                                        </p:tav>
                                      </p:tavLst>
                                    </p:anim>
                                    <p:anim calcmode="lin" valueType="num">
                                      <p:cBhvr>
                                        <p:cTn id="9" dur="1000" fill="hold"/>
                                        <p:tgtEl>
                                          <p:spTgt spid="4608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ws_5CC.tmp"/>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88165" y="0"/>
            <a:ext cx="1750711" cy="803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2" descr="ws_5CD.tmp"/>
          <p:cNvPicPr>
            <a:picLocks/>
          </p:cNvPicPr>
          <p:nvPr/>
        </p:nvPicPr>
        <p:blipFill>
          <a:blip r:embed="rId3">
            <a:extLst>
              <a:ext uri="{28A0092B-C50C-407E-A947-70E740481C1C}">
                <a14:useLocalDpi xmlns:a14="http://schemas.microsoft.com/office/drawing/2010/main" val="0"/>
              </a:ext>
            </a:extLst>
          </a:blip>
          <a:srcRect/>
          <a:stretch>
            <a:fillRect/>
          </a:stretch>
        </p:blipFill>
        <p:spPr bwMode="auto">
          <a:xfrm>
            <a:off x="3110975" y="0"/>
            <a:ext cx="3463636" cy="1720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3" descr="ws_5CE.tmp"/>
          <p:cNvPicPr>
            <a:picLocks/>
          </p:cNvPicPr>
          <p:nvPr/>
        </p:nvPicPr>
        <p:blipFill>
          <a:blip r:embed="rId4">
            <a:extLst>
              <a:ext uri="{28A0092B-C50C-407E-A947-70E740481C1C}">
                <a14:useLocalDpi xmlns:a14="http://schemas.microsoft.com/office/drawing/2010/main" val="0"/>
              </a:ext>
            </a:extLst>
          </a:blip>
          <a:srcRect/>
          <a:stretch>
            <a:fillRect/>
          </a:stretch>
        </p:blipFill>
        <p:spPr bwMode="auto">
          <a:xfrm>
            <a:off x="0" y="1835599"/>
            <a:ext cx="2267107" cy="27279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4" descr="ws_5CF.tmp"/>
          <p:cNvPicPr>
            <a:picLocks/>
          </p:cNvPicPr>
          <p:nvPr/>
        </p:nvPicPr>
        <p:blipFill>
          <a:blip r:embed="rId5">
            <a:extLst>
              <a:ext uri="{28A0092B-C50C-407E-A947-70E740481C1C}">
                <a14:useLocalDpi xmlns:a14="http://schemas.microsoft.com/office/drawing/2010/main" val="0"/>
              </a:ext>
            </a:extLst>
          </a:blip>
          <a:srcRect/>
          <a:stretch>
            <a:fillRect/>
          </a:stretch>
        </p:blipFill>
        <p:spPr bwMode="auto">
          <a:xfrm>
            <a:off x="0" y="4792952"/>
            <a:ext cx="3425851" cy="2065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5" descr="ws_5D0.tmp"/>
          <p:cNvPicPr>
            <a:picLocks/>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3" name="TextBox 6"/>
          <p:cNvSpPr txBox="1">
            <a:spLocks noChangeArrowheads="1"/>
          </p:cNvSpPr>
          <p:nvPr/>
        </p:nvSpPr>
        <p:spPr bwMode="auto">
          <a:xfrm>
            <a:off x="223562" y="844503"/>
            <a:ext cx="6544699" cy="293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FFFF65"/>
                </a:solidFill>
                <a:latin typeface="Times New Roman" pitchFamily="18" charset="0"/>
              </a:rPr>
              <a:t>1.  Pada masa reformasi </a:t>
            </a:r>
            <a:r>
              <a:rPr lang="en-US" sz="2400">
                <a:solidFill>
                  <a:srgbClr val="EAEAEA"/>
                </a:solidFill>
                <a:latin typeface="Times New Roman" pitchFamily="18" charset="0"/>
              </a:rPr>
              <a:t>dicanangkan suatu kebijakan</a:t>
            </a:r>
          </a:p>
        </p:txBody>
      </p:sp>
      <p:sp>
        <p:nvSpPr>
          <p:cNvPr id="4104" name="TextBox 7"/>
          <p:cNvSpPr txBox="1">
            <a:spLocks noChangeArrowheads="1"/>
          </p:cNvSpPr>
          <p:nvPr/>
        </p:nvSpPr>
        <p:spPr bwMode="auto">
          <a:xfrm>
            <a:off x="676983" y="1174337"/>
            <a:ext cx="7174451" cy="618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EAEAEA"/>
                </a:solidFill>
                <a:latin typeface="Times New Roman" pitchFamily="18" charset="0"/>
              </a:rPr>
              <a:t>restrukturisasi sistem pemerintahan : otoda &amp; pengaturan</a:t>
            </a:r>
          </a:p>
          <a:p>
            <a:pPr eaLnBrk="1" hangingPunct="1">
              <a:lnSpc>
                <a:spcPts val="2550"/>
              </a:lnSpc>
            </a:pPr>
            <a:r>
              <a:rPr lang="en-US" sz="2400">
                <a:solidFill>
                  <a:srgbClr val="EAEAEA"/>
                </a:solidFill>
                <a:latin typeface="Times New Roman" pitchFamily="18" charset="0"/>
              </a:rPr>
              <a:t>perimbangan keuangan antara pusat &amp; daerah.</a:t>
            </a:r>
          </a:p>
        </p:txBody>
      </p:sp>
      <p:sp>
        <p:nvSpPr>
          <p:cNvPr id="4105" name="TextBox 8"/>
          <p:cNvSpPr txBox="1">
            <a:spLocks noChangeArrowheads="1"/>
          </p:cNvSpPr>
          <p:nvPr/>
        </p:nvSpPr>
        <p:spPr bwMode="auto">
          <a:xfrm>
            <a:off x="223562" y="1834006"/>
            <a:ext cx="7753823" cy="291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FFFF65"/>
                </a:solidFill>
                <a:latin typeface="Times New Roman" pitchFamily="18" charset="0"/>
              </a:rPr>
              <a:t>2.  Paradigma lama </a:t>
            </a:r>
            <a:r>
              <a:rPr lang="en-US" sz="2400">
                <a:solidFill>
                  <a:srgbClr val="EAEAEA"/>
                </a:solidFill>
                <a:latin typeface="Times New Roman" pitchFamily="18" charset="0"/>
              </a:rPr>
              <a:t>dalam manajemen negara &amp; pemerintahan</a:t>
            </a:r>
          </a:p>
        </p:txBody>
      </p:sp>
      <p:sp>
        <p:nvSpPr>
          <p:cNvPr id="4106" name="TextBox 9"/>
          <p:cNvSpPr txBox="1">
            <a:spLocks noChangeArrowheads="1"/>
          </p:cNvSpPr>
          <p:nvPr/>
        </p:nvSpPr>
        <p:spPr bwMode="auto">
          <a:xfrm>
            <a:off x="676983" y="2163839"/>
            <a:ext cx="7187865" cy="282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EAEAEA"/>
                </a:solidFill>
                <a:latin typeface="Times New Roman" pitchFamily="18" charset="0"/>
              </a:rPr>
              <a:t>yang berporos pada sentralistik kekuasaan diganti menjadi</a:t>
            </a:r>
          </a:p>
        </p:txBody>
      </p:sp>
      <p:sp>
        <p:nvSpPr>
          <p:cNvPr id="4107" name="TextBox 10"/>
          <p:cNvSpPr txBox="1">
            <a:spLocks noChangeArrowheads="1"/>
          </p:cNvSpPr>
          <p:nvPr/>
        </p:nvSpPr>
        <p:spPr bwMode="auto">
          <a:xfrm>
            <a:off x="676984" y="2493674"/>
            <a:ext cx="5190523" cy="282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EAEAEA"/>
                </a:solidFill>
                <a:latin typeface="Times New Roman" pitchFamily="18" charset="0"/>
              </a:rPr>
              <a:t>otonomi yang berpusat pada desentralistik</a:t>
            </a:r>
          </a:p>
        </p:txBody>
      </p:sp>
      <p:sp>
        <p:nvSpPr>
          <p:cNvPr id="4108" name="TextBox 11"/>
          <p:cNvSpPr txBox="1">
            <a:spLocks noChangeArrowheads="1"/>
          </p:cNvSpPr>
          <p:nvPr/>
        </p:nvSpPr>
        <p:spPr bwMode="auto">
          <a:xfrm>
            <a:off x="6743071" y="2493674"/>
            <a:ext cx="1954061" cy="282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EAEAEA"/>
                </a:solidFill>
                <a:latin typeface="Times New Roman" pitchFamily="18" charset="0"/>
              </a:rPr>
              <a:t>kebijakan otoda</a:t>
            </a:r>
          </a:p>
        </p:txBody>
      </p:sp>
      <p:sp>
        <p:nvSpPr>
          <p:cNvPr id="4109" name="TextBox 12"/>
          <p:cNvSpPr txBox="1">
            <a:spLocks noChangeArrowheads="1"/>
          </p:cNvSpPr>
          <p:nvPr/>
        </p:nvSpPr>
        <p:spPr bwMode="auto">
          <a:xfrm>
            <a:off x="676983" y="2823508"/>
            <a:ext cx="7508220" cy="952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EAEAEA"/>
                </a:solidFill>
                <a:latin typeface="Times New Roman" pitchFamily="18" charset="0"/>
              </a:rPr>
              <a:t>merupakan upaya pempus merespon tuntutan kemerdekaan</a:t>
            </a:r>
          </a:p>
          <a:p>
            <a:pPr eaLnBrk="1" hangingPunct="1">
              <a:lnSpc>
                <a:spcPts val="2588"/>
              </a:lnSpc>
            </a:pPr>
            <a:r>
              <a:rPr lang="en-US" sz="2400">
                <a:solidFill>
                  <a:srgbClr val="EAEAEA"/>
                </a:solidFill>
                <a:latin typeface="Times New Roman" pitchFamily="18" charset="0"/>
              </a:rPr>
              <a:t>wilayah yg memiliki aset SDA melimpah, namun tidak</a:t>
            </a:r>
          </a:p>
          <a:p>
            <a:pPr eaLnBrk="1" hangingPunct="1">
              <a:lnSpc>
                <a:spcPts val="2563"/>
              </a:lnSpc>
            </a:pPr>
            <a:r>
              <a:rPr lang="en-US" sz="2400">
                <a:solidFill>
                  <a:srgbClr val="EAEAEA"/>
                </a:solidFill>
                <a:latin typeface="Times New Roman" pitchFamily="18" charset="0"/>
              </a:rPr>
              <a:t>mendapatkan haknya secara proporsional pd masa ORBA.</a:t>
            </a:r>
          </a:p>
        </p:txBody>
      </p:sp>
      <p:sp>
        <p:nvSpPr>
          <p:cNvPr id="4110" name="TextBox 13"/>
          <p:cNvSpPr txBox="1">
            <a:spLocks noChangeArrowheads="1"/>
          </p:cNvSpPr>
          <p:nvPr/>
        </p:nvSpPr>
        <p:spPr bwMode="auto">
          <a:xfrm>
            <a:off x="223563" y="3808230"/>
            <a:ext cx="2490669" cy="285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FFFF65"/>
                </a:solidFill>
                <a:latin typeface="Times New Roman" pitchFamily="18" charset="0"/>
              </a:rPr>
              <a:t>3.  Dasar pemikiran:</a:t>
            </a:r>
          </a:p>
        </p:txBody>
      </p:sp>
      <p:sp>
        <p:nvSpPr>
          <p:cNvPr id="4111" name="TextBox 14"/>
          <p:cNvSpPr txBox="1">
            <a:spLocks noChangeArrowheads="1"/>
          </p:cNvSpPr>
          <p:nvPr/>
        </p:nvSpPr>
        <p:spPr bwMode="auto">
          <a:xfrm>
            <a:off x="676984" y="4142845"/>
            <a:ext cx="7382269" cy="2291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EAEAEA"/>
                </a:solidFill>
                <a:latin typeface="Times New Roman" pitchFamily="18" charset="0"/>
              </a:rPr>
              <a:t>Amanat UUD 1945: pemda berwenang untuk mengatur dan</a:t>
            </a:r>
          </a:p>
          <a:p>
            <a:pPr eaLnBrk="1" hangingPunct="1">
              <a:lnSpc>
                <a:spcPts val="2588"/>
              </a:lnSpc>
            </a:pPr>
            <a:r>
              <a:rPr lang="en-US" sz="2400">
                <a:solidFill>
                  <a:srgbClr val="EAEAEA"/>
                </a:solidFill>
                <a:latin typeface="Times New Roman" pitchFamily="18" charset="0"/>
              </a:rPr>
              <a:t>mengurus sendiri urusan pemerintahan menurut azas</a:t>
            </a:r>
          </a:p>
          <a:p>
            <a:pPr eaLnBrk="1" hangingPunct="1">
              <a:lnSpc>
                <a:spcPts val="2563"/>
              </a:lnSpc>
            </a:pPr>
            <a:r>
              <a:rPr lang="en-US" sz="2400">
                <a:solidFill>
                  <a:srgbClr val="EAEAEA"/>
                </a:solidFill>
                <a:latin typeface="Times New Roman" pitchFamily="18" charset="0"/>
              </a:rPr>
              <a:t>otonomi dan tugas perbantuan. Pasal 18..</a:t>
            </a:r>
          </a:p>
          <a:p>
            <a:pPr eaLnBrk="1" hangingPunct="1">
              <a:lnSpc>
                <a:spcPts val="2613"/>
              </a:lnSpc>
            </a:pPr>
            <a:r>
              <a:rPr lang="en-US" sz="2400">
                <a:solidFill>
                  <a:srgbClr val="EAEAEA"/>
                </a:solidFill>
                <a:latin typeface="Times New Roman" pitchFamily="18" charset="0"/>
              </a:rPr>
              <a:t>Pemberian otonomi luas kepada daerah diarahkan untuk</a:t>
            </a:r>
          </a:p>
          <a:p>
            <a:pPr eaLnBrk="1" hangingPunct="1">
              <a:lnSpc>
                <a:spcPts val="2588"/>
              </a:lnSpc>
            </a:pPr>
            <a:r>
              <a:rPr lang="en-US" sz="2400">
                <a:solidFill>
                  <a:srgbClr val="EAEAEA"/>
                </a:solidFill>
                <a:latin typeface="Times New Roman" pitchFamily="18" charset="0"/>
              </a:rPr>
              <a:t>mempercepat terwujudnya kesejahteraan masyarakat</a:t>
            </a:r>
          </a:p>
          <a:p>
            <a:pPr eaLnBrk="1" hangingPunct="1">
              <a:lnSpc>
                <a:spcPts val="2588"/>
              </a:lnSpc>
            </a:pPr>
            <a:r>
              <a:rPr lang="en-US" sz="2400">
                <a:solidFill>
                  <a:srgbClr val="EAEAEA"/>
                </a:solidFill>
                <a:latin typeface="Times New Roman" pitchFamily="18" charset="0"/>
              </a:rPr>
              <a:t>melalui peningkatan pelayanan, pemberdayaan dan</a:t>
            </a:r>
          </a:p>
          <a:p>
            <a:pPr eaLnBrk="1" hangingPunct="1">
              <a:lnSpc>
                <a:spcPts val="2563"/>
              </a:lnSpc>
            </a:pPr>
            <a:r>
              <a:rPr lang="en-US" sz="2400">
                <a:solidFill>
                  <a:srgbClr val="EAEAEA"/>
                </a:solidFill>
                <a:latin typeface="Times New Roman" pitchFamily="18" charset="0"/>
              </a:rPr>
              <a:t>peranserta masyarakat.</a:t>
            </a:r>
          </a:p>
        </p:txBody>
      </p:sp>
      <p:sp>
        <p:nvSpPr>
          <p:cNvPr id="16" name="TextBox 15"/>
          <p:cNvSpPr txBox="1"/>
          <p:nvPr/>
        </p:nvSpPr>
        <p:spPr>
          <a:xfrm>
            <a:off x="2570964" y="348956"/>
            <a:ext cx="3170802" cy="334614"/>
          </a:xfrm>
          <a:prstGeom prst="rect">
            <a:avLst/>
          </a:prstGeom>
          <a:noFill/>
        </p:spPr>
        <p:txBody>
          <a:bodyPr wrap="none" lIns="0" tIns="0" rIns="0" bIns="0">
            <a:spAutoFit/>
          </a:bodyPr>
          <a:lstStyle/>
          <a:p>
            <a:pPr fontAlgn="auto">
              <a:lnSpc>
                <a:spcPts val="2592"/>
              </a:lnSpc>
              <a:spcBef>
                <a:spcPts val="0"/>
              </a:spcBef>
              <a:spcAft>
                <a:spcPts val="0"/>
              </a:spcAft>
              <a:defRPr/>
            </a:pPr>
            <a:r>
              <a:rPr lang="en-US" sz="2802">
                <a:solidFill>
                  <a:srgbClr val="FF9A65"/>
                </a:solidFill>
                <a:latin typeface="Times New Roman"/>
              </a:rPr>
              <a:t>PENDAHULUAN - 1</a:t>
            </a:r>
          </a:p>
        </p:txBody>
      </p:sp>
    </p:spTree>
    <p:extLst>
      <p:ext uri="{BB962C8B-B14F-4D97-AF65-F5344CB8AC3E}">
        <p14:creationId xmlns:p14="http://schemas.microsoft.com/office/powerpoint/2010/main" val="8703455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 descr="ws_5D2.tmp"/>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88165" y="0"/>
            <a:ext cx="1750711" cy="803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2" descr="ws_5D3.tmp"/>
          <p:cNvPicPr>
            <a:picLocks/>
          </p:cNvPicPr>
          <p:nvPr/>
        </p:nvPicPr>
        <p:blipFill>
          <a:blip r:embed="rId3">
            <a:extLst>
              <a:ext uri="{28A0092B-C50C-407E-A947-70E740481C1C}">
                <a14:useLocalDpi xmlns:a14="http://schemas.microsoft.com/office/drawing/2010/main" val="0"/>
              </a:ext>
            </a:extLst>
          </a:blip>
          <a:srcRect/>
          <a:stretch>
            <a:fillRect/>
          </a:stretch>
        </p:blipFill>
        <p:spPr bwMode="auto">
          <a:xfrm>
            <a:off x="3110975" y="0"/>
            <a:ext cx="3463636" cy="1720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3" descr="ws_5D4.tmp"/>
          <p:cNvPicPr>
            <a:picLocks/>
          </p:cNvPicPr>
          <p:nvPr/>
        </p:nvPicPr>
        <p:blipFill>
          <a:blip r:embed="rId4">
            <a:extLst>
              <a:ext uri="{28A0092B-C50C-407E-A947-70E740481C1C}">
                <a14:useLocalDpi xmlns:a14="http://schemas.microsoft.com/office/drawing/2010/main" val="0"/>
              </a:ext>
            </a:extLst>
          </a:blip>
          <a:srcRect/>
          <a:stretch>
            <a:fillRect/>
          </a:stretch>
        </p:blipFill>
        <p:spPr bwMode="auto">
          <a:xfrm>
            <a:off x="0" y="1835599"/>
            <a:ext cx="2267107" cy="27279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4" descr="ws_5D5.tmp"/>
          <p:cNvPicPr>
            <a:picLocks/>
          </p:cNvPicPr>
          <p:nvPr/>
        </p:nvPicPr>
        <p:blipFill>
          <a:blip r:embed="rId5">
            <a:extLst>
              <a:ext uri="{28A0092B-C50C-407E-A947-70E740481C1C}">
                <a14:useLocalDpi xmlns:a14="http://schemas.microsoft.com/office/drawing/2010/main" val="0"/>
              </a:ext>
            </a:extLst>
          </a:blip>
          <a:srcRect/>
          <a:stretch>
            <a:fillRect/>
          </a:stretch>
        </p:blipFill>
        <p:spPr bwMode="auto">
          <a:xfrm>
            <a:off x="0" y="4792952"/>
            <a:ext cx="3425851" cy="2065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5" descr="ws_5D6.tmp"/>
          <p:cNvPicPr>
            <a:picLocks/>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TextBox 6"/>
          <p:cNvSpPr txBox="1">
            <a:spLocks noChangeArrowheads="1"/>
          </p:cNvSpPr>
          <p:nvPr/>
        </p:nvSpPr>
        <p:spPr bwMode="auto">
          <a:xfrm>
            <a:off x="223562" y="4128504"/>
            <a:ext cx="3281008" cy="285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FFFF65"/>
                </a:solidFill>
                <a:latin typeface="Times New Roman" pitchFamily="18" charset="0"/>
              </a:rPr>
              <a:t>4.  BEBERAPA DEFINISI</a:t>
            </a:r>
          </a:p>
        </p:txBody>
      </p:sp>
      <p:sp>
        <p:nvSpPr>
          <p:cNvPr id="5128" name="TextBox 7"/>
          <p:cNvSpPr txBox="1">
            <a:spLocks noChangeArrowheads="1"/>
          </p:cNvSpPr>
          <p:nvPr/>
        </p:nvSpPr>
        <p:spPr bwMode="auto">
          <a:xfrm>
            <a:off x="676984" y="4461524"/>
            <a:ext cx="7561748" cy="195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EAEAEA"/>
                </a:solidFill>
                <a:latin typeface="Times New Roman" pitchFamily="18" charset="0"/>
              </a:rPr>
              <a:t>Otoda: hak, wewenang, dan kewajiban daerah otonom untuk</a:t>
            </a:r>
          </a:p>
          <a:p>
            <a:pPr eaLnBrk="1" hangingPunct="1">
              <a:lnSpc>
                <a:spcPts val="2588"/>
              </a:lnSpc>
            </a:pPr>
            <a:r>
              <a:rPr lang="en-US" sz="2400">
                <a:solidFill>
                  <a:srgbClr val="EAEAEA"/>
                </a:solidFill>
                <a:latin typeface="Times New Roman" pitchFamily="18" charset="0"/>
              </a:rPr>
              <a:t>mengatur dan mengurus sendiri urusan pemerintahan dan</a:t>
            </a:r>
          </a:p>
          <a:p>
            <a:pPr eaLnBrk="1" hangingPunct="1">
              <a:lnSpc>
                <a:spcPts val="2550"/>
              </a:lnSpc>
            </a:pPr>
            <a:r>
              <a:rPr lang="en-US" sz="2400">
                <a:solidFill>
                  <a:srgbClr val="EAEAEA"/>
                </a:solidFill>
                <a:latin typeface="Times New Roman" pitchFamily="18" charset="0"/>
              </a:rPr>
              <a:t>kepentingan masyarakat setempat sesuai dg perat perUUan,</a:t>
            </a:r>
          </a:p>
          <a:p>
            <a:pPr eaLnBrk="1" hangingPunct="1">
              <a:lnSpc>
                <a:spcPts val="2625"/>
              </a:lnSpc>
            </a:pPr>
            <a:r>
              <a:rPr lang="en-US" sz="2400">
                <a:solidFill>
                  <a:srgbClr val="EAEAEA"/>
                </a:solidFill>
                <a:latin typeface="Times New Roman" pitchFamily="18" charset="0"/>
              </a:rPr>
              <a:t>Desentralisasi: penyerahan wewenang pemerintahan oleh</a:t>
            </a:r>
          </a:p>
          <a:p>
            <a:pPr eaLnBrk="1" hangingPunct="1">
              <a:lnSpc>
                <a:spcPts val="2588"/>
              </a:lnSpc>
            </a:pPr>
            <a:r>
              <a:rPr lang="en-US" sz="2400">
                <a:solidFill>
                  <a:srgbClr val="EAEAEA"/>
                </a:solidFill>
                <a:latin typeface="Times New Roman" pitchFamily="18" charset="0"/>
              </a:rPr>
              <a:t>pemerintah kepada daerah otonom untuk mengatur dan</a:t>
            </a:r>
          </a:p>
          <a:p>
            <a:pPr eaLnBrk="1" hangingPunct="1">
              <a:lnSpc>
                <a:spcPts val="2550"/>
              </a:lnSpc>
            </a:pPr>
            <a:r>
              <a:rPr lang="en-US" sz="2400">
                <a:solidFill>
                  <a:srgbClr val="EAEAEA"/>
                </a:solidFill>
                <a:latin typeface="Times New Roman" pitchFamily="18" charset="0"/>
              </a:rPr>
              <a:t>mengurus pemerintahan dalam sistem NKRI.</a:t>
            </a:r>
          </a:p>
        </p:txBody>
      </p:sp>
      <p:sp>
        <p:nvSpPr>
          <p:cNvPr id="9" name="TextBox 8"/>
          <p:cNvSpPr txBox="1"/>
          <p:nvPr/>
        </p:nvSpPr>
        <p:spPr>
          <a:xfrm>
            <a:off x="676984" y="348956"/>
            <a:ext cx="7407459" cy="3617021"/>
          </a:xfrm>
          <a:prstGeom prst="rect">
            <a:avLst/>
          </a:prstGeom>
          <a:noFill/>
        </p:spPr>
        <p:txBody>
          <a:bodyPr wrap="none" lIns="0" tIns="0" rIns="0" bIns="0">
            <a:spAutoFit/>
          </a:bodyPr>
          <a:lstStyle/>
          <a:p>
            <a:pPr fontAlgn="auto">
              <a:lnSpc>
                <a:spcPts val="2592"/>
              </a:lnSpc>
              <a:spcBef>
                <a:spcPts val="0"/>
              </a:spcBef>
              <a:spcAft>
                <a:spcPts val="0"/>
              </a:spcAft>
              <a:tabLst>
                <a:tab pos="1917700" algn="l"/>
              </a:tabLst>
              <a:defRPr/>
            </a:pPr>
            <a:r>
              <a:rPr lang="en-US">
                <a:latin typeface="+mn-lt"/>
              </a:rPr>
              <a:t>	</a:t>
            </a:r>
            <a:r>
              <a:rPr lang="en-US" sz="2802">
                <a:solidFill>
                  <a:srgbClr val="FF9A65"/>
                </a:solidFill>
                <a:latin typeface="Times New Roman"/>
              </a:rPr>
              <a:t>PENDAHULUAN - 2</a:t>
            </a:r>
          </a:p>
          <a:p>
            <a:pPr fontAlgn="auto">
              <a:lnSpc>
                <a:spcPts val="1000"/>
              </a:lnSpc>
              <a:spcBef>
                <a:spcPts val="0"/>
              </a:spcBef>
              <a:spcAft>
                <a:spcPts val="0"/>
              </a:spcAft>
              <a:tabLst>
                <a:tab pos="1917700" algn="l"/>
              </a:tabLst>
              <a:defRPr/>
            </a:pPr>
            <a:endParaRPr lang="en-US" sz="2802">
              <a:solidFill>
                <a:srgbClr val="FF9A65"/>
              </a:solidFill>
              <a:latin typeface="Times New Roman"/>
            </a:endParaRPr>
          </a:p>
          <a:p>
            <a:pPr fontAlgn="auto">
              <a:lnSpc>
                <a:spcPts val="1000"/>
              </a:lnSpc>
              <a:spcBef>
                <a:spcPts val="0"/>
              </a:spcBef>
              <a:spcAft>
                <a:spcPts val="0"/>
              </a:spcAft>
              <a:tabLst>
                <a:tab pos="1917700" algn="l"/>
              </a:tabLst>
              <a:defRPr/>
            </a:pPr>
            <a:endParaRPr lang="en-US" sz="2802">
              <a:solidFill>
                <a:srgbClr val="FF9A65"/>
              </a:solidFill>
              <a:latin typeface="Times New Roman"/>
            </a:endParaRPr>
          </a:p>
          <a:p>
            <a:pPr fontAlgn="auto">
              <a:lnSpc>
                <a:spcPts val="2723"/>
              </a:lnSpc>
              <a:spcBef>
                <a:spcPts val="0"/>
              </a:spcBef>
              <a:spcAft>
                <a:spcPts val="0"/>
              </a:spcAft>
              <a:tabLst>
                <a:tab pos="1917700" algn="l"/>
              </a:tabLst>
              <a:defRPr/>
            </a:pPr>
            <a:r>
              <a:rPr lang="en-US" sz="2400">
                <a:solidFill>
                  <a:srgbClr val="EAEAEA"/>
                </a:solidFill>
                <a:latin typeface="Times New Roman"/>
              </a:rPr>
              <a:t>Daerah diharapkan mampu meningkatkan daya saing dg</a:t>
            </a:r>
          </a:p>
          <a:p>
            <a:pPr fontAlgn="auto">
              <a:lnSpc>
                <a:spcPts val="2585"/>
              </a:lnSpc>
              <a:spcBef>
                <a:spcPts val="0"/>
              </a:spcBef>
              <a:spcAft>
                <a:spcPts val="0"/>
              </a:spcAft>
              <a:tabLst>
                <a:tab pos="1917700" algn="l"/>
              </a:tabLst>
              <a:defRPr/>
            </a:pPr>
            <a:r>
              <a:rPr lang="en-US" sz="2400">
                <a:solidFill>
                  <a:srgbClr val="EAEAEA"/>
                </a:solidFill>
                <a:latin typeface="Times New Roman"/>
              </a:rPr>
              <a:t>memperhatikan prinsip demokrasi, pemerataan, keadilan,</a:t>
            </a:r>
          </a:p>
          <a:p>
            <a:pPr fontAlgn="auto">
              <a:lnSpc>
                <a:spcPts val="2585"/>
              </a:lnSpc>
              <a:spcBef>
                <a:spcPts val="0"/>
              </a:spcBef>
              <a:spcAft>
                <a:spcPts val="0"/>
              </a:spcAft>
              <a:tabLst>
                <a:tab pos="1917700" algn="l"/>
              </a:tabLst>
              <a:defRPr/>
            </a:pPr>
            <a:r>
              <a:rPr lang="en-US" sz="2400">
                <a:solidFill>
                  <a:srgbClr val="EAEAEA"/>
                </a:solidFill>
                <a:latin typeface="Times New Roman"/>
              </a:rPr>
              <a:t>keistimewaan &amp; kekhususan, serta potensi &amp;</a:t>
            </a:r>
          </a:p>
          <a:p>
            <a:pPr fontAlgn="auto">
              <a:lnSpc>
                <a:spcPts val="2556"/>
              </a:lnSpc>
              <a:spcBef>
                <a:spcPts val="0"/>
              </a:spcBef>
              <a:spcAft>
                <a:spcPts val="0"/>
              </a:spcAft>
              <a:tabLst>
                <a:tab pos="1917700" algn="l"/>
              </a:tabLst>
              <a:defRPr/>
            </a:pPr>
            <a:r>
              <a:rPr lang="en-US" sz="2400">
                <a:solidFill>
                  <a:srgbClr val="EAEAEA"/>
                </a:solidFill>
                <a:latin typeface="Times New Roman"/>
              </a:rPr>
              <a:t>keanekaragaman daerah dalam sistem NKRI.</a:t>
            </a:r>
          </a:p>
          <a:p>
            <a:pPr fontAlgn="auto">
              <a:lnSpc>
                <a:spcPts val="2624"/>
              </a:lnSpc>
              <a:spcBef>
                <a:spcPts val="0"/>
              </a:spcBef>
              <a:spcAft>
                <a:spcPts val="0"/>
              </a:spcAft>
              <a:tabLst>
                <a:tab pos="1917700" algn="l"/>
              </a:tabLst>
              <a:defRPr/>
            </a:pPr>
            <a:r>
              <a:rPr lang="en-US" sz="2400">
                <a:solidFill>
                  <a:srgbClr val="EAEAEA"/>
                </a:solidFill>
                <a:latin typeface="Times New Roman"/>
              </a:rPr>
              <a:t>Aspek hubungan keuangan, pelayanan umum, pemanfaatan</a:t>
            </a:r>
          </a:p>
          <a:p>
            <a:pPr fontAlgn="auto">
              <a:lnSpc>
                <a:spcPts val="2556"/>
              </a:lnSpc>
              <a:spcBef>
                <a:spcPts val="0"/>
              </a:spcBef>
              <a:spcAft>
                <a:spcPts val="0"/>
              </a:spcAft>
              <a:tabLst>
                <a:tab pos="1917700" algn="l"/>
              </a:tabLst>
              <a:defRPr/>
            </a:pPr>
            <a:r>
              <a:rPr lang="en-US" sz="2400">
                <a:solidFill>
                  <a:srgbClr val="EAEAEA"/>
                </a:solidFill>
                <a:latin typeface="Times New Roman"/>
              </a:rPr>
              <a:t>SDA &amp; SD lainnya dilaksanakan secara adil dan selaras.</a:t>
            </a:r>
          </a:p>
          <a:p>
            <a:pPr fontAlgn="auto">
              <a:lnSpc>
                <a:spcPts val="2616"/>
              </a:lnSpc>
              <a:spcBef>
                <a:spcPts val="0"/>
              </a:spcBef>
              <a:spcAft>
                <a:spcPts val="0"/>
              </a:spcAft>
              <a:tabLst>
                <a:tab pos="1917700" algn="l"/>
              </a:tabLst>
              <a:defRPr/>
            </a:pPr>
            <a:r>
              <a:rPr lang="en-US" sz="2400">
                <a:solidFill>
                  <a:srgbClr val="EAEAEA"/>
                </a:solidFill>
                <a:latin typeface="Times New Roman"/>
              </a:rPr>
              <a:t>Untuk menjalankan perannya, pemda perlu memperhatikan</a:t>
            </a:r>
          </a:p>
          <a:p>
            <a:pPr fontAlgn="auto">
              <a:lnSpc>
                <a:spcPts val="2585"/>
              </a:lnSpc>
              <a:spcBef>
                <a:spcPts val="0"/>
              </a:spcBef>
              <a:spcAft>
                <a:spcPts val="0"/>
              </a:spcAft>
              <a:tabLst>
                <a:tab pos="1917700" algn="l"/>
              </a:tabLst>
              <a:defRPr/>
            </a:pPr>
            <a:r>
              <a:rPr lang="en-US" sz="2400">
                <a:solidFill>
                  <a:srgbClr val="EAEAEA"/>
                </a:solidFill>
                <a:latin typeface="Times New Roman"/>
              </a:rPr>
              <a:t>peluang dan tantangan global dengan memanfaatkan</a:t>
            </a:r>
          </a:p>
          <a:p>
            <a:pPr fontAlgn="auto">
              <a:lnSpc>
                <a:spcPts val="2561"/>
              </a:lnSpc>
              <a:spcBef>
                <a:spcPts val="0"/>
              </a:spcBef>
              <a:spcAft>
                <a:spcPts val="0"/>
              </a:spcAft>
              <a:tabLst>
                <a:tab pos="1917700" algn="l"/>
              </a:tabLst>
              <a:defRPr/>
            </a:pPr>
            <a:r>
              <a:rPr lang="en-US" sz="2400">
                <a:solidFill>
                  <a:srgbClr val="EAEAEA"/>
                </a:solidFill>
                <a:latin typeface="Times New Roman"/>
              </a:rPr>
              <a:t>perkembangan iptek.</a:t>
            </a:r>
          </a:p>
        </p:txBody>
      </p:sp>
    </p:spTree>
    <p:extLst>
      <p:ext uri="{BB962C8B-B14F-4D97-AF65-F5344CB8AC3E}">
        <p14:creationId xmlns:p14="http://schemas.microsoft.com/office/powerpoint/2010/main" val="5167119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1" descr="ws_5D8.tmp"/>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88165" y="0"/>
            <a:ext cx="1750711" cy="803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2" descr="ws_5D9.tmp"/>
          <p:cNvPicPr>
            <a:picLocks/>
          </p:cNvPicPr>
          <p:nvPr/>
        </p:nvPicPr>
        <p:blipFill>
          <a:blip r:embed="rId3">
            <a:extLst>
              <a:ext uri="{28A0092B-C50C-407E-A947-70E740481C1C}">
                <a14:useLocalDpi xmlns:a14="http://schemas.microsoft.com/office/drawing/2010/main" val="0"/>
              </a:ext>
            </a:extLst>
          </a:blip>
          <a:srcRect/>
          <a:stretch>
            <a:fillRect/>
          </a:stretch>
        </p:blipFill>
        <p:spPr bwMode="auto">
          <a:xfrm>
            <a:off x="3110975" y="0"/>
            <a:ext cx="3463636" cy="1720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3" descr="ws_5DA.tmp"/>
          <p:cNvPicPr>
            <a:picLocks/>
          </p:cNvPicPr>
          <p:nvPr/>
        </p:nvPicPr>
        <p:blipFill>
          <a:blip r:embed="rId4">
            <a:extLst>
              <a:ext uri="{28A0092B-C50C-407E-A947-70E740481C1C}">
                <a14:useLocalDpi xmlns:a14="http://schemas.microsoft.com/office/drawing/2010/main" val="0"/>
              </a:ext>
            </a:extLst>
          </a:blip>
          <a:srcRect/>
          <a:stretch>
            <a:fillRect/>
          </a:stretch>
        </p:blipFill>
        <p:spPr bwMode="auto">
          <a:xfrm>
            <a:off x="0" y="1835599"/>
            <a:ext cx="2267107" cy="27279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4" descr="ws_5DB.tmp"/>
          <p:cNvPicPr>
            <a:picLocks/>
          </p:cNvPicPr>
          <p:nvPr/>
        </p:nvPicPr>
        <p:blipFill>
          <a:blip r:embed="rId5">
            <a:extLst>
              <a:ext uri="{28A0092B-C50C-407E-A947-70E740481C1C}">
                <a14:useLocalDpi xmlns:a14="http://schemas.microsoft.com/office/drawing/2010/main" val="0"/>
              </a:ext>
            </a:extLst>
          </a:blip>
          <a:srcRect/>
          <a:stretch>
            <a:fillRect/>
          </a:stretch>
        </p:blipFill>
        <p:spPr bwMode="auto">
          <a:xfrm>
            <a:off x="0" y="4792952"/>
            <a:ext cx="3425851" cy="2065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5" descr="ws_5DC.tmp"/>
          <p:cNvPicPr>
            <a:picLocks/>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676984" y="991096"/>
            <a:ext cx="7467286" cy="1069173"/>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a:solidFill>
                  <a:srgbClr val="EAEAEA"/>
                </a:solidFill>
                <a:latin typeface="Times New Roman"/>
              </a:rPr>
              <a:t>Daerah otonom (Daerah): kesatuan masyarakat hukum yang mempunyai</a:t>
            </a:r>
          </a:p>
          <a:p>
            <a:pPr fontAlgn="auto">
              <a:lnSpc>
                <a:spcPts val="2160"/>
              </a:lnSpc>
              <a:spcBef>
                <a:spcPts val="0"/>
              </a:spcBef>
              <a:spcAft>
                <a:spcPts val="0"/>
              </a:spcAft>
              <a:defRPr/>
            </a:pPr>
            <a:r>
              <a:rPr lang="en-US" sz="1998">
                <a:solidFill>
                  <a:srgbClr val="EAEAEA"/>
                </a:solidFill>
                <a:latin typeface="Times New Roman"/>
              </a:rPr>
              <a:t>batas-batas wilayah yang berwenang mengatur dan mengurus urusan</a:t>
            </a:r>
          </a:p>
          <a:p>
            <a:pPr fontAlgn="auto">
              <a:lnSpc>
                <a:spcPts val="2166"/>
              </a:lnSpc>
              <a:spcBef>
                <a:spcPts val="0"/>
              </a:spcBef>
              <a:spcAft>
                <a:spcPts val="0"/>
              </a:spcAft>
              <a:defRPr/>
            </a:pPr>
            <a:r>
              <a:rPr lang="en-US" sz="1998">
                <a:solidFill>
                  <a:srgbClr val="EAEAEA"/>
                </a:solidFill>
                <a:latin typeface="Times New Roman"/>
              </a:rPr>
              <a:t>pemerintahan dan kepentingan masyarakat setempat menurut prakarsa</a:t>
            </a:r>
          </a:p>
          <a:p>
            <a:pPr fontAlgn="auto">
              <a:lnSpc>
                <a:spcPts val="2136"/>
              </a:lnSpc>
              <a:spcBef>
                <a:spcPts val="0"/>
              </a:spcBef>
              <a:spcAft>
                <a:spcPts val="0"/>
              </a:spcAft>
              <a:defRPr/>
            </a:pPr>
            <a:r>
              <a:rPr lang="en-US" sz="1998">
                <a:solidFill>
                  <a:srgbClr val="EAEAEA"/>
                </a:solidFill>
                <a:latin typeface="Times New Roman"/>
              </a:rPr>
              <a:t>sendiri berdasarkan aspirasi dalam sistem NKRI.</a:t>
            </a:r>
          </a:p>
        </p:txBody>
      </p:sp>
      <p:sp>
        <p:nvSpPr>
          <p:cNvPr id="8" name="TextBox 7"/>
          <p:cNvSpPr txBox="1"/>
          <p:nvPr/>
        </p:nvSpPr>
        <p:spPr>
          <a:xfrm>
            <a:off x="676984" y="2093730"/>
            <a:ext cx="7295678" cy="785547"/>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a:solidFill>
                  <a:srgbClr val="EAEAEA"/>
                </a:solidFill>
                <a:latin typeface="Times New Roman"/>
              </a:rPr>
              <a:t>Dekonsentrasi: pelimpahan wewenang pemerintahan oleh pemerintah</a:t>
            </a:r>
          </a:p>
          <a:p>
            <a:pPr fontAlgn="auto">
              <a:lnSpc>
                <a:spcPts val="2160"/>
              </a:lnSpc>
              <a:spcBef>
                <a:spcPts val="0"/>
              </a:spcBef>
              <a:spcAft>
                <a:spcPts val="0"/>
              </a:spcAft>
              <a:defRPr/>
            </a:pPr>
            <a:r>
              <a:rPr lang="en-US" sz="1998">
                <a:solidFill>
                  <a:srgbClr val="EAEAEA"/>
                </a:solidFill>
                <a:latin typeface="Times New Roman"/>
              </a:rPr>
              <a:t>kepada Gubernur sebagai wakil pemerintah dan/atau kepada instansi</a:t>
            </a:r>
          </a:p>
          <a:p>
            <a:pPr fontAlgn="auto">
              <a:lnSpc>
                <a:spcPts val="2136"/>
              </a:lnSpc>
              <a:spcBef>
                <a:spcPts val="0"/>
              </a:spcBef>
              <a:spcAft>
                <a:spcPts val="0"/>
              </a:spcAft>
              <a:defRPr/>
            </a:pPr>
            <a:r>
              <a:rPr lang="en-US" sz="1998">
                <a:solidFill>
                  <a:srgbClr val="EAEAEA"/>
                </a:solidFill>
                <a:latin typeface="Times New Roman"/>
              </a:rPr>
              <a:t>vertikal di wilayah tertentu.</a:t>
            </a:r>
          </a:p>
        </p:txBody>
      </p:sp>
      <p:sp>
        <p:nvSpPr>
          <p:cNvPr id="9" name="TextBox 8"/>
          <p:cNvSpPr txBox="1"/>
          <p:nvPr/>
        </p:nvSpPr>
        <p:spPr>
          <a:xfrm>
            <a:off x="676983" y="2920705"/>
            <a:ext cx="7481455" cy="1069172"/>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a:solidFill>
                  <a:srgbClr val="EAEAEA"/>
                </a:solidFill>
                <a:latin typeface="Times New Roman"/>
              </a:rPr>
              <a:t>Tugas Perbantuan: penugasan dari pemerintah kepada daerah dan/atau</a:t>
            </a:r>
          </a:p>
          <a:p>
            <a:pPr fontAlgn="auto">
              <a:lnSpc>
                <a:spcPts val="2160"/>
              </a:lnSpc>
              <a:spcBef>
                <a:spcPts val="0"/>
              </a:spcBef>
              <a:spcAft>
                <a:spcPts val="0"/>
              </a:spcAft>
              <a:defRPr/>
            </a:pPr>
            <a:r>
              <a:rPr lang="en-US" sz="1998">
                <a:solidFill>
                  <a:srgbClr val="EAEAEA"/>
                </a:solidFill>
                <a:latin typeface="Times New Roman"/>
              </a:rPr>
              <a:t>desa dari pemerintah provinsi kepada kabupaten/kota dan/atau desa</a:t>
            </a:r>
          </a:p>
          <a:p>
            <a:pPr fontAlgn="auto">
              <a:lnSpc>
                <a:spcPts val="2166"/>
              </a:lnSpc>
              <a:spcBef>
                <a:spcPts val="0"/>
              </a:spcBef>
              <a:spcAft>
                <a:spcPts val="0"/>
              </a:spcAft>
              <a:defRPr/>
            </a:pPr>
            <a:r>
              <a:rPr lang="en-US" sz="1998">
                <a:solidFill>
                  <a:srgbClr val="EAEAEA"/>
                </a:solidFill>
                <a:latin typeface="Times New Roman"/>
              </a:rPr>
              <a:t>serta dari pemerintah kabupaten/kota kepada desa untuk melaksanakan</a:t>
            </a:r>
          </a:p>
          <a:p>
            <a:pPr fontAlgn="auto">
              <a:lnSpc>
                <a:spcPts val="2136"/>
              </a:lnSpc>
              <a:spcBef>
                <a:spcPts val="0"/>
              </a:spcBef>
              <a:spcAft>
                <a:spcPts val="0"/>
              </a:spcAft>
              <a:defRPr/>
            </a:pPr>
            <a:r>
              <a:rPr lang="en-US" sz="1998">
                <a:solidFill>
                  <a:srgbClr val="EAEAEA"/>
                </a:solidFill>
                <a:latin typeface="Times New Roman"/>
              </a:rPr>
              <a:t>tugas tertentu.</a:t>
            </a:r>
          </a:p>
        </p:txBody>
      </p:sp>
      <p:sp>
        <p:nvSpPr>
          <p:cNvPr id="10" name="TextBox 9"/>
          <p:cNvSpPr txBox="1"/>
          <p:nvPr/>
        </p:nvSpPr>
        <p:spPr>
          <a:xfrm>
            <a:off x="676984" y="4023340"/>
            <a:ext cx="7316145" cy="798294"/>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a:solidFill>
                  <a:srgbClr val="EAEAEA"/>
                </a:solidFill>
                <a:latin typeface="Times New Roman"/>
              </a:rPr>
              <a:t>Perimbangan keuangan antara pemerintah dan pemerintahan daerah:</a:t>
            </a:r>
          </a:p>
          <a:p>
            <a:pPr fontAlgn="auto">
              <a:lnSpc>
                <a:spcPts val="2166"/>
              </a:lnSpc>
              <a:spcBef>
                <a:spcPts val="0"/>
              </a:spcBef>
              <a:spcAft>
                <a:spcPts val="0"/>
              </a:spcAft>
              <a:defRPr/>
            </a:pPr>
            <a:r>
              <a:rPr lang="en-US" sz="1998">
                <a:solidFill>
                  <a:srgbClr val="EAEAEA"/>
                </a:solidFill>
                <a:latin typeface="Times New Roman"/>
              </a:rPr>
              <a:t>suatu sistem pembagian keuangan yang adil, proporsional, demokratis,</a:t>
            </a:r>
          </a:p>
          <a:p>
            <a:pPr fontAlgn="auto">
              <a:lnSpc>
                <a:spcPts val="2160"/>
              </a:lnSpc>
              <a:spcBef>
                <a:spcPts val="0"/>
              </a:spcBef>
              <a:spcAft>
                <a:spcPts val="0"/>
              </a:spcAft>
              <a:defRPr/>
            </a:pPr>
            <a:r>
              <a:rPr lang="en-US" sz="1998">
                <a:solidFill>
                  <a:srgbClr val="EAEAEA"/>
                </a:solidFill>
                <a:latin typeface="Times New Roman"/>
              </a:rPr>
              <a:t>transparan, dan bertanggung jawab dalam rangka pendanaan</a:t>
            </a:r>
          </a:p>
        </p:txBody>
      </p:sp>
      <p:sp>
        <p:nvSpPr>
          <p:cNvPr id="11" name="TextBox 10"/>
          <p:cNvSpPr txBox="1"/>
          <p:nvPr/>
        </p:nvSpPr>
        <p:spPr>
          <a:xfrm>
            <a:off x="676984" y="4850314"/>
            <a:ext cx="7512942" cy="785547"/>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a:solidFill>
                  <a:srgbClr val="EAEAEA"/>
                </a:solidFill>
                <a:latin typeface="Times New Roman"/>
              </a:rPr>
              <a:t>penyelenggaraan desentralisasi, dg mempertimbangkan potensi, kondisi,</a:t>
            </a:r>
          </a:p>
          <a:p>
            <a:pPr fontAlgn="auto">
              <a:lnSpc>
                <a:spcPts val="2160"/>
              </a:lnSpc>
              <a:spcBef>
                <a:spcPts val="0"/>
              </a:spcBef>
              <a:spcAft>
                <a:spcPts val="0"/>
              </a:spcAft>
              <a:defRPr/>
            </a:pPr>
            <a:r>
              <a:rPr lang="en-US" sz="1998">
                <a:solidFill>
                  <a:srgbClr val="EAEAEA"/>
                </a:solidFill>
                <a:latin typeface="Times New Roman"/>
              </a:rPr>
              <a:t>dan kebutuhan daerah serta besaran pendanaan penyelenggaraan</a:t>
            </a:r>
          </a:p>
          <a:p>
            <a:pPr fontAlgn="auto">
              <a:lnSpc>
                <a:spcPts val="2142"/>
              </a:lnSpc>
              <a:spcBef>
                <a:spcPts val="0"/>
              </a:spcBef>
              <a:spcAft>
                <a:spcPts val="0"/>
              </a:spcAft>
              <a:defRPr/>
            </a:pPr>
            <a:r>
              <a:rPr lang="en-US" sz="1998">
                <a:solidFill>
                  <a:srgbClr val="EAEAEA"/>
                </a:solidFill>
                <a:latin typeface="Times New Roman"/>
              </a:rPr>
              <a:t>dekonsentrasi dan tugas perbantuan.</a:t>
            </a:r>
          </a:p>
        </p:txBody>
      </p:sp>
      <p:sp>
        <p:nvSpPr>
          <p:cNvPr id="12" name="TextBox 11"/>
          <p:cNvSpPr txBox="1"/>
          <p:nvPr/>
        </p:nvSpPr>
        <p:spPr>
          <a:xfrm>
            <a:off x="676984" y="5677290"/>
            <a:ext cx="7364195" cy="500137"/>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dirty="0" err="1">
                <a:solidFill>
                  <a:srgbClr val="EAEAEA"/>
                </a:solidFill>
                <a:latin typeface="Times New Roman"/>
              </a:rPr>
              <a:t>Pendapat</a:t>
            </a:r>
            <a:r>
              <a:rPr lang="id-ID" sz="1998" dirty="0">
                <a:solidFill>
                  <a:srgbClr val="EAEAEA"/>
                </a:solidFill>
                <a:latin typeface="Times New Roman"/>
              </a:rPr>
              <a:t>an</a:t>
            </a:r>
            <a:r>
              <a:rPr lang="en-US" sz="1998" dirty="0">
                <a:solidFill>
                  <a:srgbClr val="EAEAEA"/>
                </a:solidFill>
                <a:latin typeface="Times New Roman"/>
              </a:rPr>
              <a:t> </a:t>
            </a:r>
            <a:r>
              <a:rPr lang="en-US" sz="1998" dirty="0" err="1">
                <a:solidFill>
                  <a:srgbClr val="EAEAEA"/>
                </a:solidFill>
                <a:latin typeface="Times New Roman"/>
              </a:rPr>
              <a:t>daerah</a:t>
            </a:r>
            <a:r>
              <a:rPr lang="en-US" sz="1998" dirty="0">
                <a:solidFill>
                  <a:srgbClr val="EAEAEA"/>
                </a:solidFill>
                <a:latin typeface="Times New Roman"/>
              </a:rPr>
              <a:t> </a:t>
            </a:r>
            <a:r>
              <a:rPr lang="en-US" sz="1998" dirty="0" err="1">
                <a:solidFill>
                  <a:srgbClr val="EAEAEA"/>
                </a:solidFill>
                <a:latin typeface="Times New Roman"/>
              </a:rPr>
              <a:t>adalah</a:t>
            </a:r>
            <a:r>
              <a:rPr lang="en-US" sz="1998" dirty="0">
                <a:solidFill>
                  <a:srgbClr val="EAEAEA"/>
                </a:solidFill>
                <a:latin typeface="Times New Roman"/>
              </a:rPr>
              <a:t> </a:t>
            </a:r>
            <a:r>
              <a:rPr lang="en-US" sz="1998" dirty="0" err="1">
                <a:solidFill>
                  <a:srgbClr val="EAEAEA"/>
                </a:solidFill>
                <a:latin typeface="Times New Roman"/>
              </a:rPr>
              <a:t>semua</a:t>
            </a:r>
            <a:r>
              <a:rPr lang="en-US" sz="1998" dirty="0">
                <a:solidFill>
                  <a:srgbClr val="EAEAEA"/>
                </a:solidFill>
                <a:latin typeface="Times New Roman"/>
              </a:rPr>
              <a:t> </a:t>
            </a:r>
            <a:r>
              <a:rPr lang="en-US" sz="1998" dirty="0" err="1">
                <a:solidFill>
                  <a:srgbClr val="EAEAEA"/>
                </a:solidFill>
                <a:latin typeface="Times New Roman"/>
              </a:rPr>
              <a:t>hak</a:t>
            </a:r>
            <a:r>
              <a:rPr lang="en-US" sz="1998" dirty="0">
                <a:solidFill>
                  <a:srgbClr val="EAEAEA"/>
                </a:solidFill>
                <a:latin typeface="Times New Roman"/>
              </a:rPr>
              <a:t> </a:t>
            </a:r>
            <a:r>
              <a:rPr lang="en-US" sz="1998" dirty="0" err="1">
                <a:solidFill>
                  <a:srgbClr val="EAEAEA"/>
                </a:solidFill>
                <a:latin typeface="Times New Roman"/>
              </a:rPr>
              <a:t>daerah</a:t>
            </a:r>
            <a:r>
              <a:rPr lang="en-US" sz="1998" dirty="0">
                <a:solidFill>
                  <a:srgbClr val="EAEAEA"/>
                </a:solidFill>
                <a:latin typeface="Times New Roman"/>
              </a:rPr>
              <a:t> </a:t>
            </a:r>
            <a:r>
              <a:rPr lang="en-US" sz="1998" dirty="0" err="1">
                <a:solidFill>
                  <a:srgbClr val="EAEAEA"/>
                </a:solidFill>
                <a:latin typeface="Times New Roman"/>
              </a:rPr>
              <a:t>yg</a:t>
            </a:r>
            <a:r>
              <a:rPr lang="en-US" sz="1998" dirty="0">
                <a:solidFill>
                  <a:srgbClr val="EAEAEA"/>
                </a:solidFill>
                <a:latin typeface="Times New Roman"/>
              </a:rPr>
              <a:t> </a:t>
            </a:r>
            <a:r>
              <a:rPr lang="en-US" sz="1998" dirty="0" err="1">
                <a:solidFill>
                  <a:srgbClr val="EAEAEA"/>
                </a:solidFill>
                <a:latin typeface="Times New Roman"/>
              </a:rPr>
              <a:t>diakui</a:t>
            </a:r>
            <a:r>
              <a:rPr lang="en-US" sz="1998" dirty="0">
                <a:solidFill>
                  <a:srgbClr val="EAEAEA"/>
                </a:solidFill>
                <a:latin typeface="Times New Roman"/>
              </a:rPr>
              <a:t> </a:t>
            </a:r>
            <a:r>
              <a:rPr lang="en-US" sz="1998" dirty="0" err="1">
                <a:solidFill>
                  <a:srgbClr val="EAEAEA"/>
                </a:solidFill>
                <a:latin typeface="Times New Roman"/>
              </a:rPr>
              <a:t>sbg</a:t>
            </a:r>
            <a:r>
              <a:rPr lang="en-US" sz="1998" dirty="0">
                <a:solidFill>
                  <a:srgbClr val="EAEAEA"/>
                </a:solidFill>
                <a:latin typeface="Times New Roman"/>
              </a:rPr>
              <a:t> </a:t>
            </a:r>
            <a:r>
              <a:rPr lang="en-US" sz="1998" dirty="0" err="1">
                <a:solidFill>
                  <a:srgbClr val="EAEAEA"/>
                </a:solidFill>
                <a:latin typeface="Times New Roman"/>
              </a:rPr>
              <a:t>penambahan</a:t>
            </a:r>
            <a:endParaRPr lang="en-US" sz="1998" dirty="0">
              <a:solidFill>
                <a:srgbClr val="EAEAEA"/>
              </a:solidFill>
              <a:latin typeface="Times New Roman"/>
            </a:endParaRPr>
          </a:p>
          <a:p>
            <a:pPr fontAlgn="auto">
              <a:lnSpc>
                <a:spcPts val="2136"/>
              </a:lnSpc>
              <a:spcBef>
                <a:spcPts val="0"/>
              </a:spcBef>
              <a:spcAft>
                <a:spcPts val="0"/>
              </a:spcAft>
              <a:defRPr/>
            </a:pPr>
            <a:r>
              <a:rPr lang="en-US" sz="1998" dirty="0" err="1">
                <a:solidFill>
                  <a:srgbClr val="EAEAEA"/>
                </a:solidFill>
                <a:latin typeface="Times New Roman"/>
              </a:rPr>
              <a:t>nilai</a:t>
            </a:r>
            <a:r>
              <a:rPr lang="en-US" sz="1998" dirty="0">
                <a:solidFill>
                  <a:srgbClr val="EAEAEA"/>
                </a:solidFill>
                <a:latin typeface="Times New Roman"/>
              </a:rPr>
              <a:t> </a:t>
            </a:r>
            <a:r>
              <a:rPr lang="en-US" sz="1998" dirty="0" err="1">
                <a:solidFill>
                  <a:srgbClr val="EAEAEA"/>
                </a:solidFill>
                <a:latin typeface="Times New Roman"/>
              </a:rPr>
              <a:t>kekayaan</a:t>
            </a:r>
            <a:r>
              <a:rPr lang="en-US" sz="1998" dirty="0">
                <a:solidFill>
                  <a:srgbClr val="EAEAEA"/>
                </a:solidFill>
                <a:latin typeface="Times New Roman"/>
              </a:rPr>
              <a:t> </a:t>
            </a:r>
            <a:r>
              <a:rPr lang="en-US" sz="1998" dirty="0" err="1">
                <a:solidFill>
                  <a:srgbClr val="EAEAEA"/>
                </a:solidFill>
                <a:latin typeface="Times New Roman"/>
              </a:rPr>
              <a:t>bersih</a:t>
            </a:r>
            <a:r>
              <a:rPr lang="en-US" sz="1998" dirty="0">
                <a:solidFill>
                  <a:srgbClr val="EAEAEA"/>
                </a:solidFill>
                <a:latin typeface="Times New Roman"/>
              </a:rPr>
              <a:t> </a:t>
            </a:r>
            <a:r>
              <a:rPr lang="en-US" sz="1998" dirty="0" err="1">
                <a:solidFill>
                  <a:srgbClr val="EAEAEA"/>
                </a:solidFill>
                <a:latin typeface="Times New Roman"/>
              </a:rPr>
              <a:t>dalam</a:t>
            </a:r>
            <a:r>
              <a:rPr lang="en-US" sz="1998" dirty="0">
                <a:solidFill>
                  <a:srgbClr val="EAEAEA"/>
                </a:solidFill>
                <a:latin typeface="Times New Roman"/>
              </a:rPr>
              <a:t> </a:t>
            </a:r>
            <a:r>
              <a:rPr lang="en-US" sz="1998" dirty="0" err="1">
                <a:solidFill>
                  <a:srgbClr val="EAEAEA"/>
                </a:solidFill>
                <a:latin typeface="Times New Roman"/>
              </a:rPr>
              <a:t>periode</a:t>
            </a:r>
            <a:r>
              <a:rPr lang="en-US" sz="1998" dirty="0">
                <a:solidFill>
                  <a:srgbClr val="EAEAEA"/>
                </a:solidFill>
                <a:latin typeface="Times New Roman"/>
              </a:rPr>
              <a:t> </a:t>
            </a:r>
            <a:r>
              <a:rPr lang="en-US" sz="1998" dirty="0" err="1">
                <a:solidFill>
                  <a:srgbClr val="EAEAEA"/>
                </a:solidFill>
                <a:latin typeface="Times New Roman"/>
              </a:rPr>
              <a:t>tahun</a:t>
            </a:r>
            <a:r>
              <a:rPr lang="en-US" sz="1998" dirty="0">
                <a:solidFill>
                  <a:srgbClr val="EAEAEA"/>
                </a:solidFill>
                <a:latin typeface="Times New Roman"/>
              </a:rPr>
              <a:t> </a:t>
            </a:r>
            <a:r>
              <a:rPr lang="en-US" sz="1998" dirty="0" err="1">
                <a:solidFill>
                  <a:srgbClr val="EAEAEA"/>
                </a:solidFill>
                <a:latin typeface="Times New Roman"/>
              </a:rPr>
              <a:t>anggaran</a:t>
            </a:r>
            <a:r>
              <a:rPr lang="en-US" sz="1998" dirty="0">
                <a:solidFill>
                  <a:srgbClr val="EAEAEA"/>
                </a:solidFill>
                <a:latin typeface="Times New Roman"/>
              </a:rPr>
              <a:t> </a:t>
            </a:r>
            <a:r>
              <a:rPr lang="en-US" sz="1998" dirty="0" err="1">
                <a:solidFill>
                  <a:srgbClr val="EAEAEA"/>
                </a:solidFill>
                <a:latin typeface="Times New Roman"/>
              </a:rPr>
              <a:t>ybs</a:t>
            </a:r>
            <a:r>
              <a:rPr lang="en-US" sz="1998" dirty="0">
                <a:solidFill>
                  <a:srgbClr val="EAEAEA"/>
                </a:solidFill>
                <a:latin typeface="Times New Roman"/>
              </a:rPr>
              <a:t>.</a:t>
            </a:r>
          </a:p>
        </p:txBody>
      </p:sp>
      <p:sp>
        <p:nvSpPr>
          <p:cNvPr id="13" name="TextBox 12"/>
          <p:cNvSpPr txBox="1"/>
          <p:nvPr/>
        </p:nvSpPr>
        <p:spPr>
          <a:xfrm>
            <a:off x="2570964" y="348956"/>
            <a:ext cx="3170802" cy="334614"/>
          </a:xfrm>
          <a:prstGeom prst="rect">
            <a:avLst/>
          </a:prstGeom>
          <a:noFill/>
        </p:spPr>
        <p:txBody>
          <a:bodyPr wrap="none" lIns="0" tIns="0" rIns="0" bIns="0">
            <a:spAutoFit/>
          </a:bodyPr>
          <a:lstStyle/>
          <a:p>
            <a:pPr fontAlgn="auto">
              <a:lnSpc>
                <a:spcPts val="2592"/>
              </a:lnSpc>
              <a:spcBef>
                <a:spcPts val="0"/>
              </a:spcBef>
              <a:spcAft>
                <a:spcPts val="0"/>
              </a:spcAft>
              <a:defRPr/>
            </a:pPr>
            <a:r>
              <a:rPr lang="en-US" sz="2802">
                <a:solidFill>
                  <a:srgbClr val="FF9A65"/>
                </a:solidFill>
                <a:latin typeface="Times New Roman"/>
              </a:rPr>
              <a:t>PENDAHULUAN - 2</a:t>
            </a:r>
          </a:p>
        </p:txBody>
      </p:sp>
    </p:spTree>
    <p:extLst>
      <p:ext uri="{BB962C8B-B14F-4D97-AF65-F5344CB8AC3E}">
        <p14:creationId xmlns:p14="http://schemas.microsoft.com/office/powerpoint/2010/main" val="4651630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1" descr="ws_5DE.tmp"/>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88165" y="0"/>
            <a:ext cx="1750711" cy="803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2" descr="ws_5DF.tmp"/>
          <p:cNvPicPr>
            <a:picLocks/>
          </p:cNvPicPr>
          <p:nvPr/>
        </p:nvPicPr>
        <p:blipFill>
          <a:blip r:embed="rId3">
            <a:extLst>
              <a:ext uri="{28A0092B-C50C-407E-A947-70E740481C1C}">
                <a14:useLocalDpi xmlns:a14="http://schemas.microsoft.com/office/drawing/2010/main" val="0"/>
              </a:ext>
            </a:extLst>
          </a:blip>
          <a:srcRect/>
          <a:stretch>
            <a:fillRect/>
          </a:stretch>
        </p:blipFill>
        <p:spPr bwMode="auto">
          <a:xfrm>
            <a:off x="3110975" y="0"/>
            <a:ext cx="3463636" cy="1720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3" descr="ws_5E0.tmp"/>
          <p:cNvPicPr>
            <a:picLocks/>
          </p:cNvPicPr>
          <p:nvPr/>
        </p:nvPicPr>
        <p:blipFill>
          <a:blip r:embed="rId4">
            <a:extLst>
              <a:ext uri="{28A0092B-C50C-407E-A947-70E740481C1C}">
                <a14:useLocalDpi xmlns:a14="http://schemas.microsoft.com/office/drawing/2010/main" val="0"/>
              </a:ext>
            </a:extLst>
          </a:blip>
          <a:srcRect/>
          <a:stretch>
            <a:fillRect/>
          </a:stretch>
        </p:blipFill>
        <p:spPr bwMode="auto">
          <a:xfrm>
            <a:off x="0" y="1835599"/>
            <a:ext cx="2267107" cy="27279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4" descr="ws_5E1.tmp"/>
          <p:cNvPicPr>
            <a:picLocks/>
          </p:cNvPicPr>
          <p:nvPr/>
        </p:nvPicPr>
        <p:blipFill>
          <a:blip r:embed="rId5">
            <a:extLst>
              <a:ext uri="{28A0092B-C50C-407E-A947-70E740481C1C}">
                <a14:useLocalDpi xmlns:a14="http://schemas.microsoft.com/office/drawing/2010/main" val="0"/>
              </a:ext>
            </a:extLst>
          </a:blip>
          <a:srcRect/>
          <a:stretch>
            <a:fillRect/>
          </a:stretch>
        </p:blipFill>
        <p:spPr bwMode="auto">
          <a:xfrm>
            <a:off x="0" y="4792952"/>
            <a:ext cx="3425851" cy="2065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5" descr="ws_5E2.tmp"/>
          <p:cNvPicPr>
            <a:picLocks/>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TextBox 6"/>
          <p:cNvSpPr txBox="1">
            <a:spLocks noChangeArrowheads="1"/>
          </p:cNvSpPr>
          <p:nvPr/>
        </p:nvSpPr>
        <p:spPr bwMode="auto">
          <a:xfrm>
            <a:off x="2378889" y="363296"/>
            <a:ext cx="5999962" cy="285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FF9A65"/>
                </a:solidFill>
                <a:latin typeface="Times New Roman" pitchFamily="18" charset="0"/>
              </a:rPr>
              <a:t>ARTI PENTING OTODA - DESENTRALISASI</a:t>
            </a:r>
          </a:p>
        </p:txBody>
      </p:sp>
      <p:sp>
        <p:nvSpPr>
          <p:cNvPr id="7176" name="TextBox 7"/>
          <p:cNvSpPr txBox="1">
            <a:spLocks noChangeArrowheads="1"/>
          </p:cNvSpPr>
          <p:nvPr/>
        </p:nvSpPr>
        <p:spPr bwMode="auto">
          <a:xfrm>
            <a:off x="223563" y="1051646"/>
            <a:ext cx="6212504" cy="285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FFFF65"/>
                </a:solidFill>
                <a:latin typeface="Times New Roman" pitchFamily="18" charset="0"/>
              </a:rPr>
              <a:t>ARTI PENTING OTODA – DESENTRALISASI :</a:t>
            </a:r>
          </a:p>
        </p:txBody>
      </p:sp>
      <p:sp>
        <p:nvSpPr>
          <p:cNvPr id="7177" name="TextBox 8"/>
          <p:cNvSpPr txBox="1">
            <a:spLocks noChangeArrowheads="1"/>
          </p:cNvSpPr>
          <p:nvPr/>
        </p:nvSpPr>
        <p:spPr bwMode="auto">
          <a:xfrm>
            <a:off x="223563" y="1381480"/>
            <a:ext cx="7813649" cy="293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FF9AFF"/>
                </a:solidFill>
                <a:latin typeface="Times New Roman" pitchFamily="18" charset="0"/>
              </a:rPr>
              <a:t>a.  Menciptakan efisiensi dan efektivitas penyelenggaraan pem.</a:t>
            </a:r>
          </a:p>
        </p:txBody>
      </p:sp>
      <p:sp>
        <p:nvSpPr>
          <p:cNvPr id="7178" name="TextBox 9"/>
          <p:cNvSpPr txBox="1">
            <a:spLocks noChangeArrowheads="1"/>
          </p:cNvSpPr>
          <p:nvPr/>
        </p:nvSpPr>
        <p:spPr bwMode="auto">
          <a:xfrm>
            <a:off x="676984" y="1711314"/>
            <a:ext cx="7552302" cy="2960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EAEAEA"/>
                </a:solidFill>
                <a:latin typeface="Times New Roman" pitchFamily="18" charset="0"/>
              </a:rPr>
              <a:t>Fungsi pemerintah :</a:t>
            </a:r>
          </a:p>
          <a:p>
            <a:pPr eaLnBrk="1" hangingPunct="1">
              <a:lnSpc>
                <a:spcPts val="2613"/>
              </a:lnSpc>
            </a:pPr>
            <a:r>
              <a:rPr lang="en-US" sz="2400">
                <a:solidFill>
                  <a:srgbClr val="EAEAEA"/>
                </a:solidFill>
                <a:latin typeface="Times New Roman" pitchFamily="18" charset="0"/>
              </a:rPr>
              <a:t>Pengelola berbagai dimensi kehidupan (poleksosbudhankam,</a:t>
            </a:r>
          </a:p>
          <a:p>
            <a:pPr eaLnBrk="1" hangingPunct="1">
              <a:lnSpc>
                <a:spcPts val="2563"/>
              </a:lnSpc>
            </a:pPr>
            <a:r>
              <a:rPr lang="en-US" sz="2400">
                <a:solidFill>
                  <a:srgbClr val="EAEAEA"/>
                </a:solidFill>
                <a:latin typeface="Times New Roman" pitchFamily="18" charset="0"/>
              </a:rPr>
              <a:t>kesejahteraan masy, integrasi sosial, dll)</a:t>
            </a:r>
          </a:p>
          <a:p>
            <a:pPr eaLnBrk="1" hangingPunct="1">
              <a:lnSpc>
                <a:spcPts val="2588"/>
              </a:lnSpc>
            </a:pPr>
            <a:r>
              <a:rPr lang="en-US" sz="2400">
                <a:solidFill>
                  <a:srgbClr val="EAEAEA"/>
                </a:solidFill>
                <a:latin typeface="Times New Roman" pitchFamily="18" charset="0"/>
              </a:rPr>
              <a:t>Fungsi distributif : penyediaan barang &amp; jasa</a:t>
            </a:r>
          </a:p>
          <a:p>
            <a:pPr eaLnBrk="1" hangingPunct="1">
              <a:lnSpc>
                <a:spcPts val="2613"/>
              </a:lnSpc>
            </a:pPr>
            <a:r>
              <a:rPr lang="en-US" sz="2400">
                <a:solidFill>
                  <a:srgbClr val="EAEAEA"/>
                </a:solidFill>
                <a:latin typeface="Times New Roman" pitchFamily="18" charset="0"/>
              </a:rPr>
              <a:t>Fungsi regulatif : kompetensi yang berhubungan dengan</a:t>
            </a:r>
          </a:p>
          <a:p>
            <a:pPr eaLnBrk="1" hangingPunct="1">
              <a:lnSpc>
                <a:spcPts val="2550"/>
              </a:lnSpc>
            </a:pPr>
            <a:r>
              <a:rPr lang="en-US" sz="2400">
                <a:solidFill>
                  <a:srgbClr val="EAEAEA"/>
                </a:solidFill>
                <a:latin typeface="Times New Roman" pitchFamily="18" charset="0"/>
              </a:rPr>
              <a:t>penyediaan barang &amp; jasa</a:t>
            </a:r>
          </a:p>
          <a:p>
            <a:pPr eaLnBrk="1" hangingPunct="1">
              <a:lnSpc>
                <a:spcPts val="2625"/>
              </a:lnSpc>
            </a:pPr>
            <a:r>
              <a:rPr lang="en-US" sz="2400">
                <a:solidFill>
                  <a:srgbClr val="EAEAEA"/>
                </a:solidFill>
                <a:latin typeface="Times New Roman" pitchFamily="18" charset="0"/>
              </a:rPr>
              <a:t>Fungsi ekstraktif: memobilisasi sumber daya keuangan utk</a:t>
            </a:r>
          </a:p>
          <a:p>
            <a:pPr eaLnBrk="1" hangingPunct="1">
              <a:lnSpc>
                <a:spcPts val="2550"/>
              </a:lnSpc>
            </a:pPr>
            <a:r>
              <a:rPr lang="en-US" sz="2400">
                <a:solidFill>
                  <a:srgbClr val="EAEAEA"/>
                </a:solidFill>
                <a:latin typeface="Times New Roman" pitchFamily="18" charset="0"/>
              </a:rPr>
              <a:t>pembiayaan penyelenggaraan negara.</a:t>
            </a:r>
          </a:p>
          <a:p>
            <a:pPr eaLnBrk="1" hangingPunct="1">
              <a:lnSpc>
                <a:spcPts val="2588"/>
              </a:lnSpc>
            </a:pPr>
            <a:r>
              <a:rPr lang="en-US" sz="2400">
                <a:solidFill>
                  <a:srgbClr val="EAEAEA"/>
                </a:solidFill>
                <a:latin typeface="Times New Roman" pitchFamily="18" charset="0"/>
              </a:rPr>
              <a:t>Memberikan yanmas, menjaga keutuhan neg bs, pthan diri.</a:t>
            </a:r>
          </a:p>
        </p:txBody>
      </p:sp>
      <p:sp>
        <p:nvSpPr>
          <p:cNvPr id="7179" name="TextBox 10"/>
          <p:cNvSpPr txBox="1">
            <a:spLocks noChangeArrowheads="1"/>
          </p:cNvSpPr>
          <p:nvPr/>
        </p:nvSpPr>
        <p:spPr bwMode="auto">
          <a:xfrm>
            <a:off x="223562" y="4679821"/>
            <a:ext cx="4618252" cy="282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it-IT" sz="2400">
                <a:solidFill>
                  <a:srgbClr val="FF9AFF"/>
                </a:solidFill>
                <a:latin typeface="Times New Roman" pitchFamily="18" charset="0"/>
              </a:rPr>
              <a:t>b.  Sebagai sarana pendidikan politik.</a:t>
            </a:r>
            <a:endParaRPr lang="en-US" sz="2400">
              <a:solidFill>
                <a:srgbClr val="FF9AFF"/>
              </a:solidFill>
              <a:latin typeface="Times New Roman" pitchFamily="18" charset="0"/>
            </a:endParaRPr>
          </a:p>
        </p:txBody>
      </p:sp>
      <p:sp>
        <p:nvSpPr>
          <p:cNvPr id="7180" name="TextBox 11"/>
          <p:cNvSpPr txBox="1">
            <a:spLocks noChangeArrowheads="1"/>
          </p:cNvSpPr>
          <p:nvPr/>
        </p:nvSpPr>
        <p:spPr bwMode="auto">
          <a:xfrm>
            <a:off x="223562" y="5009654"/>
            <a:ext cx="6390410" cy="293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FF9AFF"/>
                </a:solidFill>
                <a:latin typeface="Times New Roman" pitchFamily="18" charset="0"/>
              </a:rPr>
              <a:t>c.  Pemda sbg persiapan untuk karir politik lanjutan.</a:t>
            </a:r>
          </a:p>
        </p:txBody>
      </p:sp>
      <p:sp>
        <p:nvSpPr>
          <p:cNvPr id="7181" name="TextBox 12"/>
          <p:cNvSpPr txBox="1">
            <a:spLocks noChangeArrowheads="1"/>
          </p:cNvSpPr>
          <p:nvPr/>
        </p:nvSpPr>
        <p:spPr bwMode="auto">
          <a:xfrm>
            <a:off x="223562" y="5339490"/>
            <a:ext cx="2462331" cy="28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FF9AFF"/>
                </a:solidFill>
                <a:latin typeface="Times New Roman" pitchFamily="18" charset="0"/>
              </a:rPr>
              <a:t>d.  Stabilitas politik.</a:t>
            </a:r>
          </a:p>
        </p:txBody>
      </p:sp>
      <p:sp>
        <p:nvSpPr>
          <p:cNvPr id="7182" name="TextBox 13"/>
          <p:cNvSpPr txBox="1">
            <a:spLocks noChangeArrowheads="1"/>
          </p:cNvSpPr>
          <p:nvPr/>
        </p:nvSpPr>
        <p:spPr bwMode="auto">
          <a:xfrm>
            <a:off x="223562" y="5669322"/>
            <a:ext cx="2688236" cy="282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FF9AFF"/>
                </a:solidFill>
                <a:latin typeface="Times New Roman" pitchFamily="18" charset="0"/>
              </a:rPr>
              <a:t>e.  Kesetaraan politik.</a:t>
            </a:r>
          </a:p>
        </p:txBody>
      </p:sp>
      <p:sp>
        <p:nvSpPr>
          <p:cNvPr id="7183" name="TextBox 14"/>
          <p:cNvSpPr txBox="1">
            <a:spLocks noChangeArrowheads="1"/>
          </p:cNvSpPr>
          <p:nvPr/>
        </p:nvSpPr>
        <p:spPr bwMode="auto">
          <a:xfrm>
            <a:off x="223562" y="5997564"/>
            <a:ext cx="2980302" cy="285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225"/>
              </a:lnSpc>
            </a:pPr>
            <a:r>
              <a:rPr lang="en-US" sz="2400">
                <a:solidFill>
                  <a:srgbClr val="FF9AFF"/>
                </a:solidFill>
                <a:latin typeface="Times New Roman" pitchFamily="18" charset="0"/>
              </a:rPr>
              <a:t>f.   Akuntabilitas politik.</a:t>
            </a:r>
          </a:p>
        </p:txBody>
      </p:sp>
    </p:spTree>
    <p:extLst>
      <p:ext uri="{BB962C8B-B14F-4D97-AF65-F5344CB8AC3E}">
        <p14:creationId xmlns:p14="http://schemas.microsoft.com/office/powerpoint/2010/main" val="30188132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1" descr="ws_5E4.tmp"/>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88165" y="0"/>
            <a:ext cx="1750711" cy="803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5" name="Picture 2" descr="ws_5E5.tmp"/>
          <p:cNvPicPr>
            <a:picLocks/>
          </p:cNvPicPr>
          <p:nvPr/>
        </p:nvPicPr>
        <p:blipFill>
          <a:blip r:embed="rId3">
            <a:extLst>
              <a:ext uri="{28A0092B-C50C-407E-A947-70E740481C1C}">
                <a14:useLocalDpi xmlns:a14="http://schemas.microsoft.com/office/drawing/2010/main" val="0"/>
              </a:ext>
            </a:extLst>
          </a:blip>
          <a:srcRect/>
          <a:stretch>
            <a:fillRect/>
          </a:stretch>
        </p:blipFill>
        <p:spPr bwMode="auto">
          <a:xfrm>
            <a:off x="3110975" y="0"/>
            <a:ext cx="3463636" cy="1720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3" descr="ws_5E6.tmp"/>
          <p:cNvPicPr>
            <a:picLocks/>
          </p:cNvPicPr>
          <p:nvPr/>
        </p:nvPicPr>
        <p:blipFill>
          <a:blip r:embed="rId4">
            <a:extLst>
              <a:ext uri="{28A0092B-C50C-407E-A947-70E740481C1C}">
                <a14:useLocalDpi xmlns:a14="http://schemas.microsoft.com/office/drawing/2010/main" val="0"/>
              </a:ext>
            </a:extLst>
          </a:blip>
          <a:srcRect/>
          <a:stretch>
            <a:fillRect/>
          </a:stretch>
        </p:blipFill>
        <p:spPr bwMode="auto">
          <a:xfrm>
            <a:off x="0" y="1835599"/>
            <a:ext cx="2267107" cy="27279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4" descr="ws_5E7.tmp"/>
          <p:cNvPicPr>
            <a:picLocks/>
          </p:cNvPicPr>
          <p:nvPr/>
        </p:nvPicPr>
        <p:blipFill>
          <a:blip r:embed="rId5">
            <a:extLst>
              <a:ext uri="{28A0092B-C50C-407E-A947-70E740481C1C}">
                <a14:useLocalDpi xmlns:a14="http://schemas.microsoft.com/office/drawing/2010/main" val="0"/>
              </a:ext>
            </a:extLst>
          </a:blip>
          <a:srcRect/>
          <a:stretch>
            <a:fillRect/>
          </a:stretch>
        </p:blipFill>
        <p:spPr bwMode="auto">
          <a:xfrm>
            <a:off x="0" y="4792952"/>
            <a:ext cx="3425851" cy="2065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5" descr="ws_5E8.tmp"/>
          <p:cNvPicPr>
            <a:picLocks/>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2570963" y="348956"/>
            <a:ext cx="5390678" cy="334614"/>
          </a:xfrm>
          <a:prstGeom prst="rect">
            <a:avLst/>
          </a:prstGeom>
          <a:noFill/>
        </p:spPr>
        <p:txBody>
          <a:bodyPr wrap="none" lIns="0" tIns="0" rIns="0" bIns="0">
            <a:spAutoFit/>
          </a:bodyPr>
          <a:lstStyle/>
          <a:p>
            <a:pPr fontAlgn="auto">
              <a:lnSpc>
                <a:spcPts val="2592"/>
              </a:lnSpc>
              <a:spcBef>
                <a:spcPts val="0"/>
              </a:spcBef>
              <a:spcAft>
                <a:spcPts val="0"/>
              </a:spcAft>
              <a:defRPr/>
            </a:pPr>
            <a:r>
              <a:rPr lang="es-ES" sz="2802">
                <a:solidFill>
                  <a:srgbClr val="FF9A65"/>
                </a:solidFill>
                <a:latin typeface="Times New Roman"/>
              </a:rPr>
              <a:t>VISI dan KONSEP DASAR OTODA</a:t>
            </a:r>
            <a:endParaRPr lang="en-US" sz="2802">
              <a:solidFill>
                <a:srgbClr val="FF9A65"/>
              </a:solidFill>
              <a:latin typeface="Times New Roman"/>
            </a:endParaRPr>
          </a:p>
        </p:txBody>
      </p:sp>
      <p:sp>
        <p:nvSpPr>
          <p:cNvPr id="8" name="TextBox 7"/>
          <p:cNvSpPr txBox="1"/>
          <p:nvPr/>
        </p:nvSpPr>
        <p:spPr>
          <a:xfrm>
            <a:off x="291261" y="1515325"/>
            <a:ext cx="7433125" cy="230832"/>
          </a:xfrm>
          <a:prstGeom prst="rect">
            <a:avLst/>
          </a:prstGeom>
          <a:noFill/>
        </p:spPr>
        <p:txBody>
          <a:bodyPr wrap="none" lIns="0" tIns="0" rIns="0" bIns="0">
            <a:spAutoFit/>
          </a:bodyPr>
          <a:lstStyle/>
          <a:p>
            <a:pPr fontAlgn="auto">
              <a:lnSpc>
                <a:spcPts val="1848"/>
              </a:lnSpc>
              <a:spcBef>
                <a:spcPts val="0"/>
              </a:spcBef>
              <a:spcAft>
                <a:spcPts val="0"/>
              </a:spcAft>
              <a:defRPr/>
            </a:pPr>
            <a:r>
              <a:rPr lang="en-US" sz="1602" dirty="0">
                <a:solidFill>
                  <a:srgbClr val="FFFF00"/>
                </a:solidFill>
                <a:latin typeface="Times New Roman"/>
              </a:rPr>
              <a:t>1.   </a:t>
            </a:r>
            <a:r>
              <a:rPr lang="en-US" sz="1998" dirty="0">
                <a:solidFill>
                  <a:srgbClr val="FFFF65"/>
                </a:solidFill>
                <a:latin typeface="Times New Roman"/>
              </a:rPr>
              <a:t>POLITIK: </a:t>
            </a:r>
            <a:r>
              <a:rPr lang="en-US" sz="1998" dirty="0" err="1">
                <a:solidFill>
                  <a:srgbClr val="EAEAEA"/>
                </a:solidFill>
                <a:latin typeface="Times New Roman"/>
              </a:rPr>
              <a:t>harus</a:t>
            </a:r>
            <a:r>
              <a:rPr lang="en-US" sz="1998" dirty="0">
                <a:solidFill>
                  <a:srgbClr val="EAEAEA"/>
                </a:solidFill>
                <a:latin typeface="Times New Roman"/>
              </a:rPr>
              <a:t> </a:t>
            </a:r>
            <a:r>
              <a:rPr lang="en-US" sz="1998" dirty="0" err="1">
                <a:solidFill>
                  <a:srgbClr val="EAEAEA"/>
                </a:solidFill>
                <a:latin typeface="Times New Roman"/>
              </a:rPr>
              <a:t>dipahami</a:t>
            </a:r>
            <a:r>
              <a:rPr lang="en-US" sz="1998" dirty="0">
                <a:solidFill>
                  <a:srgbClr val="EAEAEA"/>
                </a:solidFill>
                <a:latin typeface="Times New Roman"/>
              </a:rPr>
              <a:t> </a:t>
            </a:r>
            <a:r>
              <a:rPr lang="en-US" sz="1998" dirty="0" err="1">
                <a:solidFill>
                  <a:srgbClr val="EAEAEA"/>
                </a:solidFill>
                <a:latin typeface="Times New Roman"/>
              </a:rPr>
              <a:t>sebagai</a:t>
            </a:r>
            <a:r>
              <a:rPr lang="en-US" sz="1998" dirty="0">
                <a:solidFill>
                  <a:srgbClr val="EAEAEA"/>
                </a:solidFill>
                <a:latin typeface="Times New Roman"/>
              </a:rPr>
              <a:t> proses </a:t>
            </a:r>
            <a:r>
              <a:rPr lang="en-US" sz="1998" dirty="0" err="1">
                <a:solidFill>
                  <a:srgbClr val="EAEAEA"/>
                </a:solidFill>
                <a:latin typeface="Times New Roman"/>
              </a:rPr>
              <a:t>untuk</a:t>
            </a:r>
            <a:r>
              <a:rPr lang="en-US" sz="1998" dirty="0">
                <a:solidFill>
                  <a:srgbClr val="EAEAEA"/>
                </a:solidFill>
                <a:latin typeface="Times New Roman"/>
              </a:rPr>
              <a:t> </a:t>
            </a:r>
            <a:r>
              <a:rPr lang="en-US" sz="1998" dirty="0" err="1">
                <a:solidFill>
                  <a:srgbClr val="EAEAEA"/>
                </a:solidFill>
                <a:latin typeface="Times New Roman"/>
              </a:rPr>
              <a:t>membuka</a:t>
            </a:r>
            <a:r>
              <a:rPr lang="en-US" sz="1998" dirty="0">
                <a:solidFill>
                  <a:srgbClr val="EAEAEA"/>
                </a:solidFill>
                <a:latin typeface="Times New Roman"/>
              </a:rPr>
              <a:t> </a:t>
            </a:r>
            <a:r>
              <a:rPr lang="en-US" sz="1998" dirty="0" err="1">
                <a:solidFill>
                  <a:srgbClr val="EAEAEA"/>
                </a:solidFill>
                <a:latin typeface="Times New Roman"/>
              </a:rPr>
              <a:t>ruang</a:t>
            </a:r>
            <a:r>
              <a:rPr lang="en-US" sz="1998" dirty="0">
                <a:solidFill>
                  <a:srgbClr val="EAEAEA"/>
                </a:solidFill>
                <a:latin typeface="Times New Roman"/>
              </a:rPr>
              <a:t> </a:t>
            </a:r>
            <a:r>
              <a:rPr lang="en-US" sz="1998" dirty="0" err="1">
                <a:solidFill>
                  <a:srgbClr val="EAEAEA"/>
                </a:solidFill>
                <a:latin typeface="Times New Roman"/>
              </a:rPr>
              <a:t>bagi</a:t>
            </a:r>
            <a:endParaRPr lang="en-US" sz="1998" dirty="0">
              <a:solidFill>
                <a:srgbClr val="EAEAEA"/>
              </a:solidFill>
              <a:latin typeface="Times New Roman"/>
            </a:endParaRPr>
          </a:p>
        </p:txBody>
      </p:sp>
      <p:sp>
        <p:nvSpPr>
          <p:cNvPr id="9" name="TextBox 8"/>
          <p:cNvSpPr txBox="1"/>
          <p:nvPr/>
        </p:nvSpPr>
        <p:spPr>
          <a:xfrm>
            <a:off x="631327" y="1775049"/>
            <a:ext cx="7286231" cy="492362"/>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dirty="0" err="1">
                <a:solidFill>
                  <a:srgbClr val="EAEAEA"/>
                </a:solidFill>
                <a:latin typeface="Times New Roman"/>
              </a:rPr>
              <a:t>lahirnya</a:t>
            </a:r>
            <a:r>
              <a:rPr lang="en-US" sz="1998" dirty="0">
                <a:solidFill>
                  <a:srgbClr val="EAEAEA"/>
                </a:solidFill>
                <a:latin typeface="Times New Roman"/>
              </a:rPr>
              <a:t> </a:t>
            </a:r>
            <a:r>
              <a:rPr lang="en-US" sz="1998" dirty="0" err="1">
                <a:solidFill>
                  <a:srgbClr val="EAEAEA"/>
                </a:solidFill>
                <a:latin typeface="Times New Roman"/>
              </a:rPr>
              <a:t>kepala</a:t>
            </a:r>
            <a:r>
              <a:rPr lang="en-US" sz="1998" dirty="0">
                <a:solidFill>
                  <a:srgbClr val="EAEAEA"/>
                </a:solidFill>
                <a:latin typeface="Times New Roman"/>
              </a:rPr>
              <a:t> </a:t>
            </a:r>
            <a:r>
              <a:rPr lang="en-US" sz="1998" dirty="0" err="1">
                <a:solidFill>
                  <a:srgbClr val="EAEAEA"/>
                </a:solidFill>
                <a:latin typeface="Times New Roman"/>
              </a:rPr>
              <a:t>pemerintahan</a:t>
            </a:r>
            <a:r>
              <a:rPr lang="en-US" sz="1998" dirty="0">
                <a:solidFill>
                  <a:srgbClr val="EAEAEA"/>
                </a:solidFill>
                <a:latin typeface="Times New Roman"/>
              </a:rPr>
              <a:t> </a:t>
            </a:r>
            <a:r>
              <a:rPr lang="en-US" sz="1998" dirty="0" err="1">
                <a:solidFill>
                  <a:srgbClr val="EAEAEA"/>
                </a:solidFill>
                <a:latin typeface="Times New Roman"/>
              </a:rPr>
              <a:t>daerah</a:t>
            </a:r>
            <a:r>
              <a:rPr lang="en-US" sz="1998" dirty="0">
                <a:solidFill>
                  <a:srgbClr val="EAEAEA"/>
                </a:solidFill>
                <a:latin typeface="Times New Roman"/>
              </a:rPr>
              <a:t> </a:t>
            </a:r>
            <a:r>
              <a:rPr lang="en-US" sz="1998" dirty="0" err="1">
                <a:solidFill>
                  <a:srgbClr val="EAEAEA"/>
                </a:solidFill>
                <a:latin typeface="Times New Roman"/>
              </a:rPr>
              <a:t>yg</a:t>
            </a:r>
            <a:r>
              <a:rPr lang="en-US" sz="1998" dirty="0">
                <a:solidFill>
                  <a:srgbClr val="EAEAEA"/>
                </a:solidFill>
                <a:latin typeface="Times New Roman"/>
              </a:rPr>
              <a:t> </a:t>
            </a:r>
            <a:r>
              <a:rPr lang="en-US" sz="1998" dirty="0" err="1">
                <a:solidFill>
                  <a:srgbClr val="EAEAEA"/>
                </a:solidFill>
                <a:latin typeface="Times New Roman"/>
              </a:rPr>
              <a:t>dipilih</a:t>
            </a:r>
            <a:r>
              <a:rPr lang="en-US" sz="1998" dirty="0">
                <a:solidFill>
                  <a:srgbClr val="EAEAEA"/>
                </a:solidFill>
                <a:latin typeface="Times New Roman"/>
              </a:rPr>
              <a:t> </a:t>
            </a:r>
            <a:r>
              <a:rPr lang="en-US" sz="1998" dirty="0" err="1">
                <a:solidFill>
                  <a:srgbClr val="EAEAEA"/>
                </a:solidFill>
                <a:latin typeface="Times New Roman"/>
              </a:rPr>
              <a:t>secara</a:t>
            </a:r>
            <a:r>
              <a:rPr lang="en-US" sz="1998" dirty="0">
                <a:solidFill>
                  <a:srgbClr val="EAEAEA"/>
                </a:solidFill>
                <a:latin typeface="Times New Roman"/>
              </a:rPr>
              <a:t> </a:t>
            </a:r>
            <a:r>
              <a:rPr lang="en-US" sz="1998" dirty="0" err="1">
                <a:solidFill>
                  <a:srgbClr val="EAEAEA"/>
                </a:solidFill>
                <a:latin typeface="Times New Roman"/>
              </a:rPr>
              <a:t>demokratis</a:t>
            </a:r>
            <a:r>
              <a:rPr lang="en-US" sz="1998" dirty="0">
                <a:solidFill>
                  <a:srgbClr val="EAEAEA"/>
                </a:solidFill>
                <a:latin typeface="Times New Roman"/>
              </a:rPr>
              <a:t>, </a:t>
            </a:r>
            <a:r>
              <a:rPr lang="en-US" sz="1998" dirty="0" err="1">
                <a:solidFill>
                  <a:srgbClr val="EAEAEA"/>
                </a:solidFill>
                <a:latin typeface="Times New Roman"/>
              </a:rPr>
              <a:t>dan</a:t>
            </a:r>
            <a:endParaRPr lang="en-US" sz="1998" dirty="0">
              <a:solidFill>
                <a:srgbClr val="EAEAEA"/>
              </a:solidFill>
              <a:latin typeface="Times New Roman"/>
            </a:endParaRPr>
          </a:p>
          <a:p>
            <a:pPr fontAlgn="auto">
              <a:lnSpc>
                <a:spcPts val="1998"/>
              </a:lnSpc>
              <a:spcBef>
                <a:spcPts val="0"/>
              </a:spcBef>
              <a:spcAft>
                <a:spcPts val="0"/>
              </a:spcAft>
              <a:defRPr/>
            </a:pPr>
            <a:r>
              <a:rPr lang="en-US" sz="1998" dirty="0" err="1">
                <a:solidFill>
                  <a:srgbClr val="EAEAEA"/>
                </a:solidFill>
                <a:latin typeface="Times New Roman"/>
              </a:rPr>
              <a:t>memungkinkan</a:t>
            </a:r>
            <a:r>
              <a:rPr lang="en-US" sz="1998" dirty="0">
                <a:solidFill>
                  <a:srgbClr val="EAEAEA"/>
                </a:solidFill>
                <a:latin typeface="Times New Roman"/>
              </a:rPr>
              <a:t> </a:t>
            </a:r>
            <a:r>
              <a:rPr lang="en-US" sz="1998" dirty="0" err="1">
                <a:solidFill>
                  <a:srgbClr val="EAEAEA"/>
                </a:solidFill>
                <a:latin typeface="Times New Roman"/>
              </a:rPr>
              <a:t>berlangsungnya</a:t>
            </a:r>
            <a:r>
              <a:rPr lang="en-US" sz="1998" dirty="0">
                <a:solidFill>
                  <a:srgbClr val="EAEAEA"/>
                </a:solidFill>
                <a:latin typeface="Times New Roman"/>
              </a:rPr>
              <a:t> </a:t>
            </a:r>
            <a:r>
              <a:rPr lang="en-US" sz="1998" dirty="0" err="1">
                <a:solidFill>
                  <a:srgbClr val="EAEAEA"/>
                </a:solidFill>
                <a:latin typeface="Times New Roman"/>
              </a:rPr>
              <a:t>penyelenggaraan</a:t>
            </a:r>
            <a:r>
              <a:rPr lang="en-US" sz="1998" dirty="0">
                <a:solidFill>
                  <a:srgbClr val="EAEAEA"/>
                </a:solidFill>
                <a:latin typeface="Times New Roman"/>
              </a:rPr>
              <a:t> </a:t>
            </a:r>
            <a:r>
              <a:rPr lang="en-US" sz="1998" dirty="0" err="1">
                <a:solidFill>
                  <a:srgbClr val="EAEAEA"/>
                </a:solidFill>
                <a:latin typeface="Times New Roman"/>
              </a:rPr>
              <a:t>pem</a:t>
            </a:r>
            <a:r>
              <a:rPr lang="en-US" sz="1998" dirty="0">
                <a:solidFill>
                  <a:srgbClr val="EAEAEA"/>
                </a:solidFill>
                <a:latin typeface="Times New Roman"/>
              </a:rPr>
              <a:t> </a:t>
            </a:r>
            <a:r>
              <a:rPr lang="en-US" sz="1998" dirty="0" err="1">
                <a:solidFill>
                  <a:srgbClr val="EAEAEA"/>
                </a:solidFill>
                <a:latin typeface="Times New Roman"/>
              </a:rPr>
              <a:t>yg</a:t>
            </a:r>
            <a:r>
              <a:rPr lang="en-US" sz="1998" dirty="0">
                <a:solidFill>
                  <a:srgbClr val="EAEAEA"/>
                </a:solidFill>
                <a:latin typeface="Times New Roman"/>
              </a:rPr>
              <a:t> </a:t>
            </a:r>
            <a:r>
              <a:rPr lang="en-US" sz="1998" dirty="0" err="1">
                <a:solidFill>
                  <a:srgbClr val="EAEAEA"/>
                </a:solidFill>
                <a:latin typeface="Times New Roman"/>
              </a:rPr>
              <a:t>responsif</a:t>
            </a:r>
            <a:r>
              <a:rPr lang="en-US" sz="1998" dirty="0">
                <a:solidFill>
                  <a:srgbClr val="EAEAEA"/>
                </a:solidFill>
                <a:latin typeface="Times New Roman"/>
              </a:rPr>
              <a:t>.</a:t>
            </a:r>
          </a:p>
        </p:txBody>
      </p:sp>
      <p:sp>
        <p:nvSpPr>
          <p:cNvPr id="10" name="TextBox 9"/>
          <p:cNvSpPr txBox="1"/>
          <p:nvPr/>
        </p:nvSpPr>
        <p:spPr>
          <a:xfrm>
            <a:off x="291261" y="2294499"/>
            <a:ext cx="7788992" cy="230832"/>
          </a:xfrm>
          <a:prstGeom prst="rect">
            <a:avLst/>
          </a:prstGeom>
          <a:noFill/>
        </p:spPr>
        <p:txBody>
          <a:bodyPr wrap="none" lIns="0" tIns="0" rIns="0" bIns="0">
            <a:spAutoFit/>
          </a:bodyPr>
          <a:lstStyle/>
          <a:p>
            <a:pPr fontAlgn="auto">
              <a:lnSpc>
                <a:spcPts val="1848"/>
              </a:lnSpc>
              <a:spcBef>
                <a:spcPts val="0"/>
              </a:spcBef>
              <a:spcAft>
                <a:spcPts val="0"/>
              </a:spcAft>
              <a:defRPr/>
            </a:pPr>
            <a:r>
              <a:rPr lang="en-US" sz="1602" dirty="0">
                <a:solidFill>
                  <a:srgbClr val="FFFF00"/>
                </a:solidFill>
                <a:latin typeface="Times New Roman"/>
              </a:rPr>
              <a:t>2.   </a:t>
            </a:r>
            <a:r>
              <a:rPr lang="en-US" sz="1998" dirty="0">
                <a:solidFill>
                  <a:srgbClr val="FFFF65"/>
                </a:solidFill>
                <a:latin typeface="Times New Roman"/>
              </a:rPr>
              <a:t>EKONOMI: </a:t>
            </a:r>
            <a:r>
              <a:rPr lang="en-US" sz="1998" dirty="0" err="1">
                <a:solidFill>
                  <a:srgbClr val="EAEAEA"/>
                </a:solidFill>
                <a:latin typeface="Times New Roman"/>
              </a:rPr>
              <a:t>terbukanya</a:t>
            </a:r>
            <a:r>
              <a:rPr lang="en-US" sz="1998" dirty="0">
                <a:solidFill>
                  <a:srgbClr val="EAEAEA"/>
                </a:solidFill>
                <a:latin typeface="Times New Roman"/>
              </a:rPr>
              <a:t> </a:t>
            </a:r>
            <a:r>
              <a:rPr lang="en-US" sz="1998" dirty="0" err="1">
                <a:solidFill>
                  <a:srgbClr val="EAEAEA"/>
                </a:solidFill>
                <a:latin typeface="Times New Roman"/>
              </a:rPr>
              <a:t>peluang</a:t>
            </a:r>
            <a:r>
              <a:rPr lang="en-US" sz="1998" dirty="0">
                <a:solidFill>
                  <a:srgbClr val="EAEAEA"/>
                </a:solidFill>
                <a:latin typeface="Times New Roman"/>
              </a:rPr>
              <a:t> </a:t>
            </a:r>
            <a:r>
              <a:rPr lang="en-US" sz="1998" dirty="0" err="1">
                <a:solidFill>
                  <a:srgbClr val="EAEAEA"/>
                </a:solidFill>
                <a:latin typeface="Times New Roman"/>
              </a:rPr>
              <a:t>bagi</a:t>
            </a:r>
            <a:r>
              <a:rPr lang="en-US" sz="1998" dirty="0">
                <a:solidFill>
                  <a:srgbClr val="EAEAEA"/>
                </a:solidFill>
                <a:latin typeface="Times New Roman"/>
              </a:rPr>
              <a:t> </a:t>
            </a:r>
            <a:r>
              <a:rPr lang="en-US" sz="1998" dirty="0" err="1">
                <a:solidFill>
                  <a:srgbClr val="EAEAEA"/>
                </a:solidFill>
                <a:latin typeface="Times New Roman"/>
              </a:rPr>
              <a:t>pemda</a:t>
            </a:r>
            <a:r>
              <a:rPr lang="en-US" sz="1998" dirty="0">
                <a:solidFill>
                  <a:srgbClr val="EAEAEA"/>
                </a:solidFill>
                <a:latin typeface="Times New Roman"/>
              </a:rPr>
              <a:t> </a:t>
            </a:r>
            <a:r>
              <a:rPr lang="en-US" sz="1998" dirty="0" err="1">
                <a:solidFill>
                  <a:srgbClr val="EAEAEA"/>
                </a:solidFill>
                <a:latin typeface="Times New Roman"/>
              </a:rPr>
              <a:t>mengembangkan</a:t>
            </a:r>
            <a:r>
              <a:rPr lang="en-US" sz="1998" dirty="0">
                <a:solidFill>
                  <a:srgbClr val="EAEAEA"/>
                </a:solidFill>
                <a:latin typeface="Times New Roman"/>
              </a:rPr>
              <a:t> </a:t>
            </a:r>
            <a:r>
              <a:rPr lang="en-US" sz="1998" dirty="0" err="1">
                <a:solidFill>
                  <a:srgbClr val="EAEAEA"/>
                </a:solidFill>
                <a:latin typeface="Times New Roman"/>
              </a:rPr>
              <a:t>kebijakan</a:t>
            </a:r>
            <a:endParaRPr lang="en-US" sz="1998" dirty="0">
              <a:solidFill>
                <a:srgbClr val="EAEAEA"/>
              </a:solidFill>
              <a:latin typeface="Times New Roman"/>
            </a:endParaRPr>
          </a:p>
        </p:txBody>
      </p:sp>
      <p:sp>
        <p:nvSpPr>
          <p:cNvPr id="11" name="TextBox 10"/>
          <p:cNvSpPr txBox="1"/>
          <p:nvPr/>
        </p:nvSpPr>
        <p:spPr>
          <a:xfrm>
            <a:off x="631328" y="2554223"/>
            <a:ext cx="6815491" cy="492361"/>
          </a:xfrm>
          <a:prstGeom prst="rect">
            <a:avLst/>
          </a:prstGeom>
          <a:noFill/>
        </p:spPr>
        <p:txBody>
          <a:bodyPr wrap="none" lIns="0" tIns="0" rIns="0" bIns="0">
            <a:spAutoFit/>
          </a:bodyPr>
          <a:lstStyle/>
          <a:p>
            <a:pPr fontAlgn="auto">
              <a:lnSpc>
                <a:spcPts val="1848"/>
              </a:lnSpc>
              <a:spcBef>
                <a:spcPts val="0"/>
              </a:spcBef>
              <a:spcAft>
                <a:spcPts val="0"/>
              </a:spcAft>
              <a:defRPr/>
            </a:pPr>
            <a:r>
              <a:rPr lang="nn-NO" sz="1998" dirty="0">
                <a:solidFill>
                  <a:srgbClr val="EAEAEA"/>
                </a:solidFill>
                <a:latin typeface="Times New Roman"/>
              </a:rPr>
              <a:t>regional dan lokal untuk mengoptimalkan pendayagunaan potensi</a:t>
            </a:r>
          </a:p>
          <a:p>
            <a:pPr fontAlgn="auto">
              <a:lnSpc>
                <a:spcPts val="2004"/>
              </a:lnSpc>
              <a:spcBef>
                <a:spcPts val="0"/>
              </a:spcBef>
              <a:spcAft>
                <a:spcPts val="0"/>
              </a:spcAft>
              <a:defRPr/>
            </a:pPr>
            <a:r>
              <a:rPr lang="nn-NO" sz="1998" dirty="0">
                <a:solidFill>
                  <a:srgbClr val="EAEAEA"/>
                </a:solidFill>
                <a:latin typeface="Times New Roman"/>
              </a:rPr>
              <a:t>ekonomi di daerahnya.</a:t>
            </a:r>
            <a:endParaRPr lang="en-US" sz="1998" dirty="0">
              <a:solidFill>
                <a:srgbClr val="EAEAEA"/>
              </a:solidFill>
              <a:latin typeface="Times New Roman"/>
            </a:endParaRPr>
          </a:p>
        </p:txBody>
      </p:sp>
      <p:sp>
        <p:nvSpPr>
          <p:cNvPr id="12" name="TextBox 11"/>
          <p:cNvSpPr txBox="1"/>
          <p:nvPr/>
        </p:nvSpPr>
        <p:spPr>
          <a:xfrm>
            <a:off x="291261" y="3073672"/>
            <a:ext cx="7565661" cy="230832"/>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dirty="0">
                <a:solidFill>
                  <a:srgbClr val="FFFF65"/>
                </a:solidFill>
                <a:latin typeface="Times New Roman"/>
              </a:rPr>
              <a:t>3.  SOSIAL DAN BUDAYA: </a:t>
            </a:r>
            <a:r>
              <a:rPr lang="en-US" sz="1998" dirty="0" err="1">
                <a:solidFill>
                  <a:srgbClr val="EAEAEA"/>
                </a:solidFill>
                <a:latin typeface="Times New Roman"/>
              </a:rPr>
              <a:t>menciptakan</a:t>
            </a:r>
            <a:r>
              <a:rPr lang="en-US" sz="1998" dirty="0">
                <a:solidFill>
                  <a:srgbClr val="EAEAEA"/>
                </a:solidFill>
                <a:latin typeface="Times New Roman"/>
              </a:rPr>
              <a:t> </a:t>
            </a:r>
            <a:r>
              <a:rPr lang="en-US" sz="1998" dirty="0" err="1">
                <a:solidFill>
                  <a:srgbClr val="EAEAEA"/>
                </a:solidFill>
                <a:latin typeface="Times New Roman"/>
              </a:rPr>
              <a:t>kemampuan</a:t>
            </a:r>
            <a:r>
              <a:rPr lang="en-US" sz="1998" dirty="0">
                <a:solidFill>
                  <a:srgbClr val="EAEAEA"/>
                </a:solidFill>
                <a:latin typeface="Times New Roman"/>
              </a:rPr>
              <a:t> </a:t>
            </a:r>
            <a:r>
              <a:rPr lang="en-US" sz="1998" dirty="0" err="1">
                <a:solidFill>
                  <a:srgbClr val="EAEAEA"/>
                </a:solidFill>
                <a:latin typeface="Times New Roman"/>
              </a:rPr>
              <a:t>masyarakat</a:t>
            </a:r>
            <a:r>
              <a:rPr lang="en-US" sz="1998" dirty="0">
                <a:solidFill>
                  <a:srgbClr val="EAEAEA"/>
                </a:solidFill>
                <a:latin typeface="Times New Roman"/>
              </a:rPr>
              <a:t> </a:t>
            </a:r>
            <a:r>
              <a:rPr lang="en-US" sz="1998" dirty="0" err="1">
                <a:solidFill>
                  <a:srgbClr val="EAEAEA"/>
                </a:solidFill>
                <a:latin typeface="Times New Roman"/>
              </a:rPr>
              <a:t>untuk</a:t>
            </a:r>
            <a:endParaRPr lang="en-US" sz="1998" dirty="0">
              <a:solidFill>
                <a:srgbClr val="EAEAEA"/>
              </a:solidFill>
              <a:latin typeface="Times New Roman"/>
            </a:endParaRPr>
          </a:p>
        </p:txBody>
      </p:sp>
      <p:sp>
        <p:nvSpPr>
          <p:cNvPr id="13" name="TextBox 12"/>
          <p:cNvSpPr txBox="1"/>
          <p:nvPr/>
        </p:nvSpPr>
        <p:spPr>
          <a:xfrm>
            <a:off x="631327" y="3328616"/>
            <a:ext cx="4586192" cy="230832"/>
          </a:xfrm>
          <a:prstGeom prst="rect">
            <a:avLst/>
          </a:prstGeom>
          <a:noFill/>
        </p:spPr>
        <p:txBody>
          <a:bodyPr wrap="none" lIns="0" tIns="0" rIns="0" bIns="0">
            <a:spAutoFit/>
          </a:bodyPr>
          <a:lstStyle/>
          <a:p>
            <a:pPr fontAlgn="auto">
              <a:lnSpc>
                <a:spcPts val="1848"/>
              </a:lnSpc>
              <a:spcBef>
                <a:spcPts val="0"/>
              </a:spcBef>
              <a:spcAft>
                <a:spcPts val="0"/>
              </a:spcAft>
              <a:defRPr/>
            </a:pPr>
            <a:r>
              <a:rPr lang="it-IT" sz="1998" dirty="0">
                <a:solidFill>
                  <a:srgbClr val="EAEAEA"/>
                </a:solidFill>
                <a:latin typeface="Times New Roman"/>
              </a:rPr>
              <a:t>merespon dinamika kehidupan di sekitarnya.</a:t>
            </a:r>
            <a:endParaRPr lang="en-US" sz="1998" dirty="0">
              <a:solidFill>
                <a:srgbClr val="EAEAEA"/>
              </a:solidFill>
              <a:latin typeface="Times New Roman"/>
            </a:endParaRPr>
          </a:p>
        </p:txBody>
      </p:sp>
      <p:sp>
        <p:nvSpPr>
          <p:cNvPr id="14" name="TextBox 13"/>
          <p:cNvSpPr txBox="1"/>
          <p:nvPr/>
        </p:nvSpPr>
        <p:spPr>
          <a:xfrm>
            <a:off x="280240" y="971975"/>
            <a:ext cx="7794757" cy="234231"/>
          </a:xfrm>
          <a:prstGeom prst="rect">
            <a:avLst/>
          </a:prstGeom>
          <a:noFill/>
        </p:spPr>
        <p:txBody>
          <a:bodyPr wrap="none" lIns="0" tIns="0" rIns="0" bIns="0">
            <a:spAutoFit/>
          </a:bodyPr>
          <a:lstStyle/>
          <a:p>
            <a:pPr fontAlgn="auto">
              <a:lnSpc>
                <a:spcPts val="1848"/>
              </a:lnSpc>
              <a:spcBef>
                <a:spcPts val="0"/>
              </a:spcBef>
              <a:spcAft>
                <a:spcPts val="0"/>
              </a:spcAft>
              <a:defRPr/>
            </a:pPr>
            <a:r>
              <a:rPr lang="it-IT" sz="1998">
                <a:solidFill>
                  <a:srgbClr val="33CC33"/>
                </a:solidFill>
                <a:latin typeface="Times New Roman"/>
              </a:rPr>
              <a:t>VISI DESENTRALISASI : simbol kepercayaan dari pempus kepada pemda.</a:t>
            </a:r>
            <a:endParaRPr lang="en-US" sz="1998">
              <a:solidFill>
                <a:srgbClr val="33CC33"/>
              </a:solidFill>
              <a:latin typeface="Times New Roman"/>
            </a:endParaRPr>
          </a:p>
        </p:txBody>
      </p:sp>
      <p:sp>
        <p:nvSpPr>
          <p:cNvPr id="15" name="TextBox 14"/>
          <p:cNvSpPr txBox="1"/>
          <p:nvPr/>
        </p:nvSpPr>
        <p:spPr>
          <a:xfrm>
            <a:off x="280239" y="1231700"/>
            <a:ext cx="5944860" cy="234230"/>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a:solidFill>
                  <a:srgbClr val="FFFF65"/>
                </a:solidFill>
                <a:latin typeface="Times New Roman"/>
              </a:rPr>
              <a:t>VISI OTODA : dirumuskan dalam 3 ruang lingkup, yaitu :</a:t>
            </a:r>
          </a:p>
        </p:txBody>
      </p:sp>
      <p:sp>
        <p:nvSpPr>
          <p:cNvPr id="16" name="TextBox 15"/>
          <p:cNvSpPr txBox="1"/>
          <p:nvPr/>
        </p:nvSpPr>
        <p:spPr>
          <a:xfrm>
            <a:off x="187352" y="3790702"/>
            <a:ext cx="2848053" cy="234230"/>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a:solidFill>
                  <a:srgbClr val="FF9AFF"/>
                </a:solidFill>
                <a:latin typeface="Times New Roman"/>
              </a:rPr>
              <a:t>KONSEP DASAR OTODA</a:t>
            </a:r>
          </a:p>
        </p:txBody>
      </p:sp>
      <p:sp>
        <p:nvSpPr>
          <p:cNvPr id="17" name="TextBox 16"/>
          <p:cNvSpPr txBox="1"/>
          <p:nvPr/>
        </p:nvSpPr>
        <p:spPr>
          <a:xfrm>
            <a:off x="187352" y="4050427"/>
            <a:ext cx="7962116" cy="230832"/>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a:solidFill>
                  <a:srgbClr val="FF9AFF"/>
                </a:solidFill>
                <a:latin typeface="Times New Roman"/>
              </a:rPr>
              <a:t>1.   Penyerahan sebanyak mungkin kewenangan pem dlm hub DN kpd daerah</a:t>
            </a:r>
          </a:p>
        </p:txBody>
      </p:sp>
      <p:sp>
        <p:nvSpPr>
          <p:cNvPr id="18" name="TextBox 17"/>
          <p:cNvSpPr txBox="1"/>
          <p:nvPr/>
        </p:nvSpPr>
        <p:spPr>
          <a:xfrm>
            <a:off x="187352" y="4310152"/>
            <a:ext cx="7628691" cy="230832"/>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a:solidFill>
                  <a:srgbClr val="FF9AFF"/>
                </a:solidFill>
                <a:latin typeface="Times New Roman"/>
              </a:rPr>
              <a:t>2.   Penguatan peran DPRD sbg representasi rakyat lokal dlm pemilihan &amp;</a:t>
            </a:r>
          </a:p>
        </p:txBody>
      </p:sp>
      <p:sp>
        <p:nvSpPr>
          <p:cNvPr id="19" name="TextBox 18"/>
          <p:cNvSpPr txBox="1"/>
          <p:nvPr/>
        </p:nvSpPr>
        <p:spPr>
          <a:xfrm>
            <a:off x="640773" y="4569876"/>
            <a:ext cx="2561516" cy="234231"/>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a:solidFill>
                  <a:srgbClr val="FF9AFF"/>
                </a:solidFill>
                <a:latin typeface="Times New Roman"/>
              </a:rPr>
              <a:t>penetapan kepala daerah.</a:t>
            </a:r>
          </a:p>
        </p:txBody>
      </p:sp>
      <p:sp>
        <p:nvSpPr>
          <p:cNvPr id="20" name="TextBox 19"/>
          <p:cNvSpPr txBox="1"/>
          <p:nvPr/>
        </p:nvSpPr>
        <p:spPr>
          <a:xfrm>
            <a:off x="187352" y="4829600"/>
            <a:ext cx="8018221" cy="230832"/>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a:solidFill>
                  <a:srgbClr val="FF9AFF"/>
                </a:solidFill>
                <a:latin typeface="Times New Roman"/>
              </a:rPr>
              <a:t>3.   Pembangunan tradisi politik yg lebih sesuai dg kultur berkualitas tinggi dg</a:t>
            </a:r>
          </a:p>
        </p:txBody>
      </p:sp>
      <p:sp>
        <p:nvSpPr>
          <p:cNvPr id="21" name="TextBox 20"/>
          <p:cNvSpPr txBox="1"/>
          <p:nvPr/>
        </p:nvSpPr>
        <p:spPr>
          <a:xfrm>
            <a:off x="640774" y="5089324"/>
            <a:ext cx="3715761" cy="230832"/>
          </a:xfrm>
          <a:prstGeom prst="rect">
            <a:avLst/>
          </a:prstGeom>
          <a:noFill/>
        </p:spPr>
        <p:txBody>
          <a:bodyPr wrap="none" lIns="0" tIns="0" rIns="0" bIns="0">
            <a:spAutoFit/>
          </a:bodyPr>
          <a:lstStyle/>
          <a:p>
            <a:pPr fontAlgn="auto">
              <a:lnSpc>
                <a:spcPts val="1848"/>
              </a:lnSpc>
              <a:spcBef>
                <a:spcPts val="0"/>
              </a:spcBef>
              <a:spcAft>
                <a:spcPts val="0"/>
              </a:spcAft>
              <a:defRPr/>
            </a:pPr>
            <a:r>
              <a:rPr lang="nb-NO" sz="1998">
                <a:solidFill>
                  <a:srgbClr val="FF9AFF"/>
                </a:solidFill>
                <a:latin typeface="Times New Roman"/>
              </a:rPr>
              <a:t>tingkat akseptabilitas yg tinggi pula.</a:t>
            </a:r>
            <a:endParaRPr lang="en-US" sz="1998">
              <a:solidFill>
                <a:srgbClr val="FF9AFF"/>
              </a:solidFill>
              <a:latin typeface="Times New Roman"/>
            </a:endParaRPr>
          </a:p>
        </p:txBody>
      </p:sp>
      <p:sp>
        <p:nvSpPr>
          <p:cNvPr id="22" name="TextBox 21"/>
          <p:cNvSpPr txBox="1"/>
          <p:nvPr/>
        </p:nvSpPr>
        <p:spPr>
          <a:xfrm>
            <a:off x="187352" y="5349049"/>
            <a:ext cx="6376746" cy="230832"/>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a:solidFill>
                  <a:srgbClr val="FF9AFF"/>
                </a:solidFill>
                <a:latin typeface="Times New Roman"/>
              </a:rPr>
              <a:t>4.   Peningkatan efektivitas fungsi-fungsi pelayanan eksekutif.</a:t>
            </a:r>
          </a:p>
        </p:txBody>
      </p:sp>
      <p:sp>
        <p:nvSpPr>
          <p:cNvPr id="23" name="TextBox 22"/>
          <p:cNvSpPr txBox="1"/>
          <p:nvPr/>
        </p:nvSpPr>
        <p:spPr>
          <a:xfrm>
            <a:off x="187352" y="5608773"/>
            <a:ext cx="5737148" cy="230832"/>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a:solidFill>
                  <a:srgbClr val="FF9AFF"/>
                </a:solidFill>
                <a:latin typeface="Times New Roman"/>
              </a:rPr>
              <a:t>5.   Peningkatan efisiensi administrasi keuangan daerah.</a:t>
            </a:r>
          </a:p>
        </p:txBody>
      </p:sp>
      <p:sp>
        <p:nvSpPr>
          <p:cNvPr id="24" name="TextBox 23"/>
          <p:cNvSpPr txBox="1"/>
          <p:nvPr/>
        </p:nvSpPr>
        <p:spPr>
          <a:xfrm>
            <a:off x="187352" y="5868498"/>
            <a:ext cx="7562648" cy="230832"/>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a:solidFill>
                  <a:srgbClr val="FF9AFF"/>
                </a:solidFill>
                <a:latin typeface="Times New Roman"/>
              </a:rPr>
              <a:t>6.   Pengaturan pembagian sumber-sumber pendapatan daerah, pemberian</a:t>
            </a:r>
          </a:p>
        </p:txBody>
      </p:sp>
      <p:sp>
        <p:nvSpPr>
          <p:cNvPr id="25" name="TextBox 24"/>
          <p:cNvSpPr txBox="1"/>
          <p:nvPr/>
        </p:nvSpPr>
        <p:spPr>
          <a:xfrm>
            <a:off x="640774" y="6128222"/>
            <a:ext cx="7479612" cy="230832"/>
          </a:xfrm>
          <a:prstGeom prst="rect">
            <a:avLst/>
          </a:prstGeom>
          <a:noFill/>
        </p:spPr>
        <p:txBody>
          <a:bodyPr wrap="none" lIns="0" tIns="0" rIns="0" bIns="0">
            <a:spAutoFit/>
          </a:bodyPr>
          <a:lstStyle/>
          <a:p>
            <a:pPr fontAlgn="auto">
              <a:lnSpc>
                <a:spcPts val="1848"/>
              </a:lnSpc>
              <a:spcBef>
                <a:spcPts val="0"/>
              </a:spcBef>
              <a:spcAft>
                <a:spcPts val="0"/>
              </a:spcAft>
              <a:defRPr/>
            </a:pPr>
            <a:r>
              <a:rPr lang="en-US" sz="1998">
                <a:solidFill>
                  <a:srgbClr val="FF9AFF"/>
                </a:solidFill>
                <a:latin typeface="Times New Roman"/>
              </a:rPr>
              <a:t>keleluasaan kpd daerah &amp; optimalisasi upaya pemberdayaan masyarakat.</a:t>
            </a:r>
          </a:p>
        </p:txBody>
      </p:sp>
    </p:spTree>
    <p:extLst>
      <p:ext uri="{BB962C8B-B14F-4D97-AF65-F5344CB8AC3E}">
        <p14:creationId xmlns:p14="http://schemas.microsoft.com/office/powerpoint/2010/main" val="235781843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ws_5EA.tmp"/>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88165" y="0"/>
            <a:ext cx="1750711" cy="803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2" descr="ws_5EB.tmp"/>
          <p:cNvPicPr>
            <a:picLocks/>
          </p:cNvPicPr>
          <p:nvPr/>
        </p:nvPicPr>
        <p:blipFill>
          <a:blip r:embed="rId3">
            <a:extLst>
              <a:ext uri="{28A0092B-C50C-407E-A947-70E740481C1C}">
                <a14:useLocalDpi xmlns:a14="http://schemas.microsoft.com/office/drawing/2010/main" val="0"/>
              </a:ext>
            </a:extLst>
          </a:blip>
          <a:srcRect/>
          <a:stretch>
            <a:fillRect/>
          </a:stretch>
        </p:blipFill>
        <p:spPr bwMode="auto">
          <a:xfrm>
            <a:off x="3110975" y="0"/>
            <a:ext cx="3463636" cy="1720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3" descr="ws_5EC.tmp"/>
          <p:cNvPicPr>
            <a:picLocks/>
          </p:cNvPicPr>
          <p:nvPr/>
        </p:nvPicPr>
        <p:blipFill>
          <a:blip r:embed="rId4">
            <a:extLst>
              <a:ext uri="{28A0092B-C50C-407E-A947-70E740481C1C}">
                <a14:useLocalDpi xmlns:a14="http://schemas.microsoft.com/office/drawing/2010/main" val="0"/>
              </a:ext>
            </a:extLst>
          </a:blip>
          <a:srcRect/>
          <a:stretch>
            <a:fillRect/>
          </a:stretch>
        </p:blipFill>
        <p:spPr bwMode="auto">
          <a:xfrm>
            <a:off x="0" y="1835599"/>
            <a:ext cx="2267107" cy="27279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4" descr="ws_5ED.tmp"/>
          <p:cNvPicPr>
            <a:picLocks/>
          </p:cNvPicPr>
          <p:nvPr/>
        </p:nvPicPr>
        <p:blipFill>
          <a:blip r:embed="rId5">
            <a:extLst>
              <a:ext uri="{28A0092B-C50C-407E-A947-70E740481C1C}">
                <a14:useLocalDpi xmlns:a14="http://schemas.microsoft.com/office/drawing/2010/main" val="0"/>
              </a:ext>
            </a:extLst>
          </a:blip>
          <a:srcRect/>
          <a:stretch>
            <a:fillRect/>
          </a:stretch>
        </p:blipFill>
        <p:spPr bwMode="auto">
          <a:xfrm>
            <a:off x="0" y="4792952"/>
            <a:ext cx="3425851" cy="2065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5" descr="ws_5EE.tmp"/>
          <p:cNvPicPr>
            <a:picLocks/>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215691" y="1067579"/>
            <a:ext cx="250068" cy="294953"/>
          </a:xfrm>
          <a:prstGeom prst="rect">
            <a:avLst/>
          </a:prstGeom>
          <a:noFill/>
        </p:spPr>
        <p:txBody>
          <a:bodyPr wrap="none" lIns="0" tIns="0" rIns="0" bIns="0">
            <a:spAutoFit/>
          </a:bodyPr>
          <a:lstStyle/>
          <a:p>
            <a:pPr fontAlgn="auto">
              <a:lnSpc>
                <a:spcPts val="2338"/>
              </a:lnSpc>
              <a:spcBef>
                <a:spcPts val="0"/>
              </a:spcBef>
              <a:spcAft>
                <a:spcPts val="0"/>
              </a:spcAft>
              <a:defRPr/>
            </a:pPr>
            <a:r>
              <a:rPr lang="en-US" sz="2598">
                <a:solidFill>
                  <a:srgbClr val="FFFF00"/>
                </a:solidFill>
                <a:latin typeface="Times New Roman"/>
              </a:rPr>
              <a:t>1.</a:t>
            </a:r>
          </a:p>
        </p:txBody>
      </p:sp>
      <p:sp>
        <p:nvSpPr>
          <p:cNvPr id="9224" name="TextBox 7"/>
          <p:cNvSpPr txBox="1">
            <a:spLocks noChangeArrowheads="1"/>
          </p:cNvSpPr>
          <p:nvPr/>
        </p:nvSpPr>
        <p:spPr bwMode="auto">
          <a:xfrm>
            <a:off x="820253" y="1085107"/>
            <a:ext cx="8200946" cy="291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163"/>
              </a:lnSpc>
            </a:pPr>
            <a:r>
              <a:rPr lang="en-US" sz="2400">
                <a:solidFill>
                  <a:srgbClr val="FFFF65"/>
                </a:solidFill>
                <a:latin typeface="Times New Roman" pitchFamily="18" charset="0"/>
              </a:rPr>
              <a:t>DEKONSENTRASI: </a:t>
            </a:r>
            <a:r>
              <a:rPr lang="en-US" sz="2400">
                <a:solidFill>
                  <a:srgbClr val="EAEAEA"/>
                </a:solidFill>
                <a:latin typeface="Times New Roman" pitchFamily="18" charset="0"/>
              </a:rPr>
              <a:t>pembagian kewenangan dan tanggungjawab</a:t>
            </a:r>
          </a:p>
        </p:txBody>
      </p:sp>
      <p:sp>
        <p:nvSpPr>
          <p:cNvPr id="9225" name="TextBox 8"/>
          <p:cNvSpPr txBox="1">
            <a:spLocks noChangeArrowheads="1"/>
          </p:cNvSpPr>
          <p:nvPr/>
        </p:nvSpPr>
        <p:spPr bwMode="auto">
          <a:xfrm>
            <a:off x="820252" y="1414940"/>
            <a:ext cx="8424508" cy="2625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163"/>
              </a:lnSpc>
            </a:pPr>
            <a:r>
              <a:rPr lang="en-US" sz="2400">
                <a:solidFill>
                  <a:srgbClr val="EAEAEA"/>
                </a:solidFill>
                <a:latin typeface="Times New Roman" pitchFamily="18" charset="0"/>
              </a:rPr>
              <a:t>administratif antara departemen pusat dg pejabat pusat di lapangan</a:t>
            </a:r>
          </a:p>
          <a:p>
            <a:pPr eaLnBrk="1" hangingPunct="1">
              <a:lnSpc>
                <a:spcPts val="2588"/>
              </a:lnSpc>
            </a:pPr>
            <a:r>
              <a:rPr lang="en-US" sz="2400">
                <a:solidFill>
                  <a:srgbClr val="EAEAEA"/>
                </a:solidFill>
                <a:latin typeface="Times New Roman" pitchFamily="18" charset="0"/>
              </a:rPr>
              <a:t>tanpa adanya penyerahan kewenangan untuk mengambil</a:t>
            </a:r>
          </a:p>
          <a:p>
            <a:pPr eaLnBrk="1" hangingPunct="1">
              <a:lnSpc>
                <a:spcPts val="2550"/>
              </a:lnSpc>
            </a:pPr>
            <a:r>
              <a:rPr lang="en-US" sz="2400">
                <a:solidFill>
                  <a:srgbClr val="EAEAEA"/>
                </a:solidFill>
                <a:latin typeface="Times New Roman" pitchFamily="18" charset="0"/>
              </a:rPr>
              <a:t>keputusan atau keleluasaan untuk membuat keputusan.</a:t>
            </a:r>
          </a:p>
          <a:p>
            <a:pPr eaLnBrk="1" hangingPunct="1">
              <a:lnSpc>
                <a:spcPts val="2625"/>
              </a:lnSpc>
            </a:pPr>
            <a:r>
              <a:rPr lang="en-US" sz="2400">
                <a:solidFill>
                  <a:srgbClr val="EAEAEA"/>
                </a:solidFill>
                <a:latin typeface="Times New Roman" pitchFamily="18" charset="0"/>
              </a:rPr>
              <a:t>Ada 2 tipe : </a:t>
            </a:r>
            <a:r>
              <a:rPr lang="en-US" sz="2400">
                <a:solidFill>
                  <a:srgbClr val="009AFF"/>
                </a:solidFill>
                <a:latin typeface="Times New Roman" pitchFamily="18" charset="0"/>
              </a:rPr>
              <a:t>administrasi lapangan </a:t>
            </a:r>
            <a:r>
              <a:rPr lang="en-US" sz="2400">
                <a:solidFill>
                  <a:srgbClr val="EAEAEA"/>
                </a:solidFill>
                <a:latin typeface="Times New Roman" pitchFamily="18" charset="0"/>
              </a:rPr>
              <a:t>(~ pejabat lapangan diberi</a:t>
            </a:r>
          </a:p>
          <a:p>
            <a:pPr eaLnBrk="1" hangingPunct="1">
              <a:lnSpc>
                <a:spcPts val="2588"/>
              </a:lnSpc>
            </a:pPr>
            <a:r>
              <a:rPr lang="en-US" sz="2400">
                <a:solidFill>
                  <a:srgbClr val="EAEAEA"/>
                </a:solidFill>
                <a:latin typeface="Times New Roman" pitchFamily="18" charset="0"/>
              </a:rPr>
              <a:t>keleluasaan utk mengambil keputusan seperti merencanakan,</a:t>
            </a:r>
          </a:p>
          <a:p>
            <a:pPr eaLnBrk="1" hangingPunct="1">
              <a:lnSpc>
                <a:spcPts val="2588"/>
              </a:lnSpc>
            </a:pPr>
            <a:r>
              <a:rPr lang="en-US" sz="2400">
                <a:solidFill>
                  <a:srgbClr val="EAEAEA"/>
                </a:solidFill>
                <a:latin typeface="Times New Roman" pitchFamily="18" charset="0"/>
              </a:rPr>
              <a:t>membuat keputusan rutin dan menyesuaikan pelaksanaan</a:t>
            </a:r>
          </a:p>
          <a:p>
            <a:pPr eaLnBrk="1" hangingPunct="1">
              <a:lnSpc>
                <a:spcPts val="2588"/>
              </a:lnSpc>
            </a:pPr>
            <a:r>
              <a:rPr lang="en-US" sz="2400">
                <a:solidFill>
                  <a:srgbClr val="EAEAEA"/>
                </a:solidFill>
                <a:latin typeface="Times New Roman" pitchFamily="18" charset="0"/>
              </a:rPr>
              <a:t>kebijakan pusat dg kondisi setempat); dan </a:t>
            </a:r>
            <a:r>
              <a:rPr lang="en-US" sz="2400">
                <a:solidFill>
                  <a:srgbClr val="009AFF"/>
                </a:solidFill>
                <a:latin typeface="Times New Roman" pitchFamily="18" charset="0"/>
              </a:rPr>
              <a:t>administrasi lokal</a:t>
            </a:r>
            <a:r>
              <a:rPr lang="en-US" sz="2400">
                <a:solidFill>
                  <a:srgbClr val="EAEAEA"/>
                </a:solidFill>
                <a:latin typeface="Times New Roman" pitchFamily="18" charset="0"/>
              </a:rPr>
              <a:t>,</a:t>
            </a:r>
          </a:p>
          <a:p>
            <a:pPr eaLnBrk="1" hangingPunct="1">
              <a:lnSpc>
                <a:spcPts val="2563"/>
              </a:lnSpc>
            </a:pPr>
            <a:r>
              <a:rPr lang="en-US" sz="2400">
                <a:solidFill>
                  <a:srgbClr val="EAEAEA"/>
                </a:solidFill>
                <a:latin typeface="Times New Roman" pitchFamily="18" charset="0"/>
              </a:rPr>
              <a:t>berupa </a:t>
            </a:r>
            <a:r>
              <a:rPr lang="en-US" sz="2400">
                <a:solidFill>
                  <a:srgbClr val="33CC33"/>
                </a:solidFill>
                <a:latin typeface="Times New Roman" pitchFamily="18" charset="0"/>
              </a:rPr>
              <a:t>administrasi terpadu</a:t>
            </a:r>
            <a:r>
              <a:rPr lang="en-US" sz="2400">
                <a:solidFill>
                  <a:srgbClr val="EAEAEA"/>
                </a:solidFill>
                <a:latin typeface="Times New Roman" pitchFamily="18" charset="0"/>
              </a:rPr>
              <a:t>, dan </a:t>
            </a:r>
            <a:r>
              <a:rPr lang="en-US" sz="2400">
                <a:solidFill>
                  <a:srgbClr val="33CC33"/>
                </a:solidFill>
                <a:latin typeface="Times New Roman" pitchFamily="18" charset="0"/>
              </a:rPr>
              <a:t>administasi yang tidak terpadu</a:t>
            </a:r>
            <a:r>
              <a:rPr lang="en-US" sz="2400">
                <a:solidFill>
                  <a:srgbClr val="EAEAEA"/>
                </a:solidFill>
                <a:latin typeface="Times New Roman" pitchFamily="18" charset="0"/>
              </a:rPr>
              <a:t>.</a:t>
            </a:r>
          </a:p>
        </p:txBody>
      </p:sp>
      <p:sp>
        <p:nvSpPr>
          <p:cNvPr id="10" name="TextBox 9"/>
          <p:cNvSpPr txBox="1"/>
          <p:nvPr/>
        </p:nvSpPr>
        <p:spPr>
          <a:xfrm>
            <a:off x="215691" y="4036086"/>
            <a:ext cx="250068" cy="294953"/>
          </a:xfrm>
          <a:prstGeom prst="rect">
            <a:avLst/>
          </a:prstGeom>
          <a:noFill/>
        </p:spPr>
        <p:txBody>
          <a:bodyPr wrap="none" lIns="0" tIns="0" rIns="0" bIns="0">
            <a:spAutoFit/>
          </a:bodyPr>
          <a:lstStyle/>
          <a:p>
            <a:pPr fontAlgn="auto">
              <a:lnSpc>
                <a:spcPts val="2338"/>
              </a:lnSpc>
              <a:spcBef>
                <a:spcPts val="0"/>
              </a:spcBef>
              <a:spcAft>
                <a:spcPts val="0"/>
              </a:spcAft>
              <a:defRPr/>
            </a:pPr>
            <a:r>
              <a:rPr lang="en-US" sz="2598">
                <a:solidFill>
                  <a:srgbClr val="FFFF00"/>
                </a:solidFill>
                <a:latin typeface="Times New Roman"/>
              </a:rPr>
              <a:t>2.</a:t>
            </a:r>
          </a:p>
        </p:txBody>
      </p:sp>
      <p:sp>
        <p:nvSpPr>
          <p:cNvPr id="9227" name="TextBox 10"/>
          <p:cNvSpPr txBox="1">
            <a:spLocks noChangeArrowheads="1"/>
          </p:cNvSpPr>
          <p:nvPr/>
        </p:nvSpPr>
        <p:spPr bwMode="auto">
          <a:xfrm>
            <a:off x="820253" y="4053614"/>
            <a:ext cx="8063975" cy="2915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163"/>
              </a:lnSpc>
            </a:pPr>
            <a:r>
              <a:rPr lang="fi-FI" sz="2400">
                <a:solidFill>
                  <a:srgbClr val="FFFF65"/>
                </a:solidFill>
                <a:latin typeface="Times New Roman" pitchFamily="18" charset="0"/>
              </a:rPr>
              <a:t>DELEGASI: </a:t>
            </a:r>
            <a:r>
              <a:rPr lang="fi-FI" sz="2400">
                <a:solidFill>
                  <a:srgbClr val="EAEAEA"/>
                </a:solidFill>
                <a:latin typeface="Times New Roman" pitchFamily="18" charset="0"/>
              </a:rPr>
              <a:t>pelimpahan pengambilan keputusan &amp; kewenangan</a:t>
            </a:r>
            <a:endParaRPr lang="en-US" sz="2400">
              <a:solidFill>
                <a:srgbClr val="EAEAEA"/>
              </a:solidFill>
              <a:latin typeface="Times New Roman" pitchFamily="18" charset="0"/>
            </a:endParaRPr>
          </a:p>
        </p:txBody>
      </p:sp>
      <p:sp>
        <p:nvSpPr>
          <p:cNvPr id="9228" name="TextBox 11"/>
          <p:cNvSpPr txBox="1">
            <a:spLocks noChangeArrowheads="1"/>
          </p:cNvSpPr>
          <p:nvPr/>
        </p:nvSpPr>
        <p:spPr bwMode="auto">
          <a:xfrm>
            <a:off x="820253" y="4383448"/>
            <a:ext cx="7816797" cy="618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163"/>
              </a:lnSpc>
            </a:pPr>
            <a:r>
              <a:rPr lang="en-US" sz="2400">
                <a:solidFill>
                  <a:srgbClr val="EAEAEA"/>
                </a:solidFill>
                <a:latin typeface="Times New Roman" pitchFamily="18" charset="0"/>
              </a:rPr>
              <a:t>manajerial untuk melakukan tugas khusus kpd organisasi yg tdk</a:t>
            </a:r>
          </a:p>
          <a:p>
            <a:pPr eaLnBrk="1" hangingPunct="1">
              <a:lnSpc>
                <a:spcPts val="2550"/>
              </a:lnSpc>
            </a:pPr>
            <a:r>
              <a:rPr lang="en-US" sz="2400">
                <a:solidFill>
                  <a:srgbClr val="EAEAEA"/>
                </a:solidFill>
                <a:latin typeface="Times New Roman" pitchFamily="18" charset="0"/>
              </a:rPr>
              <a:t>secara langsung berada di bawah pengawasan pempus.</a:t>
            </a:r>
          </a:p>
        </p:txBody>
      </p:sp>
      <p:sp>
        <p:nvSpPr>
          <p:cNvPr id="9229" name="TextBox 12"/>
          <p:cNvSpPr txBox="1">
            <a:spLocks noChangeArrowheads="1"/>
          </p:cNvSpPr>
          <p:nvPr/>
        </p:nvSpPr>
        <p:spPr bwMode="auto">
          <a:xfrm>
            <a:off x="215691" y="5043116"/>
            <a:ext cx="231433" cy="293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163"/>
              </a:lnSpc>
            </a:pPr>
            <a:r>
              <a:rPr lang="en-US" sz="2400">
                <a:solidFill>
                  <a:srgbClr val="FFFF65"/>
                </a:solidFill>
                <a:latin typeface="Times New Roman" pitchFamily="18" charset="0"/>
              </a:rPr>
              <a:t>3.</a:t>
            </a:r>
          </a:p>
        </p:txBody>
      </p:sp>
      <p:sp>
        <p:nvSpPr>
          <p:cNvPr id="9230" name="TextBox 13"/>
          <p:cNvSpPr txBox="1">
            <a:spLocks noChangeArrowheads="1"/>
          </p:cNvSpPr>
          <p:nvPr/>
        </p:nvSpPr>
        <p:spPr bwMode="auto">
          <a:xfrm>
            <a:off x="820253" y="5043116"/>
            <a:ext cx="8185202" cy="291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163"/>
              </a:lnSpc>
            </a:pPr>
            <a:r>
              <a:rPr lang="en-US" sz="2400">
                <a:solidFill>
                  <a:srgbClr val="FFFF65"/>
                </a:solidFill>
                <a:latin typeface="Times New Roman" pitchFamily="18" charset="0"/>
              </a:rPr>
              <a:t>DEVOLUSI: </a:t>
            </a:r>
            <a:r>
              <a:rPr lang="en-US" sz="2400">
                <a:solidFill>
                  <a:srgbClr val="EAEAEA"/>
                </a:solidFill>
                <a:latin typeface="Times New Roman" pitchFamily="18" charset="0"/>
              </a:rPr>
              <a:t>transfer kewenangan untuk pengambilan keputusan,</a:t>
            </a:r>
          </a:p>
        </p:txBody>
      </p:sp>
      <p:sp>
        <p:nvSpPr>
          <p:cNvPr id="9231" name="TextBox 14"/>
          <p:cNvSpPr txBox="1">
            <a:spLocks noChangeArrowheads="1"/>
          </p:cNvSpPr>
          <p:nvPr/>
        </p:nvSpPr>
        <p:spPr bwMode="auto">
          <a:xfrm>
            <a:off x="820253" y="5368171"/>
            <a:ext cx="6359113" cy="282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163"/>
              </a:lnSpc>
            </a:pPr>
            <a:r>
              <a:rPr lang="en-US" sz="2400">
                <a:solidFill>
                  <a:srgbClr val="EAEAEA"/>
                </a:solidFill>
                <a:latin typeface="Times New Roman" pitchFamily="18" charset="0"/>
              </a:rPr>
              <a:t>keuangan dan manajemen kpd unit otonomi pemda.</a:t>
            </a:r>
          </a:p>
        </p:txBody>
      </p:sp>
      <p:sp>
        <p:nvSpPr>
          <p:cNvPr id="9232" name="TextBox 15"/>
          <p:cNvSpPr txBox="1">
            <a:spLocks noChangeArrowheads="1"/>
          </p:cNvSpPr>
          <p:nvPr/>
        </p:nvSpPr>
        <p:spPr bwMode="auto">
          <a:xfrm>
            <a:off x="215691" y="5702784"/>
            <a:ext cx="231433" cy="293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163"/>
              </a:lnSpc>
            </a:pPr>
            <a:r>
              <a:rPr lang="en-US" sz="2400">
                <a:solidFill>
                  <a:srgbClr val="FFFF65"/>
                </a:solidFill>
                <a:latin typeface="Times New Roman" pitchFamily="18" charset="0"/>
              </a:rPr>
              <a:t>4.</a:t>
            </a:r>
          </a:p>
        </p:txBody>
      </p:sp>
      <p:sp>
        <p:nvSpPr>
          <p:cNvPr id="9233" name="TextBox 16"/>
          <p:cNvSpPr txBox="1">
            <a:spLocks noChangeArrowheads="1"/>
          </p:cNvSpPr>
          <p:nvPr/>
        </p:nvSpPr>
        <p:spPr bwMode="auto">
          <a:xfrm>
            <a:off x="820253" y="5702784"/>
            <a:ext cx="8199372" cy="291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163"/>
              </a:lnSpc>
            </a:pPr>
            <a:r>
              <a:rPr lang="en-US" sz="2400">
                <a:solidFill>
                  <a:srgbClr val="FFFF65"/>
                </a:solidFill>
                <a:latin typeface="Times New Roman" pitchFamily="18" charset="0"/>
              </a:rPr>
              <a:t>PRIVATISASI: </a:t>
            </a:r>
            <a:r>
              <a:rPr lang="en-US" sz="2400">
                <a:solidFill>
                  <a:srgbClr val="EAEAEA"/>
                </a:solidFill>
                <a:latin typeface="Times New Roman" pitchFamily="18" charset="0"/>
              </a:rPr>
              <a:t>Tindakan pemberian kewenangan dari pemerintah</a:t>
            </a:r>
          </a:p>
        </p:txBody>
      </p:sp>
      <p:sp>
        <p:nvSpPr>
          <p:cNvPr id="9234" name="TextBox 17"/>
          <p:cNvSpPr txBox="1">
            <a:spLocks noChangeArrowheads="1"/>
          </p:cNvSpPr>
          <p:nvPr/>
        </p:nvSpPr>
        <p:spPr bwMode="auto">
          <a:xfrm>
            <a:off x="820253" y="6027839"/>
            <a:ext cx="7805022" cy="282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2163"/>
              </a:lnSpc>
            </a:pPr>
            <a:r>
              <a:rPr lang="en-US" sz="2400">
                <a:solidFill>
                  <a:srgbClr val="EAEAEA"/>
                </a:solidFill>
                <a:latin typeface="Times New Roman" pitchFamily="18" charset="0"/>
              </a:rPr>
              <a:t>kepada badan-badan sukarela, swasta dan swadaya masyarakat.</a:t>
            </a:r>
          </a:p>
        </p:txBody>
      </p:sp>
      <p:sp>
        <p:nvSpPr>
          <p:cNvPr id="19" name="TextBox 18"/>
          <p:cNvSpPr txBox="1"/>
          <p:nvPr/>
        </p:nvSpPr>
        <p:spPr>
          <a:xfrm>
            <a:off x="2622918" y="423845"/>
            <a:ext cx="4316950" cy="334614"/>
          </a:xfrm>
          <a:prstGeom prst="rect">
            <a:avLst/>
          </a:prstGeom>
          <a:noFill/>
        </p:spPr>
        <p:txBody>
          <a:bodyPr wrap="none" lIns="0" tIns="0" rIns="0" bIns="0">
            <a:spAutoFit/>
          </a:bodyPr>
          <a:lstStyle/>
          <a:p>
            <a:pPr fontAlgn="auto">
              <a:lnSpc>
                <a:spcPts val="2592"/>
              </a:lnSpc>
              <a:spcBef>
                <a:spcPts val="0"/>
              </a:spcBef>
              <a:spcAft>
                <a:spcPts val="0"/>
              </a:spcAft>
              <a:defRPr/>
            </a:pPr>
            <a:r>
              <a:rPr lang="en-US" sz="2802">
                <a:solidFill>
                  <a:srgbClr val="FF9A65"/>
                </a:solidFill>
                <a:latin typeface="Times New Roman"/>
              </a:rPr>
              <a:t>MODEL DESENTRALISASI</a:t>
            </a:r>
          </a:p>
        </p:txBody>
      </p:sp>
    </p:spTree>
    <p:extLst>
      <p:ext uri="{BB962C8B-B14F-4D97-AF65-F5344CB8AC3E}">
        <p14:creationId xmlns:p14="http://schemas.microsoft.com/office/powerpoint/2010/main" val="5450393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4294967295"/>
          </p:nvPr>
        </p:nvSpPr>
        <p:spPr>
          <a:xfrm>
            <a:off x="0" y="0"/>
            <a:ext cx="9144000" cy="685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endParaRPr lang="id-ID" sz="2000" smtClean="0">
              <a:effectLst/>
              <a:latin typeface="Verdana" pitchFamily="34" charset="0"/>
            </a:endParaRPr>
          </a:p>
          <a:p>
            <a:pPr>
              <a:lnSpc>
                <a:spcPct val="80000"/>
              </a:lnSpc>
            </a:pPr>
            <a:r>
              <a:rPr lang="en-GB" sz="2200" smtClean="0">
                <a:effectLst/>
                <a:latin typeface="Verdana" pitchFamily="34" charset="0"/>
              </a:rPr>
              <a:t>Definisi desentralisasi menjelaskan bahwa sebagai konsep, ternyata desentralisasi mempuyai berbagai bentuk seperti dekonsentrasi, delegasi maupun devolusi. Gelombang demokratisasi, good governance dan globalisasi telah menjadikan desentralisasi sebagai tuntutan besar bukan hanya bagi negara-negara maju tapi juga negara-negara berkembang</a:t>
            </a:r>
            <a:endParaRPr lang="id-ID" sz="2200" smtClean="0">
              <a:effectLst/>
              <a:latin typeface="Verdana" pitchFamily="34" charset="0"/>
            </a:endParaRPr>
          </a:p>
          <a:p>
            <a:pPr>
              <a:lnSpc>
                <a:spcPct val="80000"/>
              </a:lnSpc>
            </a:pPr>
            <a:r>
              <a:rPr lang="en-GB" sz="2200" smtClean="0">
                <a:effectLst/>
                <a:latin typeface="Verdana" pitchFamily="34" charset="0"/>
              </a:rPr>
              <a:t>konsep desentralisasi dapat dihubungkan dengan berbagai aktor dan juga mekanisme dari sebuah sistem pemerintahan, konsep desentralisasi dalam tulisan ini dapat secara umum diberi karakteristik sebagai transfer dari tugas-tugas, </a:t>
            </a:r>
            <a:r>
              <a:rPr lang="en-GB" sz="2200" i="1" smtClean="0">
                <a:effectLst/>
                <a:latin typeface="Verdana" pitchFamily="34" charset="0"/>
              </a:rPr>
              <a:t>resources </a:t>
            </a:r>
            <a:r>
              <a:rPr lang="en-GB" sz="2200" smtClean="0">
                <a:effectLst/>
                <a:latin typeface="Verdana" pitchFamily="34" charset="0"/>
              </a:rPr>
              <a:t>dan kekuatan politik kepada level menengah (regions) dan level yang lebih rendah (communities) dalam kerangka hubungan yang sekooperatif mungkin </a:t>
            </a:r>
            <a:endParaRPr lang="id-ID" sz="2200" smtClean="0">
              <a:effectLst/>
              <a:latin typeface="Verdana" pitchFamily="34" charset="0"/>
            </a:endParaRPr>
          </a:p>
          <a:p>
            <a:pPr>
              <a:lnSpc>
                <a:spcPct val="80000"/>
              </a:lnSpc>
            </a:pPr>
            <a:r>
              <a:rPr lang="en-GB" sz="2200" smtClean="0">
                <a:effectLst/>
                <a:latin typeface="Verdana" pitchFamily="34" charset="0"/>
              </a:rPr>
              <a:t>pengertian desentralisasi juga berhubungan dengan delegasi yang berarti transfer pembuatan keputusan pemerintah dan kewenangan administratif atau kewajiban untuk secara hati-hati menjabarkan tugas untuk institusi dan organisasi dibawah kontrol tidak langsung pemerintah atau semi independen</a:t>
            </a:r>
          </a:p>
        </p:txBody>
      </p:sp>
    </p:spTree>
    <p:extLst>
      <p:ext uri="{BB962C8B-B14F-4D97-AF65-F5344CB8AC3E}">
        <p14:creationId xmlns:p14="http://schemas.microsoft.com/office/powerpoint/2010/main" val="22178459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4294967295"/>
          </p:nvPr>
        </p:nvSpPr>
        <p:spPr>
          <a:xfrm>
            <a:off x="0" y="401638"/>
            <a:ext cx="9144000" cy="64563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r>
              <a:rPr lang="id-ID" sz="2800" b="1" smtClean="0">
                <a:effectLst/>
                <a:latin typeface="Verdana" pitchFamily="34" charset="0"/>
              </a:rPr>
              <a:t>Negara</a:t>
            </a:r>
            <a:r>
              <a:rPr lang="id-ID" sz="2800" smtClean="0">
                <a:effectLst/>
                <a:latin typeface="Verdana" pitchFamily="34" charset="0"/>
              </a:rPr>
              <a:t> adalah suatu organisasi dalam suatu wilayah yang memiliki kekuasaan tertinggi yang sah dan ditaati oleh rakyatnya. Indonesia merupakan negara kesatuan sebagaimana ditegaskan dalam pasal 1 ayat (1) UUD tahun 1945. “Negara Indonesia ialah negara Kesatuan yang berbentuk republik.” </a:t>
            </a:r>
          </a:p>
          <a:p>
            <a:pPr>
              <a:lnSpc>
                <a:spcPct val="80000"/>
              </a:lnSpc>
            </a:pPr>
            <a:r>
              <a:rPr lang="id-ID" sz="2800" smtClean="0">
                <a:effectLst/>
                <a:latin typeface="Verdana" pitchFamily="34" charset="0"/>
              </a:rPr>
              <a:t>Kekuasaan negara itu terbagi antara pemerintah pusat dan daerah. Kekuasaan asli terdapat di tingkat pusat, sedangkan kekuasaan daerah berasal dari pusat yang diatur secara tegas. Pelimpahan kekuasaan bersumber dari pusat kepada tingkatan yang lebih rendah atau pengambil alihan kebijakan maupun pemindah tanggung jawab kewenangan oleh daerah yang bersumber dari pusat. Hal ini  yang di kenal dalam lingkungan masyarakat kita sebagai otonomi daerah. </a:t>
            </a:r>
            <a:endParaRPr lang="en-GB" sz="2800" smtClean="0">
              <a:effectLst/>
              <a:latin typeface="Verdana" pitchFamily="34" charset="0"/>
            </a:endParaRPr>
          </a:p>
        </p:txBody>
      </p:sp>
    </p:spTree>
    <p:extLst>
      <p:ext uri="{BB962C8B-B14F-4D97-AF65-F5344CB8AC3E}">
        <p14:creationId xmlns:p14="http://schemas.microsoft.com/office/powerpoint/2010/main" val="9194890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0" y="274638"/>
            <a:ext cx="9144000" cy="71866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r>
              <a:rPr lang="id-ID" sz="2100" smtClean="0">
                <a:effectLst/>
                <a:latin typeface="Verdana" pitchFamily="34" charset="0"/>
              </a:rPr>
              <a:t>Dari sudut pandang ketatanegaraan, negara Indonesia yang memiliki wilayah dan jumlah penduduk yang relatif  banyak tidaklah memungkinkan lagi semua urusan pemerintahan dilaksanakan oleh pemerintah pusat. Tidak ada sebuah negara yang secara penuh hanya menggunakan asas sentralisasi saja dalam penyelenggaraan pemerintahannya. Sebaliknya, juga tidak mungkin penyelenggaraan pemerintahan hanya didasarkan pada asas desentralisasi saja.</a:t>
            </a:r>
          </a:p>
          <a:p>
            <a:pPr>
              <a:lnSpc>
                <a:spcPct val="80000"/>
              </a:lnSpc>
            </a:pPr>
            <a:r>
              <a:rPr lang="id-ID" sz="2100" smtClean="0">
                <a:effectLst/>
                <a:latin typeface="Verdana" pitchFamily="34" charset="0"/>
              </a:rPr>
              <a:t>Dalam menjalankan fungsinya, negara mempunyai kekuasaan. Pembagian kekuasaan negara terbagi menjadi dua, yaitu; Pertama, Pembagian kekuasaan secara horisontal atau pemisahan kekuasaan (distribution of powers / separations of powers) yang melahirkan kekuasaan legislatif, eksekutif dan yudikatif. Kedua, areal division of power, pembagian kekuasaan secara vertikal (pembagian kekuasaan berdasarkan wilayah), yang melahirkan desentralisasi dan otonomi daerah. </a:t>
            </a:r>
          </a:p>
          <a:p>
            <a:pPr>
              <a:lnSpc>
                <a:spcPct val="80000"/>
              </a:lnSpc>
            </a:pPr>
            <a:r>
              <a:rPr lang="id-ID" sz="2100" smtClean="0">
                <a:effectLst/>
                <a:latin typeface="Verdana" pitchFamily="34" charset="0"/>
              </a:rPr>
              <a:t>Pada konteks ini, desentralisasi merupakan instrumen yang digunakan dalam rangka areal division of powers. Pembagian kekuasaan secara vertikal bertujuan untuk menciptakan keseimbangan antara pemerintah dan daerah. Pembagian kekuasaan ini dilakukan dengan membentuk daerah otonom yang berfungsi sebagai organ yang menerima penyerahan kekuasaan dari pemerintah atau dapat disebut dengan desentralisasi. </a:t>
            </a:r>
          </a:p>
          <a:p>
            <a:pPr>
              <a:lnSpc>
                <a:spcPct val="80000"/>
              </a:lnSpc>
            </a:pPr>
            <a:endParaRPr lang="en-GB" sz="2100" smtClean="0">
              <a:effectLst/>
              <a:latin typeface="Verdana" pitchFamily="34" charset="0"/>
            </a:endParaRPr>
          </a:p>
        </p:txBody>
      </p:sp>
    </p:spTree>
    <p:extLst>
      <p:ext uri="{BB962C8B-B14F-4D97-AF65-F5344CB8AC3E}">
        <p14:creationId xmlns:p14="http://schemas.microsoft.com/office/powerpoint/2010/main" val="8607191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4294967295"/>
          </p:nvPr>
        </p:nvSpPr>
        <p:spPr>
          <a:xfrm>
            <a:off x="0" y="238125"/>
            <a:ext cx="9144000" cy="66198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r>
              <a:rPr lang="id-ID" sz="2200" smtClean="0">
                <a:effectLst/>
                <a:latin typeface="Verdana" pitchFamily="34" charset="0"/>
              </a:rPr>
              <a:t>Kompleksitas konsep desentralisasi secara umum dapat dikategorikan kedalam dua perspektif utama, yakni political decentralisation perspective dan administrative decentralisation perspective. </a:t>
            </a:r>
          </a:p>
          <a:p>
            <a:pPr>
              <a:lnSpc>
                <a:spcPct val="80000"/>
              </a:lnSpc>
            </a:pPr>
            <a:r>
              <a:rPr lang="id-ID" sz="2200" smtClean="0">
                <a:effectLst/>
                <a:latin typeface="Verdana" pitchFamily="34" charset="0"/>
              </a:rPr>
              <a:t>Perspektif desentralisasi politik mendefinisikan desentralisasi sebagai devolusi kekuasaan (devolution of power) dari pemerintah pusat kepada pemerintah daerah. Poin penting yang menarik untuk digarisbawahi di sini adalah bahwa substansi desentralisasi tidak lain tidak bukan adalah “devolution of power”,  tetapi tidak dibatasi pada struktur pemerintahan. </a:t>
            </a:r>
          </a:p>
          <a:p>
            <a:pPr>
              <a:lnSpc>
                <a:spcPct val="80000"/>
              </a:lnSpc>
            </a:pPr>
            <a:r>
              <a:rPr lang="id-ID" sz="2200" smtClean="0">
                <a:effectLst/>
                <a:latin typeface="Verdana" pitchFamily="34" charset="0"/>
              </a:rPr>
              <a:t>Perspektif desentralisasi administrasi lebih menekankan definisi desentralisasi sebagai delegasi wewenang administratif (administrative authority) dari pemerintah pusat kepada pemerintah daerah.</a:t>
            </a:r>
          </a:p>
          <a:p>
            <a:pPr>
              <a:lnSpc>
                <a:spcPct val="80000"/>
              </a:lnSpc>
            </a:pPr>
            <a:r>
              <a:rPr lang="id-ID" sz="2200" smtClean="0">
                <a:effectLst/>
                <a:latin typeface="Verdana" pitchFamily="34" charset="0"/>
              </a:rPr>
              <a:t>Perbedaan dari pandangan politik dan administratif berimplikasi pada perbedaan dalam merumuskan tujuan utama yang hendak dicapai. Secara umum, perspektif desentralisasi politik lebih menekankan tujuan yang hendak dicapai pada aspek politis, antara lain: meningkatkan keterampilan dan kemampuan politik para penyelenggara pemerintah dan masyarakat, serta mempertahankan integrasi nasional. </a:t>
            </a:r>
            <a:endParaRPr lang="en-GB" sz="2200" smtClean="0">
              <a:effectLst/>
              <a:latin typeface="Verdana" pitchFamily="34" charset="0"/>
            </a:endParaRPr>
          </a:p>
        </p:txBody>
      </p:sp>
    </p:spTree>
    <p:extLst>
      <p:ext uri="{BB962C8B-B14F-4D97-AF65-F5344CB8AC3E}">
        <p14:creationId xmlns:p14="http://schemas.microsoft.com/office/powerpoint/2010/main" val="34953312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457200" y="0"/>
            <a:ext cx="8229600" cy="8048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id-ID" sz="3600" b="1" smtClean="0">
                <a:effectLst/>
              </a:rPr>
              <a:t>Tujuan Desentralisasi</a:t>
            </a:r>
            <a:endParaRPr lang="en-GB" sz="3600" b="1" smtClean="0">
              <a:effectLst/>
            </a:endParaRPr>
          </a:p>
        </p:txBody>
      </p:sp>
      <p:sp>
        <p:nvSpPr>
          <p:cNvPr id="9219" name="Rectangle 3"/>
          <p:cNvSpPr>
            <a:spLocks noGrp="1" noChangeArrowheads="1"/>
          </p:cNvSpPr>
          <p:nvPr>
            <p:ph type="body" idx="4294967295"/>
          </p:nvPr>
        </p:nvSpPr>
        <p:spPr>
          <a:xfrm>
            <a:off x="0" y="804863"/>
            <a:ext cx="9144000" cy="6053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81000" indent="-381000">
              <a:lnSpc>
                <a:spcPct val="90000"/>
              </a:lnSpc>
              <a:buFont typeface="Wingdings" pitchFamily="2" charset="2"/>
              <a:buNone/>
            </a:pPr>
            <a:r>
              <a:rPr lang="id-ID" sz="2800" smtClean="0">
                <a:effectLst/>
                <a:latin typeface="Verdana" pitchFamily="34" charset="0"/>
              </a:rPr>
              <a:t>	Dari sisi kepentingan pemerintah pusat, ada beberapa tujuan utama desentralisasi, yaitu : </a:t>
            </a:r>
          </a:p>
          <a:p>
            <a:pPr marL="800100" lvl="1" indent="-342900">
              <a:lnSpc>
                <a:spcPct val="90000"/>
              </a:lnSpc>
              <a:buFont typeface="Wingdings" pitchFamily="2" charset="2"/>
              <a:buAutoNum type="arabicPeriod"/>
            </a:pPr>
            <a:r>
              <a:rPr lang="id-ID" sz="2400" smtClean="0">
                <a:effectLst/>
                <a:latin typeface="Verdana" pitchFamily="34" charset="0"/>
              </a:rPr>
              <a:t>Pendidikan politik (political education). Melalui praktik desentralisasi, diharapkan masyarakaat belajar mengenali dan memahami berbagai persoalan sosial, ekonomi, dan politik. Supaya, masyarakat awam mengerti masalah yang terjadi di daerah, seperti pemilihan legislatif. </a:t>
            </a:r>
          </a:p>
          <a:p>
            <a:pPr marL="800100" lvl="1" indent="-342900">
              <a:lnSpc>
                <a:spcPct val="90000"/>
              </a:lnSpc>
              <a:buFont typeface="Wingdings" pitchFamily="2" charset="2"/>
              <a:buAutoNum type="arabicPeriod"/>
            </a:pPr>
            <a:r>
              <a:rPr lang="id-ID" sz="2400" smtClean="0">
                <a:effectLst/>
                <a:latin typeface="Verdana" pitchFamily="34" charset="0"/>
              </a:rPr>
              <a:t>Untuk melatih kepemimpinan (to provide training in political leadership). Sehingga, kita berasumsi bahwa pemerintah daerah sebagai wadah untuk latihan (training) bagi para politisi yang akan bermain dinasional. </a:t>
            </a:r>
          </a:p>
          <a:p>
            <a:pPr marL="800100" lvl="1" indent="-342900">
              <a:lnSpc>
                <a:spcPct val="90000"/>
              </a:lnSpc>
              <a:buFont typeface="Wingdings" pitchFamily="2" charset="2"/>
              <a:buAutoNum type="arabicPeriod"/>
            </a:pPr>
            <a:r>
              <a:rPr lang="id-ID" sz="2400" smtClean="0">
                <a:effectLst/>
                <a:latin typeface="Verdana" pitchFamily="34" charset="0"/>
              </a:rPr>
              <a:t>Untuk menciptakan stabilitas politik (to create political stability). Dengan harapan, kebijakan dari desentralisasi akan mewujudkan kehidupan sosial yang harmonis dan kehidupan politik yang stabil.</a:t>
            </a:r>
            <a:endParaRPr lang="en-GB" sz="2400" smtClean="0">
              <a:effectLst/>
              <a:latin typeface="Verdana" pitchFamily="34" charset="0"/>
            </a:endParaRPr>
          </a:p>
        </p:txBody>
      </p:sp>
    </p:spTree>
    <p:extLst>
      <p:ext uri="{BB962C8B-B14F-4D97-AF65-F5344CB8AC3E}">
        <p14:creationId xmlns:p14="http://schemas.microsoft.com/office/powerpoint/2010/main" val="17559948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body" idx="4294967295"/>
          </p:nvPr>
        </p:nvSpPr>
        <p:spPr>
          <a:xfrm>
            <a:off x="0" y="255588"/>
            <a:ext cx="9144000" cy="6602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buFont typeface="Wingdings" pitchFamily="2" charset="2"/>
              <a:buNone/>
            </a:pPr>
            <a:r>
              <a:rPr lang="id-ID" sz="2800" smtClean="0">
                <a:effectLst/>
                <a:latin typeface="Verdana" pitchFamily="34" charset="0"/>
              </a:rPr>
              <a:t>	Dari sisi kepentingan pemerintah daerah, tujuan desentralisasi adalah untuk : </a:t>
            </a:r>
          </a:p>
          <a:p>
            <a:pPr marL="838200" lvl="1" indent="-381000">
              <a:buFont typeface="Wingdings" pitchFamily="2" charset="2"/>
              <a:buAutoNum type="arabicPeriod"/>
            </a:pPr>
            <a:r>
              <a:rPr lang="id-ID" sz="2400" smtClean="0">
                <a:effectLst/>
                <a:latin typeface="Verdana" pitchFamily="34" charset="0"/>
              </a:rPr>
              <a:t>Mewujudkan persamaan politik (political equality). Memberi kesempatan bagi masyarakat untuk berpartisipasi masalah politik di tingkat lokal, serta berkarya di negeri sendiri.</a:t>
            </a:r>
          </a:p>
          <a:p>
            <a:pPr marL="838200" lvl="1" indent="-381000">
              <a:buFont typeface="Wingdings" pitchFamily="2" charset="2"/>
              <a:buAutoNum type="arabicPeriod"/>
            </a:pPr>
            <a:r>
              <a:rPr lang="id-ID" sz="2400" smtClean="0">
                <a:effectLst/>
                <a:latin typeface="Verdana" pitchFamily="34" charset="0"/>
              </a:rPr>
              <a:t>Menciptakan peningkatan kemampuan pemerintah daerah dalam memperhatikan hak-hak komunitasnya, yang meliputi hak untuk ikut serta dalam proses pengambilan keputusan dan implementasi kebijakan di daerah, serta hak untuk mengontrol pelaksanaan pemerintahan daerah. </a:t>
            </a:r>
          </a:p>
          <a:p>
            <a:pPr marL="838200" lvl="1" indent="-381000">
              <a:buFont typeface="Wingdings" pitchFamily="2" charset="2"/>
              <a:buAutoNum type="arabicPeriod"/>
            </a:pPr>
            <a:r>
              <a:rPr lang="id-ID" sz="2400" smtClean="0">
                <a:effectLst/>
                <a:latin typeface="Verdana" pitchFamily="34" charset="0"/>
              </a:rPr>
              <a:t>Supaya pemerintah daerah dianggap lebih mengetahui berbagai masalah yang dan sekaligus meningkatkan akselerasi pembangunan sosial dan ekonomi di daerah. </a:t>
            </a:r>
            <a:endParaRPr lang="en-GB" sz="2400" smtClean="0">
              <a:effectLst/>
              <a:latin typeface="Verdana" pitchFamily="34" charset="0"/>
            </a:endParaRPr>
          </a:p>
        </p:txBody>
      </p:sp>
    </p:spTree>
    <p:extLst>
      <p:ext uri="{BB962C8B-B14F-4D97-AF65-F5344CB8AC3E}">
        <p14:creationId xmlns:p14="http://schemas.microsoft.com/office/powerpoint/2010/main" val="4936402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idx="4294967295"/>
          </p:nvPr>
        </p:nvSpPr>
        <p:spPr>
          <a:xfrm>
            <a:off x="0" y="76200"/>
            <a:ext cx="9144000" cy="685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r>
              <a:rPr lang="id-ID" sz="2600" smtClean="0">
                <a:effectLst/>
                <a:latin typeface="Verdana" pitchFamily="34" charset="0"/>
              </a:rPr>
              <a:t>Tujuan desentralisasi administrasi (administrative decentralisation perspective) lebih ditekankan pada aspek efisiensi dan efektifitas penyelenggaraan pemerintahan dan pembangunan ekonomi di daerah serta untuk meningkatkan kemampuan pemerintah daerah dalam menyediakan public good and services, serta untuk meningkatkan efisiensi dan efektivitas pembangunan ekonomi di daerah.</a:t>
            </a:r>
          </a:p>
          <a:p>
            <a:pPr>
              <a:lnSpc>
                <a:spcPct val="80000"/>
              </a:lnSpc>
            </a:pPr>
            <a:r>
              <a:rPr lang="id-ID" sz="2600" smtClean="0">
                <a:effectLst/>
                <a:latin typeface="Verdana" pitchFamily="34" charset="0"/>
              </a:rPr>
              <a:t>Desentralisasi dan otonomi daerah dalam kerangka berpikir perspektif state-society relations, secara tegas diartikulasi bukan sebagai tujuan akhir. Tetapi, hanya sebagai alat atau sarana untuk mendekatkan negara (state) kepada masyarakat (society). Sehingga, antara keduanya dapat tercipta interaksi yang dinamis serta birokrasi yang cepat. Baik dalam proses pengambilan keputusan maupun pada tahap implementasi kebijakan. Final yang hendak dicapai dalam konsep desentralisasi tidak lain adalah demokratisasi, kemakmuran dan kesejahteraan rakyat. </a:t>
            </a:r>
            <a:endParaRPr lang="en-GB" sz="2600" smtClean="0">
              <a:effectLst/>
              <a:latin typeface="Verdana" pitchFamily="34" charset="0"/>
            </a:endParaRPr>
          </a:p>
        </p:txBody>
      </p:sp>
    </p:spTree>
    <p:extLst>
      <p:ext uri="{BB962C8B-B14F-4D97-AF65-F5344CB8AC3E}">
        <p14:creationId xmlns:p14="http://schemas.microsoft.com/office/powerpoint/2010/main" val="16572635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2619</Words>
  <Application>Microsoft Office PowerPoint</Application>
  <PresentationFormat>On-screen Show (4:3)</PresentationFormat>
  <Paragraphs>195</Paragraphs>
  <Slides>29</Slides>
  <Notes>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FILOSOFI DESENTRALISASI POLITIK</vt:lpstr>
      <vt:lpstr>PowerPoint Presentation</vt:lpstr>
      <vt:lpstr>PowerPoint Presentation</vt:lpstr>
      <vt:lpstr>PowerPoint Presentation</vt:lpstr>
      <vt:lpstr>PowerPoint Presentation</vt:lpstr>
      <vt:lpstr>PowerPoint Presentation</vt:lpstr>
      <vt:lpstr>Tujuan Desentralisasi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PASCA</dc:creator>
  <cp:lastModifiedBy>PASCA</cp:lastModifiedBy>
  <cp:revision>3</cp:revision>
  <dcterms:created xsi:type="dcterms:W3CDTF">2021-03-02T14:02:43Z</dcterms:created>
  <dcterms:modified xsi:type="dcterms:W3CDTF">2021-03-02T14:15:21Z</dcterms:modified>
</cp:coreProperties>
</file>