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handoutMasterIdLst>
    <p:handoutMasterId r:id="rId21"/>
  </p:handoutMasterIdLst>
  <p:sldIdLst>
    <p:sldId id="256" r:id="rId2"/>
    <p:sldId id="324" r:id="rId3"/>
    <p:sldId id="327" r:id="rId4"/>
    <p:sldId id="328" r:id="rId5"/>
    <p:sldId id="329" r:id="rId6"/>
    <p:sldId id="330" r:id="rId7"/>
    <p:sldId id="331" r:id="rId8"/>
    <p:sldId id="332" r:id="rId9"/>
    <p:sldId id="334" r:id="rId10"/>
    <p:sldId id="333" r:id="rId11"/>
    <p:sldId id="335" r:id="rId12"/>
    <p:sldId id="303" r:id="rId13"/>
    <p:sldId id="325" r:id="rId14"/>
    <p:sldId id="326" r:id="rId15"/>
    <p:sldId id="323" r:id="rId16"/>
    <p:sldId id="305" r:id="rId17"/>
    <p:sldId id="337" r:id="rId18"/>
    <p:sldId id="273" r:id="rId19"/>
    <p:sldId id="336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43" y="-8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4116F3-E761-427E-80AB-C246A2E1674B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F5DF3-E0AE-49CB-BC75-3B7F9F51C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E7A6-26A0-4A31-AEE2-31C7349EE841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6B06DBC5-A1B1-4784-BCDA-907AA574356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2237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E7A6-26A0-4A31-AEE2-31C7349EE841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DBC5-A1B1-4784-BCDA-907AA57435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405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E7A6-26A0-4A31-AEE2-31C7349EE841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DBC5-A1B1-4784-BCDA-907AA574356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2374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E7A6-26A0-4A31-AEE2-31C7349EE841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DBC5-A1B1-4784-BCDA-907AA574356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8551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E7A6-26A0-4A31-AEE2-31C7349EE841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DBC5-A1B1-4784-BCDA-907AA574356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7918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E7A6-26A0-4A31-AEE2-31C7349EE841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DBC5-A1B1-4784-BCDA-907AA574356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374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E7A6-26A0-4A31-AEE2-31C7349EE841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DBC5-A1B1-4784-BCDA-907AA57435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881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E7A6-26A0-4A31-AEE2-31C7349EE841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DBC5-A1B1-4784-BCDA-907AA57435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809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E7A6-26A0-4A31-AEE2-31C7349EE841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DBC5-A1B1-4784-BCDA-907AA57435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322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E7A6-26A0-4A31-AEE2-31C7349EE841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DBC5-A1B1-4784-BCDA-907AA574356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387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846EE7A6-26A0-4A31-AEE2-31C7349EE841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DBC5-A1B1-4784-BCDA-907AA574356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638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EE7A6-26A0-4A31-AEE2-31C7349EE841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B06DBC5-A1B1-4784-BCDA-907AA57435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930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649" y="802299"/>
            <a:ext cx="6611186" cy="2541431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KEWIRAUSAHAAN SOSIAL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71736" y="4214818"/>
            <a:ext cx="3857652" cy="928694"/>
          </a:xfrm>
        </p:spPr>
        <p:txBody>
          <a:bodyPr>
            <a:noAutofit/>
          </a:bodyPr>
          <a:lstStyle/>
          <a:p>
            <a:r>
              <a:rPr lang="en-US" sz="1800" i="1" dirty="0" err="1">
                <a:solidFill>
                  <a:schemeClr val="tx1"/>
                </a:solidFill>
              </a:rPr>
              <a:t>Rini</a:t>
            </a:r>
            <a:r>
              <a:rPr lang="en-US" sz="1800" i="1" dirty="0">
                <a:solidFill>
                  <a:schemeClr val="tx1"/>
                </a:solidFill>
              </a:rPr>
              <a:t> </a:t>
            </a:r>
            <a:r>
              <a:rPr lang="en-US" sz="1800" i="1" dirty="0" err="1">
                <a:solidFill>
                  <a:schemeClr val="tx1"/>
                </a:solidFill>
              </a:rPr>
              <a:t>Dorojati</a:t>
            </a:r>
            <a:endParaRPr lang="en-US" sz="1800" i="1" dirty="0">
              <a:solidFill>
                <a:schemeClr val="tx1"/>
              </a:solidFill>
            </a:endParaRPr>
          </a:p>
          <a:p>
            <a:r>
              <a:rPr lang="en-US" sz="1800" i="1" dirty="0">
                <a:solidFill>
                  <a:schemeClr val="tx1"/>
                </a:solidFill>
              </a:rPr>
              <a:t>STPMD “APMD”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Sejarah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akademis</a:t>
            </a:r>
            <a:r>
              <a:rPr lang="en-US" dirty="0"/>
              <a:t>, </a:t>
            </a:r>
            <a:r>
              <a:rPr lang="en-US" dirty="0" err="1"/>
              <a:t>konsep</a:t>
            </a:r>
            <a:r>
              <a:rPr lang="en-US" dirty="0"/>
              <a:t> </a:t>
            </a:r>
            <a:r>
              <a:rPr lang="en-US" i="1" dirty="0"/>
              <a:t>social entrepreneurship 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universitas-universitas</a:t>
            </a:r>
            <a:r>
              <a:rPr lang="en-US" dirty="0"/>
              <a:t> (Nicholls, 2006).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satunya</a:t>
            </a:r>
            <a:r>
              <a:rPr lang="en-US" dirty="0"/>
              <a:t> </a:t>
            </a:r>
            <a:r>
              <a:rPr lang="en-US" dirty="0" err="1"/>
              <a:t>universitas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Skoll</a:t>
            </a:r>
            <a:r>
              <a:rPr lang="en-US" dirty="0"/>
              <a:t> </a:t>
            </a:r>
            <a:r>
              <a:rPr lang="en-US" i="1" dirty="0"/>
              <a:t>Center for Social Entrepreneurship</a:t>
            </a:r>
            <a:r>
              <a:rPr lang="en-US" dirty="0"/>
              <a:t>. </a:t>
            </a:r>
          </a:p>
          <a:p>
            <a:r>
              <a:rPr lang="en-US" dirty="0"/>
              <a:t>Di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didirikan</a:t>
            </a:r>
            <a:r>
              <a:rPr lang="en-US" dirty="0"/>
              <a:t> </a:t>
            </a:r>
            <a:r>
              <a:rPr lang="en-US" dirty="0" err="1"/>
              <a:t>pusat-pusat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 </a:t>
            </a:r>
            <a:r>
              <a:rPr lang="en-US" i="1" dirty="0"/>
              <a:t>social entrepreneurship</a:t>
            </a:r>
            <a:r>
              <a:rPr lang="en-US" dirty="0"/>
              <a:t>, </a:t>
            </a:r>
            <a:r>
              <a:rPr lang="en-US" dirty="0" err="1"/>
              <a:t>contohnya</a:t>
            </a:r>
            <a:r>
              <a:rPr lang="en-US" dirty="0"/>
              <a:t> </a:t>
            </a:r>
            <a:r>
              <a:rPr lang="en-US" i="1" dirty="0"/>
              <a:t>Center for the Advancement of Social entrepreneurship </a:t>
            </a:r>
            <a:r>
              <a:rPr lang="en-US" dirty="0" err="1"/>
              <a:t>di</a:t>
            </a:r>
            <a:r>
              <a:rPr lang="en-US" dirty="0"/>
              <a:t> Duke University.</a:t>
            </a:r>
          </a:p>
          <a:p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 </a:t>
            </a:r>
            <a:r>
              <a:rPr lang="en-US" i="1" dirty="0"/>
              <a:t>social entrepreneurship</a:t>
            </a:r>
            <a:r>
              <a:rPr lang="en-US" dirty="0"/>
              <a:t>,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yayasan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mendunia</a:t>
            </a:r>
            <a:r>
              <a:rPr lang="en-US" dirty="0"/>
              <a:t>, yang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 </a:t>
            </a:r>
            <a:r>
              <a:rPr lang="en-US" i="1" dirty="0"/>
              <a:t>social entrepreneur 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belahan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membina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dananya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penggerak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social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Ashoka</a:t>
            </a:r>
            <a:r>
              <a:rPr lang="en-US" dirty="0"/>
              <a:t> Foundation.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/>
          </a:bodyPr>
          <a:lstStyle/>
          <a:p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Kewirausahaan</a:t>
            </a:r>
            <a:r>
              <a:rPr lang="en-US" dirty="0"/>
              <a:t> </a:t>
            </a:r>
          </a:p>
        </p:txBody>
      </p:sp>
      <p:pic>
        <p:nvPicPr>
          <p:cNvPr id="4" name="Picture 2" descr="D:\Kewirausaan\kewirausahaan 2\slide_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45709" y="1571613"/>
            <a:ext cx="5852582" cy="47529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</a:t>
            </a:r>
            <a:r>
              <a:rPr lang="en-US" dirty="0" err="1"/>
              <a:t>statistik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Indonesia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pengangguran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yang </a:t>
            </a:r>
            <a:r>
              <a:rPr lang="en-US" dirty="0" err="1"/>
              <a:t>dihadapi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muda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15 </a:t>
            </a:r>
            <a:r>
              <a:rPr lang="en-US" dirty="0" err="1"/>
              <a:t>sampai</a:t>
            </a:r>
            <a:r>
              <a:rPr lang="en-US" dirty="0"/>
              <a:t> 24 </a:t>
            </a:r>
            <a:r>
              <a:rPr lang="en-US" dirty="0" err="1"/>
              <a:t>tahun</a:t>
            </a:r>
            <a:r>
              <a:rPr lang="en-US" dirty="0"/>
              <a:t>,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rata-rata </a:t>
            </a:r>
            <a:r>
              <a:rPr lang="en-US" dirty="0" err="1"/>
              <a:t>pengangguran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. </a:t>
            </a:r>
            <a:r>
              <a:rPr lang="en-US" dirty="0" err="1"/>
              <a:t>Mahasiswa</a:t>
            </a:r>
            <a:r>
              <a:rPr lang="en-US" dirty="0"/>
              <a:t> yang </a:t>
            </a:r>
            <a:r>
              <a:rPr lang="en-US" dirty="0" err="1"/>
              <a:t>baru</a:t>
            </a:r>
            <a:r>
              <a:rPr lang="en-US" dirty="0"/>
              <a:t> lulus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universitas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kejuruan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kesulitan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Tingkat </a:t>
            </a:r>
            <a:r>
              <a:rPr lang="en-US" dirty="0" err="1"/>
              <a:t>Pengangguran</a:t>
            </a:r>
            <a:r>
              <a:rPr lang="en-US" dirty="0"/>
              <a:t> </a:t>
            </a:r>
            <a:r>
              <a:rPr lang="en-US" dirty="0" err="1"/>
              <a:t>terbuka</a:t>
            </a:r>
            <a:endParaRPr lang="en-US" dirty="0"/>
          </a:p>
        </p:txBody>
      </p:sp>
      <p:pic>
        <p:nvPicPr>
          <p:cNvPr id="4" name="Content Placeholder 3" descr="Image result for angka pengangguran usia 15 -24 tahun di indonesia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2" y="2310606"/>
            <a:ext cx="5819792" cy="2975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Related image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776413" y="2083594"/>
            <a:ext cx="5905500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Hampir</a:t>
            </a:r>
            <a:r>
              <a:rPr lang="en-US" dirty="0"/>
              <a:t> </a:t>
            </a:r>
            <a:r>
              <a:rPr lang="en-US" dirty="0" err="1"/>
              <a:t>setengah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total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Indonesia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ijazah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. </a:t>
            </a:r>
          </a:p>
          <a:p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pendidikannya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partisipasinya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Indonesia.</a:t>
            </a:r>
          </a:p>
          <a:p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 </a:t>
            </a:r>
            <a:r>
              <a:rPr lang="en-US" dirty="0" err="1"/>
              <a:t>terlihat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tren</a:t>
            </a:r>
            <a:r>
              <a:rPr lang="en-US" dirty="0"/>
              <a:t> : </a:t>
            </a:r>
          </a:p>
          <a:p>
            <a:pPr>
              <a:buNone/>
            </a:pPr>
            <a:r>
              <a:rPr lang="en-US" dirty="0"/>
              <a:t>	1. </a:t>
            </a:r>
            <a:r>
              <a:rPr lang="en-US" dirty="0" err="1"/>
              <a:t>pangsa</a:t>
            </a:r>
            <a:r>
              <a:rPr lang="en-US" dirty="0"/>
              <a:t> </a:t>
            </a:r>
            <a:r>
              <a:rPr lang="en-US" dirty="0" err="1"/>
              <a:t>pemegang</a:t>
            </a:r>
            <a:r>
              <a:rPr lang="en-US" dirty="0"/>
              <a:t> </a:t>
            </a:r>
            <a:r>
              <a:rPr lang="en-US" dirty="0" err="1"/>
              <a:t>ijazah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, </a:t>
            </a:r>
          </a:p>
          <a:p>
            <a:pPr>
              <a:buNone/>
            </a:pPr>
            <a:r>
              <a:rPr lang="en-US" dirty="0"/>
              <a:t>	2.pangsa </a:t>
            </a:r>
            <a:r>
              <a:rPr lang="en-US" dirty="0" err="1"/>
              <a:t>pemegang</a:t>
            </a:r>
            <a:r>
              <a:rPr lang="en-US" dirty="0"/>
              <a:t> </a:t>
            </a:r>
            <a:r>
              <a:rPr lang="en-US" dirty="0" err="1"/>
              <a:t>ijazah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berkurang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67458"/>
          </a:xfrm>
        </p:spPr>
        <p:txBody>
          <a:bodyPr>
            <a:noAutofit/>
          </a:bodyPr>
          <a:lstStyle/>
          <a:p>
            <a:r>
              <a:rPr lang="en-US" sz="3600" dirty="0" err="1">
                <a:solidFill>
                  <a:schemeClr val="tx1"/>
                </a:solidFill>
              </a:rPr>
              <a:t>Kewirausahaan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Sosial</a:t>
            </a: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2050" name="Picture 2" descr="D:\Kewirausaan\kewirausahaan 2\kewirso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142984"/>
            <a:ext cx="8001056" cy="5000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29BB3-D674-466B-9F75-EB611378D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Enterpreuner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E204C-834E-454A-B0FA-3D1C6DFD5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Digolongkan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kelompok</a:t>
            </a:r>
            <a:endParaRPr lang="en-US" dirty="0"/>
          </a:p>
          <a:p>
            <a:pPr>
              <a:buNone/>
            </a:pPr>
            <a:r>
              <a:rPr lang="en-US" dirty="0"/>
              <a:t>1.business entrepreneur dan</a:t>
            </a:r>
          </a:p>
          <a:p>
            <a:pPr>
              <a:buNone/>
            </a:pPr>
            <a:r>
              <a:rPr lang="en-US" dirty="0"/>
              <a:t>2.social entrepreneur.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874231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tren</a:t>
            </a:r>
            <a:r>
              <a:rPr lang="en-US" dirty="0"/>
              <a:t> global, </a:t>
            </a:r>
            <a:r>
              <a:rPr lang="en-US" dirty="0" err="1"/>
              <a:t>dikotomi</a:t>
            </a:r>
            <a:r>
              <a:rPr lang="en-US" dirty="0"/>
              <a:t> </a:t>
            </a:r>
            <a:r>
              <a:rPr lang="en-US" dirty="0" err="1"/>
              <a:t>semacam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kian</a:t>
            </a:r>
            <a:r>
              <a:rPr lang="en-US" dirty="0"/>
              <a:t> </a:t>
            </a:r>
            <a:r>
              <a:rPr lang="en-US" dirty="0" err="1"/>
              <a:t>kabur</a:t>
            </a:r>
            <a:r>
              <a:rPr lang="en-US" dirty="0"/>
              <a:t>, </a:t>
            </a:r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(business entrepreneur </a:t>
            </a:r>
            <a:r>
              <a:rPr lang="en-US" dirty="0" err="1"/>
              <a:t>dan</a:t>
            </a:r>
            <a:r>
              <a:rPr lang="en-US" dirty="0"/>
              <a:t> social entrepreneur) </a:t>
            </a:r>
            <a:r>
              <a:rPr lang="en-US" i="1" dirty="0" err="1">
                <a:solidFill>
                  <a:schemeClr val="accent6">
                    <a:lumMod val="50000"/>
                  </a:schemeClr>
                </a:solidFill>
              </a:rPr>
              <a:t>sesungguhnya</a:t>
            </a:r>
            <a:r>
              <a:rPr lang="en-US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6">
                    <a:lumMod val="50000"/>
                  </a:schemeClr>
                </a:solidFill>
              </a:rPr>
              <a:t>berbicara</a:t>
            </a:r>
            <a:r>
              <a:rPr lang="en-US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6">
                    <a:lumMod val="50000"/>
                  </a:schemeClr>
                </a:solidFill>
              </a:rPr>
              <a:t>dalam</a:t>
            </a:r>
            <a:r>
              <a:rPr lang="en-US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6">
                    <a:lumMod val="50000"/>
                  </a:schemeClr>
                </a:solidFill>
              </a:rPr>
              <a:t>bahasa</a:t>
            </a:r>
            <a:r>
              <a:rPr lang="en-US" i="1" dirty="0">
                <a:solidFill>
                  <a:schemeClr val="accent6">
                    <a:lumMod val="50000"/>
                  </a:schemeClr>
                </a:solidFill>
              </a:rPr>
              <a:t> yang </a:t>
            </a:r>
            <a:r>
              <a:rPr lang="en-US" i="1" dirty="0" err="1">
                <a:solidFill>
                  <a:schemeClr val="accent6">
                    <a:lumMod val="50000"/>
                  </a:schemeClr>
                </a:solidFill>
              </a:rPr>
              <a:t>sama</a:t>
            </a:r>
            <a:r>
              <a:rPr lang="en-US" i="1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i="1" dirty="0" err="1">
                <a:solidFill>
                  <a:schemeClr val="accent6">
                    <a:lumMod val="50000"/>
                  </a:schemeClr>
                </a:solidFill>
              </a:rPr>
              <a:t>yaitu</a:t>
            </a:r>
            <a:r>
              <a:rPr lang="en-US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6">
                    <a:lumMod val="50000"/>
                  </a:schemeClr>
                </a:solidFill>
              </a:rPr>
              <a:t>inovasi</a:t>
            </a:r>
            <a:r>
              <a:rPr lang="en-US" i="1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i="1" dirty="0" err="1">
                <a:solidFill>
                  <a:schemeClr val="accent6">
                    <a:lumMod val="50000"/>
                  </a:schemeClr>
                </a:solidFill>
              </a:rPr>
              <a:t>manajemen</a:t>
            </a:r>
            <a:r>
              <a:rPr lang="en-US" i="1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i="1" dirty="0" err="1">
                <a:solidFill>
                  <a:schemeClr val="accent6">
                    <a:lumMod val="50000"/>
                  </a:schemeClr>
                </a:solidFill>
              </a:rPr>
              <a:t>efektivitas</a:t>
            </a:r>
            <a:r>
              <a:rPr lang="en-US" i="1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i="1" dirty="0" err="1">
                <a:solidFill>
                  <a:schemeClr val="accent6">
                    <a:lumMod val="50000"/>
                  </a:schemeClr>
                </a:solidFill>
              </a:rPr>
              <a:t>mutu</a:t>
            </a:r>
            <a:r>
              <a:rPr lang="en-US" i="1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i="1" dirty="0" err="1">
                <a:solidFill>
                  <a:schemeClr val="accent6">
                    <a:lumMod val="50000"/>
                  </a:schemeClr>
                </a:solidFill>
              </a:rPr>
              <a:t>dan</a:t>
            </a:r>
            <a:r>
              <a:rPr lang="en-US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6">
                    <a:lumMod val="50000"/>
                  </a:schemeClr>
                </a:solidFill>
              </a:rPr>
              <a:t>kompetensi</a:t>
            </a:r>
            <a:r>
              <a:rPr lang="en-US" i="1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96152"/>
          </a:xfrm>
        </p:spPr>
        <p:txBody>
          <a:bodyPr>
            <a:normAutofit fontScale="90000"/>
          </a:bodyPr>
          <a:lstStyle/>
          <a:p>
            <a:br>
              <a:rPr lang="en-US" i="1" dirty="0"/>
            </a:br>
            <a:br>
              <a:rPr lang="en-US" i="1" dirty="0"/>
            </a:br>
            <a:br>
              <a:rPr lang="en-US" i="1" dirty="0"/>
            </a:br>
            <a:br>
              <a:rPr lang="en-US" i="1" dirty="0"/>
            </a:br>
            <a:r>
              <a:rPr lang="en-US" i="1" dirty="0"/>
              <a:t> </a:t>
            </a:r>
            <a:br>
              <a:rPr lang="en-US" i="1" dirty="0"/>
            </a:br>
            <a:br>
              <a:rPr lang="en-US" i="1" dirty="0"/>
            </a:br>
            <a:br>
              <a:rPr lang="en-US" i="1" dirty="0"/>
            </a:br>
            <a:r>
              <a:rPr lang="en-US" sz="3600" dirty="0"/>
              <a:t> </a:t>
            </a:r>
            <a:r>
              <a:rPr lang="en-US" sz="3600" dirty="0" err="1"/>
              <a:t>Sosial</a:t>
            </a:r>
            <a:r>
              <a:rPr lang="en-US" sz="3600" dirty="0"/>
              <a:t> </a:t>
            </a:r>
            <a:r>
              <a:rPr lang="en-US" sz="3600" dirty="0" err="1"/>
              <a:t>Enterpreneur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/>
              <a:t>Social Entrepreneurship </a:t>
            </a:r>
            <a:r>
              <a:rPr lang="en-US" dirty="0" err="1"/>
              <a:t>tersusun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3 </a:t>
            </a:r>
            <a:r>
              <a:rPr lang="en-US" dirty="0" err="1"/>
              <a:t>aspek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1.  </a:t>
            </a:r>
            <a:r>
              <a:rPr lang="en-US" i="1" dirty="0"/>
              <a:t>Voluntary Sector</a:t>
            </a:r>
            <a:r>
              <a:rPr lang="en-US" dirty="0"/>
              <a:t> 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suka</a:t>
            </a:r>
            <a:r>
              <a:rPr lang="en-US" dirty="0"/>
              <a:t> </a:t>
            </a:r>
            <a:r>
              <a:rPr lang="en-US" dirty="0" err="1"/>
              <a:t>rela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2.¯  </a:t>
            </a:r>
            <a:r>
              <a:rPr lang="en-US" i="1" dirty="0"/>
              <a:t>Public Sector </a:t>
            </a:r>
            <a:r>
              <a:rPr lang="en-US" dirty="0" err="1"/>
              <a:t>menyangkut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       </a:t>
            </a:r>
            <a:r>
              <a:rPr lang="en-US" dirty="0" err="1"/>
              <a:t>bersama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3.¯  </a:t>
            </a:r>
            <a:r>
              <a:rPr lang="en-US" i="1" dirty="0"/>
              <a:t>Private Sector</a:t>
            </a:r>
            <a:r>
              <a:rPr lang="en-US" dirty="0"/>
              <a:t> 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individual yang </a:t>
            </a:r>
            <a:r>
              <a:rPr lang="en-US" dirty="0" err="1"/>
              <a:t>bersangkutan</a:t>
            </a:r>
            <a:r>
              <a:rPr lang="en-US" dirty="0"/>
              <a:t>,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profit.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kewirausahaan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</a:p>
          <a:p>
            <a:pPr algn="just">
              <a:buNone/>
            </a:pPr>
            <a:r>
              <a:rPr lang="en-US" dirty="0"/>
              <a:t>    </a:t>
            </a:r>
            <a:r>
              <a:rPr lang="en-US" dirty="0" err="1"/>
              <a:t>mempraktekkannya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pemberdayaan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endParaRPr lang="en-US" dirty="0"/>
          </a:p>
          <a:p>
            <a:pPr algn="just"/>
            <a:r>
              <a:rPr lang="en-US" dirty="0" err="1"/>
              <a:t>Deskripsi</a:t>
            </a:r>
            <a:r>
              <a:rPr lang="en-US" dirty="0"/>
              <a:t> 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err="1"/>
              <a:t>Konsep</a:t>
            </a:r>
            <a:r>
              <a:rPr lang="en-US" dirty="0"/>
              <a:t>/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kewirausahaan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perubahan</a:t>
            </a:r>
            <a:r>
              <a:rPr lang="en-US" dirty="0"/>
              <a:t> mindset,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kewirausahaan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</a:t>
            </a:r>
          </a:p>
          <a:p>
            <a:pPr algn="just">
              <a:buNone/>
            </a:pPr>
            <a:r>
              <a:rPr lang="en-US" dirty="0"/>
              <a:t>  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kewirausahaan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Jenis-jenis</a:t>
            </a:r>
            <a:endParaRPr lang="en-US" dirty="0"/>
          </a:p>
          <a:p>
            <a:pPr algn="just">
              <a:buNone/>
            </a:pPr>
            <a:r>
              <a:rPr lang="en-US" dirty="0"/>
              <a:t>   </a:t>
            </a:r>
            <a:r>
              <a:rPr lang="en-US" dirty="0" err="1"/>
              <a:t>kewirausahaan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keiwrausahaan</a:t>
            </a:r>
            <a:r>
              <a:rPr lang="en-US" dirty="0"/>
              <a:t> </a:t>
            </a:r>
          </a:p>
          <a:p>
            <a:pPr algn="just">
              <a:buNone/>
            </a:pPr>
            <a:r>
              <a:rPr lang="en-US" dirty="0"/>
              <a:t>    </a:t>
            </a:r>
            <a:r>
              <a:rPr lang="en-US" dirty="0" err="1"/>
              <a:t>sosial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Konsep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Social Entrepreneurship</a:t>
            </a:r>
            <a:r>
              <a:rPr lang="en-US" dirty="0"/>
              <a:t> 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turunan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kewirausahaan</a:t>
            </a:r>
            <a:r>
              <a:rPr lang="en-US" dirty="0"/>
              <a:t>. </a:t>
            </a:r>
          </a:p>
          <a:p>
            <a:pPr>
              <a:buNone/>
            </a:pPr>
            <a:endParaRPr lang="en-US" dirty="0"/>
          </a:p>
          <a:p>
            <a:r>
              <a:rPr lang="en-US" dirty="0" err="1"/>
              <a:t>Gabungan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, </a:t>
            </a:r>
            <a:r>
              <a:rPr lang="en-US" i="1" dirty="0"/>
              <a:t>social</a:t>
            </a:r>
            <a:r>
              <a:rPr lang="en-US" dirty="0"/>
              <a:t> yang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kemasyarakatan</a:t>
            </a:r>
            <a:r>
              <a:rPr lang="en-US" dirty="0"/>
              <a:t>, </a:t>
            </a:r>
          </a:p>
          <a:p>
            <a:endParaRPr lang="en-US" dirty="0"/>
          </a:p>
          <a:p>
            <a:r>
              <a:rPr lang="en-US" dirty="0" err="1"/>
              <a:t>dan</a:t>
            </a:r>
            <a:r>
              <a:rPr lang="en-US" dirty="0"/>
              <a:t> </a:t>
            </a:r>
            <a:r>
              <a:rPr lang="en-US" i="1" dirty="0"/>
              <a:t>entrepreneurship </a:t>
            </a:r>
            <a:r>
              <a:rPr lang="en-US" dirty="0"/>
              <a:t>yang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kewirausahaan</a:t>
            </a:r>
            <a:r>
              <a:rPr lang="en-US" i="1" dirty="0"/>
              <a:t>.</a:t>
            </a:r>
          </a:p>
          <a:p>
            <a:pPr>
              <a:buNone/>
            </a:pPr>
            <a:r>
              <a:rPr lang="en-US" i="1" dirty="0"/>
              <a:t> 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Etimologi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err="1"/>
              <a:t>Wirausaha</a:t>
            </a:r>
            <a:r>
              <a:rPr lang="en-US" dirty="0"/>
              <a:t> 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</a:t>
            </a:r>
            <a:r>
              <a:rPr lang="en-US" dirty="0" err="1"/>
              <a:t>wira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. </a:t>
            </a:r>
          </a:p>
          <a:p>
            <a:r>
              <a:rPr lang="en-US" dirty="0" err="1"/>
              <a:t>Wira</a:t>
            </a:r>
            <a:r>
              <a:rPr lang="en-US" dirty="0"/>
              <a:t>,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pejuang</a:t>
            </a:r>
            <a:r>
              <a:rPr lang="en-US" dirty="0"/>
              <a:t>, </a:t>
            </a:r>
            <a:r>
              <a:rPr lang="en-US" dirty="0" err="1"/>
              <a:t>pahlawan</a:t>
            </a:r>
            <a:r>
              <a:rPr lang="en-US" dirty="0"/>
              <a:t>,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unggul</a:t>
            </a:r>
            <a:r>
              <a:rPr lang="en-US" dirty="0"/>
              <a:t>, </a:t>
            </a:r>
            <a:r>
              <a:rPr lang="en-US" dirty="0" err="1"/>
              <a:t>teladan</a:t>
            </a:r>
            <a:r>
              <a:rPr lang="en-US" dirty="0"/>
              <a:t>, </a:t>
            </a:r>
            <a:r>
              <a:rPr lang="en-US" dirty="0" err="1"/>
              <a:t>berbudi</a:t>
            </a:r>
            <a:r>
              <a:rPr lang="en-US" dirty="0"/>
              <a:t> </a:t>
            </a:r>
            <a:r>
              <a:rPr lang="en-US" dirty="0" err="1"/>
              <a:t>luhur</a:t>
            </a:r>
            <a:r>
              <a:rPr lang="en-US" dirty="0"/>
              <a:t>, </a:t>
            </a:r>
            <a:r>
              <a:rPr lang="en-US" dirty="0" err="1"/>
              <a:t>gagah</a:t>
            </a:r>
            <a:r>
              <a:rPr lang="en-US" dirty="0"/>
              <a:t> </a:t>
            </a:r>
            <a:r>
              <a:rPr lang="en-US" dirty="0" err="1"/>
              <a:t>berani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berwatak</a:t>
            </a:r>
            <a:r>
              <a:rPr lang="en-US" dirty="0"/>
              <a:t> </a:t>
            </a:r>
            <a:r>
              <a:rPr lang="en-US" dirty="0" err="1"/>
              <a:t>agung</a:t>
            </a:r>
            <a:r>
              <a:rPr lang="en-US" dirty="0"/>
              <a:t>. </a:t>
            </a:r>
          </a:p>
          <a:p>
            <a:r>
              <a:rPr lang="en-US" dirty="0"/>
              <a:t>Usaha,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amal</a:t>
            </a:r>
            <a:r>
              <a:rPr lang="en-US" dirty="0"/>
              <a:t>, </a:t>
            </a:r>
            <a:r>
              <a:rPr lang="en-US" dirty="0" err="1"/>
              <a:t>berbuat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.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Definisi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Menurut</a:t>
            </a:r>
            <a:r>
              <a:rPr lang="en-US" dirty="0"/>
              <a:t> J. Gregory Dees </a:t>
            </a:r>
            <a:r>
              <a:rPr lang="en-US" dirty="0" err="1"/>
              <a:t>kewirausahaan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menggabungkan</a:t>
            </a:r>
            <a:r>
              <a:rPr lang="en-US" dirty="0"/>
              <a:t> </a:t>
            </a:r>
            <a:r>
              <a:rPr lang="en-US" dirty="0" err="1"/>
              <a:t>semangat</a:t>
            </a:r>
            <a:r>
              <a:rPr lang="en-US" dirty="0"/>
              <a:t> </a:t>
            </a:r>
            <a:r>
              <a:rPr lang="en-US" dirty="0" err="1"/>
              <a:t>misi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citra</a:t>
            </a:r>
            <a:r>
              <a:rPr lang="en-US" dirty="0"/>
              <a:t> </a:t>
            </a:r>
            <a:r>
              <a:rPr lang="en-US" dirty="0" err="1"/>
              <a:t>disiplin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, </a:t>
            </a:r>
            <a:r>
              <a:rPr lang="en-US" dirty="0" err="1"/>
              <a:t>inovasi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yang </a:t>
            </a:r>
            <a:r>
              <a:rPr lang="en-US" dirty="0" err="1"/>
              <a:t>terkait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Menurut</a:t>
            </a:r>
            <a:r>
              <a:rPr lang="en-US" dirty="0"/>
              <a:t> Karen Braun , </a:t>
            </a:r>
            <a:r>
              <a:rPr lang="en-US" dirty="0" err="1"/>
              <a:t>wirausahawan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yang </a:t>
            </a:r>
            <a:r>
              <a:rPr lang="en-US" dirty="0" err="1"/>
              <a:t>mengenali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kewirausahaan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memberanikan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Pengertian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Social Entrepreneur</a:t>
            </a:r>
            <a:r>
              <a:rPr lang="en-US" dirty="0"/>
              <a:t> 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yang </a:t>
            </a:r>
            <a:r>
              <a:rPr lang="en-US" dirty="0" err="1"/>
              <a:t>mengerti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 </a:t>
            </a:r>
            <a:r>
              <a:rPr lang="en-US" i="1" dirty="0"/>
              <a:t>entrepreneurship 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(</a:t>
            </a:r>
            <a:r>
              <a:rPr lang="en-US" i="1" dirty="0"/>
              <a:t>social change</a:t>
            </a:r>
            <a:r>
              <a:rPr lang="en-US" dirty="0"/>
              <a:t>),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(</a:t>
            </a:r>
            <a:r>
              <a:rPr lang="en-US" i="1" dirty="0"/>
              <a:t>welfare</a:t>
            </a:r>
            <a:r>
              <a:rPr lang="en-US" dirty="0"/>
              <a:t>),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(</a:t>
            </a:r>
            <a:r>
              <a:rPr lang="en-US" i="1" dirty="0"/>
              <a:t>healthcare) </a:t>
            </a:r>
            <a:r>
              <a:rPr lang="en-US" dirty="0"/>
              <a:t>(</a:t>
            </a:r>
            <a:r>
              <a:rPr lang="en-US" dirty="0" err="1"/>
              <a:t>Santosa</a:t>
            </a:r>
            <a:r>
              <a:rPr lang="en-US" dirty="0"/>
              <a:t>, 2007)</a:t>
            </a:r>
            <a:r>
              <a:rPr lang="en-US" i="1" dirty="0"/>
              <a:t>. 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Pengertian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err="1"/>
              <a:t>Kewirausahaan</a:t>
            </a:r>
            <a:r>
              <a:rPr lang="en-US" i="1" dirty="0"/>
              <a:t> Social </a:t>
            </a:r>
            <a:r>
              <a:rPr lang="en-US" b="1" dirty="0"/>
              <a:t> 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orang-orang</a:t>
            </a:r>
            <a:r>
              <a:rPr lang="en-US" dirty="0"/>
              <a:t> yang </a:t>
            </a: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yang </a:t>
            </a:r>
            <a:r>
              <a:rPr lang="en-US" dirty="0" err="1"/>
              <a:t>menimpa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;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,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.</a:t>
            </a:r>
            <a:r>
              <a:rPr lang="en-US" b="1" dirty="0"/>
              <a:t> </a:t>
            </a:r>
          </a:p>
          <a:p>
            <a:r>
              <a:rPr lang="en-US" i="1" dirty="0" err="1"/>
              <a:t>Kewirausahaan</a:t>
            </a:r>
            <a:r>
              <a:rPr lang="en-US" i="1" dirty="0"/>
              <a:t>  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- </a:t>
            </a:r>
            <a:r>
              <a:rPr lang="en-US" dirty="0" err="1"/>
              <a:t>orang</a:t>
            </a:r>
            <a:r>
              <a:rPr lang="en-US" dirty="0"/>
              <a:t> yang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paradigma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nirlaba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prolaba</a:t>
            </a:r>
            <a:r>
              <a:rPr lang="en-US" dirty="0"/>
              <a:t>, entrepreneur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social entrepreneur</a:t>
            </a:r>
            <a:r>
              <a:rPr lang="en-US" dirty="0"/>
              <a:t> </a:t>
            </a:r>
            <a:r>
              <a:rPr lang="en-US" dirty="0" err="1"/>
              <a:t>adalah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    </a:t>
            </a:r>
            <a:r>
              <a:rPr lang="en-US" dirty="0" err="1"/>
              <a:t>mereka</a:t>
            </a:r>
            <a:r>
              <a:rPr lang="en-US" dirty="0"/>
              <a:t> yang </a:t>
            </a:r>
            <a:r>
              <a:rPr lang="en-US" dirty="0" err="1"/>
              <a:t>berjuang</a:t>
            </a:r>
            <a:r>
              <a:rPr lang="en-US" dirty="0"/>
              <a:t> </a:t>
            </a:r>
            <a:r>
              <a:rPr lang="en-US" dirty="0" err="1"/>
              <a:t>merajut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demi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kemaslahatan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. </a:t>
            </a:r>
          </a:p>
          <a:p>
            <a:pPr>
              <a:buNone/>
            </a:pPr>
            <a:r>
              <a:rPr lang="en-US" dirty="0"/>
              <a:t>  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berikhtiar</a:t>
            </a:r>
            <a:r>
              <a:rPr lang="en-US" dirty="0"/>
              <a:t> </a:t>
            </a:r>
            <a:r>
              <a:rPr lang="en-US" dirty="0" err="1"/>
              <a:t>membentangkan</a:t>
            </a:r>
            <a:r>
              <a:rPr lang="en-US" dirty="0"/>
              <a:t> </a:t>
            </a:r>
            <a:r>
              <a:rPr lang="en-US" dirty="0" err="1"/>
              <a:t>serangkaian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penciptaan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yang </a:t>
            </a:r>
            <a:r>
              <a:rPr lang="en-US" dirty="0" err="1"/>
              <a:t>makmur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bermartabat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Sejarah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wirausaha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berawal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non-profit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gagasan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‘</a:t>
            </a:r>
            <a:r>
              <a:rPr lang="en-US" dirty="0" err="1"/>
              <a:t>memutar</a:t>
            </a:r>
            <a:r>
              <a:rPr lang="en-US" dirty="0"/>
              <a:t>’ </a:t>
            </a:r>
            <a:r>
              <a:rPr lang="en-US" dirty="0" err="1"/>
              <a:t>dana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punya</a:t>
            </a:r>
            <a:r>
              <a:rPr lang="en-US" dirty="0"/>
              <a:t>,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kelanggengan</a:t>
            </a:r>
            <a:r>
              <a:rPr lang="en-US" dirty="0"/>
              <a:t> </a:t>
            </a:r>
            <a:r>
              <a:rPr lang="en-US" dirty="0" err="1"/>
              <a:t>misi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lakukan</a:t>
            </a:r>
            <a:r>
              <a:rPr lang="en-US" dirty="0"/>
              <a:t>. </a:t>
            </a:r>
          </a:p>
          <a:p>
            <a:r>
              <a:rPr lang="en-US" dirty="0" err="1"/>
              <a:t>Kalau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non-profit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bergantung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santunan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donatur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 merchandise,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. Profit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tabu</a:t>
            </a:r>
            <a:r>
              <a:rPr lang="en-US" dirty="0"/>
              <a:t> </a:t>
            </a:r>
            <a:r>
              <a:rPr lang="en-US" dirty="0" err="1"/>
              <a:t>buat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profit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dikembalikan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program-program </a:t>
            </a:r>
            <a:r>
              <a:rPr lang="en-US" dirty="0" err="1"/>
              <a:t>sosial</a:t>
            </a:r>
            <a:r>
              <a:rPr lang="en-US" dirty="0"/>
              <a:t>. </a:t>
            </a:r>
          </a:p>
          <a:p>
            <a:pPr>
              <a:buNone/>
            </a:pP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cikal-bakal</a:t>
            </a:r>
            <a:r>
              <a:rPr lang="en-US" dirty="0"/>
              <a:t> </a:t>
            </a:r>
            <a:r>
              <a:rPr lang="en-US" dirty="0" err="1"/>
              <a:t>wirausaha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1675</TotalTime>
  <Words>709</Words>
  <Application>Microsoft Office PowerPoint</Application>
  <PresentationFormat>On-screen Show (4:3)</PresentationFormat>
  <Paragraphs>65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Aharoni</vt:lpstr>
      <vt:lpstr>Arial</vt:lpstr>
      <vt:lpstr>Calibri</vt:lpstr>
      <vt:lpstr>Gill Sans MT</vt:lpstr>
      <vt:lpstr>Gallery</vt:lpstr>
      <vt:lpstr>KEWIRAUSAHAAN SOSIAL</vt:lpstr>
      <vt:lpstr>Tujuan Pembelajaran</vt:lpstr>
      <vt:lpstr>Konsep</vt:lpstr>
      <vt:lpstr>Etimologi</vt:lpstr>
      <vt:lpstr>Definisi</vt:lpstr>
      <vt:lpstr>Pengertian</vt:lpstr>
      <vt:lpstr>Pengertian</vt:lpstr>
      <vt:lpstr>Pengetian</vt:lpstr>
      <vt:lpstr>Sejarah</vt:lpstr>
      <vt:lpstr>Sejarah</vt:lpstr>
      <vt:lpstr>Tantangan Kewirausahaan </vt:lpstr>
      <vt:lpstr>Data statistik</vt:lpstr>
      <vt:lpstr> Tingkat Pengangguran terbuka</vt:lpstr>
      <vt:lpstr>PowerPoint Presentation</vt:lpstr>
      <vt:lpstr>PowerPoint Presentation</vt:lpstr>
      <vt:lpstr>Kewirausahaan Sosial</vt:lpstr>
      <vt:lpstr>Enterpreuner</vt:lpstr>
      <vt:lpstr>PowerPoint Presentation</vt:lpstr>
      <vt:lpstr>         Sosial Enterpreneur </vt:lpstr>
    </vt:vector>
  </TitlesOfParts>
  <Company>JOGJA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KEWIRAUSAHAAN SOSIAL</dc:title>
  <dc:creator>ACER</dc:creator>
  <cp:lastModifiedBy>Rini Dorojati</cp:lastModifiedBy>
  <cp:revision>125</cp:revision>
  <dcterms:created xsi:type="dcterms:W3CDTF">2016-09-29T13:18:07Z</dcterms:created>
  <dcterms:modified xsi:type="dcterms:W3CDTF">2022-03-07T21:03:10Z</dcterms:modified>
</cp:coreProperties>
</file>