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9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905000"/>
          </a:xfrm>
        </p:spPr>
        <p:txBody>
          <a:bodyPr/>
          <a:lstStyle/>
          <a:p>
            <a:r>
              <a:rPr lang="id-ID" dirty="0" smtClean="0"/>
              <a:t>PENYAJIAN GRAFIK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3886200"/>
            <a:ext cx="8072494" cy="1828816"/>
          </a:xfrm>
        </p:spPr>
        <p:txBody>
          <a:bodyPr>
            <a:normAutofit/>
          </a:bodyPr>
          <a:lstStyle/>
          <a:p>
            <a:endParaRPr lang="id-ID" sz="3600" dirty="0" smtClean="0"/>
          </a:p>
          <a:p>
            <a:r>
              <a:rPr lang="id-ID" sz="3600" b="1" dirty="0" smtClean="0"/>
              <a:t>IR</a:t>
            </a:r>
            <a:r>
              <a:rPr lang="id-ID" sz="3600" b="1" dirty="0" smtClean="0"/>
              <a:t>. CHRISTINE SRI WIDIPUTRANTI</a:t>
            </a:r>
            <a:r>
              <a:rPr lang="id-ID" sz="3600" b="1" dirty="0" smtClean="0"/>
              <a:t>, M.P</a:t>
            </a:r>
            <a:r>
              <a:rPr lang="id-ID" sz="3600" b="1" dirty="0" smtClean="0"/>
              <a:t>.</a:t>
            </a:r>
            <a:endParaRPr lang="id-ID" sz="3600" b="1" dirty="0"/>
          </a:p>
        </p:txBody>
      </p:sp>
    </p:spTree>
    <p:extLst>
      <p:ext uri="{BB962C8B-B14F-4D97-AF65-F5344CB8AC3E}">
        <p14:creationId xmlns="" xmlns:p14="http://schemas.microsoft.com/office/powerpoint/2010/main" val="52789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8736"/>
          </a:xfrm>
        </p:spPr>
        <p:txBody>
          <a:bodyPr>
            <a:normAutofit/>
          </a:bodyPr>
          <a:lstStyle/>
          <a:p>
            <a:r>
              <a:rPr lang="id-ID" sz="4800" dirty="0" smtClean="0"/>
              <a:t>Histogram, Poligon dan Ogive</a:t>
            </a:r>
            <a:endParaRPr lang="id-ID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434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5400" dirty="0"/>
              <a:t>Histogram, Poligon dan </a:t>
            </a:r>
            <a:r>
              <a:rPr lang="id-ID" sz="5400" dirty="0" smtClean="0"/>
              <a:t>Ogive merupakan grafik yang dibuat berdasarkan data pada tabel distribusi frekuensi.</a:t>
            </a:r>
          </a:p>
        </p:txBody>
      </p:sp>
    </p:spTree>
    <p:extLst>
      <p:ext uri="{BB962C8B-B14F-4D97-AF65-F5344CB8AC3E}">
        <p14:creationId xmlns="" xmlns:p14="http://schemas.microsoft.com/office/powerpoint/2010/main" val="376768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43710"/>
          </a:xfrm>
        </p:spPr>
        <p:txBody>
          <a:bodyPr>
            <a:noAutofit/>
          </a:bodyPr>
          <a:lstStyle/>
          <a:p>
            <a:pPr marL="514350" indent="-514350">
              <a:buAutoNum type="alphaLcPeriod"/>
            </a:pPr>
            <a:r>
              <a:rPr lang="id-ID" sz="3600" dirty="0" smtClean="0"/>
              <a:t>Histogram: merupakan suatu grafik  </a:t>
            </a:r>
          </a:p>
          <a:p>
            <a:pPr marL="0" indent="0">
              <a:buNone/>
            </a:pPr>
            <a:r>
              <a:rPr lang="id-ID" sz="3600" dirty="0" smtClean="0"/>
              <a:t>      berbentuk batang, batang yang satu    </a:t>
            </a:r>
          </a:p>
          <a:p>
            <a:pPr marL="0" indent="0">
              <a:buNone/>
            </a:pPr>
            <a:r>
              <a:rPr lang="id-ID" sz="3600" dirty="0" smtClean="0"/>
              <a:t>      dengan yang lain tidak berbatas/ </a:t>
            </a:r>
          </a:p>
          <a:p>
            <a:pPr marL="0" indent="0">
              <a:buNone/>
            </a:pPr>
            <a:r>
              <a:rPr lang="id-ID" sz="3600" dirty="0" smtClean="0"/>
              <a:t>      tidak berantara.</a:t>
            </a:r>
          </a:p>
          <a:p>
            <a:pPr marL="0" indent="0">
              <a:buNone/>
            </a:pPr>
            <a:r>
              <a:rPr lang="id-ID" sz="3600" dirty="0" smtClean="0"/>
              <a:t>      Histogram: merupakan serangkaian   </a:t>
            </a:r>
          </a:p>
          <a:p>
            <a:pPr marL="0" indent="0">
              <a:buNone/>
            </a:pPr>
            <a:r>
              <a:rPr lang="id-ID" sz="3600" dirty="0" smtClean="0"/>
              <a:t>      empat persegi panjang yang memiliki </a:t>
            </a:r>
          </a:p>
          <a:p>
            <a:pPr marL="0" indent="0">
              <a:buNone/>
            </a:pPr>
            <a:r>
              <a:rPr lang="id-ID" sz="3600" dirty="0" smtClean="0"/>
              <a:t>      alas interval kelas antar tepi kelas dan </a:t>
            </a:r>
          </a:p>
          <a:p>
            <a:pPr marL="0" indent="0">
              <a:buNone/>
            </a:pPr>
            <a:r>
              <a:rPr lang="id-ID" sz="3600" dirty="0" smtClean="0"/>
              <a:t>      memiliki luas yang sebanding  dengan </a:t>
            </a:r>
          </a:p>
          <a:p>
            <a:pPr marL="0" indent="0">
              <a:buNone/>
            </a:pPr>
            <a:r>
              <a:rPr lang="id-ID" sz="3600" dirty="0" smtClean="0"/>
              <a:t>      frekuensi yang terdapat dalam kelas  </a:t>
            </a:r>
          </a:p>
          <a:p>
            <a:pPr marL="0" indent="0">
              <a:buNone/>
            </a:pPr>
            <a:r>
              <a:rPr lang="id-ID" sz="3600" dirty="0" smtClean="0"/>
              <a:t>      yang bersangkutan</a:t>
            </a:r>
            <a:endParaRPr lang="id-ID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/>
          </a:bodyPr>
          <a:lstStyle/>
          <a:p>
            <a:pPr marL="514350" indent="-514350">
              <a:buAutoNum type="alphaLcPeriod" startAt="2"/>
            </a:pPr>
            <a:r>
              <a:rPr lang="id-ID" sz="4400" dirty="0" smtClean="0"/>
              <a:t>Poligon Frekuensi  atau Poligon merupakan suatu grafik yang dibuat  dengan cara  menghubungkan titik tengah tiap interval kelas secara  berturut-turut. Poligon frekuensi berfungsi untuk membandingkan  antara dua atau lebih  distribusi frekuensi.</a:t>
            </a:r>
          </a:p>
        </p:txBody>
      </p:sp>
    </p:spTree>
    <p:extLst>
      <p:ext uri="{BB962C8B-B14F-4D97-AF65-F5344CB8AC3E}">
        <p14:creationId xmlns="" xmlns:p14="http://schemas.microsoft.com/office/powerpoint/2010/main" val="2412380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id-ID" dirty="0" smtClean="0"/>
              <a:t>c.   Ogive atau Poligon Frekuensi Kumulatif merupakan grafik berbentuk garis yang penggambarannya dilakukan dengan cara  menghubungkan titik-titik ordinat tepi kelas.</a:t>
            </a:r>
          </a:p>
          <a:p>
            <a:pPr marL="0" indent="0">
              <a:buNone/>
            </a:pPr>
            <a:r>
              <a:rPr lang="id-ID" dirty="0" smtClean="0"/>
              <a:t>      Penggambaran Ogive dimulai frekuensi nol </a:t>
            </a:r>
          </a:p>
          <a:p>
            <a:pPr marL="0" indent="0">
              <a:buNone/>
            </a:pPr>
            <a:r>
              <a:rPr lang="id-ID" dirty="0" smtClean="0"/>
              <a:t>      yang terdapat  pada tepi kelas  bawah      </a:t>
            </a:r>
          </a:p>
          <a:p>
            <a:pPr marL="0" indent="0">
              <a:buNone/>
            </a:pPr>
            <a:r>
              <a:rPr lang="id-ID" dirty="0" smtClean="0"/>
              <a:t>      interval kelas pertama untuk ogive “kurang        </a:t>
            </a:r>
          </a:p>
          <a:p>
            <a:pPr marL="0" indent="0">
              <a:buNone/>
            </a:pPr>
            <a:r>
              <a:rPr lang="id-ID" dirty="0" smtClean="0"/>
              <a:t>      dari” dan  frekuensi nol pada tepi kelas    </a:t>
            </a:r>
          </a:p>
          <a:p>
            <a:pPr marL="0" indent="0">
              <a:buNone/>
            </a:pPr>
            <a:r>
              <a:rPr lang="id-ID" dirty="0" smtClean="0"/>
              <a:t>      terakhir untuk ogive “atau lebih”  atau “ lebih   </a:t>
            </a:r>
          </a:p>
          <a:p>
            <a:pPr marL="0" indent="0">
              <a:buNone/>
            </a:pPr>
            <a:r>
              <a:rPr lang="id-ID" dirty="0" smtClean="0"/>
              <a:t>      dari”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Hal yang perlu diperhatikan  dalam penggambaran grafik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pemilihan jenis grafik: grafik harus dapat menyajikan gambaran data secara efektif bagi pembaca.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Nama (titel), skala sumbu,sumber dan catatan.</a:t>
            </a:r>
          </a:p>
          <a:p>
            <a:pPr marL="400050" lvl="1" indent="0">
              <a:buNone/>
            </a:pPr>
            <a:r>
              <a:rPr lang="id-ID" dirty="0" smtClean="0"/>
              <a:t>Aturan yang berlaku pada tabel berlaku pula pada grafik statistik. Nama/judul dapat diletakkan di atas atau di bawah grafik (ada yang berpendapat judul di atas grafik lebih efektif)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103064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Hal yang perlu diperhatikan  dalam penggambaran grafik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id-ID" dirty="0" smtClean="0"/>
              <a:t>Skala dan garis kisi-kisi </a:t>
            </a:r>
          </a:p>
          <a:p>
            <a:pPr marL="400050" lvl="1" indent="0">
              <a:buNone/>
            </a:pPr>
            <a:r>
              <a:rPr lang="id-ID" dirty="0" smtClean="0"/>
              <a:t>Jarak yang sama pada skala grafik menyatakan jarak nilai yang sama pula. Garis kisi-kisi digambarkan lebih tipis daripada garis skalanya. Pada umumnya peta garis mempunyai garis kisi-kisi mendatar dan vertikal.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id-ID" dirty="0" smtClean="0"/>
              <a:t>Pemberian tekanan pada penggambaran grafik</a:t>
            </a:r>
          </a:p>
          <a:p>
            <a:pPr marL="400050" lvl="1" indent="0">
              <a:buNone/>
            </a:pPr>
            <a:r>
              <a:rPr lang="id-ID" dirty="0" smtClean="0"/>
              <a:t>Pada penyajian grafik, penekanan tentang suatu peristiwa dapat dilakukan dengan cara memberi warna, membuat arsir, dan sebagainya. 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19685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id-ID" dirty="0" smtClean="0"/>
              <a:t>PENGERTIAN </a:t>
            </a:r>
            <a:r>
              <a:rPr lang="id-ID" dirty="0" smtClean="0"/>
              <a:t> GRAFIK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4000" dirty="0" smtClean="0"/>
              <a:t>Grafik merupakan suatu bentuk kombinasi angka, huruf, simbol, gambar, lambang, perkataan dan lukisan yang  disajikan dalam suatu media</a:t>
            </a:r>
            <a:r>
              <a:rPr lang="id-ID" sz="4000" dirty="0" smtClean="0"/>
              <a:t>.</a:t>
            </a:r>
            <a:endParaRPr lang="id-ID" sz="4000" dirty="0"/>
          </a:p>
          <a:p>
            <a:pPr marL="0" indent="0">
              <a:buNone/>
            </a:pPr>
            <a:endParaRPr lang="id-ID" sz="4000" dirty="0" smtClean="0"/>
          </a:p>
          <a:p>
            <a:pPr marL="0" indent="0">
              <a:buNone/>
            </a:pPr>
            <a:r>
              <a:rPr lang="id-ID" sz="4000" dirty="0" smtClean="0"/>
              <a:t>Grafik </a:t>
            </a:r>
            <a:r>
              <a:rPr lang="id-ID" sz="4000" dirty="0" smtClean="0"/>
              <a:t>adalah suatu rangka </a:t>
            </a:r>
            <a:r>
              <a:rPr lang="id-ID" sz="4000" dirty="0" smtClean="0"/>
              <a:t>untuk membentuk </a:t>
            </a:r>
            <a:r>
              <a:rPr lang="id-ID" sz="4000" dirty="0" smtClean="0"/>
              <a:t>objek visualisasi tabel.</a:t>
            </a:r>
            <a:endParaRPr lang="id-ID" sz="4000" dirty="0"/>
          </a:p>
        </p:txBody>
      </p:sp>
    </p:spTree>
    <p:extLst>
      <p:ext uri="{BB962C8B-B14F-4D97-AF65-F5344CB8AC3E}">
        <p14:creationId xmlns="" xmlns:p14="http://schemas.microsoft.com/office/powerpoint/2010/main" val="351100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FUNGSI GRAFIK STATISTIK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dirty="0" smtClean="0"/>
              <a:t>Penyajian data dalam bentuk grafik pada  umumnya lebih menarik dan mengesankan. </a:t>
            </a:r>
          </a:p>
          <a:p>
            <a:pPr marL="0" indent="0">
              <a:buNone/>
            </a:pPr>
            <a:r>
              <a:rPr lang="id-ID" dirty="0" smtClean="0"/>
              <a:t>Fungsi grafik statistik yakni:</a:t>
            </a:r>
          </a:p>
          <a:p>
            <a:pPr marL="0" indent="0">
              <a:buNone/>
            </a:pPr>
            <a:r>
              <a:rPr lang="id-ID" dirty="0" smtClean="0"/>
              <a:t>1.  Untuk menggambarkan data-data yang    </a:t>
            </a:r>
          </a:p>
          <a:p>
            <a:pPr marL="0" indent="0">
              <a:buNone/>
            </a:pPr>
            <a:r>
              <a:rPr lang="id-ID" dirty="0" smtClean="0"/>
              <a:t>      berupa angka-angka ke bentuk yang lebih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sederhana secara teliti.</a:t>
            </a:r>
          </a:p>
          <a:p>
            <a:pPr marL="0" indent="0">
              <a:buNone/>
            </a:pPr>
            <a:r>
              <a:rPr lang="id-ID" dirty="0" smtClean="0"/>
              <a:t>2. Untuk menjelaskan  pekembangan serta perbandingan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suatu obyek/peristiwa yang saling berhubungan secara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singkat dan jelas. Misal: perkembangan penduduk,       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perkembangan produksi,  dsb.</a:t>
            </a:r>
          </a:p>
        </p:txBody>
      </p:sp>
    </p:spTree>
    <p:extLst>
      <p:ext uri="{BB962C8B-B14F-4D97-AF65-F5344CB8AC3E}">
        <p14:creationId xmlns="" xmlns:p14="http://schemas.microsoft.com/office/powerpoint/2010/main" val="53040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 GRAFIK STATISTIK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Dalam praktik, grafik statistik yang sering digunakan dalam penelitian ilmiah:</a:t>
            </a:r>
          </a:p>
          <a:p>
            <a:pPr marL="514350" indent="-514350">
              <a:buAutoNum type="arabicPeriod"/>
            </a:pPr>
            <a:r>
              <a:rPr lang="id-ID" dirty="0" smtClean="0"/>
              <a:t>diagram garis</a:t>
            </a:r>
          </a:p>
          <a:p>
            <a:pPr marL="514350" indent="-514350">
              <a:buAutoNum type="arabicPeriod"/>
            </a:pPr>
            <a:r>
              <a:rPr lang="id-ID" dirty="0"/>
              <a:t>p</a:t>
            </a:r>
            <a:r>
              <a:rPr lang="id-ID" dirty="0" smtClean="0"/>
              <a:t>eta balok</a:t>
            </a:r>
          </a:p>
          <a:p>
            <a:pPr marL="514350" indent="-514350">
              <a:buAutoNum type="arabicPeriod"/>
            </a:pPr>
            <a:r>
              <a:rPr lang="id-ID" dirty="0"/>
              <a:t>d</a:t>
            </a:r>
            <a:r>
              <a:rPr lang="id-ID" dirty="0" smtClean="0"/>
              <a:t>iagram lingkar</a:t>
            </a:r>
          </a:p>
          <a:p>
            <a:pPr marL="514350" indent="-514350">
              <a:buAutoNum type="arabicPeriod"/>
            </a:pPr>
            <a:r>
              <a:rPr lang="id-ID" dirty="0"/>
              <a:t>p</a:t>
            </a:r>
            <a:r>
              <a:rPr lang="id-ID" dirty="0" smtClean="0"/>
              <a:t>iktograph</a:t>
            </a:r>
          </a:p>
          <a:p>
            <a:pPr marL="514350" indent="-514350">
              <a:buAutoNum type="arabicPeriod"/>
            </a:pPr>
            <a:r>
              <a:rPr lang="id-ID" dirty="0"/>
              <a:t>p</a:t>
            </a:r>
            <a:r>
              <a:rPr lang="id-ID" dirty="0" smtClean="0"/>
              <a:t>eta statistik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9814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1. Diagram garis/peta garis/</a:t>
            </a:r>
            <a:r>
              <a:rPr lang="id-ID" i="1" dirty="0" smtClean="0"/>
              <a:t>line chart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Diagram garis/peta garis/ </a:t>
            </a:r>
            <a:r>
              <a:rPr lang="id-ID" i="1" dirty="0" smtClean="0"/>
              <a:t>line chart </a:t>
            </a:r>
            <a:r>
              <a:rPr lang="id-ID" dirty="0" smtClean="0"/>
              <a:t>merupakan bentuk penyajian grafik yang paling banyak terdapat dalam laporan, perusahaan dan penelitian ilmiah.</a:t>
            </a:r>
          </a:p>
          <a:p>
            <a:pPr marL="0" indent="0">
              <a:buNone/>
            </a:pPr>
            <a:r>
              <a:rPr lang="id-ID" dirty="0" smtClean="0"/>
              <a:t>Diagram garis/peta garis adalah jenis grafik yang umumnya digunakan untuk menggambarkan suatu perkembangan atau perubahan sesuatu dari waktu ke  waktu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06870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2. Peta balok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Peta balok/bar chart dapat disusun secara vertikal maupun mendatar,dapat untuk melukiskan perbandingan. </a:t>
            </a:r>
          </a:p>
          <a:p>
            <a:pPr marL="0" indent="0">
              <a:buNone/>
            </a:pPr>
            <a:r>
              <a:rPr lang="id-ID" dirty="0" smtClean="0"/>
              <a:t>Peta balok merupakan grafik berbentuk batang; batang yang satu dengan yang lain dapat berantara  dapat pula tidak berantara</a:t>
            </a:r>
          </a:p>
        </p:txBody>
      </p:sp>
    </p:spTree>
    <p:extLst>
      <p:ext uri="{BB962C8B-B14F-4D97-AF65-F5344CB8AC3E}">
        <p14:creationId xmlns="" xmlns:p14="http://schemas.microsoft.com/office/powerpoint/2010/main" val="43935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3. Diagram lingkar/Pie diagram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Diagram lingkar/Pie </a:t>
            </a:r>
            <a:r>
              <a:rPr lang="id-ID" dirty="0" smtClean="0"/>
              <a:t>diagram merupakan  grafik yang berbentuk lingkaran bergraduasi dari 0  sampai 100 yang langsung dapat  digambar di atas kertas. Dengan pertolongan  jangka dan busur derajat. Persentase yang digambar  harus dikalikan 3,6 derajat. Dasar pemikiran 100 % ekivalen dengan 360 derajat. Misal data menunjukkan 25% bila digambar pada diagram lingkar menjadi 25 X 360 derajat = 90  derajat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8633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id-ID" dirty="0" smtClean="0"/>
              <a:t>4. Piktograph/piktogram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600" dirty="0" smtClean="0"/>
              <a:t>Bentuk piktograph/piktogram sangat menarik perhatian namun tidak  memberi perbandingan yang memuaskan  bagi pembaca. Efek lukisan sangat mengesankan, perbandingan  secara visual diperoleh  dengan menggunakan sejumlah lukisan-lukisan  yang sama besar  dan disusun sedemikian rupa agar dapat membantu penyajian data. </a:t>
            </a:r>
            <a:endParaRPr lang="id-ID" sz="3600" dirty="0"/>
          </a:p>
        </p:txBody>
      </p:sp>
    </p:spTree>
    <p:extLst>
      <p:ext uri="{BB962C8B-B14F-4D97-AF65-F5344CB8AC3E}">
        <p14:creationId xmlns="" xmlns:p14="http://schemas.microsoft.com/office/powerpoint/2010/main" val="43381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5. Peta statistik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sz="4400" dirty="0"/>
              <a:t>Peta </a:t>
            </a:r>
            <a:r>
              <a:rPr lang="id-ID" sz="4400" dirty="0" smtClean="0"/>
              <a:t>statistik digunakan untuk  penggambaran distribusi geografis  dari sebuah peta. Bentuk peta statistik beraneka ragam dan tidak mudah digambarkan secara bebas.</a:t>
            </a:r>
            <a:endParaRPr lang="id-ID" sz="4400" dirty="0"/>
          </a:p>
        </p:txBody>
      </p:sp>
    </p:spTree>
    <p:extLst>
      <p:ext uri="{BB962C8B-B14F-4D97-AF65-F5344CB8AC3E}">
        <p14:creationId xmlns="" xmlns:p14="http://schemas.microsoft.com/office/powerpoint/2010/main" val="279884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673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PENYAJIAN GRAFIK</vt:lpstr>
      <vt:lpstr>PENGERTIAN  GRAFIK</vt:lpstr>
      <vt:lpstr>FUNGSI GRAFIK STATISTIK</vt:lpstr>
      <vt:lpstr>JENIS GRAFIK STATISTIK</vt:lpstr>
      <vt:lpstr>1. Diagram garis/peta garis/line chart</vt:lpstr>
      <vt:lpstr>2. Peta balok</vt:lpstr>
      <vt:lpstr>3. Diagram lingkar/Pie diagram</vt:lpstr>
      <vt:lpstr>4. Piktograph/piktogram</vt:lpstr>
      <vt:lpstr>5. Peta statistik</vt:lpstr>
      <vt:lpstr>Histogram, Poligon dan Ogive</vt:lpstr>
      <vt:lpstr>Slide 11</vt:lpstr>
      <vt:lpstr>Slide 12</vt:lpstr>
      <vt:lpstr>Slide 13</vt:lpstr>
      <vt:lpstr>Hal yang perlu diperhatikan  dalam penggambaran grafik</vt:lpstr>
      <vt:lpstr>Hal yang perlu diperhatikan  dalam penggambaran grafik (lanjutan)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PENYAJIAN GRAFIK</dc:title>
  <dc:creator>Christine</dc:creator>
  <cp:lastModifiedBy>Acer_PC</cp:lastModifiedBy>
  <cp:revision>32</cp:revision>
  <dcterms:created xsi:type="dcterms:W3CDTF">2006-08-16T00:00:00Z</dcterms:created>
  <dcterms:modified xsi:type="dcterms:W3CDTF">2021-04-29T20:22:00Z</dcterms:modified>
</cp:coreProperties>
</file>